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5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5143500" type="screen16x9"/>
  <p:notesSz cx="6858000" cy="9144000"/>
  <p:embeddedFontLst>
    <p:embeddedFont>
      <p:font typeface="Courier" pitchFamily="2" charset="0"/>
      <p:regular r:id="rId55"/>
    </p:embeddedFont>
    <p:embeddedFont>
      <p:font typeface="Inconsolata" pitchFamily="1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F751B0-C703-4714-BAE7-02F24C10C103}">
  <a:tblStyle styleId="{01F751B0-C703-4714-BAE7-02F24C10C1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font" Target="fonts/font1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2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3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f2e841ce1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f2e841ce1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f2e841ce1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df2e841ce1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f2e841ce1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df2e841ce1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f2e841ce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df2e841ce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f2e841ce1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df2e841ce1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2e841ce1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df2e841ce1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f2e841ce1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df2e841ce1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f2e841ce1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df2e841ce1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f2e841ce1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df2e841ce1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f2e841ce1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df2e841ce1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f2e841ce1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df2e841ce1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2e841ce1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f2e841ce1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f2e841ce1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df2e841ce1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f2e841ce1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df2e841ce1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f2e841ce1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df2e841ce1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f2e841ce1_2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df2e841ce1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f2e841ce1_2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df2e841ce1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f2e841ce1_2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df2e841ce1_2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f3dd5476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df3dd5476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df3dd5476a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df3dd5476a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f3dd5476a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df3dd5476a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df3dd5476a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df3dd5476a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f2e841ce1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df2e841ce1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f51a5086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df51a5086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f3dd5476a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df3dd5476a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df3dd5476a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df3dd5476a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f3dd5476a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df3dd5476a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f3dd5476a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df3dd5476a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df3dd5476a_2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df3dd5476a_2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df3dd5476a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ftykmygfr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df3dd5476a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c50c2e1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2dc50c2e1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dc50c2e226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2dc50c2e226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dc50c2e226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dc50c2e226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f2e841ce1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df2e841ce1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dddf6247f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2dddf6247f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dda24b0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2dda24b0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dfb003add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g2dfb003add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dfb003add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g2dfb003add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ddd0aae4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g2ddd0aae4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dda24b0da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2dda24b0da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ddd0aae4e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g2ddd0aae4e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ddd0aae4e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g2ddd0aae4e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dc50c2e226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2dc50c2e226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dc50c2e226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2dc50c2e226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2e841ce1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f2e841ce1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dfb003add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g2dfb003add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f2e841ce1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df2e841ce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f2e841ce1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df2e841ce1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f2e841ce1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df2e841ce1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f2e841ce1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df2e841ce1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Only">
  <p:cSld name="OBJECT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628650" y="274638"/>
            <a:ext cx="7886700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nl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8" descr="aap_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274638"/>
            <a:ext cx="6088063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/>
          <p:nvPr/>
        </p:nvSpPr>
        <p:spPr>
          <a:xfrm flipH="1">
            <a:off x="3009900" y="1951038"/>
            <a:ext cx="1892300" cy="941387"/>
          </a:xfrm>
          <a:prstGeom prst="rightArrow">
            <a:avLst>
              <a:gd name="adj1" fmla="val 50000"/>
              <a:gd name="adj2" fmla="val 50253"/>
            </a:avLst>
          </a:prstGeom>
          <a:solidFill>
            <a:schemeClr val="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7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7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7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7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7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in dagen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47*365+12;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7" name="Google Shape;237;p47"/>
          <p:cNvSpPr txBox="1"/>
          <p:nvPr/>
        </p:nvSpPr>
        <p:spPr>
          <a:xfrm>
            <a:off x="4265613" y="1203325"/>
            <a:ext cx="3167062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F3 0F 1E FA 48 83 EC 08 48 8B 05 D9 2F 00 00 48 85 C0 74 02 FF D0 48 83 C4 08 C3 00 00 00 00 00 FF 35 E2 2F 00 00 FF 25 E4 2F 00 00 0F 1F 40 00 FF 25 E2 2F 00 00 68 00 00 00 00 E9 E0 FF FF FF FF 25 B2 2F 00 00 66 90 00 00 00 00 00 00 00 00 F3 0F 1E FA 31 ED 49 89 D1 5E 48 89 E2 48 83 E4 F0 50 54 45 31 C0 31 C9 48 8D 3D D1 00 00 00 FF 15 63 2F 00 00 F4 66 2E 0F 1F 84 00 00 00 00 00 48 8D 3D A9 2F 00 00 48 8D 05 A2 2F 00 00 48 39 F8 74 15 48 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8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8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8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8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in dagen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47*365+12;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0" name="Google Shape;250;p48"/>
          <p:cNvSpPr txBox="1"/>
          <p:nvPr/>
        </p:nvSpPr>
        <p:spPr>
          <a:xfrm>
            <a:off x="4265613" y="1203325"/>
            <a:ext cx="3167062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F3 0F 1E FA 48 83 EC 08 48 8B 05 D9 2F 00 00 48 85 C0 74 02 FF D0 48 83 C4 08 C3 00 00 00 00 00 FF 35 E2 2F 00 00 FF 25 E4 2F 00 00 0F 1F 40 00 FF 25 E2 2F 00 00 68 00 00 00 00 E9 E0 FF FF FF FF 25 B2 2F 00 00 66 90 00 00 00 00 00 00 00 00 F3 0F 1E FA 31 ED 49 89 D1 5E 48 89 E2 48 83 E4 F0 50 54 45 31 C0 31 C9 48 8D 3D D1 00 00 00 FF 15 63 2F 00 00 F4 66 2E 0F 1F 84 00 00 00 00 00 48 8D 3D A9 2F 00 00 48 8D 05 A2 2F 00 00 48 39 F8 74 15 48 ...</a:t>
            </a:r>
            <a:endParaRPr/>
          </a:p>
        </p:txBody>
      </p:sp>
      <p:cxnSp>
        <p:nvCxnSpPr>
          <p:cNvPr id="251" name="Google Shape;251;p48"/>
          <p:cNvCxnSpPr/>
          <p:nvPr/>
        </p:nvCxnSpPr>
        <p:spPr>
          <a:xfrm rot="10800000" flipH="1">
            <a:off x="701675" y="1003300"/>
            <a:ext cx="2525713" cy="27432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48"/>
          <p:cNvSpPr txBox="1"/>
          <p:nvPr/>
        </p:nvSpPr>
        <p:spPr>
          <a:xfrm>
            <a:off x="3527425" y="1339850"/>
            <a:ext cx="4660900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9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9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9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9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9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9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in dagen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47*365+12;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5" name="Google Shape;265;p49"/>
          <p:cNvSpPr txBox="1"/>
          <p:nvPr/>
        </p:nvSpPr>
        <p:spPr>
          <a:xfrm>
            <a:off x="4265613" y="1203325"/>
            <a:ext cx="3167062" cy="173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2F 6C 69 62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36 34 2F 6C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64 2D 6C 69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6E 75 78 2D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78 38 36 2D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36 34 2E 73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6F 2E 32 00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0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0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0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0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0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in dagen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47*365+12;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78" name="Google Shape;278;p50"/>
          <p:cNvSpPr txBox="1"/>
          <p:nvPr/>
        </p:nvSpPr>
        <p:spPr>
          <a:xfrm>
            <a:off x="4265613" y="1203325"/>
            <a:ext cx="3167062" cy="173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2F 6C 69 62    /lib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36 34 2F 6C    64/l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64 2D 6C 69    d-li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6E 75 78 2D    nux-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78 38 36 2D    x86-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36 34 2E 73    64.s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6F 2E 32 00    o.2\0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/lib64/ld-linux-x86-64.so.2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/>
          <p:nvPr/>
        </p:nvSpPr>
        <p:spPr>
          <a:xfrm>
            <a:off x="3009900" y="1951038"/>
            <a:ext cx="1892300" cy="941387"/>
          </a:xfrm>
          <a:prstGeom prst="rightArrow">
            <a:avLst>
              <a:gd name="adj1" fmla="val 50000"/>
              <a:gd name="adj2" fmla="val 50253"/>
            </a:avLst>
          </a:prstGeom>
          <a:solidFill>
            <a:schemeClr val="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1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1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51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51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51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1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51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in dagen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47*365+12;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2" name="Google Shape;292;p51"/>
          <p:cNvSpPr txBox="1"/>
          <p:nvPr/>
        </p:nvSpPr>
        <p:spPr>
          <a:xfrm>
            <a:off x="4265613" y="1203325"/>
            <a:ext cx="3167062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F3 0F 1E FA 48 83 EC 08 48 8B 05 D9 2F 00 00 48 85 C0 74 02 FF D0 48 83 C4 08 C3 00 00 00 00 00 FF 35 E2 2F 00 00 FF 25 E4 2F 00 00 0F 1F 40 00 FF 25 E2 2F 00 00 68 00 00 00 00 E9 E0 FF FF FF FF 25 B2 2F 00 00 66 90 00 00 00 00 00 00 00 00 F3 0F 1E FA 31 ED 49 89 D1 5E 48 89 E2 48 83 E4 F0 50 54 45 31 C0 31 C9 48 8D 3D D1 00 00 00 FF 15 63 2F 00 00 F4 66 2E 0F 1F 84 00 00 00 00 00 48 8D 3D A9 2F 00 00 48 8D 05 A2 2F 00 00 48 39 F8 74 15 48 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/>
          <p:nvPr/>
        </p:nvSpPr>
        <p:spPr>
          <a:xfrm>
            <a:off x="3009900" y="1951038"/>
            <a:ext cx="1892300" cy="941387"/>
          </a:xfrm>
          <a:prstGeom prst="rightArrow">
            <a:avLst>
              <a:gd name="adj1" fmla="val 50000"/>
              <a:gd name="adj2" fmla="val 50253"/>
            </a:avLst>
          </a:prstGeom>
          <a:solidFill>
            <a:schemeClr val="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2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2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2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2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2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2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52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2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nl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functie1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nl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functie2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nl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functie4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nl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functie1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nl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17532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4265613" y="1203325"/>
            <a:ext cx="3167062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F3 0F 1E FA 48 83 EC 08 48 8B 05 D9 2F 00 00 48 85 C0 74 02 FF D0 48 83 C4 08 C3 00 00 00 00 00 FF 35 E2 2F 00 00 FF 25 E4 2F 00 00 0F 1F 40 00 FF 25 E2 2F 00 00 68 00 00 00 00 E9 E0 FF FF FF FF 25 B2 2F 00 00 66 90 00 00 00 00 00 00 00 00 F3 0F 1E FA 31 ED 49 89 D1 5E 48 89 E2 48 83 E4 F0 50 54 45 31 C0 31 C9 48 8D 3D D1 00 00 00 FF 15 63 2F 00 00 F4 66 2E 0F 1F 84 00 00 00 00 00 48 8D 3D A9 2F 00 00 48 8D 05 A2 2F 00 00 48 39 F8 74 15 48 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/>
          <p:nvPr/>
        </p:nvSpPr>
        <p:spPr>
          <a:xfrm flipH="1">
            <a:off x="3009900" y="1951038"/>
            <a:ext cx="1892300" cy="941387"/>
          </a:xfrm>
          <a:prstGeom prst="rightArrow">
            <a:avLst>
              <a:gd name="adj1" fmla="val 50000"/>
              <a:gd name="adj2" fmla="val 50253"/>
            </a:avLst>
          </a:prstGeom>
          <a:solidFill>
            <a:schemeClr val="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3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3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3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3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3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3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3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3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in dagen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47*365+12;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0" name="Google Shape;320;p53"/>
          <p:cNvSpPr txBox="1"/>
          <p:nvPr/>
        </p:nvSpPr>
        <p:spPr>
          <a:xfrm>
            <a:off x="4265613" y="1203325"/>
            <a:ext cx="3167062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F3 0F 1E FA 48 83 EC 08 48 8B 05 D9 2F 00 00 48 85 C0 74 02 FF D0 48 83 C4 08 C3 00 00 00 00 00 FF 35 E2 2F 00 00 FF 25 E4 2F 00 00 0F 1F 40 00 FF 25 E2 2F 00 00 68 00 00 00 00 E9 E0 FF FF FF FF 25 B2 2F 00 00 66 90 00 00 00 00 00 00 00 00 F3 0F 1E FA 31 ED 49 89 D1 5E 48 89 E2 48 83 E4 F0 50 54 45 31 C0 31 C9 48 8D 3D D1 00 00 00 FF 15 63 2F 00 00 F4 66 2E 0F 1F 84 00 00 00 00 00 48 8D 3D A9 2F 00 00 48 8D 05 A2 2F 00 00 48 39 F8 74 15 48 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/>
          <p:nvPr/>
        </p:nvSpPr>
        <p:spPr>
          <a:xfrm flipH="1">
            <a:off x="3009900" y="1951038"/>
            <a:ext cx="1892300" cy="941387"/>
          </a:xfrm>
          <a:prstGeom prst="rightArrow">
            <a:avLst>
              <a:gd name="adj1" fmla="val 50000"/>
              <a:gd name="adj2" fmla="val 50253"/>
            </a:avLst>
          </a:prstGeom>
          <a:solidFill>
            <a:schemeClr val="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4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4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4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4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4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4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4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4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in dagen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47*365+12;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34" name="Google Shape;334;p54"/>
          <p:cNvSpPr txBox="1"/>
          <p:nvPr/>
        </p:nvSpPr>
        <p:spPr>
          <a:xfrm>
            <a:off x="4265613" y="1203325"/>
            <a:ext cx="3167062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F3 0F 1E FA 48 83 EC 08 48 8B 05 D9 2F 00 00 48 85 C0 74 02 FF D0 48 83 C4 08 C3 00 00 00 00 00 FF 35 E2 2F 00 00 FF 25 E4 2F 00 00 0F 1F 40 00 FF 25 E2 2F 00 00 68 00 00 00 00 E9 E0 FF FF FF FF 25 B2 2F 00 00 66 90 00 00 00 00 00 00 00 00 F3 0F 1E FA 31 ED 49 89 D1 5E 48 89 E2 48 83 E4 F0 50 54 45 31 C0 31 C9 48 8D 3D D1 00 00 00 FF 15 63 2F 00 00 F4 66 2E 0F 1F 84 00 00 00 00 00 48 8D 3D A9 2F 00 00 48 8D 05 A2 2F 00 00 48 39 F8 74 15 48 ...</a:t>
            </a:r>
            <a:endParaRPr/>
          </a:p>
        </p:txBody>
      </p:sp>
      <p:sp>
        <p:nvSpPr>
          <p:cNvPr id="335" name="Google Shape;335;p54"/>
          <p:cNvSpPr txBox="1"/>
          <p:nvPr/>
        </p:nvSpPr>
        <p:spPr>
          <a:xfrm>
            <a:off x="614363" y="3957638"/>
            <a:ext cx="31670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 = print "hello, world"</a:t>
            </a:r>
            <a:endParaRPr/>
          </a:p>
        </p:txBody>
      </p:sp>
      <p:sp>
        <p:nvSpPr>
          <p:cNvPr id="336" name="Google Shape;336;p54"/>
          <p:cNvSpPr/>
          <p:nvPr/>
        </p:nvSpPr>
        <p:spPr>
          <a:xfrm rot="8100000">
            <a:off x="3009900" y="3048000"/>
            <a:ext cx="1892300" cy="941388"/>
          </a:xfrm>
          <a:prstGeom prst="rightArrow">
            <a:avLst>
              <a:gd name="adj1" fmla="val 50000"/>
              <a:gd name="adj2" fmla="val 50253"/>
            </a:avLst>
          </a:prstGeom>
          <a:solidFill>
            <a:schemeClr val="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5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5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5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5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5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in dagen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47*365+12;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49" name="Google Shape;349;p55"/>
          <p:cNvSpPr txBox="1"/>
          <p:nvPr/>
        </p:nvSpPr>
        <p:spPr>
          <a:xfrm>
            <a:off x="4265613" y="1203325"/>
            <a:ext cx="3167062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F3 0F 1E FA 48 83 EC 08 48 8B 05 D9 2F 00 00 48 85 C0 74 02 FF D0 48 83 C4 08 C3 00 00 00 00 00 FF 35 E2 2F 00 00 FF 25 E4 2F 00 00 0F 1F 40 00 FF 25 E2 2F 00 00 68 00 00 00 00 E9 E0 FF FF FF FF 25 B2 2F 00 00 66 90 00 00 00 00 00 00 00 00 F3 0F 1E FA 31 ED 49 89 D1 5E 48 89 E2 48 83 E4 F0 50 54 45 31 C0 31 C9 48 8D 3D D1 00 00 00 FF 15 63 2F 00 00 F4 66 2E 0F 1F 84 00 00 00 00 00 48 8D 3D A9 2F 00 00 48 8D 05 A2 2F 00 00 48 39 F8 74 15 48 ...</a:t>
            </a:r>
            <a:endParaRPr/>
          </a:p>
        </p:txBody>
      </p:sp>
      <p:sp>
        <p:nvSpPr>
          <p:cNvPr id="350" name="Google Shape;350;p55"/>
          <p:cNvSpPr txBox="1"/>
          <p:nvPr/>
        </p:nvSpPr>
        <p:spPr>
          <a:xfrm>
            <a:off x="614363" y="3957638"/>
            <a:ext cx="31670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 = print "hello, world"</a:t>
            </a:r>
            <a:endParaRPr/>
          </a:p>
        </p:txBody>
      </p:sp>
      <p:sp>
        <p:nvSpPr>
          <p:cNvPr id="351" name="Google Shape;351;p55"/>
          <p:cNvSpPr txBox="1"/>
          <p:nvPr/>
        </p:nvSpPr>
        <p:spPr>
          <a:xfrm>
            <a:off x="2024063" y="1392238"/>
            <a:ext cx="2933700" cy="952500"/>
          </a:xfrm>
          <a:prstGeom prst="rect">
            <a:avLst/>
          </a:prstGeom>
          <a:solidFill>
            <a:srgbClr val="FFFF99">
              <a:alpha val="6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&lt;1kb, binary: 16kb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decompiler output: 3kb, 124 regels</a:t>
            </a:r>
            <a:endParaRPr/>
          </a:p>
        </p:txBody>
      </p:sp>
      <p:sp>
        <p:nvSpPr>
          <p:cNvPr id="352" name="Google Shape;352;p55"/>
          <p:cNvSpPr txBox="1"/>
          <p:nvPr/>
        </p:nvSpPr>
        <p:spPr>
          <a:xfrm>
            <a:off x="2000250" y="3568700"/>
            <a:ext cx="4779963" cy="952500"/>
          </a:xfrm>
          <a:prstGeom prst="rect">
            <a:avLst/>
          </a:prstGeom>
          <a:solidFill>
            <a:srgbClr val="FFFF99">
              <a:alpha val="6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Haskell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&lt;1kb, binary: 921kb (58×)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decompiler output: 1.536kb (512×), 42.618 regels (343×)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6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6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6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6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6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6"/>
          <p:cNvSpPr txBox="1"/>
          <p:nvPr/>
        </p:nvSpPr>
        <p:spPr>
          <a:xfrm>
            <a:off x="608013" y="1203325"/>
            <a:ext cx="3167062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(int a=0;a&lt;5;a++){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65" name="Google Shape;365;p56"/>
          <p:cNvSpPr txBox="1"/>
          <p:nvPr/>
        </p:nvSpPr>
        <p:spPr>
          <a:xfrm>
            <a:off x="4548188" y="1203325"/>
            <a:ext cx="3167062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printf("Hello, world!\n");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printf("Hello, world!\n");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printf("Hello, world!\n");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printf("Hello, world!\n");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printf("Hello, world!\n");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9" descr="aap_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274638"/>
            <a:ext cx="6088063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7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7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7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7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608013" y="1203325"/>
            <a:ext cx="6392862" cy="249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(int x=0;x&lt;100;x++){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(int y=0;y&lt;100;y++){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</a:t>
            </a: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%d %d\n</a:t>
            </a: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,x,y);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if (getchar()==-1){ goto end;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8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8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8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8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8"/>
          <p:cNvSpPr txBox="1"/>
          <p:nvPr/>
        </p:nvSpPr>
        <p:spPr>
          <a:xfrm>
            <a:off x="696913" y="885825"/>
            <a:ext cx="7018337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- 8], 0      # x=0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.LBB0_1:  cmp  dword ptr [rbp - 8], 100    # while (x&lt;100) {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jge  .LBB0_10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- 12], 0     #    y=0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.LBB0_3:  cmp  dword ptr [rbp - 12], 100   #    while (y&lt;100) {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jge  .LBB0_8</a:t>
            </a: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nl" sz="1000" i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printf();</a:t>
            </a: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call  getchar@PLT                #    if (getchar()==-1) { goto end; } 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cmp  eax, -1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jne  .LBB0_6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jmp  .LBB0_11</a:t>
            </a: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.LBB0_6:  jmp  .LBB0_7                     #    //compleet nutteloze jump!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.LBB0_7:  mov  eax, dword ptr [rbp - 12]   #    y++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add  eax, 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- 12], eax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jmp  .LBB0_3                     #    }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.LBB0_8:  jmp  .LBB0_9                     #   //compleet nutteloze jump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.LBB0_9:  mov  eax, dword ptr [rbp - 8]    # x++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add  eax, 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- 8], eax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jmp  .LBB0_1                     # }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.LBB0_10: jmp  .LBB0_11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.LBB0_11: mov  eax, 45                     # return 45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9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9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9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9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9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9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9"/>
          <p:cNvSpPr txBox="1"/>
          <p:nvPr/>
        </p:nvSpPr>
        <p:spPr>
          <a:xfrm>
            <a:off x="696913" y="885825"/>
            <a:ext cx="7018337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- 8], 0      # x=0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.LBB0_1:  cmp  dword ptr [rbp - 8], 100    # while (x&lt;100) {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jge  .LBB0_10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- 12], 0     #    y=0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.LBB0_3:  cmp  dword ptr [rbp - 12], 100   #    while (y&lt;100) {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jge  .LBB0_8</a:t>
            </a:r>
            <a:endParaRPr sz="1000" b="1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nl" sz="1000" i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printf();</a:t>
            </a: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call  getchar@PLT                #    if (getchar()==-1) { goto end; } 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cmp  eax, -1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jne  .LBB0_6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jmp  .LBB0_11</a:t>
            </a:r>
            <a:endParaRPr sz="1000" b="1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.LBB0_6: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.LBB0_7</a:t>
            </a: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#    //compleet nutteloze jump!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.LBB0_7:  mov  eax, dword ptr [rbp - 12]   #    y++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add  eax, 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- 12], eax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.LBB0_3</a:t>
            </a: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#    }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.LBB0_8: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.LBB0_9</a:t>
            </a: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#   //compleet nutteloze jump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.LBB0_9:  mov  eax, dword ptr [rbp - 8]    # x++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add  eax, 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- 8], eax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.LBB0_1</a:t>
            </a: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# }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.LBB0_10: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.LBB0_11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.LBB0_11: mov  eax, 45                     # return 45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0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60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0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60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0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0"/>
          <p:cNvSpPr txBox="1"/>
          <p:nvPr/>
        </p:nvSpPr>
        <p:spPr>
          <a:xfrm>
            <a:off x="696913" y="885825"/>
            <a:ext cx="7018337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- 8], 0      # x=0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.LBB0_1:  cmp  dword ptr [rbp - 8], 100    # while (x&lt;100) {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jge  .LBB0_10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- 12], 0     #    y=0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.LBB0_3:  cmp  dword ptr [rbp - 12], 100   #    while (y&lt;100) {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jge  .LBB0_8</a:t>
            </a:r>
            <a:endParaRPr sz="1000" b="1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nl" sz="1000" i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printf();</a:t>
            </a: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call  getchar@PLT                #    if (getchar()==-1) { goto end; } 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cmp  eax, -1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jne  .LBB0_6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nl" sz="1000" b="1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jmp  .LBB0_11  # &lt;--- deze wil je juist als goto (be)houden!</a:t>
            </a:r>
            <a:endParaRPr sz="1000" b="1">
              <a:solidFill>
                <a:srgbClr val="FF33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.LBB0_6: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.LBB0_7</a:t>
            </a: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#    //compleet nutteloze jump!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.LBB0_7:  mov  eax, dword ptr [rbp - 12]   #    y++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add  eax, 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- 12], eax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.LBB0_3</a:t>
            </a: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#    }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.LBB0_8: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.LBB0_9</a:t>
            </a: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#   //compleet nutteloze jump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.LBB0_9:  mov  eax, dword ptr [rbp - 8]    # x++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add  eax, 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mov  dword ptr [rbp - 8], eax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.LBB0_1</a:t>
            </a: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# }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.LBB0_10: </a:t>
            </a:r>
            <a:r>
              <a:rPr lang="nl" sz="10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jmp  .LBB0_11</a:t>
            </a:r>
            <a:b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nl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.LBB0_11: mov  eax, 45                     # return 45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1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61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61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61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1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61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61" descr="RetDec (@RetDec) / 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5850" y="606425"/>
            <a:ext cx="1304925" cy="130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1" descr="Reverse Engineering Malware, Part 3: IDA Pro Introduc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2638" y="263525"/>
            <a:ext cx="1325562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1" descr="Four Years Later: The Impacts of Ghidra's Public Release &gt; National  Security Agency/Central Security Service &gt; Artic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350" y="1262063"/>
            <a:ext cx="1681163" cy="114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2013" y="2901950"/>
            <a:ext cx="1306512" cy="1304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29" name="Google Shape;429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713" y="3178175"/>
            <a:ext cx="1398587" cy="13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30" name="Google Shape;430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83113" y="2959100"/>
            <a:ext cx="1104900" cy="10890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31" name="Google Shape;431;p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54650" y="1009650"/>
            <a:ext cx="1219200" cy="121761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32" name="Google Shape;432;p6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47913" y="2647950"/>
            <a:ext cx="1465262" cy="14636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62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62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62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62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2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62" descr="RetDec (@RetDec) / 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3075" y="1436688"/>
            <a:ext cx="652463" cy="65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2" descr="Reverse Engineering Malware, Part 3: IDA Pro Introduc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1400" y="3222625"/>
            <a:ext cx="663575" cy="8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2" descr="Four Years Later: The Impacts of Ghidra's Public Release &gt; National  Security Agency/Central Security Service &gt; Artic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3675" y="1139825"/>
            <a:ext cx="8413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05250" y="3103563"/>
            <a:ext cx="952500" cy="9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48" name="Google Shape;448;p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713" y="3178175"/>
            <a:ext cx="955675" cy="9556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49" name="Google Shape;449;p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10175" y="1836738"/>
            <a:ext cx="719138" cy="7604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50" name="Google Shape;450;p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86438" y="3227388"/>
            <a:ext cx="676275" cy="6762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51" name="Google Shape;451;p6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51075" y="3275013"/>
            <a:ext cx="725488" cy="7254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452" name="Google Shape;452;p62"/>
          <p:cNvGrpSpPr/>
          <p:nvPr/>
        </p:nvGrpSpPr>
        <p:grpSpPr>
          <a:xfrm>
            <a:off x="2851150" y="1773238"/>
            <a:ext cx="3173413" cy="1338262"/>
            <a:chOff x="1665" y="1058"/>
            <a:chExt cx="1999" cy="843"/>
          </a:xfrm>
        </p:grpSpPr>
        <p:sp>
          <p:nvSpPr>
            <p:cNvPr id="453" name="Google Shape;453;p62"/>
            <p:cNvSpPr/>
            <p:nvPr/>
          </p:nvSpPr>
          <p:spPr>
            <a:xfrm>
              <a:off x="1665" y="1325"/>
              <a:ext cx="576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2"/>
            <p:cNvSpPr/>
            <p:nvPr/>
          </p:nvSpPr>
          <p:spPr>
            <a:xfrm>
              <a:off x="3088" y="1615"/>
              <a:ext cx="576" cy="28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2"/>
            <p:cNvSpPr/>
            <p:nvPr/>
          </p:nvSpPr>
          <p:spPr>
            <a:xfrm>
              <a:off x="2376" y="1058"/>
              <a:ext cx="576" cy="84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3"/>
          <p:cNvSpPr txBox="1"/>
          <p:nvPr/>
        </p:nvSpPr>
        <p:spPr>
          <a:xfrm>
            <a:off x="2340349" y="2004725"/>
            <a:ext cx="4761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700"/>
              <a:t>een benchmark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700"/>
              <a:t>die decompilers een score toekent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700"/>
              <a:t>voor de kwaliteit van de gedecompileerde code</a:t>
            </a:r>
            <a:endParaRPr sz="1700"/>
          </a:p>
        </p:txBody>
      </p:sp>
      <p:sp>
        <p:nvSpPr>
          <p:cNvPr id="462" name="Google Shape;462;p63"/>
          <p:cNvSpPr txBox="1"/>
          <p:nvPr/>
        </p:nvSpPr>
        <p:spPr>
          <a:xfrm>
            <a:off x="3778200" y="1281925"/>
            <a:ext cx="15876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Uitgangspunt</a:t>
            </a:r>
            <a:endParaRPr sz="1800"/>
          </a:p>
        </p:txBody>
      </p:sp>
      <p:sp>
        <p:nvSpPr>
          <p:cNvPr id="463" name="Google Shape;463;p63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63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63"/>
          <p:cNvSpPr txBox="1"/>
          <p:nvPr/>
        </p:nvSpPr>
        <p:spPr>
          <a:xfrm>
            <a:off x="7319975" y="4625975"/>
            <a:ext cx="1980141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3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/>
        </p:nvSpPr>
        <p:spPr>
          <a:xfrm>
            <a:off x="781050" y="4270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64"/>
          <p:cNvSpPr txBox="1"/>
          <p:nvPr/>
        </p:nvSpPr>
        <p:spPr>
          <a:xfrm>
            <a:off x="1076200" y="1453550"/>
            <a:ext cx="7829100" cy="27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/>
              <a:t>Blackbox testen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cxnSp>
        <p:nvCxnSpPr>
          <p:cNvPr id="473" name="Google Shape;473;p64"/>
          <p:cNvCxnSpPr/>
          <p:nvPr/>
        </p:nvCxnSpPr>
        <p:spPr>
          <a:xfrm rot="10800000" flipH="1">
            <a:off x="5430475" y="2819600"/>
            <a:ext cx="198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64"/>
          <p:cNvSpPr txBox="1"/>
          <p:nvPr/>
        </p:nvSpPr>
        <p:spPr>
          <a:xfrm>
            <a:off x="152400" y="2537075"/>
            <a:ext cx="9144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1"/>
                </a:solidFill>
              </a:rPr>
              <a:t>                                                           code                                    programma’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475" name="Google Shape;475;p64"/>
          <p:cNvCxnSpPr/>
          <p:nvPr/>
        </p:nvCxnSpPr>
        <p:spPr>
          <a:xfrm rot="10800000" flipH="1">
            <a:off x="1924500" y="2819600"/>
            <a:ext cx="198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p64"/>
          <p:cNvSpPr txBox="1"/>
          <p:nvPr/>
        </p:nvSpPr>
        <p:spPr>
          <a:xfrm>
            <a:off x="496675" y="2577500"/>
            <a:ext cx="543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/>
              <a:t>programma</a:t>
            </a:r>
            <a:endParaRPr sz="2000"/>
          </a:p>
        </p:txBody>
      </p:sp>
      <p:sp>
        <p:nvSpPr>
          <p:cNvPr id="477" name="Google Shape;477;p64"/>
          <p:cNvSpPr txBox="1"/>
          <p:nvPr/>
        </p:nvSpPr>
        <p:spPr>
          <a:xfrm>
            <a:off x="5710025" y="2517725"/>
            <a:ext cx="16734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(her)compilatie</a:t>
            </a:r>
            <a:endParaRPr/>
          </a:p>
        </p:txBody>
      </p:sp>
      <p:sp>
        <p:nvSpPr>
          <p:cNvPr id="478" name="Google Shape;478;p64"/>
          <p:cNvSpPr txBox="1"/>
          <p:nvPr/>
        </p:nvSpPr>
        <p:spPr>
          <a:xfrm>
            <a:off x="2339075" y="2517725"/>
            <a:ext cx="16734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decompilatie</a:t>
            </a:r>
            <a:endParaRPr/>
          </a:p>
        </p:txBody>
      </p:sp>
      <p:sp>
        <p:nvSpPr>
          <p:cNvPr id="479" name="Google Shape;479;p64"/>
          <p:cNvSpPr txBox="1"/>
          <p:nvPr/>
        </p:nvSpPr>
        <p:spPr>
          <a:xfrm>
            <a:off x="1494400" y="2770600"/>
            <a:ext cx="47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4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4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4"/>
          <p:cNvSpPr txBox="1"/>
          <p:nvPr/>
        </p:nvSpPr>
        <p:spPr>
          <a:xfrm>
            <a:off x="7319976" y="4625975"/>
            <a:ext cx="1976424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4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5"/>
          <p:cNvSpPr txBox="1"/>
          <p:nvPr/>
        </p:nvSpPr>
        <p:spPr>
          <a:xfrm>
            <a:off x="1488750" y="1602150"/>
            <a:ext cx="702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490" name="Google Shape;490;p65"/>
          <p:cNvSpPr txBox="1"/>
          <p:nvPr/>
        </p:nvSpPr>
        <p:spPr>
          <a:xfrm>
            <a:off x="2340350" y="2004725"/>
            <a:ext cx="56358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700">
                <a:solidFill>
                  <a:schemeClr val="dk1"/>
                </a:solidFill>
              </a:rPr>
              <a:t>een benchmark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700">
                <a:solidFill>
                  <a:schemeClr val="dk1"/>
                </a:solidFill>
              </a:rPr>
              <a:t>die decompilers een score toekent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700">
                <a:solidFill>
                  <a:schemeClr val="dk1"/>
                </a:solidFill>
              </a:rPr>
              <a:t>voor de kwaliteit van de gedecompileerde code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nl" sz="1700">
                <a:solidFill>
                  <a:schemeClr val="dk1"/>
                </a:solidFill>
              </a:rPr>
            </a:br>
            <a:r>
              <a:rPr lang="nl" sz="1700" b="1">
                <a:solidFill>
                  <a:schemeClr val="dk1"/>
                </a:solidFill>
              </a:rPr>
              <a:t>en die hedendaagse decompilers kan onderscheiden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491" name="Google Shape;491;p65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5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5"/>
          <p:cNvSpPr txBox="1"/>
          <p:nvPr/>
        </p:nvSpPr>
        <p:spPr>
          <a:xfrm>
            <a:off x="7319975" y="4625975"/>
            <a:ext cx="1972707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5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66"/>
          <p:cNvSpPr txBox="1"/>
          <p:nvPr/>
        </p:nvSpPr>
        <p:spPr>
          <a:xfrm>
            <a:off x="923800" y="1301150"/>
            <a:ext cx="7829100" cy="27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/>
              <a:t>                                    C code analyseren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cxnSp>
        <p:nvCxnSpPr>
          <p:cNvPr id="501" name="Google Shape;501;p66"/>
          <p:cNvCxnSpPr/>
          <p:nvPr/>
        </p:nvCxnSpPr>
        <p:spPr>
          <a:xfrm rot="10800000" flipH="1">
            <a:off x="5278075" y="2667200"/>
            <a:ext cx="198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" name="Google Shape;502;p66"/>
          <p:cNvSpPr txBox="1"/>
          <p:nvPr/>
        </p:nvSpPr>
        <p:spPr>
          <a:xfrm>
            <a:off x="0" y="2384675"/>
            <a:ext cx="9144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000">
                <a:solidFill>
                  <a:schemeClr val="dk1"/>
                </a:solidFill>
              </a:rPr>
              <a:t>                                                      programma                               code’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503" name="Google Shape;503;p66"/>
          <p:cNvCxnSpPr/>
          <p:nvPr/>
        </p:nvCxnSpPr>
        <p:spPr>
          <a:xfrm rot="10800000" flipH="1">
            <a:off x="1772100" y="2667200"/>
            <a:ext cx="198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4" name="Google Shape;504;p66"/>
          <p:cNvSpPr txBox="1"/>
          <p:nvPr/>
        </p:nvSpPr>
        <p:spPr>
          <a:xfrm>
            <a:off x="1000225" y="2425100"/>
            <a:ext cx="478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/>
              <a:t>code</a:t>
            </a:r>
            <a:endParaRPr sz="2000"/>
          </a:p>
        </p:txBody>
      </p:sp>
      <p:sp>
        <p:nvSpPr>
          <p:cNvPr id="505" name="Google Shape;505;p66"/>
          <p:cNvSpPr txBox="1"/>
          <p:nvPr/>
        </p:nvSpPr>
        <p:spPr>
          <a:xfrm>
            <a:off x="5557625" y="2365325"/>
            <a:ext cx="16734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decompilatie</a:t>
            </a:r>
            <a:endParaRPr/>
          </a:p>
        </p:txBody>
      </p:sp>
      <p:sp>
        <p:nvSpPr>
          <p:cNvPr id="506" name="Google Shape;506;p66"/>
          <p:cNvSpPr txBox="1"/>
          <p:nvPr/>
        </p:nvSpPr>
        <p:spPr>
          <a:xfrm>
            <a:off x="2186675" y="2365325"/>
            <a:ext cx="16734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compilatie</a:t>
            </a:r>
            <a:endParaRPr/>
          </a:p>
        </p:txBody>
      </p:sp>
      <p:sp>
        <p:nvSpPr>
          <p:cNvPr id="507" name="Google Shape;507;p66"/>
          <p:cNvSpPr txBox="1"/>
          <p:nvPr/>
        </p:nvSpPr>
        <p:spPr>
          <a:xfrm>
            <a:off x="1342000" y="2618200"/>
            <a:ext cx="47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6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6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6"/>
          <p:cNvSpPr txBox="1"/>
          <p:nvPr/>
        </p:nvSpPr>
        <p:spPr>
          <a:xfrm>
            <a:off x="7319975" y="4625975"/>
            <a:ext cx="1883497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6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0" descr="aap_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274638"/>
            <a:ext cx="6088063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7"/>
          <p:cNvSpPr txBox="1"/>
          <p:nvPr/>
        </p:nvSpPr>
        <p:spPr>
          <a:xfrm>
            <a:off x="1488750" y="1602150"/>
            <a:ext cx="702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517" name="Google Shape;5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425"/>
            <a:ext cx="9091948" cy="493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8"/>
          <p:cNvSpPr txBox="1"/>
          <p:nvPr/>
        </p:nvSpPr>
        <p:spPr>
          <a:xfrm>
            <a:off x="806750" y="831600"/>
            <a:ext cx="78291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/>
              <a:t>Codemarkers</a:t>
            </a:r>
            <a:endParaRPr sz="1500"/>
          </a:p>
        </p:txBody>
      </p:sp>
      <p:sp>
        <p:nvSpPr>
          <p:cNvPr id="524" name="Google Shape;524;p68"/>
          <p:cNvSpPr txBox="1"/>
          <p:nvPr/>
        </p:nvSpPr>
        <p:spPr>
          <a:xfrm>
            <a:off x="1026250" y="1907350"/>
            <a:ext cx="26505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aphicFrame>
        <p:nvGraphicFramePr>
          <p:cNvPr id="525" name="Google Shape;525;p68"/>
          <p:cNvGraphicFramePr/>
          <p:nvPr/>
        </p:nvGraphicFramePr>
        <p:xfrm>
          <a:off x="1026250" y="1662513"/>
          <a:ext cx="7886700" cy="3665414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functie1() {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printf(</a:t>
                      </a:r>
                      <a:r>
                        <a:rPr lang="nl" sz="1050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"begin functie1"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 = </a:t>
                      </a:r>
                      <a:r>
                        <a:rPr lang="nl" sz="105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printf(</a:t>
                      </a:r>
                      <a:r>
                        <a:rPr lang="nl" sz="1050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"while loop"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while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(i == </a:t>
                      </a:r>
                      <a:r>
                        <a:rPr lang="nl" sz="105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 {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...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function_401000() {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DWORD v1;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v1 = 1;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function_4011a0(</a:t>
                      </a:r>
                      <a:r>
                        <a:rPr lang="nl" sz="1050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"begin functie1"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function_4011a0(</a:t>
                      </a:r>
                      <a:r>
                        <a:rPr lang="nl" sz="1050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"while loop"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while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(v1 == 1) {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...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6" name="Google Shape;526;p68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8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8"/>
          <p:cNvSpPr txBox="1"/>
          <p:nvPr/>
        </p:nvSpPr>
        <p:spPr>
          <a:xfrm>
            <a:off x="7319976" y="4625975"/>
            <a:ext cx="194297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8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9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69"/>
          <p:cNvSpPr txBox="1"/>
          <p:nvPr/>
        </p:nvSpPr>
        <p:spPr>
          <a:xfrm>
            <a:off x="806750" y="831600"/>
            <a:ext cx="78291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/>
              <a:t>Optimalisatie tegengaan</a:t>
            </a:r>
            <a:endParaRPr sz="1500"/>
          </a:p>
        </p:txBody>
      </p:sp>
      <p:sp>
        <p:nvSpPr>
          <p:cNvPr id="536" name="Google Shape;536;p69"/>
          <p:cNvSpPr txBox="1"/>
          <p:nvPr/>
        </p:nvSpPr>
        <p:spPr>
          <a:xfrm>
            <a:off x="1026250" y="1907350"/>
            <a:ext cx="26505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aphicFrame>
        <p:nvGraphicFramePr>
          <p:cNvPr id="537" name="Google Shape;537;p69"/>
          <p:cNvGraphicFramePr/>
          <p:nvPr/>
        </p:nvGraphicFramePr>
        <p:xfrm>
          <a:off x="585338" y="1545488"/>
          <a:ext cx="8203375" cy="4753487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291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functie1() {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result = </a:t>
                      </a:r>
                      <a:r>
                        <a:rPr lang="nl" sz="105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printf(</a:t>
                      </a:r>
                      <a:r>
                        <a:rPr lang="nl" sz="1050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"for loop"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for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(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i=</a:t>
                      </a:r>
                      <a:r>
                        <a:rPr lang="nl" sz="105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 i&lt;</a:t>
                      </a:r>
                      <a:r>
                        <a:rPr lang="nl" sz="105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 i++) {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result += i;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}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return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result;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}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Assembly</a:t>
                      </a:r>
                      <a:b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</a:b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push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rax</a:t>
                      </a:r>
                      <a:endParaRPr sz="105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lea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rdi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[</a:t>
                      </a:r>
                      <a:r>
                        <a:rPr lang="nl" sz="105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rip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+ </a:t>
                      </a:r>
                      <a:r>
                        <a:rPr lang="nl" sz="105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.L.str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xor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eax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nl" sz="105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eax</a:t>
                      </a:r>
                      <a:endParaRPr sz="105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call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printf@PLT</a:t>
                      </a:r>
                      <a:endParaRPr sz="1050">
                        <a:solidFill>
                          <a:srgbClr val="008080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rgbClr val="FF000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mov     eax, 45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pop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rcx</a:t>
                      </a:r>
                      <a:endParaRPr sz="105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ret</a:t>
                      </a: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function_401000() {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printf(</a:t>
                      </a:r>
                      <a:r>
                        <a:rPr lang="nl" sz="1050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"for loop"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return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nl" sz="105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45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}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8" name="Google Shape;538;p69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9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69"/>
          <p:cNvSpPr txBox="1"/>
          <p:nvPr/>
        </p:nvSpPr>
        <p:spPr>
          <a:xfrm>
            <a:off x="7319975" y="4625975"/>
            <a:ext cx="1876063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9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0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0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0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70"/>
          <p:cNvSpPr txBox="1"/>
          <p:nvPr/>
        </p:nvSpPr>
        <p:spPr>
          <a:xfrm>
            <a:off x="7319975" y="4625975"/>
            <a:ext cx="2061917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70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70"/>
          <p:cNvSpPr txBox="1"/>
          <p:nvPr/>
        </p:nvSpPr>
        <p:spPr>
          <a:xfrm>
            <a:off x="806750" y="831600"/>
            <a:ext cx="78291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/>
              <a:t>Optimalisatie tegengaan</a:t>
            </a:r>
            <a:endParaRPr sz="1500"/>
          </a:p>
        </p:txBody>
      </p:sp>
      <p:sp>
        <p:nvSpPr>
          <p:cNvPr id="552" name="Google Shape;552;p70"/>
          <p:cNvSpPr txBox="1"/>
          <p:nvPr/>
        </p:nvSpPr>
        <p:spPr>
          <a:xfrm>
            <a:off x="1026250" y="1907350"/>
            <a:ext cx="26505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553" name="Google Shape;553;p70"/>
          <p:cNvSpPr txBox="1"/>
          <p:nvPr/>
        </p:nvSpPr>
        <p:spPr>
          <a:xfrm>
            <a:off x="782825" y="1458775"/>
            <a:ext cx="78291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nl" sz="1700"/>
              <a:t>IO gebruiken</a:t>
            </a:r>
            <a:endParaRPr sz="1700"/>
          </a:p>
        </p:txBody>
      </p:sp>
      <p:sp>
        <p:nvSpPr>
          <p:cNvPr id="554" name="Google Shape;554;p70"/>
          <p:cNvSpPr txBox="1"/>
          <p:nvPr/>
        </p:nvSpPr>
        <p:spPr>
          <a:xfrm>
            <a:off x="1325550" y="2363275"/>
            <a:ext cx="3938700" cy="1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50">
                <a:solidFill>
                  <a:srgbClr val="0000FF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 (true)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    getchar();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    ...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5264250" y="2363275"/>
            <a:ext cx="30591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50">
                <a:solidFill>
                  <a:srgbClr val="0000FF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 i = 10;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50">
                <a:solidFill>
                  <a:srgbClr val="008000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// hier berekeningen met i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fwrite(&amp;i, </a:t>
            </a:r>
            <a:r>
              <a:rPr lang="nl" sz="1050">
                <a:solidFill>
                  <a:srgbClr val="0000FF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nl" sz="1050">
                <a:solidFill>
                  <a:srgbClr val="0000FF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), </a:t>
            </a:r>
            <a:r>
              <a:rPr lang="nl" sz="1050">
                <a:solidFill>
                  <a:srgbClr val="098658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nl" sz="1050">
                <a:solidFill>
                  <a:schemeClr val="dk1"/>
                </a:solidFill>
                <a:highlight>
                  <a:srgbClr val="FFFFFE"/>
                </a:highlight>
                <a:latin typeface="Courier"/>
                <a:ea typeface="Courier"/>
                <a:cs typeface="Courier"/>
                <a:sym typeface="Courier"/>
              </a:rPr>
              <a:t>, stdout);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1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1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1"/>
          <p:cNvSpPr txBox="1"/>
          <p:nvPr/>
        </p:nvSpPr>
        <p:spPr>
          <a:xfrm>
            <a:off x="7319976" y="4625975"/>
            <a:ext cx="1928102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71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71"/>
          <p:cNvSpPr txBox="1"/>
          <p:nvPr/>
        </p:nvSpPr>
        <p:spPr>
          <a:xfrm>
            <a:off x="806750" y="831600"/>
            <a:ext cx="7829100" cy="29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/>
              <a:t>Atomisch testen</a:t>
            </a:r>
            <a:endParaRPr sz="2100"/>
          </a:p>
        </p:txBody>
      </p:sp>
      <p:sp>
        <p:nvSpPr>
          <p:cNvPr id="566" name="Google Shape;566;p71"/>
          <p:cNvSpPr txBox="1"/>
          <p:nvPr/>
        </p:nvSpPr>
        <p:spPr>
          <a:xfrm>
            <a:off x="1026250" y="1907350"/>
            <a:ext cx="26505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2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2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2"/>
          <p:cNvSpPr txBox="1"/>
          <p:nvPr/>
        </p:nvSpPr>
        <p:spPr>
          <a:xfrm>
            <a:off x="7319975" y="4625975"/>
            <a:ext cx="1876063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2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2"/>
          <p:cNvSpPr txBox="1"/>
          <p:nvPr/>
        </p:nvSpPr>
        <p:spPr>
          <a:xfrm>
            <a:off x="806750" y="831600"/>
            <a:ext cx="7829100" cy="29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100">
                <a:solidFill>
                  <a:schemeClr val="dk1"/>
                </a:solidFill>
              </a:rPr>
              <a:t>Atomisch testen</a:t>
            </a:r>
            <a:endParaRPr sz="2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577" name="Google Shape;577;p72"/>
          <p:cNvSpPr txBox="1"/>
          <p:nvPr/>
        </p:nvSpPr>
        <p:spPr>
          <a:xfrm>
            <a:off x="1026250" y="1907350"/>
            <a:ext cx="26505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578" name="Google Shape;578;p72"/>
          <p:cNvSpPr txBox="1"/>
          <p:nvPr/>
        </p:nvSpPr>
        <p:spPr>
          <a:xfrm>
            <a:off x="922625" y="1390738"/>
            <a:ext cx="78291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nl" sz="1700"/>
              <a:t>functies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nl" sz="1700"/>
              <a:t>control flow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nl" sz="1700"/>
              <a:t>datastructuren</a:t>
            </a:r>
            <a:endParaRPr sz="1700"/>
          </a:p>
        </p:txBody>
      </p:sp>
      <p:sp>
        <p:nvSpPr>
          <p:cNvPr id="579" name="Google Shape;579;p72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2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2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2" name="Google Shape;592;p73"/>
          <p:cNvGraphicFramePr/>
          <p:nvPr>
            <p:extLst>
              <p:ext uri="{D42A27DB-BD31-4B8C-83A1-F6EECF244321}">
                <p14:modId xmlns:p14="http://schemas.microsoft.com/office/powerpoint/2010/main" val="3937327492"/>
              </p:ext>
            </p:extLst>
          </p:nvPr>
        </p:nvGraphicFramePr>
        <p:xfrm>
          <a:off x="175713" y="973038"/>
          <a:ext cx="8918750" cy="5402076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238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85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use_double(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 d);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functie_1() {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 = </a:t>
                      </a:r>
                      <a:r>
                        <a:rPr lang="nl" sz="105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1.0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use_double(&amp;d);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d = d * </a:t>
                      </a:r>
                      <a:r>
                        <a:rPr lang="nl" sz="105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use_double(&amp;d);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}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Assembly</a:t>
                      </a:r>
                      <a:endParaRPr b="1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push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rbx</a:t>
                      </a:r>
                      <a:endParaRPr sz="1050" dirty="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sub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rsp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nl" sz="10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16</a:t>
                      </a:r>
                      <a:endParaRPr sz="1050" dirty="0">
                        <a:solidFill>
                          <a:srgbClr val="098658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movabs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rax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nl" sz="10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4607182418800017408</a:t>
                      </a:r>
                      <a:endParaRPr sz="1050" dirty="0">
                        <a:solidFill>
                          <a:srgbClr val="098658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mov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 dirty="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qword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nl" sz="1050" dirty="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ptr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[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rsp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+ </a:t>
                      </a:r>
                      <a:r>
                        <a:rPr lang="nl" sz="10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8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],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rax</a:t>
                      </a:r>
                      <a:endParaRPr sz="1050" dirty="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lea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rbx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[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rsp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+ </a:t>
                      </a:r>
                      <a:r>
                        <a:rPr lang="nl" sz="10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8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]</a:t>
                      </a:r>
                      <a:endParaRPr sz="10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mov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rdi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rbx</a:t>
                      </a:r>
                      <a:endParaRPr sz="1050" dirty="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call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 dirty="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use_double@PLT</a:t>
                      </a:r>
                      <a:endParaRPr sz="1050" dirty="0">
                        <a:solidFill>
                          <a:srgbClr val="008080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movsd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xmm0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nl" sz="1050" dirty="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qword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nl" sz="1050" dirty="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ptr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[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rsp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+ </a:t>
                      </a:r>
                      <a:r>
                        <a:rPr lang="nl" sz="10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8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]       </a:t>
                      </a:r>
                      <a:endParaRPr sz="1050" dirty="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addsd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xmm0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xmm0</a:t>
                      </a:r>
                      <a:endParaRPr sz="1050" dirty="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movsd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</a:t>
                      </a:r>
                      <a:r>
                        <a:rPr lang="nl" sz="1050" dirty="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qword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nl" sz="1050" dirty="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ptr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[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rsp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+ </a:t>
                      </a:r>
                      <a:r>
                        <a:rPr lang="nl" sz="10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8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],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xmm0</a:t>
                      </a:r>
                      <a:endParaRPr sz="1050" dirty="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mov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rdi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rbx</a:t>
                      </a:r>
                      <a:endParaRPr sz="1050" dirty="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call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1050" dirty="0">
                          <a:solidFill>
                            <a:srgbClr val="008080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use_double@PLT</a:t>
                      </a:r>
                      <a:endParaRPr sz="1050" dirty="0">
                        <a:solidFill>
                          <a:srgbClr val="008080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add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rsp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nl" sz="10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16</a:t>
                      </a:r>
                      <a:endParaRPr sz="1050" dirty="0">
                        <a:solidFill>
                          <a:srgbClr val="098658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pop</a:t>
                      </a:r>
                      <a:r>
                        <a:rPr lang="nl" sz="10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</a:t>
                      </a:r>
                      <a:r>
                        <a:rPr lang="nl" sz="1050" dirty="0">
                          <a:solidFill>
                            <a:srgbClr val="4864AA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rbx</a:t>
                      </a:r>
                      <a:endParaRPr sz="1050" dirty="0">
                        <a:solidFill>
                          <a:srgbClr val="4864AA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ret</a:t>
                      </a:r>
                      <a:endParaRPr sz="1050" dirty="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9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function_403a60() {</a:t>
                      </a:r>
                      <a:endParaRPr sz="9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nl" sz="9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</a:t>
                      </a: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local[</a:t>
                      </a:r>
                      <a:r>
                        <a:rPr lang="nl" sz="9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16</a:t>
                      </a: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];</a:t>
                      </a:r>
                      <a:endParaRPr sz="9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*(int64_t*)(local) = </a:t>
                      </a:r>
                      <a:r>
                        <a:rPr lang="nl" sz="9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4607182418800017408</a:t>
                      </a: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9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function_403bf0(local);</a:t>
                      </a:r>
                      <a:endParaRPr sz="9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*(</a:t>
                      </a:r>
                      <a:r>
                        <a:rPr lang="nl" sz="9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*)(local) = *(</a:t>
                      </a:r>
                      <a:r>
                        <a:rPr lang="nl" sz="950" dirty="0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*)(local) * </a:t>
                      </a:r>
                      <a:r>
                        <a:rPr lang="nl" sz="950" dirty="0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endParaRPr sz="9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function_403bf0(local);</a:t>
                      </a:r>
                      <a:endParaRPr sz="9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950" dirty="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}</a:t>
                      </a:r>
                      <a:endParaRPr sz="9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dirty="0">
                        <a:solidFill>
                          <a:srgbClr val="0000FF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50" dirty="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6" name="Google Shape;586;p73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73"/>
          <p:cNvSpPr/>
          <p:nvPr/>
        </p:nvSpPr>
        <p:spPr>
          <a:xfrm>
            <a:off x="3676650" y="4545013"/>
            <a:ext cx="463500" cy="4716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73"/>
          <p:cNvSpPr txBox="1"/>
          <p:nvPr/>
        </p:nvSpPr>
        <p:spPr>
          <a:xfrm>
            <a:off x="4216400" y="4606925"/>
            <a:ext cx="100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Ideeën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73"/>
          <p:cNvSpPr txBox="1"/>
          <p:nvPr/>
        </p:nvSpPr>
        <p:spPr>
          <a:xfrm>
            <a:off x="7319975" y="4625975"/>
            <a:ext cx="1995009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Deelonderzoeken</a:t>
            </a:r>
            <a:endParaRPr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73"/>
          <p:cNvSpPr/>
          <p:nvPr/>
        </p:nvSpPr>
        <p:spPr>
          <a:xfrm>
            <a:off x="6767513" y="4568825"/>
            <a:ext cx="4635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73"/>
          <p:cNvSpPr txBox="1"/>
          <p:nvPr/>
        </p:nvSpPr>
        <p:spPr>
          <a:xfrm>
            <a:off x="1026250" y="1907350"/>
            <a:ext cx="26505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4"/>
          <p:cNvSpPr/>
          <p:nvPr/>
        </p:nvSpPr>
        <p:spPr>
          <a:xfrm>
            <a:off x="4430862" y="1944293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8" name="Google Shape;598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1" y="1268059"/>
            <a:ext cx="2857290" cy="138084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4"/>
          <p:cNvSpPr txBox="1"/>
          <p:nvPr/>
        </p:nvSpPr>
        <p:spPr>
          <a:xfrm>
            <a:off x="4970409" y="2007191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74"/>
          <p:cNvSpPr txBox="1"/>
          <p:nvPr/>
        </p:nvSpPr>
        <p:spPr>
          <a:xfrm>
            <a:off x="6627306" y="2022484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74"/>
          <p:cNvSpPr txBox="1"/>
          <p:nvPr/>
        </p:nvSpPr>
        <p:spPr>
          <a:xfrm>
            <a:off x="8073503" y="2026347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74"/>
          <p:cNvSpPr/>
          <p:nvPr/>
        </p:nvSpPr>
        <p:spPr>
          <a:xfrm>
            <a:off x="6072434" y="19623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4"/>
          <p:cNvSpPr/>
          <p:nvPr/>
        </p:nvSpPr>
        <p:spPr>
          <a:xfrm>
            <a:off x="7521554" y="1968634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74"/>
          <p:cNvSpPr txBox="1"/>
          <p:nvPr/>
        </p:nvSpPr>
        <p:spPr>
          <a:xfrm>
            <a:off x="628650" y="273848"/>
            <a:ext cx="78867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pic>
        <p:nvPicPr>
          <p:cNvPr id="605" name="Google Shape;60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250" y="3310793"/>
            <a:ext cx="775200" cy="141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220" y="3174161"/>
            <a:ext cx="1690753" cy="16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2650" y="3266320"/>
            <a:ext cx="2162951" cy="150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/>
          <p:nvPr/>
        </p:nvSpPr>
        <p:spPr>
          <a:xfrm>
            <a:off x="5542880" y="701714"/>
            <a:ext cx="940500" cy="31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  <a:endParaRPr sz="1100"/>
          </a:p>
        </p:txBody>
      </p:sp>
      <p:sp>
        <p:nvSpPr>
          <p:cNvPr id="613" name="Google Shape;613;p75"/>
          <p:cNvSpPr/>
          <p:nvPr/>
        </p:nvSpPr>
        <p:spPr>
          <a:xfrm>
            <a:off x="6483333" y="701714"/>
            <a:ext cx="1131300" cy="3183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Datastructuren</a:t>
            </a:r>
            <a:endParaRPr sz="1100"/>
          </a:p>
        </p:txBody>
      </p:sp>
      <p:sp>
        <p:nvSpPr>
          <p:cNvPr id="614" name="Google Shape;614;p75"/>
          <p:cNvSpPr/>
          <p:nvPr/>
        </p:nvSpPr>
        <p:spPr>
          <a:xfrm>
            <a:off x="7614550" y="701714"/>
            <a:ext cx="864000" cy="3183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Functies</a:t>
            </a:r>
            <a:endParaRPr sz="1100"/>
          </a:p>
        </p:txBody>
      </p:sp>
      <p:pic>
        <p:nvPicPr>
          <p:cNvPr id="615" name="Google Shape;61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2880" y="1034009"/>
            <a:ext cx="2935657" cy="3592802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5"/>
          <p:cNvSpPr txBox="1"/>
          <p:nvPr/>
        </p:nvSpPr>
        <p:spPr>
          <a:xfrm>
            <a:off x="1132743" y="2956643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</a:t>
            </a:r>
            <a:endParaRPr sz="1100"/>
          </a:p>
        </p:txBody>
      </p:sp>
      <p:sp>
        <p:nvSpPr>
          <p:cNvPr id="617" name="Google Shape;617;p75"/>
          <p:cNvSpPr txBox="1"/>
          <p:nvPr/>
        </p:nvSpPr>
        <p:spPr>
          <a:xfrm>
            <a:off x="514134" y="3309350"/>
            <a:ext cx="1726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sources</a:t>
            </a:r>
            <a:endParaRPr sz="1100"/>
          </a:p>
        </p:txBody>
      </p:sp>
      <p:sp>
        <p:nvSpPr>
          <p:cNvPr id="618" name="Google Shape;618;p75"/>
          <p:cNvSpPr/>
          <p:nvPr/>
        </p:nvSpPr>
        <p:spPr>
          <a:xfrm>
            <a:off x="4632195" y="4544751"/>
            <a:ext cx="463221" cy="472046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75"/>
          <p:cNvSpPr txBox="1"/>
          <p:nvPr/>
        </p:nvSpPr>
        <p:spPr>
          <a:xfrm>
            <a:off x="5171742" y="4607649"/>
            <a:ext cx="101037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75"/>
          <p:cNvSpPr txBox="1"/>
          <p:nvPr/>
        </p:nvSpPr>
        <p:spPr>
          <a:xfrm>
            <a:off x="6828639" y="4622942"/>
            <a:ext cx="74804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75"/>
          <p:cNvSpPr txBox="1"/>
          <p:nvPr/>
        </p:nvSpPr>
        <p:spPr>
          <a:xfrm>
            <a:off x="8274836" y="4626805"/>
            <a:ext cx="77526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75"/>
          <p:cNvSpPr/>
          <p:nvPr/>
        </p:nvSpPr>
        <p:spPr>
          <a:xfrm>
            <a:off x="6273767" y="4562850"/>
            <a:ext cx="463221" cy="453948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75"/>
          <p:cNvSpPr/>
          <p:nvPr/>
        </p:nvSpPr>
        <p:spPr>
          <a:xfrm>
            <a:off x="7722886" y="4569091"/>
            <a:ext cx="463221" cy="453948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75"/>
          <p:cNvSpPr txBox="1"/>
          <p:nvPr/>
        </p:nvSpPr>
        <p:spPr>
          <a:xfrm>
            <a:off x="628650" y="273850"/>
            <a:ext cx="3594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pic>
        <p:nvPicPr>
          <p:cNvPr id="625" name="Google Shape;625;p75" descr="C Program icon PNG and SVG Vector Free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989" y="1625484"/>
            <a:ext cx="489550" cy="54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75" descr="The LLVM Compiler Infrastructure Projec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5910" y="1577701"/>
            <a:ext cx="631450" cy="6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5" descr="Icon for x86-64 Assembly track · Issue #30 · exercism/website-icons · GitHub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56763" y="1520091"/>
            <a:ext cx="748025" cy="68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5" descr="Binary code Detailed Flat Circular Flat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49210" y="1642999"/>
            <a:ext cx="547276" cy="5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75"/>
          <p:cNvSpPr txBox="1"/>
          <p:nvPr/>
        </p:nvSpPr>
        <p:spPr>
          <a:xfrm>
            <a:off x="590300" y="1656939"/>
            <a:ext cx="4041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1           4           4           4 </a:t>
            </a:r>
            <a:endParaRPr sz="1100"/>
          </a:p>
        </p:txBody>
      </p:sp>
      <p:sp>
        <p:nvSpPr>
          <p:cNvPr id="630" name="Google Shape;630;p75"/>
          <p:cNvSpPr txBox="1"/>
          <p:nvPr/>
        </p:nvSpPr>
        <p:spPr>
          <a:xfrm>
            <a:off x="3524930" y="2934124"/>
            <a:ext cx="528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75"/>
          <p:cNvSpPr txBox="1"/>
          <p:nvPr/>
        </p:nvSpPr>
        <p:spPr>
          <a:xfrm>
            <a:off x="3230932" y="3287431"/>
            <a:ext cx="1116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75"/>
          <p:cNvSpPr txBox="1"/>
          <p:nvPr/>
        </p:nvSpPr>
        <p:spPr>
          <a:xfrm>
            <a:off x="2185063" y="2970688"/>
            <a:ext cx="77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1100"/>
          </a:p>
        </p:txBody>
      </p:sp>
      <p:sp>
        <p:nvSpPr>
          <p:cNvPr id="633" name="Google Shape;633;p75"/>
          <p:cNvSpPr txBox="1"/>
          <p:nvPr/>
        </p:nvSpPr>
        <p:spPr>
          <a:xfrm>
            <a:off x="1710234" y="3323388"/>
            <a:ext cx="1726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binaries</a:t>
            </a:r>
            <a:endParaRPr sz="1100"/>
          </a:p>
        </p:txBody>
      </p:sp>
      <p:sp>
        <p:nvSpPr>
          <p:cNvPr id="634" name="Google Shape;634;p75"/>
          <p:cNvSpPr txBox="1"/>
          <p:nvPr/>
        </p:nvSpPr>
        <p:spPr>
          <a:xfrm>
            <a:off x="1792650" y="2959150"/>
            <a:ext cx="31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75"/>
          <p:cNvSpPr txBox="1"/>
          <p:nvPr/>
        </p:nvSpPr>
        <p:spPr>
          <a:xfrm>
            <a:off x="3011850" y="2959150"/>
            <a:ext cx="31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76" descr="Antlr Project · GitHub"/>
          <p:cNvPicPr preferRelativeResize="0"/>
          <p:nvPr/>
        </p:nvPicPr>
        <p:blipFill rotWithShape="1">
          <a:blip r:embed="rId3">
            <a:alphaModFix/>
          </a:blip>
          <a:srcRect r="5699"/>
          <a:stretch/>
        </p:blipFill>
        <p:spPr>
          <a:xfrm>
            <a:off x="3352071" y="4186417"/>
            <a:ext cx="631434" cy="669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6"/>
          <p:cNvSpPr/>
          <p:nvPr/>
        </p:nvSpPr>
        <p:spPr>
          <a:xfrm>
            <a:off x="4989279" y="1639088"/>
            <a:ext cx="3775800" cy="25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  <a:endParaRPr sz="1100"/>
          </a:p>
        </p:txBody>
      </p:sp>
      <p:sp>
        <p:nvSpPr>
          <p:cNvPr id="642" name="Google Shape;642;p76"/>
          <p:cNvSpPr/>
          <p:nvPr/>
        </p:nvSpPr>
        <p:spPr>
          <a:xfrm>
            <a:off x="4989279" y="1895676"/>
            <a:ext cx="3775800" cy="2565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Datastructuren</a:t>
            </a:r>
            <a:endParaRPr sz="1100"/>
          </a:p>
        </p:txBody>
      </p:sp>
      <p:sp>
        <p:nvSpPr>
          <p:cNvPr id="643" name="Google Shape;643;p76"/>
          <p:cNvSpPr/>
          <p:nvPr/>
        </p:nvSpPr>
        <p:spPr>
          <a:xfrm>
            <a:off x="4989017" y="2152264"/>
            <a:ext cx="3775800" cy="2565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Functies</a:t>
            </a:r>
            <a:endParaRPr sz="1100"/>
          </a:p>
        </p:txBody>
      </p:sp>
      <p:pic>
        <p:nvPicPr>
          <p:cNvPr id="644" name="Google Shape;644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0751" y="1648660"/>
            <a:ext cx="1125927" cy="75061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6"/>
          <p:cNvSpPr/>
          <p:nvPr/>
        </p:nvSpPr>
        <p:spPr>
          <a:xfrm>
            <a:off x="4632195" y="4544751"/>
            <a:ext cx="463221" cy="472046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76"/>
          <p:cNvSpPr txBox="1"/>
          <p:nvPr/>
        </p:nvSpPr>
        <p:spPr>
          <a:xfrm>
            <a:off x="5171742" y="4607649"/>
            <a:ext cx="101037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76"/>
          <p:cNvSpPr txBox="1"/>
          <p:nvPr/>
        </p:nvSpPr>
        <p:spPr>
          <a:xfrm>
            <a:off x="6828639" y="4622942"/>
            <a:ext cx="74804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76"/>
          <p:cNvSpPr txBox="1"/>
          <p:nvPr/>
        </p:nvSpPr>
        <p:spPr>
          <a:xfrm>
            <a:off x="8274836" y="4626805"/>
            <a:ext cx="77526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76"/>
          <p:cNvSpPr/>
          <p:nvPr/>
        </p:nvSpPr>
        <p:spPr>
          <a:xfrm>
            <a:off x="6273767" y="4562850"/>
            <a:ext cx="463221" cy="453948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76"/>
          <p:cNvSpPr/>
          <p:nvPr/>
        </p:nvSpPr>
        <p:spPr>
          <a:xfrm>
            <a:off x="7722886" y="4569091"/>
            <a:ext cx="463221" cy="453948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76"/>
          <p:cNvSpPr txBox="1"/>
          <p:nvPr/>
        </p:nvSpPr>
        <p:spPr>
          <a:xfrm>
            <a:off x="628650" y="273848"/>
            <a:ext cx="7886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pic>
        <p:nvPicPr>
          <p:cNvPr id="652" name="Google Shape;652;p76" descr="C Program icon PNG and SVG Vector Free Downlo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2989" y="1625484"/>
            <a:ext cx="489550" cy="54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6" descr="The LLVM Compiler Infrastructure Projec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85910" y="1577701"/>
            <a:ext cx="631450" cy="6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76" descr="Icon for x86-64 Assembly track · Issue #30 · exercism/website-icons · GitHub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56763" y="1520091"/>
            <a:ext cx="748025" cy="68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76" descr="Binary code Detailed Flat Circular Flat ic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9210" y="1642999"/>
            <a:ext cx="547276" cy="5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6"/>
          <p:cNvSpPr txBox="1"/>
          <p:nvPr/>
        </p:nvSpPr>
        <p:spPr>
          <a:xfrm>
            <a:off x="590300" y="1656939"/>
            <a:ext cx="4041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1           4           4           4 </a:t>
            </a:r>
            <a:endParaRPr sz="1100"/>
          </a:p>
        </p:txBody>
      </p:sp>
      <p:cxnSp>
        <p:nvCxnSpPr>
          <p:cNvPr id="657" name="Google Shape;657;p76"/>
          <p:cNvCxnSpPr>
            <a:stCxn id="640" idx="1"/>
            <a:endCxn id="652" idx="2"/>
          </p:cNvCxnSpPr>
          <p:nvPr/>
        </p:nvCxnSpPr>
        <p:spPr>
          <a:xfrm rot="10800000">
            <a:off x="1157871" y="2172816"/>
            <a:ext cx="2194200" cy="2348400"/>
          </a:xfrm>
          <a:prstGeom prst="curvedConnector2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76"/>
          <p:cNvCxnSpPr>
            <a:stCxn id="653" idx="2"/>
            <a:endCxn id="640" idx="1"/>
          </p:cNvCxnSpPr>
          <p:nvPr/>
        </p:nvCxnSpPr>
        <p:spPr>
          <a:xfrm rot="-5400000" flipH="1">
            <a:off x="1620835" y="2789951"/>
            <a:ext cx="2312100" cy="1150500"/>
          </a:xfrm>
          <a:prstGeom prst="curvedConnector2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76"/>
          <p:cNvSpPr txBox="1"/>
          <p:nvPr/>
        </p:nvSpPr>
        <p:spPr>
          <a:xfrm>
            <a:off x="2462188" y="2503938"/>
            <a:ext cx="1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decompiler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76"/>
          <p:cNvCxnSpPr>
            <a:stCxn id="661" idx="0"/>
            <a:endCxn id="659" idx="2"/>
          </p:cNvCxnSpPr>
          <p:nvPr/>
        </p:nvCxnSpPr>
        <p:spPr>
          <a:xfrm rot="-5400000">
            <a:off x="3101739" y="3128109"/>
            <a:ext cx="237600" cy="4800"/>
          </a:xfrm>
          <a:prstGeom prst="curvedConnector3">
            <a:avLst>
              <a:gd name="adj1" fmla="val 4997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76"/>
          <p:cNvCxnSpPr>
            <a:stCxn id="659" idx="0"/>
            <a:endCxn id="655" idx="2"/>
          </p:cNvCxnSpPr>
          <p:nvPr/>
        </p:nvCxnSpPr>
        <p:spPr>
          <a:xfrm rot="-5400000">
            <a:off x="3066238" y="2346738"/>
            <a:ext cx="313800" cy="600"/>
          </a:xfrm>
          <a:prstGeom prst="curvedConnector3">
            <a:avLst>
              <a:gd name="adj1" fmla="val 49978"/>
            </a:avLst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76"/>
          <p:cNvCxnSpPr>
            <a:stCxn id="640" idx="0"/>
            <a:endCxn id="644" idx="2"/>
          </p:cNvCxnSpPr>
          <p:nvPr/>
        </p:nvCxnSpPr>
        <p:spPr>
          <a:xfrm rot="-5400000">
            <a:off x="5142138" y="924967"/>
            <a:ext cx="1787100" cy="47358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76"/>
          <p:cNvCxnSpPr>
            <a:stCxn id="654" idx="2"/>
            <a:endCxn id="643" idx="2"/>
          </p:cNvCxnSpPr>
          <p:nvPr/>
        </p:nvCxnSpPr>
        <p:spPr>
          <a:xfrm rot="-5400000" flipH="1">
            <a:off x="5451025" y="982949"/>
            <a:ext cx="205500" cy="2646000"/>
          </a:xfrm>
          <a:prstGeom prst="curvedConnector3">
            <a:avLst>
              <a:gd name="adj1" fmla="val 215907"/>
            </a:avLst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1" name="Google Shape;661;p76" descr="C Program icon PNG and SVG Vector Free Downlo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3364" y="3249309"/>
            <a:ext cx="489550" cy="547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76"/>
          <p:cNvCxnSpPr>
            <a:stCxn id="661" idx="2"/>
            <a:endCxn id="640" idx="0"/>
          </p:cNvCxnSpPr>
          <p:nvPr/>
        </p:nvCxnSpPr>
        <p:spPr>
          <a:xfrm rot="-5400000" flipH="1">
            <a:off x="3248139" y="3766571"/>
            <a:ext cx="389700" cy="449700"/>
          </a:xfrm>
          <a:prstGeom prst="curvedConnector3">
            <a:avLst>
              <a:gd name="adj1" fmla="val 500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76"/>
          <p:cNvCxnSpPr>
            <a:stCxn id="640" idx="3"/>
            <a:endCxn id="643" idx="2"/>
          </p:cNvCxnSpPr>
          <p:nvPr/>
        </p:nvCxnSpPr>
        <p:spPr>
          <a:xfrm rot="10800000" flipH="1">
            <a:off x="3983505" y="2408616"/>
            <a:ext cx="2893500" cy="2112600"/>
          </a:xfrm>
          <a:prstGeom prst="curvedConnector2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1" descr="aap_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274638"/>
            <a:ext cx="6088063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7"/>
          <p:cNvSpPr/>
          <p:nvPr/>
        </p:nvSpPr>
        <p:spPr>
          <a:xfrm>
            <a:off x="628651" y="1011550"/>
            <a:ext cx="7886700" cy="25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markers</a:t>
            </a:r>
            <a:endParaRPr sz="1100"/>
          </a:p>
        </p:txBody>
      </p:sp>
      <p:pic>
        <p:nvPicPr>
          <p:cNvPr id="672" name="Google Shape;6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776" y="764486"/>
            <a:ext cx="1125927" cy="75061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7"/>
          <p:cNvSpPr/>
          <p:nvPr/>
        </p:nvSpPr>
        <p:spPr>
          <a:xfrm>
            <a:off x="4632195" y="4544751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77"/>
          <p:cNvSpPr txBox="1"/>
          <p:nvPr/>
        </p:nvSpPr>
        <p:spPr>
          <a:xfrm>
            <a:off x="5171742" y="4607649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77"/>
          <p:cNvSpPr txBox="1"/>
          <p:nvPr/>
        </p:nvSpPr>
        <p:spPr>
          <a:xfrm>
            <a:off x="6828639" y="4622942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77"/>
          <p:cNvSpPr txBox="1"/>
          <p:nvPr/>
        </p:nvSpPr>
        <p:spPr>
          <a:xfrm>
            <a:off x="8274836" y="4626805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77"/>
          <p:cNvSpPr/>
          <p:nvPr/>
        </p:nvSpPr>
        <p:spPr>
          <a:xfrm>
            <a:off x="6273766" y="4562850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77"/>
          <p:cNvSpPr/>
          <p:nvPr/>
        </p:nvSpPr>
        <p:spPr>
          <a:xfrm>
            <a:off x="7722887" y="45690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77"/>
          <p:cNvSpPr txBox="1"/>
          <p:nvPr/>
        </p:nvSpPr>
        <p:spPr>
          <a:xfrm>
            <a:off x="628650" y="273848"/>
            <a:ext cx="78867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sp>
        <p:nvSpPr>
          <p:cNvPr id="680" name="Google Shape;680;p77"/>
          <p:cNvSpPr txBox="1"/>
          <p:nvPr/>
        </p:nvSpPr>
        <p:spPr>
          <a:xfrm>
            <a:off x="0" y="159002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  <a:highlight>
                  <a:srgbClr val="FFC000"/>
                </a:highlight>
                <a:latin typeface="Inconsolata"/>
                <a:ea typeface="Inconsolata"/>
                <a:cs typeface="Inconsolata"/>
                <a:sym typeface="Inconsolata"/>
              </a:rPr>
              <a:t>__CM_printf</a:t>
            </a:r>
            <a:r>
              <a:rPr lang="nl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("</a:t>
            </a:r>
            <a:r>
              <a:rPr lang="nl" sz="1300">
                <a:solidFill>
                  <a:schemeClr val="dk1"/>
                </a:solidFill>
                <a:highlight>
                  <a:srgbClr val="4A86E8"/>
                </a:highlight>
                <a:latin typeface="Inconsolata"/>
                <a:ea typeface="Inconsolata"/>
                <a:cs typeface="Inconsolata"/>
                <a:sym typeface="Inconsolata"/>
              </a:rPr>
              <a:t>c5852db2-7acb-cba3-7f81-e7ef3cd1d3b8</a:t>
            </a:r>
            <a:r>
              <a:rPr lang="nl" sz="13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FF&gt;&gt;</a:t>
            </a:r>
            <a:r>
              <a:rPr lang="nl" sz="1300">
                <a:solidFill>
                  <a:schemeClr val="dk1"/>
                </a:solidFill>
                <a:highlight>
                  <a:srgbClr val="A8D08C"/>
                </a:highlight>
                <a:latin typeface="Inconsolata"/>
                <a:ea typeface="Inconsolata"/>
                <a:cs typeface="Inconsolata"/>
                <a:sym typeface="Inconsolata"/>
              </a:rPr>
              <a:t>ID:4f2,</a:t>
            </a:r>
            <a:r>
              <a:rPr lang="nl" sz="1300">
                <a:solidFill>
                  <a:schemeClr val="dk1"/>
                </a:solidFill>
                <a:highlight>
                  <a:srgbClr val="C586C0"/>
                </a:highlight>
                <a:latin typeface="Inconsolata"/>
                <a:ea typeface="Inconsolata"/>
                <a:cs typeface="Inconsolata"/>
                <a:sym typeface="Inconsolata"/>
              </a:rPr>
              <a:t>function:423,location:START</a:t>
            </a:r>
            <a:r>
              <a:rPr lang="nl" sz="1300">
                <a:solidFill>
                  <a:schemeClr val="dk1"/>
                </a:solidFill>
                <a:highlight>
                  <a:srgbClr val="A8D08C"/>
                </a:highlight>
                <a:latin typeface="Inconsolata"/>
                <a:ea typeface="Inconsolata"/>
                <a:cs typeface="Inconsolata"/>
                <a:sym typeface="Inconsolata"/>
              </a:rPr>
              <a:t>,CHECKSUM:3E50</a:t>
            </a:r>
            <a:r>
              <a:rPr lang="nl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");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8"/>
          <p:cNvSpPr/>
          <p:nvPr/>
        </p:nvSpPr>
        <p:spPr>
          <a:xfrm>
            <a:off x="628651" y="1011550"/>
            <a:ext cx="7886700" cy="25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  <a:endParaRPr sz="1100"/>
          </a:p>
        </p:txBody>
      </p:sp>
      <p:pic>
        <p:nvPicPr>
          <p:cNvPr id="686" name="Google Shape;686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776" y="764486"/>
            <a:ext cx="1125927" cy="75061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8"/>
          <p:cNvSpPr/>
          <p:nvPr/>
        </p:nvSpPr>
        <p:spPr>
          <a:xfrm>
            <a:off x="4632195" y="4544751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78"/>
          <p:cNvSpPr txBox="1"/>
          <p:nvPr/>
        </p:nvSpPr>
        <p:spPr>
          <a:xfrm>
            <a:off x="5171742" y="4607649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78"/>
          <p:cNvSpPr txBox="1"/>
          <p:nvPr/>
        </p:nvSpPr>
        <p:spPr>
          <a:xfrm>
            <a:off x="6828639" y="4622942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8"/>
          <p:cNvSpPr txBox="1"/>
          <p:nvPr/>
        </p:nvSpPr>
        <p:spPr>
          <a:xfrm>
            <a:off x="8274836" y="4626805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8"/>
          <p:cNvSpPr/>
          <p:nvPr/>
        </p:nvSpPr>
        <p:spPr>
          <a:xfrm>
            <a:off x="6273766" y="4562850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78"/>
          <p:cNvSpPr/>
          <p:nvPr/>
        </p:nvSpPr>
        <p:spPr>
          <a:xfrm>
            <a:off x="7722887" y="45690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8"/>
          <p:cNvSpPr txBox="1"/>
          <p:nvPr/>
        </p:nvSpPr>
        <p:spPr>
          <a:xfrm>
            <a:off x="628650" y="273848"/>
            <a:ext cx="78867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graphicFrame>
        <p:nvGraphicFramePr>
          <p:cNvPr id="694" name="Google Shape;694;p78"/>
          <p:cNvGraphicFramePr/>
          <p:nvPr/>
        </p:nvGraphicFramePr>
        <p:xfrm>
          <a:off x="628625" y="1336375"/>
          <a:ext cx="7886700" cy="2956530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i = 14;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__marker(“before while loop”);</a:t>
                      </a: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while(i &gt; 7){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__marker(“while loop body start”);</a:t>
                      </a: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getchar();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i--;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__marker(“after while loop”);</a:t>
                      </a: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v1 = 14;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function_010(“before while loop”);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while(true){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function_010(“while loop body start”);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getchar();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v1--;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if(v1 &lt;= 7){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 goto _LAB134;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}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_LAB134: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function_010(“after while loop”);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9"/>
          <p:cNvSpPr/>
          <p:nvPr/>
        </p:nvSpPr>
        <p:spPr>
          <a:xfrm>
            <a:off x="628648" y="1011525"/>
            <a:ext cx="7886700" cy="2565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Datastructuren</a:t>
            </a:r>
            <a:endParaRPr sz="1100"/>
          </a:p>
        </p:txBody>
      </p:sp>
      <p:sp>
        <p:nvSpPr>
          <p:cNvPr id="700" name="Google Shape;700;p79"/>
          <p:cNvSpPr/>
          <p:nvPr/>
        </p:nvSpPr>
        <p:spPr>
          <a:xfrm>
            <a:off x="4632195" y="4544751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79"/>
          <p:cNvSpPr txBox="1"/>
          <p:nvPr/>
        </p:nvSpPr>
        <p:spPr>
          <a:xfrm>
            <a:off x="5171742" y="4607649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9"/>
          <p:cNvSpPr txBox="1"/>
          <p:nvPr/>
        </p:nvSpPr>
        <p:spPr>
          <a:xfrm>
            <a:off x="6828639" y="4622942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9"/>
          <p:cNvSpPr txBox="1"/>
          <p:nvPr/>
        </p:nvSpPr>
        <p:spPr>
          <a:xfrm>
            <a:off x="8274836" y="4626805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9"/>
          <p:cNvSpPr/>
          <p:nvPr/>
        </p:nvSpPr>
        <p:spPr>
          <a:xfrm>
            <a:off x="6273766" y="4562850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9"/>
          <p:cNvSpPr/>
          <p:nvPr/>
        </p:nvSpPr>
        <p:spPr>
          <a:xfrm>
            <a:off x="7722887" y="45690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9"/>
          <p:cNvSpPr txBox="1"/>
          <p:nvPr/>
        </p:nvSpPr>
        <p:spPr>
          <a:xfrm>
            <a:off x="628650" y="273847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sp>
        <p:nvSpPr>
          <p:cNvPr id="707" name="Google Shape;707;p79"/>
          <p:cNvSpPr txBox="1"/>
          <p:nvPr/>
        </p:nvSpPr>
        <p:spPr>
          <a:xfrm>
            <a:off x="3431350" y="2001025"/>
            <a:ext cx="484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79"/>
          <p:cNvSpPr txBox="1"/>
          <p:nvPr/>
        </p:nvSpPr>
        <p:spPr>
          <a:xfrm>
            <a:off x="297450" y="1800925"/>
            <a:ext cx="854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aphicFrame>
        <p:nvGraphicFramePr>
          <p:cNvPr id="709" name="Google Shape;709;p79"/>
          <p:cNvGraphicFramePr/>
          <p:nvPr/>
        </p:nvGraphicFramePr>
        <p:xfrm>
          <a:off x="628625" y="1336375"/>
          <a:ext cx="7886700" cy="1676370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aantalMensen;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totaalInkomen;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gemiddeldInkomen = totaalInkomen / aantalMensen;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v2;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v1;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v3;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v3 = v1 / v2;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0" name="Google Shape;710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776" y="764486"/>
            <a:ext cx="1125927" cy="7506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1" name="Google Shape;711;p79"/>
          <p:cNvGraphicFramePr/>
          <p:nvPr/>
        </p:nvGraphicFramePr>
        <p:xfrm>
          <a:off x="628600" y="3012725"/>
          <a:ext cx="2356900" cy="937750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15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typedef int a;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 * b;</a:t>
                      </a: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a;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b;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 * b;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0"/>
          <p:cNvSpPr/>
          <p:nvPr/>
        </p:nvSpPr>
        <p:spPr>
          <a:xfrm>
            <a:off x="628648" y="1011525"/>
            <a:ext cx="7886700" cy="2565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Datastructuren</a:t>
            </a:r>
            <a:endParaRPr sz="1100"/>
          </a:p>
        </p:txBody>
      </p:sp>
      <p:sp>
        <p:nvSpPr>
          <p:cNvPr id="717" name="Google Shape;717;p80"/>
          <p:cNvSpPr/>
          <p:nvPr/>
        </p:nvSpPr>
        <p:spPr>
          <a:xfrm>
            <a:off x="4632195" y="4544751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80"/>
          <p:cNvSpPr txBox="1"/>
          <p:nvPr/>
        </p:nvSpPr>
        <p:spPr>
          <a:xfrm>
            <a:off x="5171742" y="4607649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0"/>
          <p:cNvSpPr txBox="1"/>
          <p:nvPr/>
        </p:nvSpPr>
        <p:spPr>
          <a:xfrm>
            <a:off x="6828639" y="4622942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80"/>
          <p:cNvSpPr txBox="1"/>
          <p:nvPr/>
        </p:nvSpPr>
        <p:spPr>
          <a:xfrm>
            <a:off x="8274836" y="4626805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80"/>
          <p:cNvSpPr/>
          <p:nvPr/>
        </p:nvSpPr>
        <p:spPr>
          <a:xfrm>
            <a:off x="6273766" y="4562850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80"/>
          <p:cNvSpPr/>
          <p:nvPr/>
        </p:nvSpPr>
        <p:spPr>
          <a:xfrm>
            <a:off x="7722887" y="45690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80"/>
          <p:cNvSpPr txBox="1"/>
          <p:nvPr/>
        </p:nvSpPr>
        <p:spPr>
          <a:xfrm>
            <a:off x="628650" y="273847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sp>
        <p:nvSpPr>
          <p:cNvPr id="724" name="Google Shape;724;p80"/>
          <p:cNvSpPr txBox="1"/>
          <p:nvPr/>
        </p:nvSpPr>
        <p:spPr>
          <a:xfrm>
            <a:off x="3431350" y="2001025"/>
            <a:ext cx="484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80"/>
          <p:cNvSpPr txBox="1"/>
          <p:nvPr/>
        </p:nvSpPr>
        <p:spPr>
          <a:xfrm>
            <a:off x="297450" y="1800925"/>
            <a:ext cx="854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aphicFrame>
        <p:nvGraphicFramePr>
          <p:cNvPr id="726" name="Google Shape;726;p80"/>
          <p:cNvGraphicFramePr/>
          <p:nvPr/>
        </p:nvGraphicFramePr>
        <p:xfrm>
          <a:off x="628625" y="1336375"/>
          <a:ext cx="7886700" cy="2103090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aantalMensen;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__marker(“ID:100,%p”, &amp;aantalMensen);</a:t>
                      </a: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totaalInkomen;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__marker(“ID:101,%p”, &amp;totaalInkomen);</a:t>
                      </a: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gemiddeldInkomen = totaalInkomen / aantalMensen;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__marker(“ID:102,%p”, &amp;gemiddeldInkomen);</a:t>
                      </a: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v2;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v1;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function_010(“ID:100,%p”, &amp;v1);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function_010(“ID:101,%p”, &amp;v2);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v3;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v3 = v1 / v2;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function_010(“ID:102,%p”, &amp;v3);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7" name="Google Shape;727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776" y="764486"/>
            <a:ext cx="1125927" cy="75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1"/>
          <p:cNvSpPr/>
          <p:nvPr/>
        </p:nvSpPr>
        <p:spPr>
          <a:xfrm>
            <a:off x="628648" y="1011525"/>
            <a:ext cx="7886700" cy="2565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Datastructuren</a:t>
            </a:r>
            <a:endParaRPr sz="1100"/>
          </a:p>
        </p:txBody>
      </p:sp>
      <p:sp>
        <p:nvSpPr>
          <p:cNvPr id="733" name="Google Shape;733;p81"/>
          <p:cNvSpPr/>
          <p:nvPr/>
        </p:nvSpPr>
        <p:spPr>
          <a:xfrm>
            <a:off x="4632195" y="4544751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81"/>
          <p:cNvSpPr txBox="1"/>
          <p:nvPr/>
        </p:nvSpPr>
        <p:spPr>
          <a:xfrm>
            <a:off x="5171742" y="4607649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81"/>
          <p:cNvSpPr txBox="1"/>
          <p:nvPr/>
        </p:nvSpPr>
        <p:spPr>
          <a:xfrm>
            <a:off x="6828639" y="4622942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1"/>
          <p:cNvSpPr txBox="1"/>
          <p:nvPr/>
        </p:nvSpPr>
        <p:spPr>
          <a:xfrm>
            <a:off x="8274836" y="4626805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81"/>
          <p:cNvSpPr/>
          <p:nvPr/>
        </p:nvSpPr>
        <p:spPr>
          <a:xfrm>
            <a:off x="6273766" y="4562850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81"/>
          <p:cNvSpPr/>
          <p:nvPr/>
        </p:nvSpPr>
        <p:spPr>
          <a:xfrm>
            <a:off x="7722887" y="45690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81"/>
          <p:cNvSpPr txBox="1"/>
          <p:nvPr/>
        </p:nvSpPr>
        <p:spPr>
          <a:xfrm>
            <a:off x="628650" y="273847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sp>
        <p:nvSpPr>
          <p:cNvPr id="740" name="Google Shape;740;p81"/>
          <p:cNvSpPr txBox="1"/>
          <p:nvPr/>
        </p:nvSpPr>
        <p:spPr>
          <a:xfrm>
            <a:off x="3431350" y="2001025"/>
            <a:ext cx="484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81"/>
          <p:cNvSpPr txBox="1"/>
          <p:nvPr/>
        </p:nvSpPr>
        <p:spPr>
          <a:xfrm>
            <a:off x="297450" y="1800925"/>
            <a:ext cx="854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aphicFrame>
        <p:nvGraphicFramePr>
          <p:cNvPr id="742" name="Google Shape;742;p81"/>
          <p:cNvGraphicFramePr/>
          <p:nvPr/>
        </p:nvGraphicFramePr>
        <p:xfrm>
          <a:off x="628625" y="1336375"/>
          <a:ext cx="7886700" cy="2316450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aantalMensen;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__marker(“ID:100,%p”, &amp;aantalMensen);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totaalInkomen;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__marker(“ID:101,%p”, &amp;totaalInkomen);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gemiddeldInkomen = totaalInkomen / aantalMensen;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__marker(“ID:102,%p”, &amp;gemiddeldInkomen);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v2;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v1;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function_010(“ID:100,%p”, &amp;v1);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function_010(“ID:101,%p”, &amp;v2);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v3;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v3 = v1 / v2;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function_010(“ID:102,%p”, &amp;v3);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3" name="Google Shape;743;p81"/>
          <p:cNvGraphicFramePr/>
          <p:nvPr/>
        </p:nvGraphicFramePr>
        <p:xfrm>
          <a:off x="628625" y="3648100"/>
          <a:ext cx="2900700" cy="1401960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8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Marker ID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Origineel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Na decompilatie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>
                          <a:highlight>
                            <a:srgbClr val="A8D08C"/>
                          </a:highlight>
                        </a:rPr>
                        <a:t>100</a:t>
                      </a:r>
                      <a:endParaRPr sz="1100">
                        <a:highlight>
                          <a:srgbClr val="A8D08C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>
                          <a:highlight>
                            <a:srgbClr val="A8D08C"/>
                          </a:highlight>
                        </a:rPr>
                        <a:t>int</a:t>
                      </a:r>
                      <a:endParaRPr sz="1100">
                        <a:highlight>
                          <a:srgbClr val="A8D08C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>
                          <a:highlight>
                            <a:srgbClr val="A8D08C"/>
                          </a:highlight>
                        </a:rPr>
                        <a:t>int</a:t>
                      </a:r>
                      <a:endParaRPr sz="1100">
                        <a:highlight>
                          <a:srgbClr val="A8D08C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int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float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102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float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float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44" name="Google Shape;744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776" y="764486"/>
            <a:ext cx="1125927" cy="75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2"/>
          <p:cNvSpPr/>
          <p:nvPr/>
        </p:nvSpPr>
        <p:spPr>
          <a:xfrm>
            <a:off x="628648" y="1011550"/>
            <a:ext cx="7886700" cy="2565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Functies</a:t>
            </a:r>
            <a:endParaRPr sz="1100"/>
          </a:p>
        </p:txBody>
      </p:sp>
      <p:sp>
        <p:nvSpPr>
          <p:cNvPr id="750" name="Google Shape;750;p82"/>
          <p:cNvSpPr/>
          <p:nvPr/>
        </p:nvSpPr>
        <p:spPr>
          <a:xfrm>
            <a:off x="4632195" y="4544751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82"/>
          <p:cNvSpPr txBox="1"/>
          <p:nvPr/>
        </p:nvSpPr>
        <p:spPr>
          <a:xfrm>
            <a:off x="5171742" y="4607649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82"/>
          <p:cNvSpPr txBox="1"/>
          <p:nvPr/>
        </p:nvSpPr>
        <p:spPr>
          <a:xfrm>
            <a:off x="6828639" y="4622942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82"/>
          <p:cNvSpPr txBox="1"/>
          <p:nvPr/>
        </p:nvSpPr>
        <p:spPr>
          <a:xfrm>
            <a:off x="8274836" y="4626805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82"/>
          <p:cNvSpPr/>
          <p:nvPr/>
        </p:nvSpPr>
        <p:spPr>
          <a:xfrm>
            <a:off x="6273766" y="4562850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82"/>
          <p:cNvSpPr/>
          <p:nvPr/>
        </p:nvSpPr>
        <p:spPr>
          <a:xfrm>
            <a:off x="7722887" y="45690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82"/>
          <p:cNvSpPr txBox="1"/>
          <p:nvPr/>
        </p:nvSpPr>
        <p:spPr>
          <a:xfrm>
            <a:off x="628650" y="273847"/>
            <a:ext cx="78867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graphicFrame>
        <p:nvGraphicFramePr>
          <p:cNvPr id="757" name="Google Shape;757;p82"/>
          <p:cNvGraphicFramePr/>
          <p:nvPr/>
        </p:nvGraphicFramePr>
        <p:xfrm>
          <a:off x="628625" y="1336375"/>
          <a:ext cx="7886700" cy="2529810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berekenGemiddeldInkomen(</a:t>
                      </a: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int[] x</a:t>
                      </a: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){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berekenTotaalInkomen(){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type_4 function_01400004(){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type_4 function_01400308(int * a1){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int uVar1;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type_4 *puVar3;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uVar1 = *a1;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8" name="Google Shape;75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776" y="764486"/>
            <a:ext cx="1125927" cy="75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3"/>
          <p:cNvSpPr/>
          <p:nvPr/>
        </p:nvSpPr>
        <p:spPr>
          <a:xfrm>
            <a:off x="628648" y="1011550"/>
            <a:ext cx="7886700" cy="2565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Functies</a:t>
            </a:r>
            <a:endParaRPr sz="1100"/>
          </a:p>
        </p:txBody>
      </p:sp>
      <p:sp>
        <p:nvSpPr>
          <p:cNvPr id="764" name="Google Shape;764;p83"/>
          <p:cNvSpPr/>
          <p:nvPr/>
        </p:nvSpPr>
        <p:spPr>
          <a:xfrm>
            <a:off x="4632195" y="4544751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83"/>
          <p:cNvSpPr txBox="1"/>
          <p:nvPr/>
        </p:nvSpPr>
        <p:spPr>
          <a:xfrm>
            <a:off x="5171742" y="4607649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83"/>
          <p:cNvSpPr txBox="1"/>
          <p:nvPr/>
        </p:nvSpPr>
        <p:spPr>
          <a:xfrm>
            <a:off x="6828639" y="4622942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83"/>
          <p:cNvSpPr txBox="1"/>
          <p:nvPr/>
        </p:nvSpPr>
        <p:spPr>
          <a:xfrm>
            <a:off x="8274836" y="4626805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83"/>
          <p:cNvSpPr/>
          <p:nvPr/>
        </p:nvSpPr>
        <p:spPr>
          <a:xfrm>
            <a:off x="6273766" y="4562850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83"/>
          <p:cNvSpPr/>
          <p:nvPr/>
        </p:nvSpPr>
        <p:spPr>
          <a:xfrm>
            <a:off x="7722887" y="45690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83"/>
          <p:cNvSpPr txBox="1"/>
          <p:nvPr/>
        </p:nvSpPr>
        <p:spPr>
          <a:xfrm>
            <a:off x="628650" y="273847"/>
            <a:ext cx="78867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graphicFrame>
        <p:nvGraphicFramePr>
          <p:cNvPr id="771" name="Google Shape;771;p83"/>
          <p:cNvGraphicFramePr/>
          <p:nvPr/>
        </p:nvGraphicFramePr>
        <p:xfrm>
          <a:off x="628625" y="1336375"/>
          <a:ext cx="7886700" cy="2821275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float berekenGemiddeldInkomen(</a:t>
                      </a: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int[] x</a:t>
                      </a: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){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</a:t>
                      </a:r>
                      <a:r>
                        <a:rPr lang="nl" i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__marker(“</a:t>
                      </a: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berekenGemiddeldInkomen”);</a:t>
                      </a:r>
                      <a:endParaRPr i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 berekenTotaalInkomen(){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</a:t>
                      </a: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__marker(“berekenTotaalInkomen”);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type_4 function_01400004(){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</a:t>
                      </a: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function_010(“berekenTotaalInkomen”);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type_4 function_01400308(int * a1){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int uVar1;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type_4 *puVar3;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uVar1 = *a1;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</a:t>
                      </a:r>
                      <a:r>
                        <a:rPr lang="nl" i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function_010(“berekenGemiddeldInkomen”);</a:t>
                      </a:r>
                      <a:endParaRPr i="1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2" name="Google Shape;772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776" y="764486"/>
            <a:ext cx="1125927" cy="75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4"/>
          <p:cNvSpPr/>
          <p:nvPr/>
        </p:nvSpPr>
        <p:spPr>
          <a:xfrm>
            <a:off x="628648" y="1011550"/>
            <a:ext cx="7886700" cy="2565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Functies</a:t>
            </a:r>
            <a:endParaRPr sz="1100"/>
          </a:p>
        </p:txBody>
      </p:sp>
      <p:sp>
        <p:nvSpPr>
          <p:cNvPr id="778" name="Google Shape;778;p84"/>
          <p:cNvSpPr/>
          <p:nvPr/>
        </p:nvSpPr>
        <p:spPr>
          <a:xfrm>
            <a:off x="4632195" y="4544751"/>
            <a:ext cx="463200" cy="471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84"/>
          <p:cNvSpPr txBox="1"/>
          <p:nvPr/>
        </p:nvSpPr>
        <p:spPr>
          <a:xfrm>
            <a:off x="5171742" y="4607649"/>
            <a:ext cx="101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84"/>
          <p:cNvSpPr txBox="1"/>
          <p:nvPr/>
        </p:nvSpPr>
        <p:spPr>
          <a:xfrm>
            <a:off x="6828639" y="4622942"/>
            <a:ext cx="747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84"/>
          <p:cNvSpPr txBox="1"/>
          <p:nvPr/>
        </p:nvSpPr>
        <p:spPr>
          <a:xfrm>
            <a:off x="8274836" y="4626805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84"/>
          <p:cNvSpPr/>
          <p:nvPr/>
        </p:nvSpPr>
        <p:spPr>
          <a:xfrm>
            <a:off x="6273766" y="4562850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84"/>
          <p:cNvSpPr/>
          <p:nvPr/>
        </p:nvSpPr>
        <p:spPr>
          <a:xfrm>
            <a:off x="7722887" y="4569092"/>
            <a:ext cx="463200" cy="453900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84"/>
          <p:cNvSpPr txBox="1"/>
          <p:nvPr/>
        </p:nvSpPr>
        <p:spPr>
          <a:xfrm>
            <a:off x="628650" y="273847"/>
            <a:ext cx="78867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graphicFrame>
        <p:nvGraphicFramePr>
          <p:cNvPr id="785" name="Google Shape;785;p84"/>
          <p:cNvGraphicFramePr/>
          <p:nvPr/>
        </p:nvGraphicFramePr>
        <p:xfrm>
          <a:off x="628625" y="1336375"/>
          <a:ext cx="7886700" cy="3596610"/>
        </p:xfrm>
        <a:graphic>
          <a:graphicData uri="http://schemas.openxmlformats.org/drawingml/2006/table">
            <a:tbl>
              <a:tblPr>
                <a:noFill/>
                <a:tableStyleId>{01F751B0-C703-4714-BAE7-02F24C10C103}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Ground truth (x64 assembly)</a:t>
                      </a:r>
                      <a:endParaRPr b="1"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_berekenGemiddeldInkomen:</a:t>
                      </a:r>
                      <a:endParaRPr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.seh_proc func_1</a:t>
                      </a:r>
                      <a:endParaRPr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pushq %rsi</a:t>
                      </a:r>
                      <a:endParaRPr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.seh_pushreg %rsi</a:t>
                      </a:r>
                      <a:endParaRPr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subq $112, %rsp</a:t>
                      </a:r>
                      <a:endParaRPr b="1"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.seh_stackalloc 112</a:t>
                      </a:r>
                      <a:endParaRPr b="1"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.seh_endprologue</a:t>
                      </a:r>
                      <a:endParaRPr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movq %rcx, %rsi</a:t>
                      </a:r>
                      <a:endParaRPr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movq %rsi, 88(%rsp)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movq %rdx, 80(%rsp)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movl %r8d, 44(%rsp)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movb %r9b, 43(%rsp)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leaq	.L.str.88(%rip), %rcx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callq __marker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Decompiler output</a:t>
                      </a:r>
                      <a:endParaRPr b="1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type_4 function_01400004(){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</a:t>
                      </a:r>
                      <a:r>
                        <a:rPr lang="nl" i="1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function_010(“berekenTotaalInkomen”);</a:t>
                      </a:r>
                      <a:endParaRPr i="1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type_4 function_01400308(int * a1){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int uVar1;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type_4 *puVar3;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uVar1 = *a1;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</a:t>
                      </a:r>
                      <a:r>
                        <a:rPr lang="nl" i="1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function_010(“berekenGemiddeldInkomen”);</a:t>
                      </a:r>
                      <a:endParaRPr i="1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}</a:t>
                      </a:r>
                      <a:endParaRPr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86" name="Google Shape;786;p84"/>
          <p:cNvCxnSpPr/>
          <p:nvPr/>
        </p:nvCxnSpPr>
        <p:spPr>
          <a:xfrm rot="10800000">
            <a:off x="2456725" y="2688938"/>
            <a:ext cx="2341500" cy="25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7" name="Google Shape;787;p84"/>
          <p:cNvCxnSpPr/>
          <p:nvPr/>
        </p:nvCxnSpPr>
        <p:spPr>
          <a:xfrm rot="10800000">
            <a:off x="2476525" y="3484600"/>
            <a:ext cx="2328300" cy="1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8" name="Google Shape;788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776" y="764486"/>
            <a:ext cx="1125927" cy="75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5"/>
          <p:cNvSpPr/>
          <p:nvPr/>
        </p:nvSpPr>
        <p:spPr>
          <a:xfrm>
            <a:off x="2684435" y="1302470"/>
            <a:ext cx="3775655" cy="2565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  <a:endParaRPr sz="1100"/>
          </a:p>
        </p:txBody>
      </p:sp>
      <p:sp>
        <p:nvSpPr>
          <p:cNvPr id="794" name="Google Shape;794;p85"/>
          <p:cNvSpPr/>
          <p:nvPr/>
        </p:nvSpPr>
        <p:spPr>
          <a:xfrm>
            <a:off x="2684435" y="1559058"/>
            <a:ext cx="3775655" cy="25658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Datastructuren</a:t>
            </a:r>
            <a:endParaRPr sz="1100"/>
          </a:p>
        </p:txBody>
      </p:sp>
      <p:sp>
        <p:nvSpPr>
          <p:cNvPr id="795" name="Google Shape;795;p85"/>
          <p:cNvSpPr/>
          <p:nvPr/>
        </p:nvSpPr>
        <p:spPr>
          <a:xfrm>
            <a:off x="2684173" y="1815646"/>
            <a:ext cx="3775655" cy="256588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Functies</a:t>
            </a:r>
            <a:endParaRPr sz="1100"/>
          </a:p>
        </p:txBody>
      </p:sp>
      <p:pic>
        <p:nvPicPr>
          <p:cNvPr id="796" name="Google Shape;796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908" y="1312043"/>
            <a:ext cx="1125926" cy="75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85" descr="HTML Icon Outline - Icon Shop - Download free icons for commercial u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8626" y="31272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85" descr="Xml - Free interface ic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0893" y="3040640"/>
            <a:ext cx="1064169" cy="106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85" descr="Latex Bar Graphs and Pie Charts using Tikz - Javatpoint"/>
          <p:cNvPicPr preferRelativeResize="0"/>
          <p:nvPr/>
        </p:nvPicPr>
        <p:blipFill rotWithShape="1">
          <a:blip r:embed="rId6">
            <a:alphaModFix/>
          </a:blip>
          <a:srcRect l="9338" t="11435" r="2228" b="14834"/>
          <a:stretch/>
        </p:blipFill>
        <p:spPr>
          <a:xfrm>
            <a:off x="4417150" y="3114674"/>
            <a:ext cx="1343050" cy="11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85" descr="latex&quot; Icon - Download for free – Iconduck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8260" y="3114685"/>
            <a:ext cx="1026550" cy="10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85"/>
          <p:cNvSpPr/>
          <p:nvPr/>
        </p:nvSpPr>
        <p:spPr>
          <a:xfrm>
            <a:off x="4632195" y="4544751"/>
            <a:ext cx="463221" cy="472046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5"/>
          <p:cNvSpPr txBox="1"/>
          <p:nvPr/>
        </p:nvSpPr>
        <p:spPr>
          <a:xfrm>
            <a:off x="5171742" y="4607649"/>
            <a:ext cx="101037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85"/>
          <p:cNvSpPr txBox="1"/>
          <p:nvPr/>
        </p:nvSpPr>
        <p:spPr>
          <a:xfrm>
            <a:off x="6828639" y="4622942"/>
            <a:ext cx="74804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85"/>
          <p:cNvSpPr txBox="1"/>
          <p:nvPr/>
        </p:nvSpPr>
        <p:spPr>
          <a:xfrm>
            <a:off x="8274836" y="4626805"/>
            <a:ext cx="77526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85"/>
          <p:cNvSpPr/>
          <p:nvPr/>
        </p:nvSpPr>
        <p:spPr>
          <a:xfrm>
            <a:off x="6273767" y="4562850"/>
            <a:ext cx="463221" cy="453948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85"/>
          <p:cNvSpPr/>
          <p:nvPr/>
        </p:nvSpPr>
        <p:spPr>
          <a:xfrm>
            <a:off x="7722886" y="4569091"/>
            <a:ext cx="463221" cy="453948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85"/>
          <p:cNvSpPr txBox="1"/>
          <p:nvPr/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</a:t>
            </a:r>
            <a:endParaRPr sz="1100"/>
          </a:p>
        </p:txBody>
      </p:sp>
      <p:cxnSp>
        <p:nvCxnSpPr>
          <p:cNvPr id="808" name="Google Shape;808;p85"/>
          <p:cNvCxnSpPr>
            <a:stCxn id="795" idx="2"/>
            <a:endCxn id="797" idx="0"/>
          </p:cNvCxnSpPr>
          <p:nvPr/>
        </p:nvCxnSpPr>
        <p:spPr>
          <a:xfrm flipH="1">
            <a:off x="2425800" y="2072234"/>
            <a:ext cx="2146200" cy="10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9" name="Google Shape;809;p85"/>
          <p:cNvCxnSpPr>
            <a:stCxn id="795" idx="2"/>
            <a:endCxn id="798" idx="0"/>
          </p:cNvCxnSpPr>
          <p:nvPr/>
        </p:nvCxnSpPr>
        <p:spPr>
          <a:xfrm flipH="1">
            <a:off x="3702900" y="2072234"/>
            <a:ext cx="869100" cy="9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85"/>
          <p:cNvCxnSpPr>
            <a:stCxn id="795" idx="2"/>
            <a:endCxn id="799" idx="0"/>
          </p:cNvCxnSpPr>
          <p:nvPr/>
        </p:nvCxnSpPr>
        <p:spPr>
          <a:xfrm>
            <a:off x="4572000" y="2072234"/>
            <a:ext cx="516600" cy="10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85"/>
          <p:cNvCxnSpPr>
            <a:stCxn id="795" idx="2"/>
            <a:endCxn id="800" idx="0"/>
          </p:cNvCxnSpPr>
          <p:nvPr/>
        </p:nvCxnSpPr>
        <p:spPr>
          <a:xfrm>
            <a:off x="4572000" y="2072234"/>
            <a:ext cx="2039400" cy="10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86" descr="RetDec (@RetDec) / 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133" y="2411016"/>
            <a:ext cx="1303734" cy="1303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86" descr="Reverse Engineering Malware, Part 3: IDA Pro Introduc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3178" y="2248541"/>
            <a:ext cx="1324768" cy="162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86" descr="Four Years Later: The Impacts of Ghidra's Public Release &gt; National  Security Agency/Central Security Service &gt; Artic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781" y="2492577"/>
            <a:ext cx="1682261" cy="114061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86"/>
          <p:cNvSpPr txBox="1"/>
          <p:nvPr/>
        </p:nvSpPr>
        <p:spPr>
          <a:xfrm>
            <a:off x="628650" y="273848"/>
            <a:ext cx="78867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Resultaten</a:t>
            </a:r>
            <a:endParaRPr sz="1100"/>
          </a:p>
        </p:txBody>
      </p:sp>
      <p:sp>
        <p:nvSpPr>
          <p:cNvPr id="820" name="Google Shape;820;p86"/>
          <p:cNvSpPr txBox="1"/>
          <p:nvPr/>
        </p:nvSpPr>
        <p:spPr>
          <a:xfrm>
            <a:off x="741628" y="3924300"/>
            <a:ext cx="2452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n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</a:t>
            </a:r>
            <a:r>
              <a:rPr lang="n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winn</a:t>
            </a:r>
            <a:r>
              <a:rPr lang="n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endParaRPr sz="1100"/>
          </a:p>
        </p:txBody>
      </p:sp>
      <p:sp>
        <p:nvSpPr>
          <p:cNvPr id="821" name="Google Shape;821;p86"/>
          <p:cNvSpPr txBox="1"/>
          <p:nvPr/>
        </p:nvSpPr>
        <p:spPr>
          <a:xfrm>
            <a:off x="3920125" y="3919375"/>
            <a:ext cx="21534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n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Snel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n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enige functie start gemist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n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3x zoveel goto’s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86"/>
          <p:cNvSpPr txBox="1"/>
          <p:nvPr/>
        </p:nvSpPr>
        <p:spPr>
          <a:xfrm>
            <a:off x="6310500" y="3919375"/>
            <a:ext cx="2663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n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enige variadic function gevonden (x64)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3" name="Google Shape;823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38" y="1033842"/>
            <a:ext cx="1079375" cy="925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0725" y="1030994"/>
            <a:ext cx="1079375" cy="93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2" descr="aap_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274638"/>
            <a:ext cx="6088063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7"/>
          <p:cNvSpPr txBox="1"/>
          <p:nvPr/>
        </p:nvSpPr>
        <p:spPr>
          <a:xfrm>
            <a:off x="628650" y="273848"/>
            <a:ext cx="78867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n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een notendop</a:t>
            </a:r>
            <a:endParaRPr sz="1100"/>
          </a:p>
        </p:txBody>
      </p:sp>
      <p:sp>
        <p:nvSpPr>
          <p:cNvPr id="830" name="Google Shape;830;p87"/>
          <p:cNvSpPr txBox="1"/>
          <p:nvPr/>
        </p:nvSpPr>
        <p:spPr>
          <a:xfrm>
            <a:off x="706925" y="1085075"/>
            <a:ext cx="81381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nl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Uitdagingen bij decompilatie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nl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Uitdagingen bij benchmarken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nl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Implementatie: deb’m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nl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(C code -&gt; compiler)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nl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(decompiler -&gt; parsen -&gt; assessen -&gt; resultaten)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nl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nl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Resultaten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3" descr="aap_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274638"/>
            <a:ext cx="6088063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4" descr="aap_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274638"/>
            <a:ext cx="6088063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/>
              <a:t> I</a:t>
            </a:r>
            <a:r>
              <a:rPr lang="nl">
                <a:latin typeface="Arial"/>
                <a:ea typeface="Arial"/>
                <a:cs typeface="Arial"/>
                <a:sym typeface="Arial"/>
              </a:rPr>
              <a:t>nleiding compilatie/decompilatie/benchmarken (Jaap)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/>
              <a:t> Het probleem van benchmarken en onze aanpak </a:t>
            </a:r>
            <a:r>
              <a:rPr lang="nl">
                <a:latin typeface="Arial"/>
                <a:ea typeface="Arial"/>
                <a:cs typeface="Arial"/>
                <a:sym typeface="Arial"/>
              </a:rPr>
              <a:t>(Kesava)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/>
              <a:t> I</a:t>
            </a:r>
            <a:r>
              <a:rPr lang="nl">
                <a:latin typeface="Arial"/>
                <a:ea typeface="Arial"/>
                <a:cs typeface="Arial"/>
                <a:sym typeface="Arial"/>
              </a:rPr>
              <a:t>mplementatie/resultaten (Reijer)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28650" y="274638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latin typeface="Calibri"/>
                <a:ea typeface="Calibri"/>
                <a:cs typeface="Calibri"/>
                <a:sym typeface="Calibri"/>
              </a:rPr>
              <a:t>Decompiler benchmarking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/>
          <p:nvPr/>
        </p:nvSpPr>
        <p:spPr>
          <a:xfrm>
            <a:off x="3009900" y="1951038"/>
            <a:ext cx="1892300" cy="941387"/>
          </a:xfrm>
          <a:prstGeom prst="rightArrow">
            <a:avLst>
              <a:gd name="adj1" fmla="val 50000"/>
              <a:gd name="adj2" fmla="val 50253"/>
            </a:avLst>
          </a:prstGeom>
          <a:solidFill>
            <a:schemeClr val="hlink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628650" y="274638"/>
            <a:ext cx="78867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nl" sz="33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nl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6"/>
          <p:cNvSpPr/>
          <p:nvPr/>
        </p:nvSpPr>
        <p:spPr>
          <a:xfrm>
            <a:off x="3676650" y="4545013"/>
            <a:ext cx="463550" cy="471487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4216400" y="4606925"/>
            <a:ext cx="10096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5873750" y="4622800"/>
            <a:ext cx="97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7319963" y="4625975"/>
            <a:ext cx="158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3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6"/>
          <p:cNvSpPr/>
          <p:nvPr/>
        </p:nvSpPr>
        <p:spPr>
          <a:xfrm>
            <a:off x="5318125" y="456247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6"/>
          <p:cNvSpPr/>
          <p:nvPr/>
        </p:nvSpPr>
        <p:spPr>
          <a:xfrm>
            <a:off x="6767513" y="4568825"/>
            <a:ext cx="463550" cy="45402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08013" y="1203325"/>
            <a:ext cx="31670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wachtopchar(){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getchar();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melden dat we er zijn!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world!\n</a:t>
            </a:r>
            <a:r>
              <a:rPr lang="n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even wachten...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wachtopchar();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en leeftijd teruggeven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47;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23" name="Google Shape;223;p46"/>
          <p:cNvSpPr txBox="1"/>
          <p:nvPr/>
        </p:nvSpPr>
        <p:spPr>
          <a:xfrm>
            <a:off x="4265613" y="1203325"/>
            <a:ext cx="3167062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F3 0F 1E FA 48 83 EC 08 48 8B 05 D9 2F 00 00 48 85 C0 74 02 FF D0 48 83 C4 08 C3 00 00 00 00 00 FF 35 E2 2F 00 00 FF 25 E4 2F 00 00 0F 1F 40 00 FF 25 E2 2F 00 00 68 00 00 00 00 E9 E0 FF FF FF FF 25 B2 2F 00 00 66 90 00 00 00 00 00 00 00 00 F3 0F 1E FA 31 ED 49 89 D1 5E 48 89 E2 48 83 E4 F0 50 54 45 31 C0 31 C9 48 8D 3D D1 00 00 00 FF 15 63 2F 00 00 F4 66 2E 0F 1F 84 00 00 00 00 00 48 8D 3D A9 2F 00 00 48 8D 05 A2 2F 00 00 48 39 F8 74 15 48 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4269</Words>
  <Application>Microsoft Office PowerPoint</Application>
  <PresentationFormat>Diavoorstelling (16:9)</PresentationFormat>
  <Paragraphs>789</Paragraphs>
  <Slides>50</Slides>
  <Notes>50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3</vt:i4>
      </vt:variant>
      <vt:variant>
        <vt:lpstr>Diatitels</vt:lpstr>
      </vt:variant>
      <vt:variant>
        <vt:i4>50</vt:i4>
      </vt:variant>
    </vt:vector>
  </HeadingPairs>
  <TitlesOfParts>
    <vt:vector size="58" baseType="lpstr">
      <vt:lpstr>Inconsolata</vt:lpstr>
      <vt:lpstr>Courier New</vt:lpstr>
      <vt:lpstr>Courier</vt:lpstr>
      <vt:lpstr>Arial</vt:lpstr>
      <vt:lpstr>Calibri</vt:lpstr>
      <vt:lpstr>Simple Light</vt:lpstr>
      <vt:lpstr>Kantoorthema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Reijer Klaasse</cp:lastModifiedBy>
  <cp:revision>1</cp:revision>
  <dcterms:modified xsi:type="dcterms:W3CDTF">2024-05-23T19:34:37Z</dcterms:modified>
</cp:coreProperties>
</file>