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0275775" cx="21387825"/>
  <p:notesSz cx="6858000" cy="9144000"/>
  <p:embeddedFontLst>
    <p:embeddedFont>
      <p:font typeface="Londrina Solid"/>
      <p:regular r:id="rId7"/>
    </p:embeddedFont>
    <p:embeddedFont>
      <p:font typeface="Comfortaa Medium"/>
      <p:regular r:id="rId8"/>
      <p:bold r:id="rId9"/>
    </p:embeddedFont>
    <p:embeddedFont>
      <p:font typeface="Comfortaa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536">
          <p15:clr>
            <a:srgbClr val="A4A3A4"/>
          </p15:clr>
        </p15:guide>
        <p15:guide id="2" pos="6736">
          <p15:clr>
            <a:srgbClr val="A4A3A4"/>
          </p15:clr>
        </p15:guide>
        <p15:guide id="3" orient="horz" pos="442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536" orient="horz"/>
        <p:guide pos="6736"/>
        <p:guide pos="442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Comfortaa-bold.fntdata"/><Relationship Id="rId10" Type="http://schemas.openxmlformats.org/officeDocument/2006/relationships/font" Target="fonts/Comfortaa-regular.fntdata"/><Relationship Id="rId9" Type="http://schemas.openxmlformats.org/officeDocument/2006/relationships/font" Target="fonts/Comfortaa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ondrinaSolid-regular.fntdata"/><Relationship Id="rId8" Type="http://schemas.openxmlformats.org/officeDocument/2006/relationships/font" Target="fonts/Comfortaa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8142" y="685800"/>
            <a:ext cx="2422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8142" y="685800"/>
            <a:ext cx="2422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086" y="4382733"/>
            <a:ext cx="19929600" cy="12082200"/>
          </a:xfrm>
          <a:prstGeom prst="rect">
            <a:avLst/>
          </a:prstGeom>
        </p:spPr>
        <p:txBody>
          <a:bodyPr anchorCtr="0" anchor="b" bIns="321950" lIns="321950" spcFirstLastPara="1" rIns="321950" wrap="square" tIns="321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067" y="16682285"/>
            <a:ext cx="19929600" cy="46653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9817087" y="27448722"/>
            <a:ext cx="1283400" cy="23169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729067" y="6510896"/>
            <a:ext cx="19929600" cy="11557500"/>
          </a:xfrm>
          <a:prstGeom prst="rect">
            <a:avLst/>
          </a:prstGeom>
        </p:spPr>
        <p:txBody>
          <a:bodyPr anchorCtr="0" anchor="b" bIns="321950" lIns="321950" spcFirstLastPara="1" rIns="321950" wrap="square" tIns="321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729067" y="18554691"/>
            <a:ext cx="19929600" cy="76569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>
            <a:normAutofit/>
          </a:bodyPr>
          <a:lstStyle>
            <a:lvl1pPr indent="-628650" lvl="0" marL="457200" algn="ctr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indent="-539750" lvl="1" marL="914400" algn="ctr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2pPr>
            <a:lvl3pPr indent="-539750" lvl="2" marL="1371600" algn="ctr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3pPr>
            <a:lvl4pPr indent="-539750" lvl="3" marL="1828800" algn="ctr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4pPr>
            <a:lvl5pPr indent="-539750" lvl="4" marL="2286000" algn="ctr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5pPr>
            <a:lvl6pPr indent="-539750" lvl="5" marL="2743200" algn="ctr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6pPr>
            <a:lvl7pPr indent="-539750" lvl="6" marL="3200400" algn="ctr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7pPr>
            <a:lvl8pPr indent="-539750" lvl="7" marL="3657600" algn="ctr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8pPr>
            <a:lvl9pPr indent="-539750" lvl="8" marL="4114800" algn="ctr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9817087" y="27448722"/>
            <a:ext cx="1283400" cy="23169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9817087" y="27448722"/>
            <a:ext cx="1283400" cy="23169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9067" y="12660377"/>
            <a:ext cx="19929600" cy="49551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9817087" y="27448722"/>
            <a:ext cx="1283400" cy="23169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9067" y="2619515"/>
            <a:ext cx="19929600" cy="33711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9067" y="6783722"/>
            <a:ext cx="19929600" cy="201096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>
            <a:normAutofit/>
          </a:bodyPr>
          <a:lstStyle>
            <a:lvl1pPr indent="-628650" lvl="0" marL="457200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indent="-539750" lvl="1" marL="91440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2pPr>
            <a:lvl3pPr indent="-539750" lvl="2" marL="137160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3pPr>
            <a:lvl4pPr indent="-539750" lvl="3" marL="1828800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4pPr>
            <a:lvl5pPr indent="-539750" lvl="4" marL="228600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5pPr>
            <a:lvl6pPr indent="-539750" lvl="5" marL="274320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6pPr>
            <a:lvl7pPr indent="-539750" lvl="6" marL="3200400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7pPr>
            <a:lvl8pPr indent="-539750" lvl="7" marL="365760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8pPr>
            <a:lvl9pPr indent="-539750" lvl="8" marL="411480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9817087" y="27448722"/>
            <a:ext cx="1283400" cy="23169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9067" y="2619515"/>
            <a:ext cx="19929600" cy="33711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729067" y="6783722"/>
            <a:ext cx="9355800" cy="201096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>
            <a:normAutofit/>
          </a:bodyPr>
          <a:lstStyle>
            <a:lvl1pPr indent="-539750" lvl="0" marL="45720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1pPr>
            <a:lvl2pPr indent="-495300" lvl="1" marL="9144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1302988" y="6783722"/>
            <a:ext cx="9355800" cy="201096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>
            <a:normAutofit/>
          </a:bodyPr>
          <a:lstStyle>
            <a:lvl1pPr indent="-539750" lvl="0" marL="45720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1pPr>
            <a:lvl2pPr indent="-495300" lvl="1" marL="9144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9817087" y="27448722"/>
            <a:ext cx="1283400" cy="23169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29067" y="2619515"/>
            <a:ext cx="19929600" cy="33711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9817087" y="27448722"/>
            <a:ext cx="1283400" cy="23169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729067" y="3270384"/>
            <a:ext cx="6567900" cy="4448100"/>
          </a:xfrm>
          <a:prstGeom prst="rect">
            <a:avLst/>
          </a:prstGeom>
        </p:spPr>
        <p:txBody>
          <a:bodyPr anchorCtr="0" anchor="b" bIns="321950" lIns="321950" spcFirstLastPara="1" rIns="321950" wrap="square" tIns="321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729067" y="8179492"/>
            <a:ext cx="6567900" cy="187146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>
            <a:normAutofit/>
          </a:bodyPr>
          <a:lstStyle>
            <a:lvl1pPr indent="-495300" lvl="0" marL="4572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indent="-495300" lvl="1" marL="9144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9817087" y="27448722"/>
            <a:ext cx="1283400" cy="23169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146695" y="2649682"/>
            <a:ext cx="14894400" cy="240795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1pPr>
            <a:lvl2pPr lvl="1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2pPr>
            <a:lvl3pPr lvl="2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3pPr>
            <a:lvl4pPr lvl="3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4pPr>
            <a:lvl5pPr lvl="4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5pPr>
            <a:lvl6pPr lvl="5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6pPr>
            <a:lvl7pPr lvl="6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7pPr>
            <a:lvl8pPr lvl="7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8pPr>
            <a:lvl9pPr lvl="8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9817087" y="27448722"/>
            <a:ext cx="1283400" cy="23169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693913" y="-736"/>
            <a:ext cx="10693800" cy="3027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21950" lIns="321950" spcFirstLastPara="1" rIns="321950" wrap="square" tIns="321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621005" y="7258740"/>
            <a:ext cx="9461700" cy="8725200"/>
          </a:xfrm>
          <a:prstGeom prst="rect">
            <a:avLst/>
          </a:prstGeom>
        </p:spPr>
        <p:txBody>
          <a:bodyPr anchorCtr="0" anchor="b" bIns="321950" lIns="321950" spcFirstLastPara="1" rIns="321950" wrap="square" tIns="321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621005" y="16499517"/>
            <a:ext cx="9461700" cy="72702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1553495" y="4262065"/>
            <a:ext cx="8974800" cy="217503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indent="-628650" lvl="0" marL="457200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indent="-539750" lvl="1" marL="91440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2pPr>
            <a:lvl3pPr indent="-539750" lvl="2" marL="137160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3pPr>
            <a:lvl4pPr indent="-539750" lvl="3" marL="1828800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4pPr>
            <a:lvl5pPr indent="-539750" lvl="4" marL="228600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5pPr>
            <a:lvl6pPr indent="-539750" lvl="5" marL="274320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6pPr>
            <a:lvl7pPr indent="-539750" lvl="6" marL="3200400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7pPr>
            <a:lvl8pPr indent="-539750" lvl="7" marL="365760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8pPr>
            <a:lvl9pPr indent="-539750" lvl="8" marL="411480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9817087" y="27448722"/>
            <a:ext cx="1283400" cy="23169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729067" y="24902097"/>
            <a:ext cx="14031300" cy="35619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9817087" y="27448722"/>
            <a:ext cx="1283400" cy="23169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9067" y="2619515"/>
            <a:ext cx="199296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950" lIns="321950" spcFirstLastPara="1" rIns="321950" wrap="square" tIns="321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9067" y="6783722"/>
            <a:ext cx="19929600" cy="201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950" lIns="321950" spcFirstLastPara="1" rIns="321950" wrap="square" tIns="321950">
            <a:normAutofit/>
          </a:bodyPr>
          <a:lstStyle>
            <a:lvl1pPr indent="-628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0"/>
              <a:buChar char="●"/>
              <a:defRPr sz="6300">
                <a:solidFill>
                  <a:schemeClr val="dk2"/>
                </a:solidFill>
              </a:defRPr>
            </a:lvl1pPr>
            <a:lvl2pPr indent="-539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2pPr>
            <a:lvl3pPr indent="-539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3pPr>
            <a:lvl4pPr indent="-539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●"/>
              <a:defRPr sz="4900">
                <a:solidFill>
                  <a:schemeClr val="dk2"/>
                </a:solidFill>
              </a:defRPr>
            </a:lvl4pPr>
            <a:lvl5pPr indent="-539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5pPr>
            <a:lvl6pPr indent="-539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6pPr>
            <a:lvl7pPr indent="-539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●"/>
              <a:defRPr sz="4900">
                <a:solidFill>
                  <a:schemeClr val="dk2"/>
                </a:solidFill>
              </a:defRPr>
            </a:lvl7pPr>
            <a:lvl8pPr indent="-539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8pPr>
            <a:lvl9pPr indent="-539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9817087" y="27448722"/>
            <a:ext cx="1283400" cy="23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950" lIns="321950" spcFirstLastPara="1" rIns="321950" wrap="square" tIns="321950">
            <a:normAutofit/>
          </a:bodyPr>
          <a:lstStyle>
            <a:lvl1pPr lvl="0" algn="r">
              <a:buNone/>
              <a:defRPr sz="3500">
                <a:solidFill>
                  <a:schemeClr val="dk2"/>
                </a:solidFill>
              </a:defRPr>
            </a:lvl1pPr>
            <a:lvl2pPr lvl="1" algn="r">
              <a:buNone/>
              <a:defRPr sz="3500">
                <a:solidFill>
                  <a:schemeClr val="dk2"/>
                </a:solidFill>
              </a:defRPr>
            </a:lvl2pPr>
            <a:lvl3pPr lvl="2" algn="r">
              <a:buNone/>
              <a:defRPr sz="3500">
                <a:solidFill>
                  <a:schemeClr val="dk2"/>
                </a:solidFill>
              </a:defRPr>
            </a:lvl3pPr>
            <a:lvl4pPr lvl="3" algn="r">
              <a:buNone/>
              <a:defRPr sz="3500">
                <a:solidFill>
                  <a:schemeClr val="dk2"/>
                </a:solidFill>
              </a:defRPr>
            </a:lvl4pPr>
            <a:lvl5pPr lvl="4" algn="r">
              <a:buNone/>
              <a:defRPr sz="3500">
                <a:solidFill>
                  <a:schemeClr val="dk2"/>
                </a:solidFill>
              </a:defRPr>
            </a:lvl5pPr>
            <a:lvl6pPr lvl="5" algn="r">
              <a:buNone/>
              <a:defRPr sz="3500">
                <a:solidFill>
                  <a:schemeClr val="dk2"/>
                </a:solidFill>
              </a:defRPr>
            </a:lvl6pPr>
            <a:lvl7pPr lvl="6" algn="r">
              <a:buNone/>
              <a:defRPr sz="3500">
                <a:solidFill>
                  <a:schemeClr val="dk2"/>
                </a:solidFill>
              </a:defRPr>
            </a:lvl7pPr>
            <a:lvl8pPr lvl="7" algn="r">
              <a:buNone/>
              <a:defRPr sz="3500">
                <a:solidFill>
                  <a:schemeClr val="dk2"/>
                </a:solidFill>
              </a:defRPr>
            </a:lvl8pPr>
            <a:lvl9pPr lvl="8" algn="r">
              <a:buNone/>
              <a:defRPr sz="35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0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0808300" y="18924550"/>
            <a:ext cx="8961000" cy="42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198900" y="18521275"/>
            <a:ext cx="18990000" cy="1133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866900" y="18842350"/>
            <a:ext cx="8826900" cy="434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665800" y="5602250"/>
            <a:ext cx="5635200" cy="58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198900" y="4977775"/>
            <a:ext cx="18990000" cy="668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542575" y="18027348"/>
            <a:ext cx="9774600" cy="969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100">
                <a:solidFill>
                  <a:srgbClr val="E06666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Results</a:t>
            </a:r>
            <a:endParaRPr sz="6200">
              <a:solidFill>
                <a:srgbClr val="E06666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198900" y="12461550"/>
            <a:ext cx="18990000" cy="53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542575" y="11818874"/>
            <a:ext cx="9774600" cy="969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100">
                <a:solidFill>
                  <a:srgbClr val="E06666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Implementation</a:t>
            </a:r>
            <a:endParaRPr sz="6200">
              <a:solidFill>
                <a:srgbClr val="E06666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62" name="Google Shape;62;p13"/>
          <p:cNvSpPr/>
          <p:nvPr/>
        </p:nvSpPr>
        <p:spPr>
          <a:xfrm rot="741347">
            <a:off x="458973" y="11545401"/>
            <a:ext cx="1540788" cy="1582569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 rot="741347">
            <a:off x="416698" y="18280188"/>
            <a:ext cx="1540788" cy="1582569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 rot="-1264948">
            <a:off x="583199" y="18363553"/>
            <a:ext cx="1207635" cy="1416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0">
                <a:solidFill>
                  <a:srgbClr val="434343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3</a:t>
            </a:r>
            <a:endParaRPr b="1" sz="8000">
              <a:solidFill>
                <a:srgbClr val="434343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14180750" y="13428400"/>
            <a:ext cx="5635200" cy="42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14562200" y="13019106"/>
            <a:ext cx="4872300" cy="646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Comfortaa"/>
                <a:ea typeface="Comfortaa"/>
                <a:cs typeface="Comfortaa"/>
                <a:sym typeface="Comfortaa"/>
              </a:rPr>
              <a:t>Usage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866900" y="13429175"/>
            <a:ext cx="5635200" cy="42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2248350" y="13121270"/>
            <a:ext cx="4872300" cy="646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Comfortaa"/>
                <a:ea typeface="Comfortaa"/>
                <a:cs typeface="Comfortaa"/>
                <a:sym typeface="Comfortaa"/>
              </a:rPr>
              <a:t>Querying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866900" y="23358700"/>
            <a:ext cx="17902500" cy="623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5592725" y="19186150"/>
            <a:ext cx="4822200" cy="646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Comfortaa"/>
                <a:ea typeface="Comfortaa"/>
                <a:cs typeface="Comfortaa"/>
                <a:sym typeface="Comfortaa"/>
              </a:rPr>
              <a:t>Obtained </a:t>
            </a:r>
            <a:r>
              <a:rPr b="1" lang="en-GB" sz="3000">
                <a:latin typeface="Comfortaa"/>
                <a:ea typeface="Comfortaa"/>
                <a:cs typeface="Comfortaa"/>
                <a:sym typeface="Comfortaa"/>
              </a:rPr>
              <a:t>Ranking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4963225" y="19186150"/>
            <a:ext cx="4523100" cy="646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Comfortaa"/>
                <a:ea typeface="Comfortaa"/>
                <a:cs typeface="Comfortaa"/>
                <a:sym typeface="Comfortaa"/>
              </a:rPr>
              <a:t>Correlations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72" name="Google Shape;72;p13"/>
          <p:cNvGrpSpPr/>
          <p:nvPr/>
        </p:nvGrpSpPr>
        <p:grpSpPr>
          <a:xfrm>
            <a:off x="0" y="-1383600"/>
            <a:ext cx="20859750" cy="5372775"/>
            <a:chOff x="0" y="-1062425"/>
            <a:chExt cx="20859750" cy="5372775"/>
          </a:xfrm>
        </p:grpSpPr>
        <p:pic>
          <p:nvPicPr>
            <p:cNvPr id="73" name="Google Shape;73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62100" y="-1062425"/>
              <a:ext cx="19097650" cy="5372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13"/>
            <p:cNvSpPr txBox="1"/>
            <p:nvPr/>
          </p:nvSpPr>
          <p:spPr>
            <a:xfrm>
              <a:off x="2303750" y="938150"/>
              <a:ext cx="15439200" cy="32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1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5600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rPr>
                <a:t>Netherlands' healthiest locations </a:t>
              </a:r>
              <a:endParaRPr b="1" sz="5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800">
                  <a:solidFill>
                    <a:schemeClr val="lt1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2AMD20 Knowledge Engineering </a:t>
              </a:r>
              <a:r>
                <a:rPr lang="en-GB" sz="3800">
                  <a:solidFill>
                    <a:schemeClr val="lt1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Group 15</a:t>
              </a:r>
              <a:endParaRPr sz="38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800">
                  <a:solidFill>
                    <a:schemeClr val="lt1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2021-2022 </a:t>
              </a:r>
              <a:r>
                <a:rPr lang="en-GB" sz="3800">
                  <a:solidFill>
                    <a:schemeClr val="lt1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GS4</a:t>
              </a:r>
              <a:endParaRPr sz="38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1" lang="en-GB" sz="2400">
                  <a:solidFill>
                    <a:schemeClr val="lt1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Sevda Kurt, Kadir Marangoz, Sverre van Mulken, Vasil Shteriyanov</a:t>
              </a:r>
              <a:endParaRPr i="1" sz="41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endParaRPr>
            </a:p>
          </p:txBody>
        </p:sp>
        <p:pic>
          <p:nvPicPr>
            <p:cNvPr id="75" name="Google Shape;75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1600200"/>
              <a:ext cx="1984825" cy="2501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" name="Google Shape;76;p13"/>
          <p:cNvSpPr txBox="1"/>
          <p:nvPr/>
        </p:nvSpPr>
        <p:spPr>
          <a:xfrm>
            <a:off x="-25547225" y="-4465850"/>
            <a:ext cx="28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8519150" y="8388100"/>
            <a:ext cx="7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5542575" y="4231525"/>
            <a:ext cx="9774600" cy="969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100">
                <a:solidFill>
                  <a:srgbClr val="E06666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Problem and Data Preprocessing</a:t>
            </a:r>
            <a:endParaRPr sz="6200">
              <a:solidFill>
                <a:srgbClr val="E06666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7674425" y="5602250"/>
            <a:ext cx="5820000" cy="58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4075950" y="5602250"/>
            <a:ext cx="5635200" cy="58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13"/>
          <p:cNvCxnSpPr/>
          <p:nvPr/>
        </p:nvCxnSpPr>
        <p:spPr>
          <a:xfrm>
            <a:off x="6806558" y="8356349"/>
            <a:ext cx="983700" cy="1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/>
          <p:nvPr/>
        </p:nvCxnSpPr>
        <p:spPr>
          <a:xfrm>
            <a:off x="13464233" y="8356349"/>
            <a:ext cx="983700" cy="1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3"/>
          <p:cNvSpPr txBox="1"/>
          <p:nvPr/>
        </p:nvSpPr>
        <p:spPr>
          <a:xfrm>
            <a:off x="2151358" y="5428940"/>
            <a:ext cx="4664100" cy="646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Comfortaa"/>
                <a:ea typeface="Comfortaa"/>
                <a:cs typeface="Comfortaa"/>
                <a:sym typeface="Comfortaa"/>
              </a:rPr>
              <a:t>Problem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8252383" y="5432457"/>
            <a:ext cx="4664100" cy="646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Comfortaa"/>
                <a:ea typeface="Comfortaa"/>
                <a:cs typeface="Comfortaa"/>
                <a:sym typeface="Comfortaa"/>
              </a:rPr>
              <a:t>Data Preprocessing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4457400" y="5443500"/>
            <a:ext cx="4872300" cy="1108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Comfortaa"/>
                <a:ea typeface="Comfortaa"/>
                <a:cs typeface="Comfortaa"/>
                <a:sym typeface="Comfortaa"/>
              </a:rPr>
              <a:t>Knowledge Engineering 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Comfortaa"/>
                <a:ea typeface="Comfortaa"/>
                <a:cs typeface="Comfortaa"/>
                <a:sym typeface="Comfortaa"/>
              </a:rPr>
              <a:t>Challenges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3"/>
          <p:cNvSpPr/>
          <p:nvPr/>
        </p:nvSpPr>
        <p:spPr>
          <a:xfrm rot="793196">
            <a:off x="456414" y="3886322"/>
            <a:ext cx="1546072" cy="169206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 rot="-884190">
            <a:off x="612286" y="3949907"/>
            <a:ext cx="1212897" cy="14168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0">
                <a:solidFill>
                  <a:srgbClr val="434343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1</a:t>
            </a:r>
            <a:endParaRPr b="1" sz="8000">
              <a:solidFill>
                <a:srgbClr val="434343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866900" y="6183476"/>
            <a:ext cx="5148900" cy="49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In which municipality in the NL are people the healthiest?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AutoNum type="arabicPeriod"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What attributes can be used as indicators for having a healthy population?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AutoNum type="arabicPeriod"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What is the best municipality to live healthy in the NL based on a selection of attributes? 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AutoNum type="arabicPeriod"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How do population attributes such as job type, educational level, amenities) relate to health within the population of the NL?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All 8 data sources from </a:t>
            </a:r>
            <a:r>
              <a:rPr b="1" lang="en-GB" sz="2100">
                <a:latin typeface="Comfortaa"/>
                <a:ea typeface="Comfortaa"/>
                <a:cs typeface="Comfortaa"/>
                <a:sym typeface="Comfortaa"/>
              </a:rPr>
              <a:t>C</a:t>
            </a: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entraal </a:t>
            </a:r>
            <a:r>
              <a:rPr b="1" lang="en-GB" sz="2100">
                <a:latin typeface="Comfortaa"/>
                <a:ea typeface="Comfortaa"/>
                <a:cs typeface="Comfortaa"/>
                <a:sym typeface="Comfortaa"/>
              </a:rPr>
              <a:t>B</a:t>
            </a: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ureau </a:t>
            </a:r>
            <a:r>
              <a:rPr b="1" lang="en-GB" sz="2100">
                <a:latin typeface="Comfortaa"/>
                <a:ea typeface="Comfortaa"/>
                <a:cs typeface="Comfortaa"/>
                <a:sym typeface="Comfortaa"/>
              </a:rPr>
              <a:t>S</a:t>
            </a: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tatistiek: population and health data in dutch municipalities 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7893333" y="6151494"/>
            <a:ext cx="54678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AutoNum type="arabicPeriod"/>
            </a:pPr>
            <a:r>
              <a:rPr lang="en-GB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Removed quotation marks  from column names/ values</a:t>
            </a:r>
            <a:endParaRPr sz="18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AutoNum type="arabicPeriod"/>
            </a:pPr>
            <a:r>
              <a:rPr lang="en-GB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Convert string number values to numeric; replace “,” decimal point to “.”</a:t>
            </a:r>
            <a:endParaRPr sz="18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AutoNum type="arabicPeriod"/>
            </a:pPr>
            <a:r>
              <a:rPr lang="en-GB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Drop columns with &lt;30% non-null values</a:t>
            </a:r>
            <a:endParaRPr sz="18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AutoNum type="arabicPeriod"/>
            </a:pPr>
            <a:r>
              <a:rPr lang="en-GB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Impute missing values per province</a:t>
            </a:r>
            <a:endParaRPr sz="18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AutoNum type="arabicPeriod"/>
            </a:pPr>
            <a:r>
              <a:rPr lang="en-GB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Average data for multiple years per municipality and province</a:t>
            </a:r>
            <a:endParaRPr sz="18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AutoNum type="arabicPeriod"/>
            </a:pPr>
            <a:r>
              <a:rPr lang="en-GB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Translate resulting DF to English</a:t>
            </a:r>
            <a:endParaRPr sz="18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AutoNum type="arabicPeriod"/>
            </a:pPr>
            <a:r>
              <a:rPr lang="en-GB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Transform the DF into subject, predicate, object format</a:t>
            </a:r>
            <a:endParaRPr sz="18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AutoNum type="arabicPeriod"/>
            </a:pPr>
            <a:r>
              <a:rPr lang="en-GB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R</a:t>
            </a:r>
            <a:r>
              <a:rPr lang="en-GB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elativize</a:t>
            </a:r>
            <a:r>
              <a:rPr lang="en-GB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the attributes by dividing over population size per municipality</a:t>
            </a:r>
            <a:endParaRPr sz="18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4353408" y="6660991"/>
            <a:ext cx="51489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-"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Converting the attribute naming to a more applicable and meaningful naming scheme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-"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Constructing an understandable way to represent all provided data through knowledge graphs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-"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Preparing the data to maintain its meaning when combined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-"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Creating a meaningful way to compute a ranking on any combination of attributes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-"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Narrowing down the definition of healthiness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-"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Constructing a method to relativize the attribute data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7889020" y="10450903"/>
            <a:ext cx="5390825" cy="853443"/>
            <a:chOff x="7957538" y="10172796"/>
            <a:chExt cx="5390825" cy="795825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5">
              <a:alphaModFix/>
            </a:blip>
            <a:srcRect b="0" l="26035" r="0" t="16701"/>
            <a:stretch/>
          </p:blipFill>
          <p:spPr>
            <a:xfrm>
              <a:off x="7957538" y="10172799"/>
              <a:ext cx="2086063" cy="795822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93" name="Google Shape;93;p13"/>
            <p:cNvGrpSpPr/>
            <p:nvPr/>
          </p:nvGrpSpPr>
          <p:grpSpPr>
            <a:xfrm>
              <a:off x="10426088" y="10172796"/>
              <a:ext cx="2922275" cy="795825"/>
              <a:chOff x="10464600" y="10172808"/>
              <a:chExt cx="2922275" cy="795825"/>
            </a:xfrm>
          </p:grpSpPr>
          <p:pic>
            <p:nvPicPr>
              <p:cNvPr id="94" name="Google Shape;94;p13"/>
              <p:cNvPicPr preferRelativeResize="0"/>
              <p:nvPr/>
            </p:nvPicPr>
            <p:blipFill rotWithShape="1">
              <a:blip r:embed="rId6">
                <a:alphaModFix/>
              </a:blip>
              <a:srcRect b="0" l="13621" r="70517" t="0"/>
              <a:stretch/>
            </p:blipFill>
            <p:spPr>
              <a:xfrm>
                <a:off x="10464600" y="10172808"/>
                <a:ext cx="944300" cy="795825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pic>
            <p:nvPicPr>
              <p:cNvPr id="95" name="Google Shape;95;p13"/>
              <p:cNvPicPr preferRelativeResize="0"/>
              <p:nvPr/>
            </p:nvPicPr>
            <p:blipFill rotWithShape="1">
              <a:blip r:embed="rId6">
                <a:alphaModFix/>
              </a:blip>
              <a:srcRect b="0" l="66777" r="0" t="0"/>
              <a:stretch/>
            </p:blipFill>
            <p:spPr>
              <a:xfrm>
                <a:off x="11408898" y="10172808"/>
                <a:ext cx="1977977" cy="795825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sp>
          <p:nvSpPr>
            <p:cNvPr id="96" name="Google Shape;96;p13"/>
            <p:cNvSpPr/>
            <p:nvPr/>
          </p:nvSpPr>
          <p:spPr>
            <a:xfrm>
              <a:off x="10059800" y="10438258"/>
              <a:ext cx="350100" cy="264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3"/>
          <p:cNvSpPr txBox="1"/>
          <p:nvPr/>
        </p:nvSpPr>
        <p:spPr>
          <a:xfrm>
            <a:off x="2177650" y="14177163"/>
            <a:ext cx="5148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AutoNum type="arabicPeriod"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Convert the provided input file to a list of predicates and weights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AutoNum type="arabicPeriod"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Collect all predicate data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AutoNum type="arabicPeriod"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Filter incomplete rows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AutoNum type="arabicPeriod"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Rank each predicate individually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AutoNum type="arabicPeriod"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Combine the individual ranks using the weights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AutoNum type="arabicPeriod"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Compute the final ranking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grpSp>
        <p:nvGrpSpPr>
          <p:cNvPr id="98" name="Google Shape;98;p13"/>
          <p:cNvGrpSpPr/>
          <p:nvPr/>
        </p:nvGrpSpPr>
        <p:grpSpPr>
          <a:xfrm>
            <a:off x="8023825" y="13108059"/>
            <a:ext cx="5635200" cy="4579076"/>
            <a:chOff x="8023825" y="13042224"/>
            <a:chExt cx="5635200" cy="6264126"/>
          </a:xfrm>
        </p:grpSpPr>
        <p:sp>
          <p:nvSpPr>
            <p:cNvPr id="99" name="Google Shape;99;p13"/>
            <p:cNvSpPr/>
            <p:nvPr/>
          </p:nvSpPr>
          <p:spPr>
            <a:xfrm>
              <a:off x="8023825" y="13455150"/>
              <a:ext cx="5635200" cy="5851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 txBox="1"/>
            <p:nvPr/>
          </p:nvSpPr>
          <p:spPr>
            <a:xfrm>
              <a:off x="8405275" y="13042224"/>
              <a:ext cx="4872300" cy="884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>
                  <a:latin typeface="Comfortaa"/>
                  <a:ea typeface="Comfortaa"/>
                  <a:cs typeface="Comfortaa"/>
                  <a:sym typeface="Comfortaa"/>
                </a:rPr>
                <a:t>Ranking</a:t>
              </a:r>
              <a:endParaRPr b="1" sz="30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101" name="Google Shape;101;p13"/>
          <p:cNvSpPr txBox="1"/>
          <p:nvPr/>
        </p:nvSpPr>
        <p:spPr>
          <a:xfrm>
            <a:off x="8371275" y="14074350"/>
            <a:ext cx="50079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AutoNum type="arabicPeriod"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Convert all attribute data into an ascending ordering (rank)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AutoNum type="arabicPeriod"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Sum each individual rank by first multiplying with the provided weight and then adding it to the total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AutoNum type="arabicPeriod"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If an attribute should be ordered in descending order, the weight should be negative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AutoNum type="arabicPeriod"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Convert the total obtained ranking for each location to another ascending ordering (rank)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cxnSp>
        <p:nvCxnSpPr>
          <p:cNvPr id="102" name="Google Shape;102;p13"/>
          <p:cNvCxnSpPr/>
          <p:nvPr/>
        </p:nvCxnSpPr>
        <p:spPr>
          <a:xfrm>
            <a:off x="7153575" y="15649600"/>
            <a:ext cx="983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3"/>
          <p:cNvCxnSpPr/>
          <p:nvPr/>
        </p:nvCxnSpPr>
        <p:spPr>
          <a:xfrm>
            <a:off x="13409688" y="15649613"/>
            <a:ext cx="9837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3"/>
          <p:cNvSpPr txBox="1"/>
          <p:nvPr/>
        </p:nvSpPr>
        <p:spPr>
          <a:xfrm rot="-720795">
            <a:off x="625446" y="11662485"/>
            <a:ext cx="1207853" cy="14160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0">
                <a:solidFill>
                  <a:srgbClr val="434343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2</a:t>
            </a:r>
            <a:endParaRPr b="1" sz="8000">
              <a:solidFill>
                <a:srgbClr val="434343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14423900" y="13896250"/>
            <a:ext cx="5007900" cy="3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AutoNum type="arabicPeriod"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Create a weighing of all predicates as desired, for some purposes some features may be more important than others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AutoNum type="arabicPeriod"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Once the file with weightings is created, run the ranking script through the CLI with the options and flags as required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AutoNum type="arabicPeriod"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Rankings are outputted as aggregated total rankings overall all predicates and the total rankings over each individual predicate in separate files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06" name="Google Shape;10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48353" y="18980950"/>
            <a:ext cx="2900787" cy="40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974313" y="19510938"/>
            <a:ext cx="3533775" cy="3333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8" name="Google Shape;108;p13"/>
          <p:cNvSpPr txBox="1"/>
          <p:nvPr/>
        </p:nvSpPr>
        <p:spPr>
          <a:xfrm>
            <a:off x="5542575" y="19979425"/>
            <a:ext cx="50079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An example rank.: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Attributes on: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-"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Education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-"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Job division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-"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Birth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-"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Death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-"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Disease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-"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Medicated population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Resulting ranking shows Urk as the healthiest place and Stadskanaal as the least healthy place.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14788624" y="20021850"/>
            <a:ext cx="4872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The correlation between the number of unmarried people in each place and the achieved ranking. Hinting that (without context) an increase in unmarried people may lead to a better ranking.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Medium"/>
                <a:ea typeface="Comfortaa Medium"/>
                <a:cs typeface="Comfortaa Medium"/>
                <a:sym typeface="Comfortaa Medium"/>
              </a:rPr>
              <a:t>Computed using the ranking of the input attributes and the ranking over the possibly related attribute itself.</a:t>
            </a:r>
            <a:endParaRPr sz="18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00350" y="23641150"/>
            <a:ext cx="16039451" cy="58512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" name="Google Shape;111;p13"/>
          <p:cNvSpPr txBox="1"/>
          <p:nvPr/>
        </p:nvSpPr>
        <p:spPr>
          <a:xfrm>
            <a:off x="8257750" y="23516225"/>
            <a:ext cx="4872300" cy="646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Comfortaa"/>
                <a:ea typeface="Comfortaa"/>
                <a:cs typeface="Comfortaa"/>
                <a:sym typeface="Comfortaa"/>
              </a:rPr>
              <a:t>Knowledge Graph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2" name="Google Shape;112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67363" y="9817150"/>
            <a:ext cx="2095500" cy="1381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