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
  </p:notes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9" autoAdjust="0"/>
    <p:restoredTop sz="94660"/>
  </p:normalViewPr>
  <p:slideViewPr>
    <p:cSldViewPr snapToGrid="0">
      <p:cViewPr>
        <p:scale>
          <a:sx n="75" d="100"/>
          <a:sy n="75" d="100"/>
        </p:scale>
        <p:origin x="1531" y="-1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7169C-8176-4537-B831-CA7A7355FBFA}" type="datetimeFigureOut">
              <a:rPr kumimoji="1" lang="ja-JP" altLang="en-US" smtClean="0"/>
              <a:t>2020/12/16</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7E926-526C-43FF-932B-9EDBF1A4C4C2}" type="slidenum">
              <a:rPr kumimoji="1" lang="ja-JP" altLang="en-US" smtClean="0"/>
              <a:t>‹#›</a:t>
            </a:fld>
            <a:endParaRPr kumimoji="1" lang="ja-JP" altLang="en-US"/>
          </a:p>
        </p:txBody>
      </p:sp>
    </p:spTree>
    <p:extLst>
      <p:ext uri="{BB962C8B-B14F-4D97-AF65-F5344CB8AC3E}">
        <p14:creationId xmlns:p14="http://schemas.microsoft.com/office/powerpoint/2010/main" val="42580935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D7E926-526C-43FF-932B-9EDBF1A4C4C2}" type="slidenum">
              <a:rPr kumimoji="1" lang="ja-JP" altLang="en-US" smtClean="0"/>
              <a:t>1</a:t>
            </a:fld>
            <a:endParaRPr kumimoji="1" lang="ja-JP" altLang="en-US"/>
          </a:p>
        </p:txBody>
      </p:sp>
    </p:spTree>
    <p:extLst>
      <p:ext uri="{BB962C8B-B14F-4D97-AF65-F5344CB8AC3E}">
        <p14:creationId xmlns:p14="http://schemas.microsoft.com/office/powerpoint/2010/main" val="4232699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ctrTitle"/>
          </p:nvPr>
        </p:nvSpPr>
        <p:spPr>
          <a:xfrm>
            <a:off x="984944" y="1878914"/>
            <a:ext cx="4888112" cy="3624419"/>
          </a:xfrm>
        </p:spPr>
        <p:txBody>
          <a:bodyPr anchor="b">
            <a:normAutofit/>
          </a:bodyPr>
          <a:lstStyle>
            <a:lvl1pPr algn="ctr">
              <a:defRPr sz="3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984944" y="5613402"/>
            <a:ext cx="4888112" cy="19811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347115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4010" y="6195762"/>
            <a:ext cx="5829993" cy="1172326"/>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66419" y="1008599"/>
            <a:ext cx="5525174" cy="4642641"/>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513999" y="7379274"/>
            <a:ext cx="5830004" cy="985793"/>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1210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4"/>
            <a:ext cx="5830004" cy="4950465"/>
          </a:xfrm>
        </p:spPr>
        <p:txBody>
          <a:bodyPr anchor="ctr"/>
          <a:lstStyle>
            <a:lvl1pPr algn="ctr">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3999" y="6073630"/>
            <a:ext cx="5830004" cy="2291438"/>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91844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813494" y="1260405"/>
            <a:ext cx="5232798" cy="3943211"/>
          </a:xfrm>
        </p:spPr>
        <p:txBody>
          <a:bodyPr anchor="ctr"/>
          <a:lstStyle>
            <a:lvl1pPr>
              <a:defRPr sz="24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967863" y="5214491"/>
            <a:ext cx="4923168" cy="85913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4" name="Text Placeholder 3"/>
          <p:cNvSpPr>
            <a:spLocks noGrp="1"/>
          </p:cNvSpPr>
          <p:nvPr>
            <p:ph type="body" sz="half" idx="2"/>
          </p:nvPr>
        </p:nvSpPr>
        <p:spPr>
          <a:xfrm>
            <a:off x="513999" y="6316263"/>
            <a:ext cx="5830004" cy="205263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
        <p:nvSpPr>
          <p:cNvPr id="11" name="TextBox 10"/>
          <p:cNvSpPr txBox="1"/>
          <p:nvPr/>
        </p:nvSpPr>
        <p:spPr>
          <a:xfrm>
            <a:off x="553220" y="1282463"/>
            <a:ext cx="410166"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4506689"/>
            <a:ext cx="415231"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0416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3089266"/>
            <a:ext cx="5830004" cy="3628206"/>
          </a:xfrm>
        </p:spPr>
        <p:txBody>
          <a:bodyPr anchor="b"/>
          <a:lstStyle>
            <a:lvl1pPr algn="ctr">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3999" y="6734484"/>
            <a:ext cx="5830004" cy="164759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47578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5" name="Title 1"/>
          <p:cNvSpPr>
            <a:spLocks noGrp="1"/>
          </p:cNvSpPr>
          <p:nvPr>
            <p:ph type="title"/>
          </p:nvPr>
        </p:nvSpPr>
        <p:spPr>
          <a:xfrm>
            <a:off x="513999" y="880533"/>
            <a:ext cx="5830004" cy="2318469"/>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513998" y="3419135"/>
            <a:ext cx="1855674"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513998" y="4251515"/>
            <a:ext cx="1855674"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2504469" y="3419135"/>
            <a:ext cx="1851481"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2498259" y="4251515"/>
            <a:ext cx="1858135"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4484981" y="3419135"/>
            <a:ext cx="1859022"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4484981" y="4251515"/>
            <a:ext cx="1859022"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7909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30" name="Title 1"/>
          <p:cNvSpPr>
            <a:spLocks noGrp="1"/>
          </p:cNvSpPr>
          <p:nvPr>
            <p:ph type="title"/>
          </p:nvPr>
        </p:nvSpPr>
        <p:spPr>
          <a:xfrm>
            <a:off x="513999" y="882226"/>
            <a:ext cx="5830004" cy="2316776"/>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513999" y="6073629"/>
            <a:ext cx="1854230"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513999" y="3419135"/>
            <a:ext cx="1854230" cy="2201333"/>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1" name="Text Placeholder 3"/>
          <p:cNvSpPr>
            <a:spLocks noGrp="1"/>
          </p:cNvSpPr>
          <p:nvPr>
            <p:ph type="body" sz="half" idx="18"/>
          </p:nvPr>
        </p:nvSpPr>
        <p:spPr>
          <a:xfrm>
            <a:off x="513999" y="6906008"/>
            <a:ext cx="1854230" cy="145905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2499052" y="6073629"/>
            <a:ext cx="1857278"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2498258" y="3419135"/>
            <a:ext cx="1858136"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4" name="Text Placeholder 3"/>
          <p:cNvSpPr>
            <a:spLocks noGrp="1"/>
          </p:cNvSpPr>
          <p:nvPr>
            <p:ph type="body" sz="half" idx="19"/>
          </p:nvPr>
        </p:nvSpPr>
        <p:spPr>
          <a:xfrm>
            <a:off x="2498258" y="6906007"/>
            <a:ext cx="1858136" cy="145906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4484981" y="6073629"/>
            <a:ext cx="1856633"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4484981" y="3419135"/>
            <a:ext cx="1859022"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7" name="Text Placeholder 3"/>
          <p:cNvSpPr>
            <a:spLocks noGrp="1"/>
          </p:cNvSpPr>
          <p:nvPr>
            <p:ph type="body" sz="half" idx="20"/>
          </p:nvPr>
        </p:nvSpPr>
        <p:spPr>
          <a:xfrm>
            <a:off x="4484910" y="6906004"/>
            <a:ext cx="1859093" cy="145906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114870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513999" y="3419137"/>
            <a:ext cx="5830004" cy="494593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320872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Vertical Title 1"/>
          <p:cNvSpPr>
            <a:spLocks noGrp="1"/>
          </p:cNvSpPr>
          <p:nvPr>
            <p:ph type="title" orient="vert"/>
          </p:nvPr>
        </p:nvSpPr>
        <p:spPr>
          <a:xfrm>
            <a:off x="4907757" y="880537"/>
            <a:ext cx="1436246" cy="7484532"/>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513999" y="880537"/>
            <a:ext cx="4308032" cy="748453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88406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513997" y="3419135"/>
            <a:ext cx="5829653" cy="49459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41655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1196815"/>
            <a:ext cx="5822861" cy="3953183"/>
          </a:xfrm>
        </p:spPr>
        <p:txBody>
          <a:bodyPr anchor="b">
            <a:normAutofit/>
          </a:bodyPr>
          <a:lstStyle>
            <a:lvl1pPr>
              <a:defRPr sz="3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3998" y="5282996"/>
            <a:ext cx="5822861" cy="1976264"/>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362410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513997" y="3419135"/>
            <a:ext cx="2872140" cy="49459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3471862" y="3419135"/>
            <a:ext cx="2871788" cy="49459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04884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44809" y="3424804"/>
            <a:ext cx="2741330"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513998" y="4407019"/>
            <a:ext cx="2872140" cy="39580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597988" y="3424804"/>
            <a:ext cx="2746015"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3471863" y="4407019"/>
            <a:ext cx="2871788" cy="39580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66323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428144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Date Placeholder 1"/>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07980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880533"/>
            <a:ext cx="2213825" cy="2922475"/>
          </a:xfrm>
        </p:spPr>
        <p:txBody>
          <a:bodyPr anchor="b"/>
          <a:lstStyle>
            <a:lvl1pPr algn="ctr">
              <a:defRPr sz="24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2856410" y="880535"/>
            <a:ext cx="3487592" cy="74845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13999" y="3803009"/>
            <a:ext cx="2213825" cy="456205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87039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3"/>
            <a:ext cx="3097214" cy="2922478"/>
          </a:xfrm>
        </p:spPr>
        <p:txBody>
          <a:bodyPr anchor="b"/>
          <a:lstStyle>
            <a:lvl1pPr algn="ct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753203" y="880535"/>
            <a:ext cx="2254388" cy="7484533"/>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514009" y="3803011"/>
            <a:ext cx="3097203" cy="456205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9235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893416"/>
            <a:ext cx="5830004" cy="230558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3999" y="3419137"/>
            <a:ext cx="5830004" cy="494593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319290" y="8498066"/>
            <a:ext cx="1543050" cy="527403"/>
          </a:xfrm>
          <a:prstGeom prst="rect">
            <a:avLst/>
          </a:prstGeom>
        </p:spPr>
        <p:txBody>
          <a:bodyPr vert="horz" lIns="91440" tIns="45720" rIns="91440" bIns="45720" rtlCol="0" anchor="ctr"/>
          <a:lstStyle>
            <a:lvl1pPr algn="r">
              <a:defRPr sz="750">
                <a:solidFill>
                  <a:schemeClr val="tx1"/>
                </a:solidFill>
              </a:defRPr>
            </a:lvl1pPr>
          </a:lstStyle>
          <a:p>
            <a:fld id="{825C861B-D9AF-4FDF-9D38-814E530EDB09}" type="datetimeFigureOut">
              <a:rPr kumimoji="1" lang="ja-JP" altLang="en-US" smtClean="0"/>
              <a:t>2020/12/16</a:t>
            </a:fld>
            <a:endParaRPr kumimoji="1" lang="ja-JP" altLang="en-US"/>
          </a:p>
        </p:txBody>
      </p:sp>
      <p:sp>
        <p:nvSpPr>
          <p:cNvPr id="5" name="Footer Placeholder 4"/>
          <p:cNvSpPr>
            <a:spLocks noGrp="1"/>
          </p:cNvSpPr>
          <p:nvPr>
            <p:ph type="ftr" sz="quarter" idx="3"/>
          </p:nvPr>
        </p:nvSpPr>
        <p:spPr>
          <a:xfrm>
            <a:off x="513999" y="8498066"/>
            <a:ext cx="3753499" cy="527403"/>
          </a:xfrm>
          <a:prstGeom prst="rect">
            <a:avLst/>
          </a:prstGeom>
        </p:spPr>
        <p:txBody>
          <a:bodyPr vert="horz" lIns="91440" tIns="45720" rIns="91440" bIns="45720" rtlCol="0" anchor="ctr"/>
          <a:lstStyle>
            <a:lvl1pPr algn="l">
              <a:defRPr sz="7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5914132" y="8498066"/>
            <a:ext cx="429871" cy="527403"/>
          </a:xfrm>
          <a:prstGeom prst="rect">
            <a:avLst/>
          </a:prstGeom>
        </p:spPr>
        <p:txBody>
          <a:bodyPr vert="horz" lIns="91440" tIns="45720" rIns="91440" bIns="45720" rtlCol="0" anchor="ctr"/>
          <a:lstStyle>
            <a:lvl1pPr algn="r">
              <a:defRPr sz="750">
                <a:solidFill>
                  <a:schemeClr val="tx1"/>
                </a:solidFill>
              </a:defRPr>
            </a:lvl1p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5599982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685800" rtl="0" eaLnBrk="1" latinLnBrk="0" hangingPunct="1">
        <a:lnSpc>
          <a:spcPct val="90000"/>
        </a:lnSpc>
        <a:spcBef>
          <a:spcPct val="0"/>
        </a:spcBef>
        <a:buNone/>
        <a:defRPr kumimoji="1"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kumimoji="1"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kumimoji="1"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kumimoji="1"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18" Type="http://schemas.openxmlformats.org/officeDocument/2006/relationships/image" Target="../media/image19.jp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image" Target="../media/image13.jpg"/><Relationship Id="rId17" Type="http://schemas.openxmlformats.org/officeDocument/2006/relationships/image" Target="../media/image18.jpg"/><Relationship Id="rId2" Type="http://schemas.openxmlformats.org/officeDocument/2006/relationships/notesSlide" Target="../notesSlides/notesSlide1.xml"/><Relationship Id="rId16" Type="http://schemas.openxmlformats.org/officeDocument/2006/relationships/image" Target="../media/image17.jp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png"/><Relationship Id="rId15" Type="http://schemas.openxmlformats.org/officeDocument/2006/relationships/image" Target="../media/image16.jpg"/><Relationship Id="rId10" Type="http://schemas.openxmlformats.org/officeDocument/2006/relationships/image" Target="../media/image11.jpg"/><Relationship Id="rId19" Type="http://schemas.openxmlformats.org/officeDocument/2006/relationships/image" Target="../media/image20.jpg"/><Relationship Id="rId4" Type="http://schemas.openxmlformats.org/officeDocument/2006/relationships/image" Target="../media/image5.jpg"/><Relationship Id="rId9" Type="http://schemas.openxmlformats.org/officeDocument/2006/relationships/image" Target="../media/image10.jpg"/><Relationship Id="rId1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rotWithShape="1">
          <a:blip r:embed="rId3">
            <a:extLst>
              <a:ext uri="{28A0092B-C50C-407E-A947-70E740481C1C}">
                <a14:useLocalDpi xmlns:a14="http://schemas.microsoft.com/office/drawing/2010/main" val="0"/>
              </a:ext>
            </a:extLst>
          </a:blip>
          <a:srcRect l="9592" r="3998"/>
          <a:stretch/>
        </p:blipFill>
        <p:spPr>
          <a:xfrm>
            <a:off x="5224814" y="7342408"/>
            <a:ext cx="1370754" cy="888349"/>
          </a:xfrm>
          <a:prstGeom prst="rect">
            <a:avLst/>
          </a:prstGeom>
        </p:spPr>
      </p:pic>
      <p:pic>
        <p:nvPicPr>
          <p:cNvPr id="54" name="図 53"/>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Lst>
          </a:blip>
          <a:srcRect l="23727" t="12991" r="22584" b="11631"/>
          <a:stretch/>
        </p:blipFill>
        <p:spPr>
          <a:xfrm flipH="1">
            <a:off x="945662" y="2028784"/>
            <a:ext cx="1150620" cy="1615441"/>
          </a:xfrm>
          <a:prstGeom prst="rect">
            <a:avLst/>
          </a:prstGeom>
        </p:spPr>
      </p:pic>
      <p:pic>
        <p:nvPicPr>
          <p:cNvPr id="53" name="図 52"/>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20772" t="21124" r="19546" b="21296"/>
          <a:stretch/>
        </p:blipFill>
        <p:spPr>
          <a:xfrm>
            <a:off x="3019557" y="2162253"/>
            <a:ext cx="1153160" cy="1112520"/>
          </a:xfrm>
          <a:prstGeom prst="rect">
            <a:avLst/>
          </a:prstGeom>
        </p:spPr>
      </p:pic>
      <p:pic>
        <p:nvPicPr>
          <p:cNvPr id="52" name="図 51"/>
          <p:cNvPicPr>
            <a:picLocks noChangeAspect="1"/>
          </p:cNvPicPr>
          <p:nvPr/>
        </p:nvPicPr>
        <p:blipFill rotWithShape="1">
          <a:blip r:embed="rId6">
            <a:extLst>
              <a:ext uri="{28A0092B-C50C-407E-A947-70E740481C1C}">
                <a14:useLocalDpi xmlns:a14="http://schemas.microsoft.com/office/drawing/2010/main" val="0"/>
              </a:ext>
            </a:extLst>
          </a:blip>
          <a:srcRect t="4009" r="2386" b="5753"/>
          <a:stretch/>
        </p:blipFill>
        <p:spPr>
          <a:xfrm>
            <a:off x="4020288" y="7458280"/>
            <a:ext cx="1260507" cy="654733"/>
          </a:xfrm>
          <a:prstGeom prst="rect">
            <a:avLst/>
          </a:prstGeom>
        </p:spPr>
      </p:pic>
      <p:pic>
        <p:nvPicPr>
          <p:cNvPr id="40" name="図 39"/>
          <p:cNvPicPr>
            <a:picLocks noChangeAspect="1"/>
          </p:cNvPicPr>
          <p:nvPr/>
        </p:nvPicPr>
        <p:blipFill rotWithShape="1">
          <a:blip r:embed="rId7">
            <a:extLst>
              <a:ext uri="{28A0092B-C50C-407E-A947-70E740481C1C}">
                <a14:useLocalDpi xmlns:a14="http://schemas.microsoft.com/office/drawing/2010/main" val="0"/>
              </a:ext>
            </a:extLst>
          </a:blip>
          <a:srcRect l="33408" t="4938" r="36963" b="6079"/>
          <a:stretch/>
        </p:blipFill>
        <p:spPr>
          <a:xfrm>
            <a:off x="8168847" y="7151830"/>
            <a:ext cx="551109" cy="1146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タイトル 5"/>
          <p:cNvSpPr>
            <a:spLocks noGrp="1"/>
          </p:cNvSpPr>
          <p:nvPr>
            <p:ph type="ctrTitle"/>
          </p:nvPr>
        </p:nvSpPr>
        <p:spPr>
          <a:xfrm>
            <a:off x="144858" y="132148"/>
            <a:ext cx="6555980" cy="746759"/>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altLang="ja-JP" b="1" i="1" dirty="0" smtClean="0">
                <a:solidFill>
                  <a:schemeClr val="bg1"/>
                </a:solidFill>
                <a:effectLst>
                  <a:outerShdw blurRad="38100" dist="38100" dir="2700000" algn="tl">
                    <a:srgbClr val="000000">
                      <a:alpha val="43137"/>
                    </a:srgbClr>
                  </a:outerShdw>
                </a:effectLst>
              </a:rPr>
              <a:t>BOX HEROES</a:t>
            </a:r>
            <a:r>
              <a:rPr lang="ja-JP" altLang="en-US" b="1" i="1" dirty="0" smtClean="0">
                <a:solidFill>
                  <a:schemeClr val="bg1"/>
                </a:solidFill>
                <a:effectLst>
                  <a:outerShdw blurRad="38100" dist="38100" dir="2700000" algn="tl">
                    <a:srgbClr val="000000">
                      <a:alpha val="43137"/>
                    </a:srgbClr>
                  </a:outerShdw>
                </a:effectLst>
              </a:rPr>
              <a:t>　</a:t>
            </a:r>
            <a:r>
              <a:rPr lang="en-US" altLang="ja-JP" b="1" i="1" dirty="0" smtClean="0">
                <a:solidFill>
                  <a:schemeClr val="bg1"/>
                </a:solidFill>
                <a:effectLst>
                  <a:outerShdw blurRad="38100" dist="38100" dir="2700000" algn="tl">
                    <a:srgbClr val="000000">
                      <a:alpha val="43137"/>
                    </a:srgbClr>
                  </a:outerShdw>
                </a:effectLst>
              </a:rPr>
              <a:t>–</a:t>
            </a:r>
            <a:r>
              <a:rPr lang="ja-JP" altLang="en-US" b="1" i="1" dirty="0" smtClean="0">
                <a:solidFill>
                  <a:schemeClr val="bg1"/>
                </a:solidFill>
                <a:effectLst>
                  <a:outerShdw blurRad="38100" dist="38100" dir="2700000" algn="tl">
                    <a:srgbClr val="000000">
                      <a:alpha val="43137"/>
                    </a:srgbClr>
                  </a:outerShdw>
                </a:effectLst>
              </a:rPr>
              <a:t>箱庭の英雄たち</a:t>
            </a:r>
            <a:r>
              <a:rPr lang="en-US" altLang="ja-JP" b="1" i="1" dirty="0" smtClean="0">
                <a:solidFill>
                  <a:schemeClr val="bg1"/>
                </a:solidFill>
                <a:effectLst>
                  <a:outerShdw blurRad="38100" dist="38100" dir="2700000" algn="tl">
                    <a:srgbClr val="000000">
                      <a:alpha val="43137"/>
                    </a:srgbClr>
                  </a:outerShdw>
                </a:effectLst>
              </a:rPr>
              <a:t>-</a:t>
            </a:r>
            <a:endParaRPr kumimoji="1" lang="ja-JP" altLang="en-US" b="1" i="1" dirty="0">
              <a:solidFill>
                <a:schemeClr val="bg1"/>
              </a:solidFill>
              <a:effectLst>
                <a:outerShdw blurRad="38100" dist="38100" dir="2700000" algn="tl">
                  <a:srgbClr val="000000">
                    <a:alpha val="43137"/>
                  </a:srgbClr>
                </a:outerShdw>
              </a:effectLst>
            </a:endParaRPr>
          </a:p>
        </p:txBody>
      </p:sp>
      <p:sp>
        <p:nvSpPr>
          <p:cNvPr id="7" name="サブタイトル 6"/>
          <p:cNvSpPr>
            <a:spLocks noGrp="1"/>
          </p:cNvSpPr>
          <p:nvPr>
            <p:ph type="subTitle" idx="1"/>
          </p:nvPr>
        </p:nvSpPr>
        <p:spPr>
          <a:xfrm>
            <a:off x="3665860" y="9023676"/>
            <a:ext cx="3081161" cy="825329"/>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r>
              <a:rPr kumimoji="1" lang="ja-JP" altLang="en-US" sz="1600" b="1" dirty="0" smtClean="0">
                <a:solidFill>
                  <a:schemeClr val="tx1"/>
                </a:solidFill>
              </a:rPr>
              <a:t>吉田学園情報ビジネス専門学校　</a:t>
            </a:r>
            <a:endParaRPr kumimoji="1" lang="en-US" altLang="ja-JP" sz="1600" b="1" dirty="0" smtClean="0">
              <a:solidFill>
                <a:schemeClr val="tx1"/>
              </a:solidFill>
            </a:endParaRPr>
          </a:p>
          <a:p>
            <a:r>
              <a:rPr kumimoji="1" lang="ja-JP" altLang="en-US" sz="1600" b="1" dirty="0" smtClean="0">
                <a:solidFill>
                  <a:schemeClr val="tx1"/>
                </a:solidFill>
              </a:rPr>
              <a:t>ゲーム学科　</a:t>
            </a:r>
            <a:r>
              <a:rPr kumimoji="1" lang="en-US" altLang="ja-JP" sz="1600" b="1" dirty="0" smtClean="0">
                <a:solidFill>
                  <a:schemeClr val="tx1"/>
                </a:solidFill>
              </a:rPr>
              <a:t>1</a:t>
            </a:r>
            <a:r>
              <a:rPr kumimoji="1" lang="ja-JP" altLang="en-US" sz="1600" b="1" dirty="0" smtClean="0">
                <a:solidFill>
                  <a:schemeClr val="tx1"/>
                </a:solidFill>
              </a:rPr>
              <a:t>年　</a:t>
            </a:r>
            <a:r>
              <a:rPr kumimoji="1" lang="en-US" altLang="ja-JP" sz="1600" b="1" dirty="0" smtClean="0">
                <a:solidFill>
                  <a:schemeClr val="tx1"/>
                </a:solidFill>
              </a:rPr>
              <a:t>TEAM</a:t>
            </a:r>
            <a:r>
              <a:rPr kumimoji="1" lang="ja-JP" altLang="en-US" sz="1600" b="1" dirty="0" smtClean="0">
                <a:solidFill>
                  <a:schemeClr val="tx1"/>
                </a:solidFill>
              </a:rPr>
              <a:t>　</a:t>
            </a:r>
            <a:r>
              <a:rPr kumimoji="1" lang="en-US" altLang="ja-JP" sz="1600" b="1" dirty="0" smtClean="0">
                <a:solidFill>
                  <a:schemeClr val="tx1"/>
                </a:solidFill>
              </a:rPr>
              <a:t>RARITY</a:t>
            </a:r>
            <a:endParaRPr kumimoji="1" lang="ja-JP" altLang="en-US" sz="1600" b="1" dirty="0">
              <a:solidFill>
                <a:schemeClr val="tx1"/>
              </a:solidFill>
            </a:endParaRPr>
          </a:p>
        </p:txBody>
      </p:sp>
      <p:sp>
        <p:nvSpPr>
          <p:cNvPr id="4" name="テキスト ボックス 3"/>
          <p:cNvSpPr txBox="1"/>
          <p:nvPr/>
        </p:nvSpPr>
        <p:spPr>
          <a:xfrm rot="570982">
            <a:off x="-5544665" y="549728"/>
            <a:ext cx="3341926"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800" dirty="0" smtClean="0"/>
              <a:t>カメラ制御、ステージデザイン参考　　　</a:t>
            </a:r>
            <a:r>
              <a:rPr lang="ja-JP" altLang="en-US" sz="2800" dirty="0" smtClean="0">
                <a:ln w="3175">
                  <a:noFill/>
                </a:ln>
                <a:solidFill>
                  <a:srgbClr val="0070C0"/>
                </a:solidFill>
              </a:rPr>
              <a:t>「カスタムロボ</a:t>
            </a:r>
            <a:r>
              <a:rPr lang="en-US" altLang="ja-JP" sz="2800" dirty="0" smtClean="0">
                <a:ln w="3175">
                  <a:noFill/>
                </a:ln>
                <a:solidFill>
                  <a:srgbClr val="0070C0"/>
                </a:solidFill>
              </a:rPr>
              <a:t>V2</a:t>
            </a:r>
            <a:r>
              <a:rPr lang="ja-JP" altLang="en-US" sz="2800" dirty="0" smtClean="0">
                <a:ln w="3175">
                  <a:noFill/>
                </a:ln>
                <a:solidFill>
                  <a:srgbClr val="0070C0"/>
                </a:solidFill>
              </a:rPr>
              <a:t>」</a:t>
            </a:r>
            <a:endParaRPr kumimoji="1" lang="ja-JP" altLang="en-US" sz="2800" dirty="0">
              <a:ln w="3175">
                <a:noFill/>
              </a:ln>
              <a:solidFill>
                <a:srgbClr val="0070C0"/>
              </a:solidFill>
            </a:endParaRPr>
          </a:p>
        </p:txBody>
      </p:sp>
      <p:sp>
        <p:nvSpPr>
          <p:cNvPr id="15" name="テキスト ボックス 14"/>
          <p:cNvSpPr txBox="1"/>
          <p:nvPr/>
        </p:nvSpPr>
        <p:spPr>
          <a:xfrm rot="20744489">
            <a:off x="-5571396" y="1101860"/>
            <a:ext cx="3508793"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800" dirty="0" smtClean="0"/>
              <a:t>キャラクター操作参考</a:t>
            </a:r>
            <a:r>
              <a:rPr lang="ja-JP" altLang="en-US" sz="2800" dirty="0" smtClean="0">
                <a:ln w="3175">
                  <a:noFill/>
                </a:ln>
                <a:solidFill>
                  <a:srgbClr val="C00000"/>
                </a:solidFill>
              </a:rPr>
              <a:t>「ダンボール戦機」</a:t>
            </a:r>
            <a:endParaRPr kumimoji="1" lang="ja-JP" altLang="en-US" sz="2800" dirty="0">
              <a:ln w="3175">
                <a:noFill/>
              </a:ln>
              <a:solidFill>
                <a:srgbClr val="C00000"/>
              </a:solidFill>
            </a:endParaRPr>
          </a:p>
        </p:txBody>
      </p:sp>
      <p:sp>
        <p:nvSpPr>
          <p:cNvPr id="16" name="テキスト ボックス 15"/>
          <p:cNvSpPr txBox="1"/>
          <p:nvPr/>
        </p:nvSpPr>
        <p:spPr>
          <a:xfrm>
            <a:off x="162774" y="1002350"/>
            <a:ext cx="4824764"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ja-JP" sz="2400" dirty="0" smtClean="0">
                <a:ln w="0"/>
                <a:solidFill>
                  <a:srgbClr val="FF0000"/>
                </a:solidFill>
                <a:effectLst>
                  <a:innerShdw blurRad="63500" dist="50800" dir="5400000">
                    <a:prstClr val="black">
                      <a:alpha val="50000"/>
                    </a:prstClr>
                  </a:innerShdw>
                </a:effectLst>
              </a:rPr>
              <a:t>3D</a:t>
            </a:r>
            <a:r>
              <a:rPr lang="ja-JP" altLang="en-US" sz="2400" dirty="0" smtClean="0">
                <a:ln w="0"/>
                <a:solidFill>
                  <a:srgbClr val="FF0000"/>
                </a:solidFill>
                <a:effectLst>
                  <a:innerShdw blurRad="63500" dist="50800" dir="5400000">
                    <a:prstClr val="black">
                      <a:alpha val="50000"/>
                    </a:prstClr>
                  </a:innerShdw>
                </a:effectLst>
              </a:rPr>
              <a:t>対戦型アクション（１～</a:t>
            </a:r>
            <a:r>
              <a:rPr lang="ja-JP" altLang="en-US" sz="2400" dirty="0">
                <a:ln w="0"/>
                <a:solidFill>
                  <a:srgbClr val="FF0000"/>
                </a:solidFill>
                <a:effectLst>
                  <a:innerShdw blurRad="63500" dist="50800" dir="5400000">
                    <a:prstClr val="black">
                      <a:alpha val="50000"/>
                    </a:prstClr>
                  </a:innerShdw>
                </a:effectLst>
              </a:rPr>
              <a:t>２</a:t>
            </a:r>
            <a:r>
              <a:rPr lang="ja-JP" altLang="en-US" sz="2400" dirty="0" smtClean="0">
                <a:ln w="0"/>
                <a:solidFill>
                  <a:srgbClr val="FF0000"/>
                </a:solidFill>
                <a:effectLst>
                  <a:innerShdw blurRad="63500" dist="50800" dir="5400000">
                    <a:prstClr val="black">
                      <a:alpha val="50000"/>
                    </a:prstClr>
                  </a:innerShdw>
                </a:effectLst>
              </a:rPr>
              <a:t>人プレイ）</a:t>
            </a:r>
            <a:endParaRPr lang="en-US" altLang="ja-JP" sz="2400" dirty="0" smtClean="0">
              <a:ln w="0"/>
              <a:solidFill>
                <a:srgbClr val="FF0000"/>
              </a:solidFill>
              <a:effectLst>
                <a:innerShdw blurRad="63500" dist="50800" dir="5400000">
                  <a:prstClr val="black">
                    <a:alpha val="50000"/>
                  </a:prstClr>
                </a:innerShdw>
              </a:effectLst>
            </a:endParaRPr>
          </a:p>
        </p:txBody>
      </p:sp>
      <p:sp>
        <p:nvSpPr>
          <p:cNvPr id="17" name="テキスト ボックス 16"/>
          <p:cNvSpPr txBox="1"/>
          <p:nvPr/>
        </p:nvSpPr>
        <p:spPr>
          <a:xfrm>
            <a:off x="596153" y="8416921"/>
            <a:ext cx="5665694"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a:r>
              <a:rPr lang="ja-JP" altLang="en-US" sz="2400" dirty="0" smtClean="0">
                <a:ln w="0"/>
                <a:solidFill>
                  <a:schemeClr val="accent3">
                    <a:lumMod val="50000"/>
                  </a:schemeClr>
                </a:solidFill>
                <a:effectLst>
                  <a:outerShdw blurRad="38100" dist="25400" dir="5400000" algn="ctr" rotWithShape="0">
                    <a:srgbClr val="6E747A">
                      <a:alpha val="43000"/>
                    </a:srgbClr>
                  </a:outerShdw>
                </a:effectLst>
              </a:rPr>
              <a:t>探し出した武器で対戦相手を討ち倒せ！</a:t>
            </a:r>
            <a:endParaRPr lang="en-US" altLang="ja-JP" sz="2400" dirty="0" smtClean="0">
              <a:ln w="0"/>
              <a:solidFill>
                <a:schemeClr val="accent3">
                  <a:lumMod val="50000"/>
                </a:schemeClr>
              </a:solidFill>
              <a:effectLst>
                <a:outerShdw blurRad="38100" dist="25400" dir="5400000" algn="ctr" rotWithShape="0">
                  <a:srgbClr val="6E747A">
                    <a:alpha val="43000"/>
                  </a:srgbClr>
                </a:outerShdw>
              </a:effectLst>
            </a:endParaRPr>
          </a:p>
        </p:txBody>
      </p:sp>
      <p:grpSp>
        <p:nvGrpSpPr>
          <p:cNvPr id="19" name="グループ化 18"/>
          <p:cNvGrpSpPr/>
          <p:nvPr/>
        </p:nvGrpSpPr>
        <p:grpSpPr>
          <a:xfrm>
            <a:off x="7354674" y="2083705"/>
            <a:ext cx="6555993" cy="2465864"/>
            <a:chOff x="144845" y="2642576"/>
            <a:chExt cx="6555993" cy="2465864"/>
          </a:xfrm>
        </p:grpSpPr>
        <p:pic>
          <p:nvPicPr>
            <p:cNvPr id="2" name="図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845" y="2693926"/>
              <a:ext cx="3223498" cy="2414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7902" y="3051528"/>
              <a:ext cx="3612936" cy="2048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テキスト ボックス 4"/>
            <p:cNvSpPr txBox="1"/>
            <p:nvPr/>
          </p:nvSpPr>
          <p:spPr>
            <a:xfrm>
              <a:off x="3583435" y="2642576"/>
              <a:ext cx="2326278" cy="369332"/>
            </a:xfrm>
            <a:prstGeom prst="rect">
              <a:avLst/>
            </a:prstGeom>
            <a:noFill/>
          </p:spPr>
          <p:txBody>
            <a:bodyPr wrap="none" rtlCol="0">
              <a:spAutoFit/>
            </a:bodyPr>
            <a:lstStyle/>
            <a:p>
              <a:r>
                <a:rPr kumimoji="1" lang="en-US" altLang="ja-JP" dirty="0" smtClean="0"/>
                <a:t>※</a:t>
              </a:r>
              <a:r>
                <a:rPr kumimoji="1" lang="ja-JP" altLang="en-US" dirty="0" smtClean="0"/>
                <a:t>ゲームイメージ画像</a:t>
              </a:r>
              <a:endParaRPr kumimoji="1" lang="ja-JP" altLang="en-US" dirty="0"/>
            </a:p>
          </p:txBody>
        </p:sp>
      </p:grpSp>
      <p:sp>
        <p:nvSpPr>
          <p:cNvPr id="12" name="テキスト ボックス 11"/>
          <p:cNvSpPr txBox="1"/>
          <p:nvPr/>
        </p:nvSpPr>
        <p:spPr>
          <a:xfrm>
            <a:off x="-5135763" y="2979909"/>
            <a:ext cx="3463115"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smtClean="0">
                <a:ln w="0"/>
                <a:solidFill>
                  <a:schemeClr val="accent1"/>
                </a:solidFill>
                <a:effectLst>
                  <a:innerShdw blurRad="63500" dist="50800" dir="5400000">
                    <a:prstClr val="black">
                      <a:alpha val="50000"/>
                    </a:prstClr>
                  </a:innerShdw>
                </a:effectLst>
              </a:rPr>
              <a:t>ステージ内に配置される木箱や樽など破壊できるオブジェクトからアイテムを探す</a:t>
            </a:r>
            <a:endParaRPr lang="en-US" altLang="ja-JP" sz="2400" dirty="0" smtClean="0">
              <a:ln w="0"/>
              <a:solidFill>
                <a:schemeClr val="accent1"/>
              </a:solidFill>
              <a:effectLst>
                <a:innerShdw blurRad="63500" dist="50800" dir="5400000">
                  <a:prstClr val="black">
                    <a:alpha val="50000"/>
                  </a:prstClr>
                </a:innerShdw>
              </a:effectLst>
            </a:endParaRPr>
          </a:p>
        </p:txBody>
      </p:sp>
      <p:sp>
        <p:nvSpPr>
          <p:cNvPr id="10" name="テキスト ボックス 9"/>
          <p:cNvSpPr txBox="1"/>
          <p:nvPr/>
        </p:nvSpPr>
        <p:spPr>
          <a:xfrm>
            <a:off x="-5195574" y="4738882"/>
            <a:ext cx="3811916"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smtClean="0">
                <a:ln w="0"/>
                <a:solidFill>
                  <a:schemeClr val="accent1"/>
                </a:solidFill>
                <a:effectLst>
                  <a:innerShdw blurRad="63500" dist="50800" dir="5400000">
                    <a:prstClr val="black">
                      <a:alpha val="50000"/>
                    </a:prstClr>
                  </a:innerShdw>
                </a:effectLst>
              </a:rPr>
              <a:t>遠距離攻撃はプレイヤーのアイテムの取得によって可能にする</a:t>
            </a:r>
            <a:endParaRPr lang="en-US" altLang="ja-JP" sz="2400" dirty="0" smtClean="0">
              <a:ln w="0"/>
              <a:solidFill>
                <a:schemeClr val="accent1"/>
              </a:solidFill>
              <a:effectLst>
                <a:innerShdw blurRad="63500" dist="50800" dir="5400000">
                  <a:prstClr val="black">
                    <a:alpha val="50000"/>
                  </a:prstClr>
                </a:innerShdw>
              </a:effectLst>
            </a:endParaRPr>
          </a:p>
        </p:txBody>
      </p:sp>
      <p:sp>
        <p:nvSpPr>
          <p:cNvPr id="14" name="テキスト ボックス 13"/>
          <p:cNvSpPr txBox="1"/>
          <p:nvPr/>
        </p:nvSpPr>
        <p:spPr>
          <a:xfrm>
            <a:off x="-5521561" y="6288095"/>
            <a:ext cx="4741482"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r>
              <a:rPr lang="ja-JP" altLang="en-US" sz="2400" b="1" dirty="0" smtClean="0">
                <a:ln/>
                <a:solidFill>
                  <a:schemeClr val="accent4"/>
                </a:solidFill>
              </a:rPr>
              <a:t>武器を拾って、対戦を有利にしよう</a:t>
            </a:r>
            <a:endParaRPr lang="en-US" altLang="ja-JP" sz="2400" b="1" dirty="0" smtClean="0">
              <a:ln/>
              <a:solidFill>
                <a:schemeClr val="accent4"/>
              </a:solidFill>
            </a:endParaRPr>
          </a:p>
        </p:txBody>
      </p:sp>
      <p:sp>
        <p:nvSpPr>
          <p:cNvPr id="18" name="テキスト ボックス 17"/>
          <p:cNvSpPr txBox="1"/>
          <p:nvPr/>
        </p:nvSpPr>
        <p:spPr>
          <a:xfrm>
            <a:off x="-5636160" y="7123719"/>
            <a:ext cx="4970679"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smtClean="0">
                <a:ln w="0"/>
                <a:solidFill>
                  <a:schemeClr val="accent1"/>
                </a:solidFill>
                <a:effectLst>
                  <a:innerShdw blurRad="63500" dist="50800" dir="5400000">
                    <a:prstClr val="black">
                      <a:alpha val="50000"/>
                    </a:prstClr>
                  </a:innerShdw>
                </a:effectLst>
              </a:rPr>
              <a:t>武器によってステージを破壊したり、</a:t>
            </a:r>
            <a:endParaRPr lang="en-US" altLang="ja-JP" sz="2400" dirty="0" smtClean="0">
              <a:ln w="0"/>
              <a:solidFill>
                <a:schemeClr val="accent1"/>
              </a:solidFill>
              <a:effectLst>
                <a:innerShdw blurRad="63500" dist="50800" dir="5400000">
                  <a:prstClr val="black">
                    <a:alpha val="50000"/>
                  </a:prstClr>
                </a:innerShdw>
              </a:effectLst>
            </a:endParaRPr>
          </a:p>
          <a:p>
            <a:r>
              <a:rPr lang="ja-JP" altLang="en-US" sz="2400" dirty="0" smtClean="0">
                <a:ln w="0"/>
                <a:solidFill>
                  <a:schemeClr val="accent1"/>
                </a:solidFill>
                <a:effectLst>
                  <a:innerShdw blurRad="63500" dist="50800" dir="5400000">
                    <a:prstClr val="black">
                      <a:alpha val="50000"/>
                    </a:prstClr>
                  </a:innerShdw>
                </a:effectLst>
              </a:rPr>
              <a:t>使い方</a:t>
            </a:r>
            <a:r>
              <a:rPr lang="ja-JP" altLang="en-US" sz="2400" dirty="0">
                <a:ln w="0"/>
                <a:solidFill>
                  <a:schemeClr val="accent1"/>
                </a:solidFill>
                <a:effectLst>
                  <a:innerShdw blurRad="63500" dist="50800" dir="5400000">
                    <a:prstClr val="black">
                      <a:alpha val="50000"/>
                    </a:prstClr>
                  </a:innerShdw>
                </a:effectLst>
              </a:rPr>
              <a:t>次第</a:t>
            </a:r>
            <a:r>
              <a:rPr lang="ja-JP" altLang="en-US" sz="2400" dirty="0" smtClean="0">
                <a:ln w="0"/>
                <a:solidFill>
                  <a:schemeClr val="accent1"/>
                </a:solidFill>
                <a:effectLst>
                  <a:innerShdw blurRad="63500" dist="50800" dir="5400000">
                    <a:prstClr val="black">
                      <a:alpha val="50000"/>
                    </a:prstClr>
                  </a:innerShdw>
                </a:effectLst>
              </a:rPr>
              <a:t>で自分にもダメージが！</a:t>
            </a:r>
            <a:endParaRPr lang="en-US" altLang="ja-JP" sz="2400" dirty="0" smtClean="0">
              <a:ln w="0"/>
              <a:solidFill>
                <a:schemeClr val="accent1"/>
              </a:solidFill>
              <a:effectLst>
                <a:innerShdw blurRad="63500" dist="50800" dir="5400000">
                  <a:prstClr val="black">
                    <a:alpha val="50000"/>
                  </a:prstClr>
                </a:innerShdw>
              </a:effectLst>
            </a:endParaRPr>
          </a:p>
        </p:txBody>
      </p:sp>
      <p:pic>
        <p:nvPicPr>
          <p:cNvPr id="9" name="図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2341" y="6234510"/>
            <a:ext cx="1231277" cy="1231277"/>
          </a:xfrm>
          <a:prstGeom prst="rect">
            <a:avLst/>
          </a:prstGeom>
        </p:spPr>
      </p:pic>
      <p:sp>
        <p:nvSpPr>
          <p:cNvPr id="21" name="右矢印 20"/>
          <p:cNvSpPr/>
          <p:nvPr/>
        </p:nvSpPr>
        <p:spPr>
          <a:xfrm>
            <a:off x="2014750" y="6963029"/>
            <a:ext cx="1926352"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1" name="図 10"/>
          <p:cNvPicPr>
            <a:picLocks noChangeAspect="1"/>
          </p:cNvPicPr>
          <p:nvPr/>
        </p:nvPicPr>
        <p:blipFill rotWithShape="1">
          <a:blip r:embed="rId11">
            <a:extLst>
              <a:ext uri="{28A0092B-C50C-407E-A947-70E740481C1C}">
                <a14:useLocalDpi xmlns:a14="http://schemas.microsoft.com/office/drawing/2010/main" val="0"/>
              </a:ext>
            </a:extLst>
          </a:blip>
          <a:srcRect l="18475" t="4740" r="21852" b="4480"/>
          <a:stretch/>
        </p:blipFill>
        <p:spPr>
          <a:xfrm>
            <a:off x="1275478" y="7195529"/>
            <a:ext cx="716280" cy="1089660"/>
          </a:xfrm>
          <a:prstGeom prst="rect">
            <a:avLst/>
          </a:prstGeom>
        </p:spPr>
      </p:pic>
      <p:sp>
        <p:nvSpPr>
          <p:cNvPr id="20" name="爆発 1 19"/>
          <p:cNvSpPr/>
          <p:nvPr/>
        </p:nvSpPr>
        <p:spPr>
          <a:xfrm>
            <a:off x="684764" y="6256983"/>
            <a:ext cx="2458960" cy="1586911"/>
          </a:xfrm>
          <a:prstGeom prst="irregularSeal1">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2800" dirty="0" smtClean="0"/>
              <a:t>BREAK!</a:t>
            </a:r>
            <a:endParaRPr kumimoji="1" lang="ja-JP" altLang="en-US" sz="2800" dirty="0"/>
          </a:p>
        </p:txBody>
      </p:sp>
      <p:pic>
        <p:nvPicPr>
          <p:cNvPr id="22" name="図 21"/>
          <p:cNvPicPr>
            <a:picLocks noChangeAspect="1"/>
          </p:cNvPicPr>
          <p:nvPr/>
        </p:nvPicPr>
        <p:blipFill rotWithShape="1">
          <a:blip r:embed="rId12">
            <a:extLst>
              <a:ext uri="{28A0092B-C50C-407E-A947-70E740481C1C}">
                <a14:useLocalDpi xmlns:a14="http://schemas.microsoft.com/office/drawing/2010/main" val="0"/>
              </a:ext>
            </a:extLst>
          </a:blip>
          <a:srcRect t="15040" b="4695"/>
          <a:stretch/>
        </p:blipFill>
        <p:spPr>
          <a:xfrm>
            <a:off x="4020288" y="6442552"/>
            <a:ext cx="1597087" cy="960184"/>
          </a:xfrm>
          <a:prstGeom prst="rect">
            <a:avLst/>
          </a:prstGeom>
        </p:spPr>
      </p:pic>
      <p:sp>
        <p:nvSpPr>
          <p:cNvPr id="13" name="テキスト ボックス 12"/>
          <p:cNvSpPr txBox="1"/>
          <p:nvPr/>
        </p:nvSpPr>
        <p:spPr>
          <a:xfrm>
            <a:off x="159491" y="5736086"/>
            <a:ext cx="6048482" cy="461665"/>
          </a:xfrm>
          <a:prstGeom prst="rect">
            <a:avLst/>
          </a:prstGeom>
          <a:solidFill>
            <a:srgbClr val="7030A0"/>
          </a:solidFill>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r>
              <a:rPr lang="ja-JP" altLang="en-US" sz="2400" b="1" dirty="0" smtClean="0">
                <a:ln/>
                <a:solidFill>
                  <a:schemeClr val="accent4"/>
                </a:solidFill>
              </a:rPr>
              <a:t>ステージ内の武器を探し</a:t>
            </a:r>
            <a:r>
              <a:rPr lang="ja-JP" altLang="en-US" sz="2400" b="1" dirty="0">
                <a:ln/>
                <a:solidFill>
                  <a:schemeClr val="accent4"/>
                </a:solidFill>
              </a:rPr>
              <a:t>出</a:t>
            </a:r>
            <a:r>
              <a:rPr lang="ja-JP" altLang="en-US" sz="2400" b="1" dirty="0" smtClean="0">
                <a:ln/>
                <a:solidFill>
                  <a:schemeClr val="accent4"/>
                </a:solidFill>
              </a:rPr>
              <a:t>し、</a:t>
            </a:r>
            <a:r>
              <a:rPr lang="ja-JP" altLang="en-US" sz="2400" b="1" dirty="0">
                <a:ln/>
                <a:solidFill>
                  <a:schemeClr val="accent4"/>
                </a:solidFill>
              </a:rPr>
              <a:t>優位</a:t>
            </a:r>
            <a:r>
              <a:rPr lang="ja-JP" altLang="en-US" sz="2400" b="1" dirty="0" smtClean="0">
                <a:ln/>
                <a:solidFill>
                  <a:schemeClr val="accent4"/>
                </a:solidFill>
              </a:rPr>
              <a:t>に</a:t>
            </a:r>
            <a:r>
              <a:rPr lang="ja-JP" altLang="en-US" sz="2400" b="1" dirty="0">
                <a:ln/>
                <a:solidFill>
                  <a:schemeClr val="accent4"/>
                </a:solidFill>
              </a:rPr>
              <a:t>立</a:t>
            </a:r>
            <a:r>
              <a:rPr lang="ja-JP" altLang="en-US" sz="2400" b="1" dirty="0" smtClean="0">
                <a:ln/>
                <a:solidFill>
                  <a:schemeClr val="accent4"/>
                </a:solidFill>
              </a:rPr>
              <a:t>て！</a:t>
            </a:r>
            <a:endParaRPr lang="en-US" altLang="ja-JP" sz="2400" b="1" dirty="0" smtClean="0">
              <a:ln/>
              <a:solidFill>
                <a:schemeClr val="accent4"/>
              </a:solidFill>
            </a:endParaRPr>
          </a:p>
        </p:txBody>
      </p:sp>
      <p:pic>
        <p:nvPicPr>
          <p:cNvPr id="27" name="図 26"/>
          <p:cNvPicPr>
            <a:picLocks noChangeAspect="1"/>
          </p:cNvPicPr>
          <p:nvPr/>
        </p:nvPicPr>
        <p:blipFill rotWithShape="1">
          <a:blip r:embed="rId13">
            <a:extLst>
              <a:ext uri="{28A0092B-C50C-407E-A947-70E740481C1C}">
                <a14:useLocalDpi xmlns:a14="http://schemas.microsoft.com/office/drawing/2010/main" val="0"/>
              </a:ext>
            </a:extLst>
          </a:blip>
          <a:srcRect l="26021" t="7538" r="25623" b="5469"/>
          <a:stretch/>
        </p:blipFill>
        <p:spPr>
          <a:xfrm>
            <a:off x="7291117" y="5910459"/>
            <a:ext cx="933066" cy="1678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9592" r="3998"/>
          <a:stretch/>
        </p:blipFill>
        <p:spPr>
          <a:xfrm>
            <a:off x="9911936" y="5858542"/>
            <a:ext cx="1370754" cy="888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右矢印 28"/>
          <p:cNvSpPr/>
          <p:nvPr/>
        </p:nvSpPr>
        <p:spPr>
          <a:xfrm rot="20282348">
            <a:off x="8744185" y="6625398"/>
            <a:ext cx="1113004" cy="109570"/>
          </a:xfrm>
          <a:prstGeom prst="right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0" name="右矢印 29"/>
          <p:cNvSpPr/>
          <p:nvPr/>
        </p:nvSpPr>
        <p:spPr>
          <a:xfrm rot="1430273">
            <a:off x="8725629" y="7241086"/>
            <a:ext cx="1077468" cy="109570"/>
          </a:xfrm>
          <a:prstGeom prst="right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9807647" y="7107896"/>
            <a:ext cx="1555013" cy="1139609"/>
            <a:chOff x="2633182" y="6879932"/>
            <a:chExt cx="1555013" cy="1139609"/>
          </a:xfrm>
        </p:grpSpPr>
        <p:pic>
          <p:nvPicPr>
            <p:cNvPr id="24" name="図 2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439844" y="6879932"/>
              <a:ext cx="748351" cy="745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1" name="図 30"/>
            <p:cNvPicPr>
              <a:picLocks noChangeAspect="1"/>
            </p:cNvPicPr>
            <p:nvPr/>
          </p:nvPicPr>
          <p:blipFill rotWithShape="1">
            <a:blip r:embed="rId12">
              <a:extLst>
                <a:ext uri="{28A0092B-C50C-407E-A947-70E740481C1C}">
                  <a14:useLocalDpi xmlns:a14="http://schemas.microsoft.com/office/drawing/2010/main" val="0"/>
                </a:ext>
              </a:extLst>
            </a:blip>
            <a:srcRect t="15040" b="4695"/>
            <a:stretch/>
          </p:blipFill>
          <p:spPr>
            <a:xfrm>
              <a:off x="2633182" y="7349447"/>
              <a:ext cx="1114576" cy="670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34" name="ドーナツ 33"/>
          <p:cNvSpPr/>
          <p:nvPr/>
        </p:nvSpPr>
        <p:spPr>
          <a:xfrm>
            <a:off x="11738346" y="6133171"/>
            <a:ext cx="405741" cy="400701"/>
          </a:xfrm>
          <a:prstGeom prst="donut">
            <a:avLst>
              <a:gd name="adj" fmla="val 11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乗算 34"/>
          <p:cNvSpPr/>
          <p:nvPr/>
        </p:nvSpPr>
        <p:spPr>
          <a:xfrm>
            <a:off x="11616310" y="7168937"/>
            <a:ext cx="604520" cy="580486"/>
          </a:xfrm>
          <a:prstGeom prst="mathMultiply">
            <a:avLst>
              <a:gd name="adj1" fmla="val 8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2115776" y="6158246"/>
            <a:ext cx="1249060" cy="369332"/>
          </a:xfrm>
          <a:prstGeom prst="rect">
            <a:avLst/>
          </a:prstGeom>
          <a:noFill/>
        </p:spPr>
        <p:txBody>
          <a:bodyPr wrap="none" rtlCol="0">
            <a:spAutoFit/>
          </a:bodyPr>
          <a:lstStyle/>
          <a:p>
            <a:r>
              <a:rPr kumimoji="1" lang="ja-JP" altLang="en-US" dirty="0" smtClean="0"/>
              <a:t>破壊できる</a:t>
            </a:r>
            <a:endParaRPr kumimoji="1" lang="ja-JP" altLang="en-US" dirty="0"/>
          </a:p>
        </p:txBody>
      </p:sp>
      <p:sp>
        <p:nvSpPr>
          <p:cNvPr id="37" name="テキスト ボックス 36"/>
          <p:cNvSpPr txBox="1"/>
          <p:nvPr/>
        </p:nvSpPr>
        <p:spPr>
          <a:xfrm>
            <a:off x="12056747" y="7262995"/>
            <a:ext cx="1476686" cy="369332"/>
          </a:xfrm>
          <a:prstGeom prst="rect">
            <a:avLst/>
          </a:prstGeom>
          <a:noFill/>
        </p:spPr>
        <p:txBody>
          <a:bodyPr wrap="none" rtlCol="0">
            <a:spAutoFit/>
          </a:bodyPr>
          <a:lstStyle/>
          <a:p>
            <a:r>
              <a:rPr kumimoji="1" lang="ja-JP" altLang="en-US" dirty="0" smtClean="0"/>
              <a:t>破壊できない</a:t>
            </a:r>
            <a:endParaRPr kumimoji="1" lang="ja-JP" altLang="en-US" dirty="0"/>
          </a:p>
        </p:txBody>
      </p:sp>
      <p:pic>
        <p:nvPicPr>
          <p:cNvPr id="38" name="図 37"/>
          <p:cNvPicPr>
            <a:picLocks noChangeAspect="1"/>
          </p:cNvPicPr>
          <p:nvPr/>
        </p:nvPicPr>
        <p:blipFill rotWithShape="1">
          <a:blip r:embed="rId15">
            <a:extLst>
              <a:ext uri="{28A0092B-C50C-407E-A947-70E740481C1C}">
                <a14:useLocalDpi xmlns:a14="http://schemas.microsoft.com/office/drawing/2010/main" val="0"/>
              </a:ext>
            </a:extLst>
          </a:blip>
          <a:srcRect l="6725" r="9532" b="4389"/>
          <a:stretch/>
        </p:blipFill>
        <p:spPr>
          <a:xfrm>
            <a:off x="-2660792" y="8218398"/>
            <a:ext cx="932038" cy="1031458"/>
          </a:xfrm>
          <a:prstGeom prst="rect">
            <a:avLst/>
          </a:prstGeom>
        </p:spPr>
      </p:pic>
      <p:sp>
        <p:nvSpPr>
          <p:cNvPr id="39" name="テキスト ボックス 38"/>
          <p:cNvSpPr txBox="1"/>
          <p:nvPr/>
        </p:nvSpPr>
        <p:spPr>
          <a:xfrm>
            <a:off x="9841153" y="7111076"/>
            <a:ext cx="646331" cy="369332"/>
          </a:xfrm>
          <a:prstGeom prst="rect">
            <a:avLst/>
          </a:prstGeom>
          <a:noFill/>
          <a:ln>
            <a:solidFill>
              <a:schemeClr val="tx1"/>
            </a:solidFill>
          </a:ln>
        </p:spPr>
        <p:txBody>
          <a:bodyPr wrap="none" rtlCol="0">
            <a:spAutoFit/>
          </a:bodyPr>
          <a:lstStyle/>
          <a:p>
            <a:r>
              <a:rPr kumimoji="1" lang="ja-JP" altLang="en-US" dirty="0" smtClean="0"/>
              <a:t>近接</a:t>
            </a:r>
            <a:endParaRPr kumimoji="1" lang="ja-JP" altLang="en-US" dirty="0"/>
          </a:p>
        </p:txBody>
      </p:sp>
      <p:sp>
        <p:nvSpPr>
          <p:cNvPr id="41" name="テキスト ボックス 40"/>
          <p:cNvSpPr txBox="1"/>
          <p:nvPr/>
        </p:nvSpPr>
        <p:spPr>
          <a:xfrm>
            <a:off x="8271370" y="5871659"/>
            <a:ext cx="430887" cy="1191993"/>
          </a:xfrm>
          <a:prstGeom prst="rect">
            <a:avLst/>
          </a:prstGeom>
          <a:noFill/>
        </p:spPr>
        <p:txBody>
          <a:bodyPr vert="eaVert" wrap="none" rtlCol="0">
            <a:spAutoFit/>
          </a:bodyPr>
          <a:lstStyle/>
          <a:p>
            <a:r>
              <a:rPr kumimoji="1" lang="ja-JP" altLang="en-US" sz="1600" dirty="0" smtClean="0"/>
              <a:t>オブジェクト</a:t>
            </a:r>
            <a:endParaRPr kumimoji="1" lang="ja-JP" altLang="en-US" sz="1600" dirty="0"/>
          </a:p>
        </p:txBody>
      </p:sp>
      <p:sp>
        <p:nvSpPr>
          <p:cNvPr id="32" name="テキスト ボックス 31"/>
          <p:cNvSpPr txBox="1"/>
          <p:nvPr/>
        </p:nvSpPr>
        <p:spPr>
          <a:xfrm>
            <a:off x="709727" y="1555658"/>
            <a:ext cx="1560042" cy="461665"/>
          </a:xfrm>
          <a:prstGeom prst="rect">
            <a:avLst/>
          </a:prstGeom>
          <a:noFill/>
        </p:spPr>
        <p:txBody>
          <a:bodyPr wrap="none" rtlCol="0">
            <a:spAutoFit/>
          </a:bodyPr>
          <a:lstStyle/>
          <a:p>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ジャンプ型</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テキスト ボックス 42"/>
          <p:cNvSpPr txBox="1"/>
          <p:nvPr/>
        </p:nvSpPr>
        <p:spPr>
          <a:xfrm>
            <a:off x="4931258" y="1562120"/>
            <a:ext cx="1556836" cy="461665"/>
          </a:xfrm>
          <a:prstGeom prst="rect">
            <a:avLst/>
          </a:prstGeom>
          <a:noFill/>
        </p:spPr>
        <p:txBody>
          <a:bodyPr wrap="none" rtlCol="0">
            <a:spAutoFit/>
          </a:bodyPr>
          <a:lstStyle/>
          <a:p>
            <a:r>
              <a:rPr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スピード</a:t>
            </a: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型</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4" name="テキスト ボックス 43"/>
          <p:cNvSpPr txBox="1"/>
          <p:nvPr/>
        </p:nvSpPr>
        <p:spPr>
          <a:xfrm>
            <a:off x="2797698" y="1568856"/>
            <a:ext cx="1600118" cy="461665"/>
          </a:xfrm>
          <a:prstGeom prst="rect">
            <a:avLst/>
          </a:prstGeom>
          <a:noFill/>
        </p:spPr>
        <p:txBody>
          <a:bodyPr wrap="none" rtlCol="0">
            <a:spAutoFit/>
          </a:bodyPr>
          <a:lstStyle/>
          <a:p>
            <a:r>
              <a:rPr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バランス</a:t>
            </a: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型</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テキスト ボックス 44"/>
          <p:cNvSpPr txBox="1"/>
          <p:nvPr/>
        </p:nvSpPr>
        <p:spPr>
          <a:xfrm>
            <a:off x="947927" y="3744981"/>
            <a:ext cx="1130090" cy="461665"/>
          </a:xfrm>
          <a:prstGeom prst="rect">
            <a:avLst/>
          </a:prstGeom>
          <a:noFill/>
        </p:spPr>
        <p:txBody>
          <a:bodyPr wrap="square" rtlCol="0">
            <a:spAutoFit/>
          </a:bodyPr>
          <a:lstStyle/>
          <a:p>
            <a:r>
              <a:rPr lang="ja-JP"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市街地</a:t>
            </a:r>
            <a:endParaRPr kumimoji="1" lang="ja-JP"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6" name="テキスト ボックス 45"/>
          <p:cNvSpPr txBox="1"/>
          <p:nvPr/>
        </p:nvSpPr>
        <p:spPr>
          <a:xfrm>
            <a:off x="3220300" y="3741479"/>
            <a:ext cx="928303" cy="461665"/>
          </a:xfrm>
          <a:prstGeom prst="rect">
            <a:avLst/>
          </a:prstGeom>
          <a:noFill/>
        </p:spPr>
        <p:txBody>
          <a:bodyPr wrap="square" rtlCol="0">
            <a:spAutoFit/>
          </a:bodyPr>
          <a:lstStyle/>
          <a:p>
            <a:r>
              <a:rPr kumimoji="1"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荒野</a:t>
            </a:r>
            <a:endParaRPr kumimoji="1" lang="ja-JP"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7" name="テキスト ボックス 46"/>
          <p:cNvSpPr txBox="1"/>
          <p:nvPr/>
        </p:nvSpPr>
        <p:spPr>
          <a:xfrm>
            <a:off x="5288442" y="3769643"/>
            <a:ext cx="881897" cy="461665"/>
          </a:xfrm>
          <a:prstGeom prst="rect">
            <a:avLst/>
          </a:prstGeom>
          <a:noFill/>
        </p:spPr>
        <p:txBody>
          <a:bodyPr wrap="square" rtlCol="0">
            <a:spAutoFit/>
          </a:bodyPr>
          <a:lstStyle/>
          <a:p>
            <a:r>
              <a:rPr kumimoji="1"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森林</a:t>
            </a:r>
            <a:endParaRPr kumimoji="1" lang="ja-JP"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8" name="図 47"/>
          <p:cNvPicPr>
            <a:picLocks noChangeAspect="1"/>
          </p:cNvPicPr>
          <p:nvPr/>
        </p:nvPicPr>
        <p:blipFill rotWithShape="1">
          <a:blip r:embed="rId16">
            <a:extLst>
              <a:ext uri="{28A0092B-C50C-407E-A947-70E740481C1C}">
                <a14:useLocalDpi xmlns:a14="http://schemas.microsoft.com/office/drawing/2010/main" val="0"/>
              </a:ext>
            </a:extLst>
          </a:blip>
          <a:srcRect l="39001"/>
          <a:stretch/>
        </p:blipFill>
        <p:spPr>
          <a:xfrm>
            <a:off x="4794648" y="4231975"/>
            <a:ext cx="1823105" cy="1349279"/>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6145" y="4239856"/>
            <a:ext cx="1766508" cy="1307974"/>
          </a:xfrm>
          <a:prstGeom prst="rect">
            <a:avLst/>
          </a:prstGeom>
        </p:spPr>
      </p:pic>
      <p:pic>
        <p:nvPicPr>
          <p:cNvPr id="50" name="図 49"/>
          <p:cNvPicPr>
            <a:picLocks noChangeAspect="1"/>
          </p:cNvPicPr>
          <p:nvPr/>
        </p:nvPicPr>
        <p:blipFill rotWithShape="1">
          <a:blip r:embed="rId18">
            <a:extLst>
              <a:ext uri="{28A0092B-C50C-407E-A947-70E740481C1C}">
                <a14:useLocalDpi xmlns:a14="http://schemas.microsoft.com/office/drawing/2010/main" val="0"/>
              </a:ext>
            </a:extLst>
          </a:blip>
          <a:srcRect l="7329" t="1860"/>
          <a:stretch/>
        </p:blipFill>
        <p:spPr>
          <a:xfrm>
            <a:off x="2791442" y="4237351"/>
            <a:ext cx="1739357" cy="1379723"/>
          </a:xfrm>
          <a:prstGeom prst="rect">
            <a:avLst/>
          </a:prstGeom>
        </p:spPr>
      </p:pic>
      <p:sp>
        <p:nvSpPr>
          <p:cNvPr id="8" name="テキスト ボックス 7"/>
          <p:cNvSpPr txBox="1"/>
          <p:nvPr/>
        </p:nvSpPr>
        <p:spPr>
          <a:xfrm>
            <a:off x="20412" y="1896336"/>
            <a:ext cx="553998" cy="1797928"/>
          </a:xfrm>
          <a:prstGeom prst="rect">
            <a:avLst/>
          </a:prstGeom>
          <a:noFill/>
        </p:spPr>
        <p:txBody>
          <a:bodyPr vert="eaVert" wrap="none" rtlCol="0">
            <a:spAutoFit/>
          </a:bodyPr>
          <a:lstStyle/>
          <a:p>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キャラクター</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51" name="テキスト ボックス 50"/>
          <p:cNvSpPr txBox="1"/>
          <p:nvPr/>
        </p:nvSpPr>
        <p:spPr>
          <a:xfrm>
            <a:off x="26008" y="4126053"/>
            <a:ext cx="553998" cy="1225657"/>
          </a:xfrm>
          <a:prstGeom prst="rect">
            <a:avLst/>
          </a:prstGeom>
          <a:noFill/>
        </p:spPr>
        <p:txBody>
          <a:bodyPr vert="eaVert" wrap="none" rtlCol="0">
            <a:spAutoFit/>
          </a:bodyPr>
          <a:lstStyle/>
          <a:p>
            <a:r>
              <a:rPr kumimoji="1"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ステージ</a:t>
            </a:r>
            <a:endParaRPr kumimoji="1" lang="ja-JP"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2" name="図 41"/>
          <p:cNvPicPr>
            <a:picLocks noChangeAspect="1"/>
          </p:cNvPicPr>
          <p:nvPr/>
        </p:nvPicPr>
        <p:blipFill rotWithShape="1">
          <a:blip r:embed="rId19">
            <a:extLst>
              <a:ext uri="{28A0092B-C50C-407E-A947-70E740481C1C}">
                <a14:useLocalDpi xmlns:a14="http://schemas.microsoft.com/office/drawing/2010/main" val="0"/>
              </a:ext>
            </a:extLst>
          </a:blip>
          <a:srcRect l="29069" t="13756" r="29188" b="11547"/>
          <a:stretch/>
        </p:blipFill>
        <p:spPr>
          <a:xfrm>
            <a:off x="5593268" y="6639717"/>
            <a:ext cx="668579" cy="776132"/>
          </a:xfrm>
          <a:prstGeom prst="rect">
            <a:avLst/>
          </a:prstGeom>
        </p:spPr>
      </p:pic>
      <p:sp>
        <p:nvSpPr>
          <p:cNvPr id="26" name="フレーム 25"/>
          <p:cNvSpPr/>
          <p:nvPr/>
        </p:nvSpPr>
        <p:spPr>
          <a:xfrm>
            <a:off x="3964094" y="6356180"/>
            <a:ext cx="2706658" cy="1900802"/>
          </a:xfrm>
          <a:prstGeom prst="frame">
            <a:avLst>
              <a:gd name="adj1" fmla="val 4282"/>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pic>
        <p:nvPicPr>
          <p:cNvPr id="55" name="図 54"/>
          <p:cNvPicPr>
            <a:picLocks noChangeAspect="1"/>
          </p:cNvPicPr>
          <p:nvPr/>
        </p:nvPicPr>
        <p:blipFill rotWithShape="1">
          <a:blip r:embed="rId20">
            <a:duotone>
              <a:schemeClr val="accent2">
                <a:shade val="45000"/>
                <a:satMod val="135000"/>
              </a:schemeClr>
              <a:prstClr val="white"/>
            </a:duotone>
            <a:extLst>
              <a:ext uri="{28A0092B-C50C-407E-A947-70E740481C1C}">
                <a14:useLocalDpi xmlns:a14="http://schemas.microsoft.com/office/drawing/2010/main" val="0"/>
              </a:ext>
            </a:extLst>
          </a:blip>
          <a:srcRect l="13971" t="19423" r="13259" b="19896"/>
          <a:stretch/>
        </p:blipFill>
        <p:spPr>
          <a:xfrm>
            <a:off x="5093743" y="2234911"/>
            <a:ext cx="1315792" cy="1097208"/>
          </a:xfrm>
          <a:prstGeom prst="rect">
            <a:avLst/>
          </a:prstGeom>
        </p:spPr>
      </p:pic>
      <p:sp>
        <p:nvSpPr>
          <p:cNvPr id="25" name="円形吹き出し 24"/>
          <p:cNvSpPr/>
          <p:nvPr/>
        </p:nvSpPr>
        <p:spPr>
          <a:xfrm>
            <a:off x="5509889" y="6061756"/>
            <a:ext cx="1322671" cy="518729"/>
          </a:xfrm>
          <a:prstGeom prst="wedgeEllipseCallout">
            <a:avLst>
              <a:gd name="adj1" fmla="val -23242"/>
              <a:gd name="adj2" fmla="val 5089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GET!</a:t>
            </a:r>
            <a:endParaRPr kumimoji="1" lang="ja-JP" altLang="en-US" sz="2800" dirty="0"/>
          </a:p>
        </p:txBody>
      </p:sp>
    </p:spTree>
    <p:extLst>
      <p:ext uri="{BB962C8B-B14F-4D97-AF65-F5344CB8AC3E}">
        <p14:creationId xmlns:p14="http://schemas.microsoft.com/office/powerpoint/2010/main" val="1366725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TM04033925[[fn=しずく]]</Template>
  <TotalTime>652</TotalTime>
  <Words>124</Words>
  <Application>Microsoft Office PowerPoint</Application>
  <PresentationFormat>A4 210 x 297 mm</PresentationFormat>
  <Paragraphs>29</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游ゴシック</vt:lpstr>
      <vt:lpstr>Arial</vt:lpstr>
      <vt:lpstr>Tw Cen MT</vt:lpstr>
      <vt:lpstr>しずく</vt:lpstr>
      <vt:lpstr>BOX HEROES　–箱庭の英雄たち-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71</cp:revision>
  <dcterms:created xsi:type="dcterms:W3CDTF">2020-07-08T04:26:14Z</dcterms:created>
  <dcterms:modified xsi:type="dcterms:W3CDTF">2020-12-16T03:50:01Z</dcterms:modified>
</cp:coreProperties>
</file>