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4C7D68"/>
    <a:srgbClr val="EA6312"/>
    <a:srgbClr val="6AAC90"/>
    <a:srgbClr val="5F9C9D"/>
    <a:srgbClr val="8C3B39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48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2606" y="3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F3EA-3EF1-4C40-9805-62C0FC6E80A5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5CC4-EE6A-493A-950F-123C0083E4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56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F3EA-3EF1-4C40-9805-62C0FC6E80A5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5CC4-EE6A-493A-950F-123C0083E4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2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F3EA-3EF1-4C40-9805-62C0FC6E80A5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5CC4-EE6A-493A-950F-123C0083E4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222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F3EA-3EF1-4C40-9805-62C0FC6E80A5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5CC4-EE6A-493A-950F-123C0083E4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519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F3EA-3EF1-4C40-9805-62C0FC6E80A5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5CC4-EE6A-493A-950F-123C0083E4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26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F3EA-3EF1-4C40-9805-62C0FC6E80A5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5CC4-EE6A-493A-950F-123C0083E4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40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F3EA-3EF1-4C40-9805-62C0FC6E80A5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5CC4-EE6A-493A-950F-123C0083E4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708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F3EA-3EF1-4C40-9805-62C0FC6E80A5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5CC4-EE6A-493A-950F-123C0083E4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90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F3EA-3EF1-4C40-9805-62C0FC6E80A5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5CC4-EE6A-493A-950F-123C0083E4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407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F3EA-3EF1-4C40-9805-62C0FC6E80A5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5CC4-EE6A-493A-950F-123C0083E4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02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F3EA-3EF1-4C40-9805-62C0FC6E80A5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5CC4-EE6A-493A-950F-123C0083E4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60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FF3EA-3EF1-4C40-9805-62C0FC6E80A5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B5CC4-EE6A-493A-950F-123C0083E4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83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kumimoji="1"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フローチャート: せん孔テープ 18"/>
          <p:cNvSpPr/>
          <p:nvPr/>
        </p:nvSpPr>
        <p:spPr>
          <a:xfrm flipH="1">
            <a:off x="159705" y="1699904"/>
            <a:ext cx="6571924" cy="5590458"/>
          </a:xfrm>
          <a:prstGeom prst="flowChartPunchedTape">
            <a:avLst/>
          </a:prstGeom>
          <a:solidFill>
            <a:srgbClr val="C00000">
              <a:alpha val="5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/>
        </p:nvGrpSpPr>
        <p:grpSpPr>
          <a:xfrm>
            <a:off x="925961" y="1407473"/>
            <a:ext cx="866824" cy="1842821"/>
            <a:chOff x="744926" y="1508328"/>
            <a:chExt cx="866824" cy="1842821"/>
          </a:xfrm>
          <a:solidFill>
            <a:srgbClr val="5F9C9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円柱 27"/>
            <p:cNvSpPr/>
            <p:nvPr/>
          </p:nvSpPr>
          <p:spPr>
            <a:xfrm rot="503131">
              <a:off x="858408" y="1508328"/>
              <a:ext cx="753342" cy="1139336"/>
            </a:xfrm>
            <a:prstGeom prst="can">
              <a:avLst/>
            </a:prstGeom>
            <a:solidFill>
              <a:srgbClr val="5F9C9D">
                <a:alpha val="20000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柱 28"/>
            <p:cNvSpPr/>
            <p:nvPr/>
          </p:nvSpPr>
          <p:spPr>
            <a:xfrm rot="503131">
              <a:off x="805822" y="1849600"/>
              <a:ext cx="753342" cy="1139336"/>
            </a:xfrm>
            <a:prstGeom prst="can">
              <a:avLst/>
            </a:prstGeom>
            <a:solidFill>
              <a:srgbClr val="5F9C9D">
                <a:alpha val="50000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柱 29"/>
            <p:cNvSpPr/>
            <p:nvPr/>
          </p:nvSpPr>
          <p:spPr>
            <a:xfrm rot="503131">
              <a:off x="744926" y="2211813"/>
              <a:ext cx="753342" cy="1139336"/>
            </a:xfrm>
            <a:prstGeom prst="can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円柱 26"/>
          <p:cNvSpPr/>
          <p:nvPr/>
        </p:nvSpPr>
        <p:spPr>
          <a:xfrm rot="20887895">
            <a:off x="322373" y="4979890"/>
            <a:ext cx="703197" cy="1131109"/>
          </a:xfrm>
          <a:prstGeom prst="can">
            <a:avLst/>
          </a:prstGeom>
          <a:solidFill>
            <a:srgbClr val="5F9C9D">
              <a:alpha val="5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28628" y="157880"/>
            <a:ext cx="6400743" cy="923330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entury Gothic" panose="020B0502020202020204" pitchFamily="34" charset="0"/>
                <a:ea typeface="メイリオ" panose="020B0604030504040204" pitchFamily="50" charset="-128"/>
              </a:rPr>
              <a:t>J</a:t>
            </a:r>
            <a:r>
              <a:rPr lang="en-US" altLang="ja-JP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entury Gothic" panose="020B0502020202020204" pitchFamily="34" charset="0"/>
                <a:ea typeface="メイリオ" panose="020B0604030504040204" pitchFamily="50" charset="-128"/>
              </a:rPr>
              <a:t>umping</a:t>
            </a:r>
            <a:r>
              <a:rPr lang="ja-JP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entury Gothic" panose="020B0502020202020204" pitchFamily="34" charset="0"/>
                <a:ea typeface="メイリオ" panose="020B0604030504040204" pitchFamily="50" charset="-128"/>
              </a:rPr>
              <a:t> </a:t>
            </a:r>
            <a:r>
              <a:rPr lang="en-US" altLang="ja-JP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entury Gothic" panose="020B0502020202020204" pitchFamily="34" charset="0"/>
                <a:ea typeface="メイリオ" panose="020B0604030504040204" pitchFamily="50" charset="-128"/>
              </a:rPr>
              <a:t>E</a:t>
            </a:r>
            <a:r>
              <a:rPr lang="en-US" altLang="ja-JP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entury Gothic" panose="020B0502020202020204" pitchFamily="34" charset="0"/>
                <a:ea typeface="メイリオ" panose="020B0604030504040204" pitchFamily="50" charset="-128"/>
              </a:rPr>
              <a:t>scaper</a:t>
            </a:r>
            <a:endParaRPr kumimoji="1" lang="en-US" altLang="ja-JP" sz="5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entury Gothic" panose="020B0502020202020204" pitchFamily="34" charset="0"/>
              <a:ea typeface="メイリオ" panose="020B0604030504040204" pitchFamily="50" charset="-128"/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 rot="704647">
            <a:off x="2125030" y="1052568"/>
            <a:ext cx="4630461" cy="2166386"/>
            <a:chOff x="-1245277" y="4533899"/>
            <a:chExt cx="4630461" cy="2769600"/>
          </a:xfrm>
          <a:solidFill>
            <a:srgbClr val="6AAC9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星 32 8"/>
            <p:cNvSpPr/>
            <p:nvPr/>
          </p:nvSpPr>
          <p:spPr>
            <a:xfrm>
              <a:off x="-1245277" y="4533899"/>
              <a:ext cx="4559474" cy="2769600"/>
            </a:xfrm>
            <a:prstGeom prst="star32">
              <a:avLst/>
            </a:prstGeom>
            <a:grpFill/>
            <a:ln>
              <a:solidFill>
                <a:srgbClr val="4C7D68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-1211916" y="5041747"/>
              <a:ext cx="4597100" cy="16919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4000" b="1" dirty="0" smtClean="0">
                  <a:ln w="28575">
                    <a:solidFill>
                      <a:sysClr val="windowText" lastClr="0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メイリオ" panose="020B0604030504040204" pitchFamily="50" charset="-128"/>
                  <a:ea typeface="メイリオ" panose="020B0604030504040204" pitchFamily="50" charset="-128"/>
                </a:rPr>
                <a:t>足場を伝って</a:t>
              </a:r>
              <a:endParaRPr lang="en-US" altLang="ja-JP" sz="4000" b="1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lang="ja-JP" altLang="en-US" sz="4000" b="1" dirty="0" smtClean="0">
                  <a:ln w="28575">
                    <a:solidFill>
                      <a:sysClr val="windowText" lastClr="0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メイリオ" panose="020B0604030504040204" pitchFamily="50" charset="-128"/>
                  <a:ea typeface="メイリオ" panose="020B0604030504040204" pitchFamily="50" charset="-128"/>
                </a:rPr>
                <a:t>ゴールを</a:t>
              </a:r>
              <a:r>
                <a:rPr lang="ja-JP" altLang="en-US" sz="4000" b="1" dirty="0">
                  <a:ln w="28575">
                    <a:solidFill>
                      <a:sysClr val="windowText" lastClr="0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メイリオ" panose="020B0604030504040204" pitchFamily="50" charset="-128"/>
                  <a:ea typeface="メイリオ" panose="020B0604030504040204" pitchFamily="50" charset="-128"/>
                </a:rPr>
                <a:t>目指せ！</a:t>
              </a:r>
              <a:endParaRPr kumimoji="1" lang="ja-JP" altLang="en-US" sz="4000" b="1" dirty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106814" y="9154516"/>
            <a:ext cx="6644373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solidFill>
                  <a:srgbClr val="92D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吉田学園情報ビジネス</a:t>
            </a:r>
            <a:r>
              <a:rPr lang="ja-JP" altLang="en-US" sz="2000" dirty="0" smtClean="0">
                <a:solidFill>
                  <a:srgbClr val="92D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専門学校　</a:t>
            </a:r>
            <a:r>
              <a:rPr lang="en-US" altLang="ja-JP" sz="2000" dirty="0" smtClean="0">
                <a:solidFill>
                  <a:srgbClr val="92D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2000" dirty="0" smtClean="0">
                <a:solidFill>
                  <a:srgbClr val="92D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000" dirty="0" smtClean="0">
                <a:solidFill>
                  <a:srgbClr val="92D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ゲーム学科</a:t>
            </a:r>
            <a:r>
              <a:rPr lang="en-US" altLang="ja-JP" sz="2000" dirty="0" smtClean="0">
                <a:solidFill>
                  <a:srgbClr val="92D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2000" dirty="0" smtClean="0">
                <a:solidFill>
                  <a:srgbClr val="92D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年　</a:t>
            </a:r>
            <a:r>
              <a:rPr lang="en-US" altLang="ja-JP" sz="2000" dirty="0" smtClean="0">
                <a:solidFill>
                  <a:srgbClr val="92D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TEAM_3</a:t>
            </a:r>
            <a:endParaRPr kumimoji="1" lang="ja-JP" altLang="en-US" sz="2000" dirty="0">
              <a:solidFill>
                <a:srgbClr val="92D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星 32 22"/>
          <p:cNvSpPr/>
          <p:nvPr/>
        </p:nvSpPr>
        <p:spPr>
          <a:xfrm>
            <a:off x="80235" y="6485279"/>
            <a:ext cx="6670110" cy="2740767"/>
          </a:xfrm>
          <a:prstGeom prst="star32">
            <a:avLst/>
          </a:prstGeom>
          <a:solidFill>
            <a:srgbClr val="00B0F0">
              <a:alpha val="50000"/>
            </a:srgbClr>
          </a:solidFill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28685" y="6973657"/>
            <a:ext cx="5966944" cy="1938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4000" b="1" dirty="0" smtClean="0">
                <a:ln w="19050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素早くルートを見極め</a:t>
            </a:r>
            <a:r>
              <a:rPr lang="en-US" altLang="ja-JP" sz="4000" b="1" dirty="0" smtClean="0">
                <a:ln w="19050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ln w="19050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000" b="1" dirty="0" smtClean="0">
                <a:ln w="19050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時間内にステージを</a:t>
            </a:r>
            <a:r>
              <a:rPr lang="en-US" altLang="ja-JP" sz="4000" b="1" dirty="0">
                <a:ln w="19050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>
                <a:ln w="19050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000" b="1" dirty="0" smtClean="0">
                <a:ln w="19050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走破</a:t>
            </a:r>
            <a:r>
              <a:rPr lang="ja-JP" altLang="en-US" sz="4000" b="1" dirty="0">
                <a:ln w="19050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せよ</a:t>
            </a:r>
            <a:r>
              <a:rPr lang="ja-JP" altLang="en-US" sz="4000" b="1" dirty="0" smtClean="0">
                <a:ln w="19050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！</a:t>
            </a:r>
            <a:endParaRPr lang="ja-JP" altLang="en-US" sz="4000" b="1" dirty="0">
              <a:ln w="19050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5325">
            <a:off x="4761127" y="3547541"/>
            <a:ext cx="886610" cy="8460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グループ化 9"/>
          <p:cNvGrpSpPr/>
          <p:nvPr/>
        </p:nvGrpSpPr>
        <p:grpSpPr>
          <a:xfrm>
            <a:off x="156843" y="2917499"/>
            <a:ext cx="4693049" cy="918569"/>
            <a:chOff x="278022" y="2819617"/>
            <a:chExt cx="4693049" cy="918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正方形/長方形 2"/>
            <p:cNvSpPr/>
            <p:nvPr/>
          </p:nvSpPr>
          <p:spPr>
            <a:xfrm rot="535308">
              <a:off x="351093" y="2977294"/>
              <a:ext cx="4491851" cy="706903"/>
            </a:xfrm>
            <a:prstGeom prst="rect">
              <a:avLst/>
            </a:prstGeom>
            <a:solidFill>
              <a:srgbClr val="EA631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 rot="538941">
              <a:off x="278022" y="2819617"/>
              <a:ext cx="4693049" cy="918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2000" b="1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メイリオ" panose="020B0604030504040204" pitchFamily="50" charset="-128"/>
                  <a:ea typeface="メイリオ" panose="020B0604030504040204" pitchFamily="50" charset="-128"/>
                </a:rPr>
                <a:t>時間</a:t>
              </a:r>
              <a:r>
                <a:rPr kumimoji="1" lang="ja-JP" altLang="en-US" sz="2000" b="1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メイリオ" panose="020B0604030504040204" pitchFamily="50" charset="-128"/>
                  <a:ea typeface="メイリオ" panose="020B0604030504040204" pitchFamily="50" charset="-128"/>
                </a:rPr>
                <a:t>経過</a:t>
              </a:r>
              <a:r>
                <a:rPr lang="ja-JP" altLang="en-US" sz="2000" b="1" dirty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メイリオ" panose="020B0604030504040204" pitchFamily="50" charset="-128"/>
                  <a:ea typeface="メイリオ" panose="020B0604030504040204" pitchFamily="50" charset="-128"/>
                </a:rPr>
                <a:t>で</a:t>
              </a:r>
              <a:r>
                <a:rPr kumimoji="1" lang="ja-JP" altLang="en-US" sz="3200" b="1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メイリオ" panose="020B0604030504040204" pitchFamily="50" charset="-128"/>
                  <a:ea typeface="メイリオ" panose="020B0604030504040204" pitchFamily="50" charset="-128"/>
                </a:rPr>
                <a:t>足場</a:t>
              </a:r>
              <a:r>
                <a:rPr kumimoji="1" lang="ja-JP" altLang="en-US" sz="2000" b="1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メイリオ" panose="020B0604030504040204" pitchFamily="50" charset="-128"/>
                  <a:ea typeface="メイリオ" panose="020B0604030504040204" pitchFamily="50" charset="-128"/>
                </a:rPr>
                <a:t>が</a:t>
              </a:r>
              <a:r>
                <a:rPr kumimoji="1" lang="ja-JP" altLang="en-US" sz="3200" b="1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メイリオ" panose="020B0604030504040204" pitchFamily="50" charset="-128"/>
                  <a:ea typeface="メイリオ" panose="020B0604030504040204" pitchFamily="50" charset="-128"/>
                </a:rPr>
                <a:t>消滅</a:t>
              </a:r>
              <a:r>
                <a:rPr kumimoji="1" lang="ja-JP" altLang="en-US" sz="2000" b="1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メイリオ" panose="020B0604030504040204" pitchFamily="50" charset="-128"/>
                  <a:ea typeface="メイリオ" panose="020B0604030504040204" pitchFamily="50" charset="-128"/>
                </a:rPr>
                <a:t>！？</a:t>
              </a:r>
              <a:endParaRPr kumimoji="1" lang="en-US" altLang="ja-JP" sz="20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lang="ja-JP" altLang="en-US" sz="2000" b="1" dirty="0">
                  <a:ln w="9525">
                    <a:solidFill>
                      <a:sysClr val="windowText" lastClr="000000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メイリオ" panose="020B0604030504040204" pitchFamily="50" charset="-128"/>
                  <a:ea typeface="メイリオ" panose="020B0604030504040204" pitchFamily="50" charset="-128"/>
                </a:rPr>
                <a:t>立ち止まっている暇</a:t>
              </a:r>
              <a:r>
                <a:rPr lang="ja-JP" altLang="en-US" sz="2000" b="1" dirty="0" smtClean="0">
                  <a:ln w="9525">
                    <a:solidFill>
                      <a:sysClr val="windowText" lastClr="000000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メイリオ" panose="020B0604030504040204" pitchFamily="50" charset="-128"/>
                  <a:ea typeface="メイリオ" panose="020B0604030504040204" pitchFamily="50" charset="-128"/>
                </a:rPr>
                <a:t>はない！</a:t>
              </a:r>
              <a:endParaRPr lang="en-US" altLang="ja-JP" sz="2000" b="1" dirty="0" smtClean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1016977" y="5450142"/>
            <a:ext cx="5836107" cy="892552"/>
            <a:chOff x="1176767" y="5274101"/>
            <a:chExt cx="5836107" cy="89255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正方形/長方形 11"/>
            <p:cNvSpPr/>
            <p:nvPr/>
          </p:nvSpPr>
          <p:spPr>
            <a:xfrm rot="568842">
              <a:off x="1348974" y="5418069"/>
              <a:ext cx="5393467" cy="734343"/>
            </a:xfrm>
            <a:prstGeom prst="rect">
              <a:avLst/>
            </a:prstGeom>
            <a:solidFill>
              <a:srgbClr val="EA631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 rot="562398">
              <a:off x="1176767" y="5274101"/>
              <a:ext cx="5836107" cy="8925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3200" b="1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メイリオ" panose="020B0604030504040204" pitchFamily="50" charset="-128"/>
                  <a:ea typeface="メイリオ" panose="020B0604030504040204" pitchFamily="50" charset="-128"/>
                </a:rPr>
                <a:t>多種多様</a:t>
              </a:r>
              <a:r>
                <a:rPr kumimoji="1" lang="ja-JP" altLang="en-US" sz="2000" b="1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メイリオ" panose="020B0604030504040204" pitchFamily="50" charset="-128"/>
                  <a:ea typeface="メイリオ" panose="020B0604030504040204" pitchFamily="50" charset="-128"/>
                </a:rPr>
                <a:t>な足場を繋いで経路を見</a:t>
              </a:r>
              <a:r>
                <a:rPr lang="ja-JP" altLang="en-US" sz="2000" b="1" dirty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メイリオ" panose="020B0604030504040204" pitchFamily="50" charset="-128"/>
                  <a:ea typeface="メイリオ" panose="020B0604030504040204" pitchFamily="50" charset="-128"/>
                </a:rPr>
                <a:t>出せ</a:t>
              </a:r>
              <a:r>
                <a:rPr kumimoji="1" lang="ja-JP" altLang="en-US" sz="2000" b="1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メイリオ" panose="020B0604030504040204" pitchFamily="50" charset="-128"/>
                  <a:ea typeface="メイリオ" panose="020B0604030504040204" pitchFamily="50" charset="-128"/>
                </a:rPr>
                <a:t>！</a:t>
              </a:r>
              <a:endParaRPr kumimoji="1" lang="en-US" altLang="ja-JP" sz="20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lang="ja-JP" altLang="en-US" sz="2000" b="1" dirty="0" smtClean="0">
                  <a:ln w="9525">
                    <a:solidFill>
                      <a:sysClr val="windowText" lastClr="000000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メイリオ" panose="020B0604030504040204" pitchFamily="50" charset="-128"/>
                  <a:ea typeface="メイリオ" panose="020B0604030504040204" pitchFamily="50" charset="-128"/>
                </a:rPr>
                <a:t>足場を失う前にテンポよく跳ぼう！</a:t>
              </a:r>
              <a:endParaRPr lang="en-US" altLang="ja-JP" sz="20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365764" y="4189472"/>
            <a:ext cx="5585756" cy="892552"/>
            <a:chOff x="-6178564" y="4309672"/>
            <a:chExt cx="5585756" cy="89255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正方形/長方形 25"/>
            <p:cNvSpPr/>
            <p:nvPr/>
          </p:nvSpPr>
          <p:spPr>
            <a:xfrm rot="568842">
              <a:off x="-6110691" y="4448447"/>
              <a:ext cx="5385555" cy="734343"/>
            </a:xfrm>
            <a:prstGeom prst="rect">
              <a:avLst/>
            </a:prstGeom>
            <a:solidFill>
              <a:srgbClr val="EA631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 rot="557552">
              <a:off x="-6178564" y="4309672"/>
              <a:ext cx="5585756" cy="8925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メイリオ" panose="020B0604030504040204" pitchFamily="50" charset="-128"/>
                  <a:ea typeface="メイリオ" panose="020B0604030504040204" pitchFamily="50" charset="-128"/>
                </a:rPr>
                <a:t>走り続ける</a:t>
              </a:r>
              <a:r>
                <a:rPr kumimoji="1" lang="ja-JP" altLang="en-US" sz="2000" b="1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メイリオ" panose="020B0604030504040204" pitchFamily="50" charset="-128"/>
                  <a:ea typeface="メイリオ" panose="020B0604030504040204" pitchFamily="50" charset="-128"/>
                </a:rPr>
                <a:t>と</a:t>
              </a:r>
              <a:r>
                <a:rPr kumimoji="1" lang="ja-JP" altLang="en-US" sz="3200" b="1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メイリオ" panose="020B0604030504040204" pitchFamily="50" charset="-128"/>
                  <a:ea typeface="メイリオ" panose="020B0604030504040204" pitchFamily="50" charset="-128"/>
                </a:rPr>
                <a:t>速度</a:t>
              </a:r>
              <a:r>
                <a:rPr kumimoji="1" lang="ja-JP" altLang="en-US" sz="2000" b="1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メイリオ" panose="020B0604030504040204" pitchFamily="50" charset="-128"/>
                  <a:ea typeface="メイリオ" panose="020B0604030504040204" pitchFamily="50" charset="-128"/>
                </a:rPr>
                <a:t>、</a:t>
              </a:r>
              <a:r>
                <a:rPr kumimoji="1" lang="ja-JP" altLang="en-US" sz="2800" b="1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メイリオ" panose="020B0604030504040204" pitchFamily="50" charset="-128"/>
                  <a:ea typeface="メイリオ" panose="020B0604030504040204" pitchFamily="50" charset="-128"/>
                </a:rPr>
                <a:t>ジャンプ力</a:t>
              </a:r>
              <a:r>
                <a:rPr kumimoji="1" lang="ja-JP" altLang="en-US" sz="2000" b="1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メイリオ" panose="020B0604030504040204" pitchFamily="50" charset="-128"/>
                  <a:ea typeface="メイリオ" panose="020B0604030504040204" pitchFamily="50" charset="-128"/>
                </a:rPr>
                <a:t>が</a:t>
              </a:r>
              <a:r>
                <a:rPr kumimoji="1" lang="en-US" altLang="ja-JP" sz="2000" b="1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メイリオ" panose="020B0604030504040204" pitchFamily="50" charset="-128"/>
                  <a:ea typeface="メイリオ" panose="020B0604030504040204" pitchFamily="50" charset="-128"/>
                </a:rPr>
                <a:t>UP</a:t>
              </a:r>
              <a:r>
                <a:rPr kumimoji="1" lang="ja-JP" altLang="en-US" sz="2000" b="1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メイリオ" panose="020B0604030504040204" pitchFamily="50" charset="-128"/>
                  <a:ea typeface="メイリオ" panose="020B0604030504040204" pitchFamily="50" charset="-128"/>
                </a:rPr>
                <a:t>！</a:t>
              </a:r>
              <a:endParaRPr kumimoji="1" lang="en-US" altLang="ja-JP" sz="20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kumimoji="1" lang="ja-JP" altLang="en-US" sz="2000" b="1" dirty="0" smtClean="0">
                  <a:ln w="9525">
                    <a:solidFill>
                      <a:sysClr val="windowText" lastClr="000000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メイリオ" panose="020B0604030504040204" pitchFamily="50" charset="-128"/>
                  <a:ea typeface="メイリオ" panose="020B0604030504040204" pitchFamily="50" charset="-128"/>
                </a:rPr>
                <a:t>ショートカットや時間短縮</a:t>
              </a:r>
              <a:r>
                <a:rPr lang="ja-JP" altLang="en-US" sz="2000" b="1" dirty="0">
                  <a:ln w="9525">
                    <a:solidFill>
                      <a:sysClr val="windowText" lastClr="000000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メイリオ" panose="020B0604030504040204" pitchFamily="50" charset="-128"/>
                  <a:ea typeface="メイリオ" panose="020B0604030504040204" pitchFamily="50" charset="-128"/>
                </a:rPr>
                <a:t>を</a:t>
              </a:r>
              <a:r>
                <a:rPr lang="ja-JP" altLang="en-US" sz="2000" b="1" dirty="0" smtClean="0">
                  <a:ln w="9525">
                    <a:solidFill>
                      <a:sysClr val="windowText" lastClr="000000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メイリオ" panose="020B0604030504040204" pitchFamily="50" charset="-128"/>
                  <a:ea typeface="メイリオ" panose="020B0604030504040204" pitchFamily="50" charset="-128"/>
                </a:rPr>
                <a:t>狙え</a:t>
              </a:r>
              <a:r>
                <a:rPr kumimoji="1" lang="ja-JP" altLang="en-US" sz="2000" b="1" dirty="0" smtClean="0">
                  <a:ln w="9525">
                    <a:solidFill>
                      <a:sysClr val="windowText" lastClr="000000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メイリオ" panose="020B0604030504040204" pitchFamily="50" charset="-128"/>
                  <a:ea typeface="メイリオ" panose="020B0604030504040204" pitchFamily="50" charset="-128"/>
                </a:rPr>
                <a:t>！</a:t>
              </a:r>
              <a:endParaRPr kumimoji="1" lang="ja-JP" altLang="en-US" sz="20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13" name="円柱 12"/>
          <p:cNvSpPr/>
          <p:nvPr/>
        </p:nvSpPr>
        <p:spPr>
          <a:xfrm>
            <a:off x="5869016" y="4980208"/>
            <a:ext cx="922150" cy="641109"/>
          </a:xfrm>
          <a:prstGeom prst="can">
            <a:avLst/>
          </a:prstGeom>
          <a:solidFill>
            <a:srgbClr val="5F9C9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アーチ 1"/>
          <p:cNvSpPr/>
          <p:nvPr/>
        </p:nvSpPr>
        <p:spPr>
          <a:xfrm rot="3576913">
            <a:off x="5635457" y="4551569"/>
            <a:ext cx="760879" cy="400574"/>
          </a:xfrm>
          <a:prstGeom prst="blockArc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アーチ 15"/>
          <p:cNvSpPr/>
          <p:nvPr/>
        </p:nvSpPr>
        <p:spPr>
          <a:xfrm rot="3552751">
            <a:off x="5818823" y="4423203"/>
            <a:ext cx="760879" cy="400574"/>
          </a:xfrm>
          <a:prstGeom prst="blockArc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下矢印 30"/>
          <p:cNvSpPr/>
          <p:nvPr/>
        </p:nvSpPr>
        <p:spPr>
          <a:xfrm rot="544180">
            <a:off x="733276" y="1659101"/>
            <a:ext cx="196068" cy="802519"/>
          </a:xfrm>
          <a:prstGeom prst="downArrow">
            <a:avLst/>
          </a:prstGeom>
          <a:solidFill>
            <a:srgbClr val="5F9C9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5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Words>66</Words>
  <Application>Microsoft Office PowerPoint</Application>
  <PresentationFormat>A4 210 x 297 mm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メイリオ</vt:lpstr>
      <vt:lpstr>游ゴシック</vt:lpstr>
      <vt:lpstr>游ゴシック Light</vt:lpstr>
      <vt:lpstr>Arial</vt:lpstr>
      <vt:lpstr>Century Gothic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46</cp:revision>
  <dcterms:created xsi:type="dcterms:W3CDTF">2021-10-06T00:12:14Z</dcterms:created>
  <dcterms:modified xsi:type="dcterms:W3CDTF">2021-10-07T03:34:17Z</dcterms:modified>
</cp:coreProperties>
</file>