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000"/>
    <a:srgbClr val="735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5074" autoAdjust="0"/>
  </p:normalViewPr>
  <p:slideViewPr>
    <p:cSldViewPr snapToGrid="0">
      <p:cViewPr varScale="1">
        <p:scale>
          <a:sx n="81" d="100"/>
          <a:sy n="81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F3C3A-A993-4C31-9036-B05FC81AD868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C0471-DDC8-4805-8770-E65F3B6A1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C0471-DDC8-4805-8770-E65F3B6A18A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4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C0471-DDC8-4805-8770-E65F3B6A18A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78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C0471-DDC8-4805-8770-E65F3B6A18A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72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C0471-DDC8-4805-8770-E65F3B6A18A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18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C0471-DDC8-4805-8770-E65F3B6A18A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74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9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93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02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036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1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82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1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104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19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31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355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41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580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24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93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22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8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225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436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13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11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48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6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51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0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3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D0813-7079-46EC-80B6-A8666C3FE44C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D097-4E6B-4502-80EB-9F63E073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8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546535" y="799331"/>
            <a:ext cx="2135264" cy="2037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72932" y="1135050"/>
            <a:ext cx="8689976" cy="1366215"/>
          </a:xfrm>
          <a:prstGeom prst="round2Same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kumimoji="1" lang="en-US" altLang="ja-JP" sz="6600" dirty="0" smtClean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</a:t>
            </a:r>
            <a:r>
              <a:rPr kumimoji="1" lang="en-US" altLang="ja-JP" sz="66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umping</a:t>
            </a:r>
            <a:r>
              <a:rPr kumimoji="1" lang="en-US" altLang="ja-JP" sz="6600" dirty="0" smtClean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66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</a:t>
            </a:r>
            <a:r>
              <a:rPr kumimoji="1" lang="en-US" altLang="ja-JP" sz="66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scaper</a:t>
            </a:r>
            <a:endParaRPr kumimoji="1" lang="ja-JP" altLang="en-US" sz="6600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418347">
            <a:off x="6528666" y="3482131"/>
            <a:ext cx="5124450" cy="2558762"/>
          </a:xfrm>
          <a:prstGeom prst="doubleWav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ja-JP" altLang="en-US" sz="28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ゲーム学科</a:t>
            </a:r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2</a:t>
            </a:r>
            <a:r>
              <a:rPr kumimoji="1" lang="ja-JP" altLang="en-US" sz="28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年</a:t>
            </a:r>
            <a:endParaRPr lang="en-US" altLang="ja-JP" sz="28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  <a:p>
            <a:r>
              <a:rPr kumimoji="1" lang="ja-JP" altLang="en-US" sz="2800" b="1" dirty="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堀合　稀</a:t>
            </a:r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ja-JP" altLang="en-US" sz="2800" b="1" dirty="0" smtClean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巴　奏太</a:t>
            </a:r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lang="ja-JP" altLang="en-US" sz="2800" b="1" dirty="0" smtClean="0">
                <a:ln w="3175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福山　周哉</a:t>
            </a:r>
            <a:r>
              <a:rPr kumimoji="1" lang="ja-JP" altLang="en-US" sz="28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松田　樹</a:t>
            </a:r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lang="ja-JP" altLang="en-US" sz="2800" b="1" dirty="0" smtClean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余　時澤</a:t>
            </a:r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lang="ja-JP" altLang="en-US" sz="2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古市　祥太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6597445" y="293105"/>
            <a:ext cx="5361858" cy="6000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ジャンル：ジャンプアクションゲーム</a:t>
            </a:r>
            <a:endParaRPr lang="ja-JP" alt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 rot="21259344">
            <a:off x="316016" y="3488836"/>
            <a:ext cx="5517884" cy="2667800"/>
          </a:xfrm>
          <a:prstGeom prst="round2DiagRect">
            <a:avLst>
              <a:gd name="adj1" fmla="val 28624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  <a:ea typeface="HGP創英角ﾎﾟｯﾌﾟ体" panose="040B0A00000000000000" pitchFamily="50" charset="-128"/>
              </a:rPr>
              <a:t>TEAM</a:t>
            </a:r>
            <a:r>
              <a:rPr lang="ja-JP" altLang="en-US" sz="8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　</a:t>
            </a:r>
            <a:r>
              <a:rPr lang="en-US" altLang="ja-JP" sz="80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TWILIGHT</a:t>
            </a:r>
            <a:endParaRPr lang="ja-JP" altLang="en-US" sz="8000" dirty="0">
              <a:ln>
                <a:solidFill>
                  <a:schemeClr val="tx1"/>
                </a:solidFill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形吹き出し 4"/>
          <p:cNvSpPr/>
          <p:nvPr/>
        </p:nvSpPr>
        <p:spPr>
          <a:xfrm>
            <a:off x="775855" y="875950"/>
            <a:ext cx="11037454" cy="3563489"/>
          </a:xfrm>
          <a:prstGeom prst="wedgeEllipseCallout">
            <a:avLst>
              <a:gd name="adj1" fmla="val -27895"/>
              <a:gd name="adj2" fmla="val 5854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八角形 3"/>
          <p:cNvSpPr/>
          <p:nvPr/>
        </p:nvSpPr>
        <p:spPr>
          <a:xfrm>
            <a:off x="185017" y="102458"/>
            <a:ext cx="4812143" cy="1111390"/>
          </a:xfrm>
          <a:prstGeom prst="octagon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740" y="47897"/>
            <a:ext cx="4184698" cy="1240129"/>
          </a:xfrm>
        </p:spPr>
        <p:txBody>
          <a:bodyPr>
            <a:normAutofit/>
          </a:bodyPr>
          <a:lstStyle/>
          <a:p>
            <a:r>
              <a:rPr lang="ja-JP" altLang="en-US" sz="6600" b="1" cap="none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コンセプト</a:t>
            </a:r>
            <a:endParaRPr kumimoji="1" lang="ja-JP" altLang="en-US" sz="6600" b="1" cap="none" dirty="0">
              <a:ln w="9525">
                <a:solidFill>
                  <a:schemeClr val="tx1"/>
                </a:solidFill>
                <a:prstDash val="solid"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00728" y="1366248"/>
            <a:ext cx="9883781" cy="2256040"/>
          </a:xfrm>
        </p:spPr>
        <p:txBody>
          <a:bodyPr anchor="ctr">
            <a:noAutofit/>
          </a:bodyPr>
          <a:lstStyle/>
          <a:p>
            <a:pPr marL="457200" lvl="1" indent="0" algn="ctr">
              <a:buNone/>
            </a:pPr>
            <a:r>
              <a:rPr kumimoji="1" lang="ja-JP" altLang="en-US" sz="7200" b="1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加速</a:t>
            </a:r>
            <a:r>
              <a:rPr kumimoji="1" lang="ja-JP" altLang="en-US" sz="5400" b="1" dirty="0" smtClean="0">
                <a:ln w="28575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と</a:t>
            </a:r>
            <a:r>
              <a:rPr kumimoji="1" lang="ja-JP" altLang="en-US" sz="7200" b="1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ジャンプ力</a:t>
            </a:r>
            <a:r>
              <a:rPr kumimoji="1" lang="ja-JP" altLang="en-US" sz="5400" b="1" dirty="0" smtClean="0">
                <a:ln w="28575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が</a:t>
            </a:r>
            <a:endParaRPr kumimoji="1" lang="en-US" altLang="ja-JP" sz="5400" b="1" dirty="0" smtClean="0">
              <a:ln w="28575">
                <a:solidFill>
                  <a:schemeClr val="tx1"/>
                </a:solidFill>
              </a:ln>
              <a:solidFill>
                <a:srgbClr val="FF7C8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lvl="1" indent="0" algn="ctr">
              <a:buNone/>
            </a:pPr>
            <a:r>
              <a:rPr kumimoji="1" lang="ja-JP" altLang="en-US" sz="5400" b="1" dirty="0" smtClean="0">
                <a:ln w="28575">
                  <a:solidFill>
                    <a:schemeClr val="tx1"/>
                  </a:solidFill>
                </a:ln>
                <a:solidFill>
                  <a:srgbClr val="FF7C8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ステージクリアのカギを握る！</a:t>
            </a:r>
            <a:endParaRPr kumimoji="1" lang="ja-JP" altLang="en-US" sz="5400" b="1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0035" y="4848283"/>
            <a:ext cx="1554545" cy="1330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円柱 6"/>
          <p:cNvSpPr/>
          <p:nvPr/>
        </p:nvSpPr>
        <p:spPr>
          <a:xfrm>
            <a:off x="314037" y="6161126"/>
            <a:ext cx="886691" cy="16256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3560227" y="6337493"/>
            <a:ext cx="886691" cy="1449233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246411" y="5888672"/>
            <a:ext cx="886691" cy="1898054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アーチ 9"/>
          <p:cNvSpPr/>
          <p:nvPr/>
        </p:nvSpPr>
        <p:spPr>
          <a:xfrm rot="19609238">
            <a:off x="1146308" y="5584259"/>
            <a:ext cx="1015711" cy="372722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10"/>
          <p:cNvSpPr/>
          <p:nvPr/>
        </p:nvSpPr>
        <p:spPr>
          <a:xfrm rot="19609238">
            <a:off x="1298708" y="5736659"/>
            <a:ext cx="1015711" cy="372722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円柱 12"/>
          <p:cNvSpPr/>
          <p:nvPr/>
        </p:nvSpPr>
        <p:spPr>
          <a:xfrm>
            <a:off x="9614933" y="6161126"/>
            <a:ext cx="2043667" cy="16256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柱 14"/>
          <p:cNvSpPr/>
          <p:nvPr/>
        </p:nvSpPr>
        <p:spPr>
          <a:xfrm>
            <a:off x="10732087" y="4258638"/>
            <a:ext cx="138889" cy="207885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方体 13"/>
          <p:cNvSpPr/>
          <p:nvPr/>
        </p:nvSpPr>
        <p:spPr>
          <a:xfrm>
            <a:off x="9525976" y="4359136"/>
            <a:ext cx="2551113" cy="959148"/>
          </a:xfrm>
          <a:prstGeom prst="cube">
            <a:avLst>
              <a:gd name="adj" fmla="val 6132"/>
            </a:avLst>
          </a:prstGeom>
          <a:scene3d>
            <a:camera prst="perspectiveFron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＊</a:t>
            </a:r>
            <a:r>
              <a:rPr kumimoji="1" lang="en-US" altLang="ja-JP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GOAL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＊</a:t>
            </a:r>
            <a:endParaRPr kumimoji="1" lang="ja-JP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0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星 32 8"/>
          <p:cNvSpPr/>
          <p:nvPr/>
        </p:nvSpPr>
        <p:spPr>
          <a:xfrm>
            <a:off x="1071418" y="1560945"/>
            <a:ext cx="9952449" cy="2401455"/>
          </a:xfrm>
          <a:prstGeom prst="star3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 rot="453190">
            <a:off x="5795281" y="651372"/>
            <a:ext cx="6033506" cy="799648"/>
          </a:xfrm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kumimoji="1" lang="en-US" altLang="ja-JP" sz="4000" b="1" dirty="0" smtClean="0">
                <a:ln w="19050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3D</a:t>
            </a:r>
            <a:r>
              <a:rPr kumimoji="1" lang="ja-JP" altLang="en-US" sz="4000" b="1" dirty="0" smtClean="0">
                <a:ln w="19050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アスレチックトライアルゲーム</a:t>
            </a:r>
            <a:endParaRPr kumimoji="1" lang="ja-JP" altLang="en-US" sz="4000" b="1" dirty="0">
              <a:ln w="19050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96142" y="165936"/>
            <a:ext cx="4812143" cy="1596177"/>
            <a:chOff x="194542" y="119754"/>
            <a:chExt cx="4812143" cy="1596177"/>
          </a:xfrm>
        </p:grpSpPr>
        <p:sp>
          <p:nvSpPr>
            <p:cNvPr id="4" name="八角形 3"/>
            <p:cNvSpPr/>
            <p:nvPr/>
          </p:nvSpPr>
          <p:spPr>
            <a:xfrm>
              <a:off x="194542" y="174315"/>
              <a:ext cx="4812143" cy="1487054"/>
            </a:xfrm>
            <a:prstGeom prst="octagon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508265" y="119754"/>
              <a:ext cx="4184698" cy="1596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3600" kern="1200" cap="all" baseline="0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6600" b="1" cap="none" dirty="0" smtClean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ゲーム概要</a:t>
              </a:r>
              <a:endParaRPr lang="ja-JP" altLang="en-US" sz="66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1202406" y="2043430"/>
            <a:ext cx="9690474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4000" dirty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制限時間内</a:t>
            </a:r>
            <a:r>
              <a:rPr lang="ja-JP" altLang="en-US" sz="4000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r>
              <a:rPr lang="ja-JP" altLang="en-US" sz="4400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数多ある足場</a:t>
            </a:r>
            <a:r>
              <a:rPr lang="ja-JP" altLang="en-US" sz="4000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を踏み越え</a:t>
            </a:r>
            <a:endParaRPr lang="en-US" altLang="ja-JP" sz="4000" dirty="0" smtClean="0">
              <a:ln w="0"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sz="4000" dirty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ゴールを</a:t>
            </a:r>
            <a:r>
              <a:rPr kumimoji="1" lang="ja-JP" altLang="en-US" sz="4000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目指し、危険地帯を</a:t>
            </a:r>
            <a:r>
              <a:rPr kumimoji="1" lang="ja-JP" altLang="en-US" sz="4400" dirty="0" smtClean="0">
                <a:ln w="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脱出</a:t>
            </a:r>
            <a:r>
              <a:rPr kumimoji="1" lang="ja-JP" altLang="en-US" sz="4000" dirty="0" smtClean="0">
                <a:ln w="0"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しよう！！</a:t>
            </a:r>
            <a:endParaRPr kumimoji="1" lang="en-US" altLang="ja-JP" sz="4000" dirty="0" smtClean="0">
              <a:ln w="0"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93010" y="3954014"/>
            <a:ext cx="690926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難易度ごと</a:t>
            </a:r>
            <a:r>
              <a:rPr kumimoji="1" lang="ja-JP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にステージを実装！</a:t>
            </a:r>
            <a:endParaRPr kumimoji="1" lang="en-US" altLang="ja-JP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4556240" y="4690948"/>
            <a:ext cx="2821683" cy="1934627"/>
            <a:chOff x="711200" y="4713777"/>
            <a:chExt cx="2821683" cy="193462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409" y="4905329"/>
              <a:ext cx="2429474" cy="1743075"/>
            </a:xfrm>
            <a:prstGeom prst="rect">
              <a:avLst/>
            </a:prstGeom>
          </p:spPr>
        </p:pic>
        <p:sp>
          <p:nvSpPr>
            <p:cNvPr id="17" name="星 10 16"/>
            <p:cNvSpPr/>
            <p:nvPr/>
          </p:nvSpPr>
          <p:spPr>
            <a:xfrm>
              <a:off x="711200" y="4713777"/>
              <a:ext cx="968605" cy="575026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62051" y="4816624"/>
              <a:ext cx="71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海洋</a:t>
              </a:r>
              <a:endParaRPr kumimoji="1"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364599" y="4676574"/>
            <a:ext cx="2894943" cy="1948769"/>
            <a:chOff x="8502616" y="4713777"/>
            <a:chExt cx="2894943" cy="1948769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584" y="4919471"/>
              <a:ext cx="2466975" cy="1743075"/>
            </a:xfrm>
            <a:prstGeom prst="rect">
              <a:avLst/>
            </a:prstGeom>
          </p:spPr>
        </p:pic>
        <p:sp>
          <p:nvSpPr>
            <p:cNvPr id="19" name="星 10 18"/>
            <p:cNvSpPr/>
            <p:nvPr/>
          </p:nvSpPr>
          <p:spPr>
            <a:xfrm>
              <a:off x="8502616" y="4713777"/>
              <a:ext cx="968605" cy="575026"/>
            </a:xfrm>
            <a:prstGeom prst="star10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8615426" y="4808587"/>
              <a:ext cx="7429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溶岩</a:t>
              </a:r>
              <a:endParaRPr kumimoji="1"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09865" y="4653513"/>
            <a:ext cx="2951278" cy="1971830"/>
            <a:chOff x="4227133" y="4690716"/>
            <a:chExt cx="2951278" cy="197183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436" y="4919471"/>
              <a:ext cx="2466975" cy="1743075"/>
            </a:xfrm>
            <a:prstGeom prst="rect">
              <a:avLst/>
            </a:prstGeom>
          </p:spPr>
        </p:pic>
        <p:sp>
          <p:nvSpPr>
            <p:cNvPr id="18" name="星 10 17"/>
            <p:cNvSpPr/>
            <p:nvPr/>
          </p:nvSpPr>
          <p:spPr>
            <a:xfrm>
              <a:off x="4227133" y="4690716"/>
              <a:ext cx="968605" cy="575026"/>
            </a:xfrm>
            <a:prstGeom prst="star10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355835" y="4801191"/>
              <a:ext cx="71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渓谷</a:t>
              </a:r>
              <a:endParaRPr kumimoji="1"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星 10 22"/>
          <p:cNvSpPr/>
          <p:nvPr/>
        </p:nvSpPr>
        <p:spPr>
          <a:xfrm>
            <a:off x="2984747" y="6254515"/>
            <a:ext cx="968605" cy="575026"/>
          </a:xfrm>
          <a:prstGeom prst="star10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13449" y="6364990"/>
            <a:ext cx="71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endParaRPr kumimoji="1"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星 10 24"/>
          <p:cNvSpPr/>
          <p:nvPr/>
        </p:nvSpPr>
        <p:spPr>
          <a:xfrm>
            <a:off x="6893620" y="6189416"/>
            <a:ext cx="968605" cy="57502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46896" y="6256011"/>
            <a:ext cx="862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kumimoji="1"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星 10 26"/>
          <p:cNvSpPr/>
          <p:nvPr/>
        </p:nvSpPr>
        <p:spPr>
          <a:xfrm>
            <a:off x="10728773" y="6238111"/>
            <a:ext cx="968605" cy="575026"/>
          </a:xfrm>
          <a:prstGeom prst="star10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841583" y="6332921"/>
            <a:ext cx="742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</a:t>
            </a:r>
            <a:endParaRPr kumimoji="1"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9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84729" y="47400"/>
            <a:ext cx="4812143" cy="1412124"/>
            <a:chOff x="175492" y="361073"/>
            <a:chExt cx="4812143" cy="1596177"/>
          </a:xfrm>
        </p:grpSpPr>
        <p:sp>
          <p:nvSpPr>
            <p:cNvPr id="4" name="八角形 3"/>
            <p:cNvSpPr/>
            <p:nvPr/>
          </p:nvSpPr>
          <p:spPr>
            <a:xfrm>
              <a:off x="175492" y="415635"/>
              <a:ext cx="4812143" cy="1487054"/>
            </a:xfrm>
            <a:prstGeom prst="octagon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511595" y="361073"/>
              <a:ext cx="4139935" cy="1596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3600" kern="1200" cap="all" baseline="0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cap="none" dirty="0" smtClean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ゲームイメージ</a:t>
              </a:r>
              <a:endParaRPr lang="en-US" altLang="ja-JP" sz="4800" b="1" cap="none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8138408" y="2531541"/>
            <a:ext cx="3665819" cy="2367806"/>
            <a:chOff x="9254524" y="4354941"/>
            <a:chExt cx="2373747" cy="15332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49" t="26407" r="15177" b="11673"/>
            <a:stretch/>
          </p:blipFill>
          <p:spPr>
            <a:xfrm>
              <a:off x="9254524" y="4354941"/>
              <a:ext cx="2373747" cy="1533238"/>
            </a:xfrm>
            <a:prstGeom prst="rect">
              <a:avLst/>
            </a:prstGeom>
          </p:spPr>
        </p:pic>
        <p:sp>
          <p:nvSpPr>
            <p:cNvPr id="9" name="ドーナツ 8"/>
            <p:cNvSpPr/>
            <p:nvPr/>
          </p:nvSpPr>
          <p:spPr>
            <a:xfrm>
              <a:off x="9494982" y="4516582"/>
              <a:ext cx="581891" cy="535709"/>
            </a:xfrm>
            <a:prstGeom prst="donut">
              <a:avLst>
                <a:gd name="adj" fmla="val 7540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ドーナツ 11"/>
            <p:cNvSpPr/>
            <p:nvPr/>
          </p:nvSpPr>
          <p:spPr>
            <a:xfrm>
              <a:off x="10876280" y="4784436"/>
              <a:ext cx="406713" cy="365772"/>
            </a:xfrm>
            <a:prstGeom prst="donut">
              <a:avLst>
                <a:gd name="adj" fmla="val 7540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下矢印 9"/>
          <p:cNvSpPr/>
          <p:nvPr/>
        </p:nvSpPr>
        <p:spPr>
          <a:xfrm rot="1544696">
            <a:off x="9307077" y="1315396"/>
            <a:ext cx="437019" cy="1597106"/>
          </a:xfrm>
          <a:prstGeom prst="downArrow">
            <a:avLst>
              <a:gd name="adj1" fmla="val 18316"/>
              <a:gd name="adj2" fmla="val 62511"/>
            </a:avLst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 rot="12156539">
            <a:off x="10281164" y="3674909"/>
            <a:ext cx="362838" cy="2038831"/>
          </a:xfrm>
          <a:prstGeom prst="downArrow">
            <a:avLst>
              <a:gd name="adj1" fmla="val 18316"/>
              <a:gd name="adj2" fmla="val 62511"/>
            </a:avLst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8509751" y="5099428"/>
            <a:ext cx="3099820" cy="1268117"/>
            <a:chOff x="9353671" y="3084307"/>
            <a:chExt cx="2152072" cy="711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角丸四角形 15"/>
            <p:cNvSpPr/>
            <p:nvPr/>
          </p:nvSpPr>
          <p:spPr>
            <a:xfrm>
              <a:off x="9353671" y="3084307"/>
              <a:ext cx="2152072" cy="7112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flipH="1">
              <a:off x="9507110" y="3310448"/>
              <a:ext cx="1845195" cy="258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dirty="0" smtClean="0">
                  <a:solidFill>
                    <a:srgbClr val="92D050"/>
                  </a:solidFill>
                </a:rPr>
                <a:t>A</a:t>
              </a:r>
              <a:r>
                <a:rPr lang="ja-JP" altLang="en-US" sz="2400" dirty="0" smtClean="0">
                  <a:solidFill>
                    <a:srgbClr val="92D050"/>
                  </a:solidFill>
                </a:rPr>
                <a:t>ボタン</a:t>
              </a:r>
              <a:r>
                <a:rPr kumimoji="1" lang="ja-JP" altLang="en-US" sz="2400" dirty="0" smtClean="0">
                  <a:solidFill>
                    <a:schemeClr val="bg1"/>
                  </a:solidFill>
                </a:rPr>
                <a:t>：ジャンプ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8288741" y="438387"/>
            <a:ext cx="3099820" cy="1268117"/>
            <a:chOff x="9261309" y="361073"/>
            <a:chExt cx="2152072" cy="711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角丸四角形 16"/>
            <p:cNvSpPr/>
            <p:nvPr/>
          </p:nvSpPr>
          <p:spPr>
            <a:xfrm>
              <a:off x="9261309" y="361073"/>
              <a:ext cx="2152072" cy="7112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 flipH="1">
              <a:off x="9329080" y="568664"/>
              <a:ext cx="2023226" cy="293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800" dirty="0" smtClean="0">
                  <a:solidFill>
                    <a:srgbClr val="FFFF00"/>
                  </a:solidFill>
                </a:rPr>
                <a:t>左スティック</a:t>
              </a:r>
              <a:r>
                <a:rPr kumimoji="1" lang="ja-JP" altLang="en-US" sz="2800" dirty="0" smtClean="0">
                  <a:solidFill>
                    <a:schemeClr val="bg1"/>
                  </a:solidFill>
                </a:rPr>
                <a:t>：移動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" y="1762389"/>
            <a:ext cx="6373664" cy="4743618"/>
          </a:xfrm>
          <a:prstGeom prst="rect">
            <a:avLst/>
          </a:prstGeom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テキスト ボックス 17"/>
          <p:cNvSpPr txBox="1"/>
          <p:nvPr/>
        </p:nvSpPr>
        <p:spPr>
          <a:xfrm>
            <a:off x="1078824" y="1791488"/>
            <a:ext cx="1529586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TIME:060</a:t>
            </a:r>
            <a:endParaRPr kumimoji="1" lang="ja-JP" altLang="en-US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43564" y="1853043"/>
            <a:ext cx="2064989" cy="46166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落ちた回数</a:t>
            </a:r>
            <a:r>
              <a:rPr kumimoji="1" lang="en-US" altLang="ja-JP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:00</a:t>
            </a:r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ドーナツ 18"/>
          <p:cNvSpPr/>
          <p:nvPr/>
        </p:nvSpPr>
        <p:spPr>
          <a:xfrm>
            <a:off x="3518791" y="5188801"/>
            <a:ext cx="1181295" cy="1248870"/>
          </a:xfrm>
          <a:prstGeom prst="donut">
            <a:avLst>
              <a:gd name="adj" fmla="val 952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95657" y="5475407"/>
            <a:ext cx="157126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プレイヤー</a:t>
            </a:r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ドーナツ 24"/>
          <p:cNvSpPr/>
          <p:nvPr/>
        </p:nvSpPr>
        <p:spPr>
          <a:xfrm>
            <a:off x="3416010" y="3063765"/>
            <a:ext cx="1181295" cy="1248870"/>
          </a:xfrm>
          <a:prstGeom prst="donut">
            <a:avLst>
              <a:gd name="adj" fmla="val 9527"/>
            </a:avLst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04794" y="3847622"/>
            <a:ext cx="800219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足場</a:t>
            </a:r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76328" y="2266640"/>
            <a:ext cx="1415772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>
                  <a:solidFill>
                    <a:schemeClr val="tx1"/>
                  </a:solidFill>
                </a:ln>
              </a:rPr>
              <a:t>制限時間</a:t>
            </a:r>
            <a:endParaRPr kumimoji="1" lang="ja-JP" altLang="en-US" sz="2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28810" y="2266639"/>
            <a:ext cx="1415772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>
                  <a:solidFill>
                    <a:schemeClr val="tx1"/>
                  </a:solidFill>
                </a:ln>
              </a:rPr>
              <a:t>落下回数</a:t>
            </a:r>
            <a:endParaRPr kumimoji="1" lang="ja-JP" altLang="en-US" sz="2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59900" y="4275334"/>
            <a:ext cx="1794439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 dirty="0">
                <a:ln>
                  <a:solidFill>
                    <a:schemeClr val="tx1"/>
                  </a:solidFill>
                </a:ln>
              </a:rPr>
              <a:t>落下</a:t>
            </a:r>
            <a:r>
              <a:rPr lang="ja-JP" altLang="en-US" sz="2400" dirty="0" smtClean="0">
                <a:ln>
                  <a:solidFill>
                    <a:schemeClr val="tx1"/>
                  </a:solidFill>
                </a:ln>
              </a:rPr>
              <a:t>判定の危険地帯</a:t>
            </a:r>
            <a:endParaRPr kumimoji="1" lang="ja-JP" altLang="en-US" sz="24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018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6225181" y="3953774"/>
            <a:ext cx="5570348" cy="2904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柱 63"/>
          <p:cNvSpPr/>
          <p:nvPr/>
        </p:nvSpPr>
        <p:spPr>
          <a:xfrm>
            <a:off x="9773554" y="5734462"/>
            <a:ext cx="555898" cy="1402033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柱 55"/>
          <p:cNvSpPr/>
          <p:nvPr/>
        </p:nvSpPr>
        <p:spPr>
          <a:xfrm>
            <a:off x="10796886" y="4979626"/>
            <a:ext cx="247132" cy="178064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柱 53"/>
          <p:cNvSpPr/>
          <p:nvPr/>
        </p:nvSpPr>
        <p:spPr>
          <a:xfrm>
            <a:off x="10961078" y="5225520"/>
            <a:ext cx="294673" cy="149369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柱 46"/>
          <p:cNvSpPr/>
          <p:nvPr/>
        </p:nvSpPr>
        <p:spPr>
          <a:xfrm>
            <a:off x="10640927" y="5474825"/>
            <a:ext cx="555898" cy="164316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柱 52"/>
          <p:cNvSpPr/>
          <p:nvPr/>
        </p:nvSpPr>
        <p:spPr>
          <a:xfrm>
            <a:off x="8992518" y="5127944"/>
            <a:ext cx="232389" cy="164216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柱 45"/>
          <p:cNvSpPr/>
          <p:nvPr/>
        </p:nvSpPr>
        <p:spPr>
          <a:xfrm>
            <a:off x="9102115" y="5472543"/>
            <a:ext cx="460456" cy="155145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479718" y="3953774"/>
            <a:ext cx="5570348" cy="2904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上矢印 51"/>
          <p:cNvSpPr/>
          <p:nvPr/>
        </p:nvSpPr>
        <p:spPr>
          <a:xfrm>
            <a:off x="9470664" y="4714502"/>
            <a:ext cx="1152908" cy="40218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爆発 2 22"/>
          <p:cNvSpPr/>
          <p:nvPr/>
        </p:nvSpPr>
        <p:spPr>
          <a:xfrm>
            <a:off x="1283903" y="5575615"/>
            <a:ext cx="363188" cy="317695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175492" y="102456"/>
            <a:ext cx="4812143" cy="1596177"/>
            <a:chOff x="175492" y="361074"/>
            <a:chExt cx="4812143" cy="1596177"/>
          </a:xfrm>
        </p:grpSpPr>
        <p:sp>
          <p:nvSpPr>
            <p:cNvPr id="4" name="八角形 3"/>
            <p:cNvSpPr/>
            <p:nvPr/>
          </p:nvSpPr>
          <p:spPr>
            <a:xfrm>
              <a:off x="175492" y="415635"/>
              <a:ext cx="4812143" cy="1487054"/>
            </a:xfrm>
            <a:prstGeom prst="octagon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489215" y="361074"/>
              <a:ext cx="4184698" cy="1596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3600" kern="1200" cap="all" baseline="0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cap="none" dirty="0" smtClean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ゲームの特徴</a:t>
              </a:r>
              <a:r>
                <a:rPr lang="en-US" altLang="ja-JP" sz="4800" b="1" cap="none" dirty="0" smtClean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ja-JP" altLang="en-US" sz="48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89215" y="1950575"/>
            <a:ext cx="11250203" cy="1858686"/>
            <a:chOff x="7879320" y="3866932"/>
            <a:chExt cx="4238788" cy="22290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対角する 2 つの角を切り取った四角形 8"/>
            <p:cNvSpPr/>
            <p:nvPr/>
          </p:nvSpPr>
          <p:spPr>
            <a:xfrm>
              <a:off x="7879320" y="3866932"/>
              <a:ext cx="4238788" cy="2229068"/>
            </a:xfrm>
            <a:prstGeom prst="snip2Diag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019436" y="4040243"/>
              <a:ext cx="3958556" cy="18824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4800" dirty="0" smtClean="0">
                  <a:ln w="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スティックの倒し方</a:t>
              </a:r>
              <a:r>
                <a:rPr kumimoji="1" lang="ja-JP" altLang="en-US" sz="48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で移動力が変わる</a:t>
              </a:r>
              <a:endParaRPr kumimoji="1" lang="en-US" altLang="ja-JP" sz="48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kumimoji="1" lang="ja-JP" altLang="en-US" sz="48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移動し続けると</a:t>
              </a:r>
              <a:r>
                <a:rPr kumimoji="1" lang="ja-JP" altLang="en-US" sz="4800" dirty="0" smtClean="0">
                  <a:ln w="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移動力</a:t>
              </a:r>
              <a:r>
                <a:rPr kumimoji="1" lang="ja-JP" altLang="en-US" sz="48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が加速していく</a:t>
              </a:r>
              <a:endParaRPr kumimoji="1" lang="en-US" altLang="ja-JP" sz="48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楕円 19"/>
          <p:cNvSpPr/>
          <p:nvPr/>
        </p:nvSpPr>
        <p:spPr>
          <a:xfrm>
            <a:off x="744639" y="5706833"/>
            <a:ext cx="631573" cy="4447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 rot="1083503">
            <a:off x="835389" y="5250619"/>
            <a:ext cx="711201" cy="623401"/>
            <a:chOff x="3277770" y="5206109"/>
            <a:chExt cx="711201" cy="623401"/>
          </a:xfrm>
        </p:grpSpPr>
        <p:sp>
          <p:nvSpPr>
            <p:cNvPr id="19" name="円柱 18"/>
            <p:cNvSpPr/>
            <p:nvPr/>
          </p:nvSpPr>
          <p:spPr>
            <a:xfrm>
              <a:off x="3467117" y="5568234"/>
              <a:ext cx="332509" cy="261276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/>
            <p:cNvSpPr/>
            <p:nvPr/>
          </p:nvSpPr>
          <p:spPr>
            <a:xfrm>
              <a:off x="3277770" y="5206109"/>
              <a:ext cx="711201" cy="51077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81760" y="4496808"/>
            <a:ext cx="120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少し</a:t>
            </a:r>
            <a:r>
              <a:rPr lang="ja-JP" altLang="en-US" sz="2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倒す</a:t>
            </a:r>
            <a:endParaRPr kumimoji="1" lang="ja-JP" altLang="en-US" sz="20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026477" y="446086"/>
            <a:ext cx="5482010" cy="973287"/>
            <a:chOff x="7879320" y="3906132"/>
            <a:chExt cx="4238788" cy="22290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対角する 2 つの角を切り取った四角形 26"/>
            <p:cNvSpPr/>
            <p:nvPr/>
          </p:nvSpPr>
          <p:spPr>
            <a:xfrm>
              <a:off x="7879320" y="3906132"/>
              <a:ext cx="4238788" cy="2229068"/>
            </a:xfrm>
            <a:prstGeom prst="snip2Diag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8019436" y="4241337"/>
              <a:ext cx="3958556" cy="14802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3600" dirty="0" smtClean="0">
                  <a:ln w="0"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移動操作</a:t>
              </a:r>
              <a:endParaRPr kumimoji="1" lang="en-US" altLang="ja-JP" sz="36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311" y="4892977"/>
            <a:ext cx="693359" cy="1501786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1796575" y="4276542"/>
            <a:ext cx="7849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歩く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爆発 2 31"/>
          <p:cNvSpPr/>
          <p:nvPr/>
        </p:nvSpPr>
        <p:spPr>
          <a:xfrm>
            <a:off x="3819031" y="5412409"/>
            <a:ext cx="705242" cy="69954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3091629" y="5721465"/>
            <a:ext cx="631573" cy="4447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3383837" y="5365256"/>
            <a:ext cx="730849" cy="623973"/>
            <a:chOff x="4238719" y="5143605"/>
            <a:chExt cx="730849" cy="623973"/>
          </a:xfrm>
        </p:grpSpPr>
        <p:sp>
          <p:nvSpPr>
            <p:cNvPr id="35" name="円柱 34"/>
            <p:cNvSpPr/>
            <p:nvPr/>
          </p:nvSpPr>
          <p:spPr>
            <a:xfrm rot="2683130">
              <a:off x="4238719" y="5488099"/>
              <a:ext cx="332509" cy="279479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/>
            <p:cNvSpPr/>
            <p:nvPr/>
          </p:nvSpPr>
          <p:spPr>
            <a:xfrm rot="2683130">
              <a:off x="4258367" y="5143605"/>
              <a:ext cx="711201" cy="5463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2978205" y="4316646"/>
            <a:ext cx="1785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しっかり</a:t>
            </a:r>
            <a:r>
              <a:rPr lang="ja-JP" altLang="en-US" sz="2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倒す</a:t>
            </a:r>
            <a:endParaRPr lang="en-US" altLang="ja-JP" sz="20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ja-JP" sz="2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※</a:t>
            </a:r>
            <a:r>
              <a:rPr lang="ja-JP" altLang="en-US" sz="2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継続で加速</a:t>
            </a:r>
            <a:endParaRPr kumimoji="1" lang="ja-JP" altLang="en-US" sz="20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67849" y="4302001"/>
            <a:ext cx="8785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走る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6" y="5066755"/>
            <a:ext cx="1157448" cy="1190250"/>
          </a:xfrm>
          <a:prstGeom prst="rect">
            <a:avLst/>
          </a:prstGeom>
        </p:spPr>
      </p:pic>
      <p:sp>
        <p:nvSpPr>
          <p:cNvPr id="40" name="楕円 39"/>
          <p:cNvSpPr/>
          <p:nvPr/>
        </p:nvSpPr>
        <p:spPr>
          <a:xfrm>
            <a:off x="7250067" y="5607320"/>
            <a:ext cx="631573" cy="4447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10252" y="5151107"/>
            <a:ext cx="711201" cy="623401"/>
            <a:chOff x="3277770" y="5206109"/>
            <a:chExt cx="711201" cy="623401"/>
          </a:xfrm>
        </p:grpSpPr>
        <p:sp>
          <p:nvSpPr>
            <p:cNvPr id="42" name="円柱 41"/>
            <p:cNvSpPr/>
            <p:nvPr/>
          </p:nvSpPr>
          <p:spPr>
            <a:xfrm>
              <a:off x="3467117" y="5568234"/>
              <a:ext cx="332509" cy="261276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/>
            <p:cNvSpPr/>
            <p:nvPr/>
          </p:nvSpPr>
          <p:spPr>
            <a:xfrm>
              <a:off x="3277770" y="5206109"/>
              <a:ext cx="711201" cy="51077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上矢印 43"/>
          <p:cNvSpPr/>
          <p:nvPr/>
        </p:nvSpPr>
        <p:spPr>
          <a:xfrm>
            <a:off x="7368221" y="4793710"/>
            <a:ext cx="395261" cy="357397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環状矢印 47"/>
          <p:cNvSpPr/>
          <p:nvPr/>
        </p:nvSpPr>
        <p:spPr>
          <a:xfrm rot="17979250" flipH="1">
            <a:off x="6547205" y="5173885"/>
            <a:ext cx="818590" cy="696831"/>
          </a:xfrm>
          <a:prstGeom prst="circularArrow">
            <a:avLst>
              <a:gd name="adj1" fmla="val 10448"/>
              <a:gd name="adj2" fmla="val 687713"/>
              <a:gd name="adj3" fmla="val 15012555"/>
              <a:gd name="adj4" fmla="val 10800000"/>
              <a:gd name="adj5" fmla="val 125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環状矢印 48"/>
          <p:cNvSpPr/>
          <p:nvPr/>
        </p:nvSpPr>
        <p:spPr>
          <a:xfrm rot="3620750">
            <a:off x="7731513" y="5173884"/>
            <a:ext cx="818590" cy="696831"/>
          </a:xfrm>
          <a:prstGeom prst="circularArrow">
            <a:avLst>
              <a:gd name="adj1" fmla="val 10448"/>
              <a:gd name="adj2" fmla="val 687713"/>
              <a:gd name="adj3" fmla="val 15012555"/>
              <a:gd name="adj4" fmla="val 10800000"/>
              <a:gd name="adj5" fmla="val 125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上矢印 50"/>
          <p:cNvSpPr/>
          <p:nvPr/>
        </p:nvSpPr>
        <p:spPr>
          <a:xfrm rot="10800000">
            <a:off x="7368221" y="5893310"/>
            <a:ext cx="395261" cy="357397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635521" y="4092763"/>
            <a:ext cx="26330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倒した方向へ</a:t>
            </a:r>
            <a:r>
              <a:rPr lang="ja-JP" altLang="en-US" sz="2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移動する</a:t>
            </a:r>
            <a:endParaRPr kumimoji="1" lang="ja-JP" altLang="en-US" sz="20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円柱 44"/>
          <p:cNvSpPr/>
          <p:nvPr/>
        </p:nvSpPr>
        <p:spPr>
          <a:xfrm>
            <a:off x="9474053" y="5929229"/>
            <a:ext cx="1205699" cy="1099952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282" y="4968003"/>
            <a:ext cx="345200" cy="1143948"/>
          </a:xfrm>
          <a:prstGeom prst="rect">
            <a:avLst/>
          </a:prstGeom>
        </p:spPr>
      </p:pic>
      <p:sp>
        <p:nvSpPr>
          <p:cNvPr id="55" name="上矢印 54"/>
          <p:cNvSpPr/>
          <p:nvPr/>
        </p:nvSpPr>
        <p:spPr>
          <a:xfrm rot="10800000">
            <a:off x="9521598" y="6243423"/>
            <a:ext cx="1152908" cy="357401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環状矢印 61"/>
          <p:cNvSpPr/>
          <p:nvPr/>
        </p:nvSpPr>
        <p:spPr>
          <a:xfrm rot="5400000" flipH="1">
            <a:off x="10186942" y="5004160"/>
            <a:ext cx="818590" cy="696831"/>
          </a:xfrm>
          <a:prstGeom prst="circularArrow">
            <a:avLst>
              <a:gd name="adj1" fmla="val 10448"/>
              <a:gd name="adj2" fmla="val 687713"/>
              <a:gd name="adj3" fmla="val 15012555"/>
              <a:gd name="adj4" fmla="val 10800000"/>
              <a:gd name="adj5" fmla="val 125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環状矢印 62"/>
          <p:cNvSpPr/>
          <p:nvPr/>
        </p:nvSpPr>
        <p:spPr>
          <a:xfrm rot="16200000">
            <a:off x="9201014" y="5004161"/>
            <a:ext cx="818590" cy="696831"/>
          </a:xfrm>
          <a:prstGeom prst="circularArrow">
            <a:avLst>
              <a:gd name="adj1" fmla="val 10448"/>
              <a:gd name="adj2" fmla="val 687713"/>
              <a:gd name="adj3" fmla="val 15012555"/>
              <a:gd name="adj4" fmla="val 10800000"/>
              <a:gd name="adj5" fmla="val 125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/>
          <p:cNvSpPr/>
          <p:nvPr/>
        </p:nvSpPr>
        <p:spPr>
          <a:xfrm>
            <a:off x="300204" y="3991656"/>
            <a:ext cx="5031569" cy="286634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175492" y="102456"/>
            <a:ext cx="4812143" cy="1596177"/>
            <a:chOff x="175492" y="361074"/>
            <a:chExt cx="4812143" cy="1596177"/>
          </a:xfrm>
        </p:grpSpPr>
        <p:sp>
          <p:nvSpPr>
            <p:cNvPr id="4" name="八角形 3"/>
            <p:cNvSpPr/>
            <p:nvPr/>
          </p:nvSpPr>
          <p:spPr>
            <a:xfrm>
              <a:off x="175492" y="415635"/>
              <a:ext cx="4812143" cy="1487054"/>
            </a:xfrm>
            <a:prstGeom prst="octagon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489215" y="361074"/>
              <a:ext cx="4184698" cy="1596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3600" kern="1200" cap="all" baseline="0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cap="none" dirty="0" smtClean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ゲームの特徴</a:t>
              </a:r>
              <a:r>
                <a:rPr lang="en-US" altLang="ja-JP" sz="4800" b="1" cap="none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ja-JP" altLang="en-US" sz="48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69337" y="1944816"/>
            <a:ext cx="5482010" cy="1861386"/>
            <a:chOff x="7879320" y="3866932"/>
            <a:chExt cx="4238788" cy="22290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対角する 2 つの角を切り取った四角形 8"/>
            <p:cNvSpPr/>
            <p:nvPr/>
          </p:nvSpPr>
          <p:spPr>
            <a:xfrm>
              <a:off x="7879320" y="3866932"/>
              <a:ext cx="4238788" cy="2229068"/>
            </a:xfrm>
            <a:prstGeom prst="snip2Diag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019436" y="4262751"/>
              <a:ext cx="3958556" cy="14374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3600" dirty="0" smtClean="0">
                  <a:ln w="0"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ジャンプボタンの押し方</a:t>
              </a:r>
              <a:r>
                <a:rPr kumimoji="1" lang="ja-JP" altLang="en-US" sz="36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で</a:t>
              </a:r>
              <a:endParaRPr kumimoji="1" lang="en-US" altLang="ja-JP" sz="36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kumimoji="1" lang="ja-JP" altLang="en-US" sz="36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ジャンプの高さが変わる</a:t>
              </a:r>
              <a:endParaRPr kumimoji="1" lang="en-US" altLang="ja-JP" sz="36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" name="アーチ 14"/>
          <p:cNvSpPr/>
          <p:nvPr/>
        </p:nvSpPr>
        <p:spPr>
          <a:xfrm rot="20785502">
            <a:off x="9595210" y="4286875"/>
            <a:ext cx="1501249" cy="295568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アーチ 15"/>
          <p:cNvSpPr/>
          <p:nvPr/>
        </p:nvSpPr>
        <p:spPr>
          <a:xfrm rot="20725903">
            <a:off x="9630166" y="4424571"/>
            <a:ext cx="1501249" cy="295568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49226" y="4109863"/>
            <a:ext cx="4344960" cy="2869944"/>
            <a:chOff x="119776" y="4162559"/>
            <a:chExt cx="4344960" cy="2869944"/>
          </a:xfrm>
        </p:grpSpPr>
        <p:sp>
          <p:nvSpPr>
            <p:cNvPr id="35" name="爆発 2 34"/>
            <p:cNvSpPr/>
            <p:nvPr/>
          </p:nvSpPr>
          <p:spPr>
            <a:xfrm>
              <a:off x="549879" y="5560720"/>
              <a:ext cx="542413" cy="449155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爆発 2 33"/>
            <p:cNvSpPr/>
            <p:nvPr/>
          </p:nvSpPr>
          <p:spPr>
            <a:xfrm>
              <a:off x="2746024" y="5292922"/>
              <a:ext cx="758850" cy="729572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87934" y="4824194"/>
              <a:ext cx="863559" cy="73910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01177" y="4162559"/>
              <a:ext cx="863559" cy="73910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下矢印 23"/>
            <p:cNvSpPr/>
            <p:nvPr/>
          </p:nvSpPr>
          <p:spPr>
            <a:xfrm>
              <a:off x="485813" y="5278944"/>
              <a:ext cx="325650" cy="28788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386843" y="5519490"/>
              <a:ext cx="523590" cy="543662"/>
            </a:xfrm>
            <a:prstGeom prst="ellipse">
              <a:avLst/>
            </a:prstGeom>
            <a:scene3d>
              <a:camera prst="perspectiveRelaxed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A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下矢印 25"/>
            <p:cNvSpPr/>
            <p:nvPr/>
          </p:nvSpPr>
          <p:spPr>
            <a:xfrm>
              <a:off x="2694552" y="4914923"/>
              <a:ext cx="457409" cy="65840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/>
            <p:cNvSpPr/>
            <p:nvPr/>
          </p:nvSpPr>
          <p:spPr>
            <a:xfrm>
              <a:off x="2661462" y="5512178"/>
              <a:ext cx="523590" cy="543662"/>
            </a:xfrm>
            <a:prstGeom prst="ellipse">
              <a:avLst/>
            </a:prstGeom>
            <a:scene3d>
              <a:camera prst="perspectiveRelaxed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A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19776" y="4832437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短く</a:t>
              </a:r>
              <a:r>
                <a:rPr kumimoji="1" lang="ja-JP" altLang="en-US" sz="2000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押す</a:t>
              </a:r>
              <a:endParaRPr kumimoji="1" lang="ja-JP" altLang="en-US" sz="2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57027" y="4452305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長く</a:t>
              </a:r>
              <a:r>
                <a:rPr kumimoji="1" lang="ja-JP" altLang="en-US" sz="2000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押す</a:t>
              </a:r>
              <a:endParaRPr kumimoji="1" lang="ja-JP" altLang="en-US" sz="2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下矢印 31"/>
            <p:cNvSpPr/>
            <p:nvPr/>
          </p:nvSpPr>
          <p:spPr>
            <a:xfrm rot="10800000">
              <a:off x="1581119" y="5686774"/>
              <a:ext cx="325650" cy="287882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下矢印 32"/>
            <p:cNvSpPr/>
            <p:nvPr/>
          </p:nvSpPr>
          <p:spPr>
            <a:xfrm rot="10800000">
              <a:off x="3886273" y="4987357"/>
              <a:ext cx="325650" cy="961427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柱 36"/>
            <p:cNvSpPr/>
            <p:nvPr/>
          </p:nvSpPr>
          <p:spPr>
            <a:xfrm>
              <a:off x="3732246" y="6063152"/>
              <a:ext cx="633702" cy="949027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円柱 37"/>
            <p:cNvSpPr/>
            <p:nvPr/>
          </p:nvSpPr>
          <p:spPr>
            <a:xfrm>
              <a:off x="1418255" y="6083476"/>
              <a:ext cx="633702" cy="949027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369018" y="1950142"/>
            <a:ext cx="5482010" cy="1861386"/>
            <a:chOff x="2234434" y="2181483"/>
            <a:chExt cx="11250203" cy="2229068"/>
          </a:xfrm>
        </p:grpSpPr>
        <p:sp>
          <p:nvSpPr>
            <p:cNvPr id="43" name="対角する 2 つの角を切り取った四角形 42"/>
            <p:cNvSpPr/>
            <p:nvPr/>
          </p:nvSpPr>
          <p:spPr>
            <a:xfrm>
              <a:off x="2234434" y="2181483"/>
              <a:ext cx="11250203" cy="2229068"/>
            </a:xfrm>
            <a:prstGeom prst="snip2Diag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320148" y="2356969"/>
              <a:ext cx="11017943" cy="18797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48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加速</a:t>
              </a:r>
              <a:r>
                <a:rPr lang="ja-JP" altLang="en-US" sz="4800" dirty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を利用</a:t>
              </a:r>
              <a:r>
                <a:rPr lang="ja-JP" altLang="en-US" sz="48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して　　</a:t>
              </a:r>
              <a:r>
                <a:rPr lang="ja-JP" altLang="en-US" sz="4800" dirty="0" smtClean="0">
                  <a:ln w="0">
                    <a:solidFill>
                      <a:schemeClr val="tx1"/>
                    </a:solidFill>
                  </a:ln>
                  <a:solidFill>
                    <a:srgbClr val="92D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飛距離</a:t>
              </a:r>
              <a:r>
                <a:rPr lang="ja-JP" altLang="en-US" sz="48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を変化させる</a:t>
              </a:r>
              <a:endParaRPr kumimoji="1" lang="en-US" altLang="ja-JP" sz="48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6287639" y="4876212"/>
            <a:ext cx="2493818" cy="18103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爆発 2 46"/>
          <p:cNvSpPr/>
          <p:nvPr/>
        </p:nvSpPr>
        <p:spPr>
          <a:xfrm>
            <a:off x="7503868" y="5596090"/>
            <a:ext cx="705242" cy="69954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732" y="3982726"/>
            <a:ext cx="773270" cy="661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アーチ 48"/>
          <p:cNvSpPr/>
          <p:nvPr/>
        </p:nvSpPr>
        <p:spPr>
          <a:xfrm rot="19609238">
            <a:off x="6922808" y="4474468"/>
            <a:ext cx="444792" cy="185401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アーチ 49"/>
          <p:cNvSpPr/>
          <p:nvPr/>
        </p:nvSpPr>
        <p:spPr>
          <a:xfrm rot="19609238">
            <a:off x="6986030" y="4546214"/>
            <a:ext cx="444792" cy="185401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右矢印 50"/>
          <p:cNvSpPr/>
          <p:nvPr/>
        </p:nvSpPr>
        <p:spPr>
          <a:xfrm>
            <a:off x="8829341" y="3939967"/>
            <a:ext cx="668632" cy="867814"/>
          </a:xfrm>
          <a:prstGeom prst="rightArrow">
            <a:avLst>
              <a:gd name="adj1" fmla="val 55226"/>
              <a:gd name="adj2" fmla="val 37608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グループ化 51"/>
          <p:cNvGrpSpPr/>
          <p:nvPr/>
        </p:nvGrpSpPr>
        <p:grpSpPr>
          <a:xfrm rot="2683130">
            <a:off x="6942781" y="5489070"/>
            <a:ext cx="711201" cy="960047"/>
            <a:chOff x="4908007" y="4436502"/>
            <a:chExt cx="711201" cy="9600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楕円 52"/>
            <p:cNvSpPr/>
            <p:nvPr/>
          </p:nvSpPr>
          <p:spPr>
            <a:xfrm rot="18916870">
              <a:off x="4912842" y="4951756"/>
              <a:ext cx="631573" cy="4447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柱 53"/>
            <p:cNvSpPr/>
            <p:nvPr/>
          </p:nvSpPr>
          <p:spPr>
            <a:xfrm>
              <a:off x="5097352" y="4866964"/>
              <a:ext cx="332509" cy="279479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/>
            <p:cNvSpPr/>
            <p:nvPr/>
          </p:nvSpPr>
          <p:spPr>
            <a:xfrm>
              <a:off x="4908007" y="4436502"/>
              <a:ext cx="711201" cy="5463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6410785" y="503791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入力し続けて加速！</a:t>
            </a:r>
            <a:endParaRPr kumimoji="1" lang="ja-JP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44454" y="3939967"/>
            <a:ext cx="776142" cy="66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角丸四角形吹き出し 57"/>
          <p:cNvSpPr/>
          <p:nvPr/>
        </p:nvSpPr>
        <p:spPr>
          <a:xfrm>
            <a:off x="9617127" y="5400085"/>
            <a:ext cx="2178795" cy="1043750"/>
          </a:xfrm>
          <a:prstGeom prst="wedgeRoundRectCallout">
            <a:avLst>
              <a:gd name="adj1" fmla="val 46217"/>
              <a:gd name="adj2" fmla="val -130971"/>
              <a:gd name="adj3" fmla="val 1666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飛距離</a:t>
            </a:r>
            <a:r>
              <a:rPr kumimoji="1" lang="ja-JP" altLang="en-US" sz="2800" dirty="0" smtClean="0"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が</a:t>
            </a:r>
            <a:endParaRPr kumimoji="1" lang="en-US" altLang="ja-JP" sz="2800" dirty="0" smtClean="0"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kumimoji="1" lang="ja-JP" altLang="en-US" sz="2800" dirty="0" smtClean="0"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伸びるぞ！</a:t>
            </a:r>
            <a:endParaRPr kumimoji="1" lang="ja-JP" altLang="en-US" sz="4000" dirty="0"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6026477" y="446086"/>
            <a:ext cx="5482010" cy="973287"/>
            <a:chOff x="7879320" y="3906132"/>
            <a:chExt cx="4238788" cy="22290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対角する 2 つの角を切り取った四角形 59"/>
            <p:cNvSpPr/>
            <p:nvPr/>
          </p:nvSpPr>
          <p:spPr>
            <a:xfrm>
              <a:off x="7879320" y="3906132"/>
              <a:ext cx="4238788" cy="2229068"/>
            </a:xfrm>
            <a:prstGeom prst="snip2Diag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8019436" y="4496732"/>
              <a:ext cx="3958556" cy="9694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3600" dirty="0" smtClean="0">
                  <a:ln w="0"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ジャンプ力のコントロール</a:t>
              </a:r>
              <a:endParaRPr kumimoji="1" lang="en-US" altLang="ja-JP" sz="36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5" name="角丸四角形吹き出し 44"/>
          <p:cNvSpPr/>
          <p:nvPr/>
        </p:nvSpPr>
        <p:spPr>
          <a:xfrm>
            <a:off x="4630144" y="5114226"/>
            <a:ext cx="1572382" cy="812816"/>
          </a:xfrm>
          <a:prstGeom prst="wedgeRoundRectCallout">
            <a:avLst>
              <a:gd name="adj1" fmla="val -47894"/>
              <a:gd name="adj2" fmla="val -85769"/>
              <a:gd name="adj3" fmla="val 1666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ジャンプ力</a:t>
            </a:r>
            <a:r>
              <a:rPr kumimoji="1" lang="ja-JP" altLang="en-US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が上がるぞ！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円柱 45"/>
          <p:cNvSpPr/>
          <p:nvPr/>
        </p:nvSpPr>
        <p:spPr>
          <a:xfrm>
            <a:off x="7288647" y="4681299"/>
            <a:ext cx="218589" cy="1780648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/>
          <p:cNvSpPr/>
          <p:nvPr/>
        </p:nvSpPr>
        <p:spPr>
          <a:xfrm>
            <a:off x="4983046" y="4733608"/>
            <a:ext cx="139059" cy="1780648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柱 43"/>
          <p:cNvSpPr/>
          <p:nvPr/>
        </p:nvSpPr>
        <p:spPr>
          <a:xfrm>
            <a:off x="7332371" y="4857366"/>
            <a:ext cx="405460" cy="1891869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柱 36"/>
          <p:cNvSpPr/>
          <p:nvPr/>
        </p:nvSpPr>
        <p:spPr>
          <a:xfrm>
            <a:off x="6986821" y="5151833"/>
            <a:ext cx="434058" cy="1786772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/>
          <p:cNvSpPr/>
          <p:nvPr/>
        </p:nvSpPr>
        <p:spPr>
          <a:xfrm>
            <a:off x="4369918" y="4840827"/>
            <a:ext cx="279482" cy="1473590"/>
          </a:xfrm>
          <a:prstGeom prst="can">
            <a:avLst/>
          </a:prstGeom>
          <a:solidFill>
            <a:schemeClr val="dk1">
              <a:alpha val="2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柱 20"/>
          <p:cNvSpPr/>
          <p:nvPr/>
        </p:nvSpPr>
        <p:spPr>
          <a:xfrm>
            <a:off x="4577191" y="4840827"/>
            <a:ext cx="279482" cy="1473590"/>
          </a:xfrm>
          <a:prstGeom prst="can">
            <a:avLst/>
          </a:prstGeom>
          <a:solidFill>
            <a:schemeClr val="dk1">
              <a:alpha val="4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/>
          <p:cNvSpPr/>
          <p:nvPr/>
        </p:nvSpPr>
        <p:spPr>
          <a:xfrm>
            <a:off x="4815723" y="4840827"/>
            <a:ext cx="279482" cy="1473590"/>
          </a:xfrm>
          <a:prstGeom prst="can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4431892" y="5012489"/>
            <a:ext cx="585546" cy="338201"/>
          </a:xfrm>
          <a:prstGeom prst="rightArrow">
            <a:avLst>
              <a:gd name="adj1" fmla="val 30433"/>
              <a:gd name="adj2" fmla="val 37608"/>
            </a:avLst>
          </a:prstGeom>
          <a:solidFill>
            <a:srgbClr val="FFC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/>
          <p:cNvSpPr/>
          <p:nvPr/>
        </p:nvSpPr>
        <p:spPr>
          <a:xfrm>
            <a:off x="5037801" y="5063311"/>
            <a:ext cx="362543" cy="1780648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6512971" y="5109919"/>
            <a:ext cx="607360" cy="2123153"/>
            <a:chOff x="4987635" y="5056554"/>
            <a:chExt cx="886691" cy="2750473"/>
          </a:xfrm>
        </p:grpSpPr>
        <p:sp>
          <p:nvSpPr>
            <p:cNvPr id="26" name="円柱 25"/>
            <p:cNvSpPr/>
            <p:nvPr/>
          </p:nvSpPr>
          <p:spPr>
            <a:xfrm>
              <a:off x="4987635" y="5056554"/>
              <a:ext cx="886691" cy="1898054"/>
            </a:xfrm>
            <a:prstGeom prst="can">
              <a:avLst/>
            </a:prstGeom>
            <a:solidFill>
              <a:schemeClr val="dk1">
                <a:alpha val="2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4987635" y="5446858"/>
              <a:ext cx="886691" cy="1898054"/>
            </a:xfrm>
            <a:prstGeom prst="can">
              <a:avLst/>
            </a:prstGeom>
            <a:solidFill>
              <a:schemeClr val="dk1">
                <a:alpha val="4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柱 28"/>
            <p:cNvSpPr/>
            <p:nvPr/>
          </p:nvSpPr>
          <p:spPr>
            <a:xfrm>
              <a:off x="4987635" y="5908973"/>
              <a:ext cx="886691" cy="1898054"/>
            </a:xfrm>
            <a:prstGeom prst="can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円柱 35"/>
          <p:cNvSpPr/>
          <p:nvPr/>
        </p:nvSpPr>
        <p:spPr>
          <a:xfrm>
            <a:off x="5332211" y="5230190"/>
            <a:ext cx="608331" cy="2171688"/>
          </a:xfrm>
          <a:prstGeom prst="can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5714157" y="5701086"/>
            <a:ext cx="964872" cy="1898054"/>
          </a:xfrm>
          <a:prstGeom prst="can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71" y="4313910"/>
            <a:ext cx="477205" cy="15813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" name="グループ化 5"/>
          <p:cNvGrpSpPr/>
          <p:nvPr/>
        </p:nvGrpSpPr>
        <p:grpSpPr>
          <a:xfrm>
            <a:off x="175492" y="102456"/>
            <a:ext cx="4812143" cy="1596177"/>
            <a:chOff x="175492" y="361074"/>
            <a:chExt cx="4812143" cy="1596177"/>
          </a:xfrm>
        </p:grpSpPr>
        <p:sp>
          <p:nvSpPr>
            <p:cNvPr id="4" name="八角形 3"/>
            <p:cNvSpPr/>
            <p:nvPr/>
          </p:nvSpPr>
          <p:spPr>
            <a:xfrm>
              <a:off x="175492" y="415635"/>
              <a:ext cx="4812143" cy="1487054"/>
            </a:xfrm>
            <a:prstGeom prst="octagon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489215" y="361074"/>
              <a:ext cx="4184698" cy="1596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3600" kern="1200" cap="all" baseline="0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cap="none" dirty="0" smtClean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ゲームの特徴</a:t>
              </a:r>
              <a:r>
                <a:rPr lang="en-US" altLang="ja-JP" sz="4800" b="1" cap="none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ja-JP" altLang="en-US" sz="48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86364" y="1753194"/>
            <a:ext cx="11019272" cy="2229068"/>
            <a:chOff x="7879320" y="3866932"/>
            <a:chExt cx="4238788" cy="22290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対角する 2 つの角を切り取った四角形 8"/>
            <p:cNvSpPr/>
            <p:nvPr/>
          </p:nvSpPr>
          <p:spPr>
            <a:xfrm>
              <a:off x="7879320" y="3866932"/>
              <a:ext cx="4238788" cy="2229068"/>
            </a:xfrm>
            <a:prstGeom prst="snip2Diag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019436" y="4196637"/>
              <a:ext cx="3958556" cy="15696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時間経過で</a:t>
              </a:r>
              <a:r>
                <a:rPr lang="ja-JP" altLang="en-US" sz="4800" dirty="0" smtClean="0">
                  <a:ln w="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足場が消滅</a:t>
              </a:r>
              <a:r>
                <a:rPr lang="ja-JP" altLang="en-US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する！</a:t>
              </a:r>
              <a:endParaRPr lang="en-US" altLang="ja-JP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ja-JP" altLang="en-US" sz="4800" dirty="0">
                  <a:ln w="0">
                    <a:solidFill>
                      <a:schemeClr val="tx1"/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多種多様</a:t>
              </a:r>
              <a:r>
                <a:rPr lang="ja-JP" altLang="en-US" sz="4800" dirty="0" smtClean="0">
                  <a:ln w="0">
                    <a:solidFill>
                      <a:schemeClr val="tx1"/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なギミック</a:t>
              </a:r>
              <a:r>
                <a:rPr lang="ja-JP" altLang="en-US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も！</a:t>
              </a:r>
              <a:endParaRPr lang="en-US" altLang="ja-JP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02587" y="5925782"/>
            <a:ext cx="1620223" cy="1740998"/>
            <a:chOff x="1342880" y="6124029"/>
            <a:chExt cx="1620223" cy="2137354"/>
          </a:xfrm>
        </p:grpSpPr>
        <p:sp>
          <p:nvSpPr>
            <p:cNvPr id="33" name="円柱 32"/>
            <p:cNvSpPr/>
            <p:nvPr/>
          </p:nvSpPr>
          <p:spPr>
            <a:xfrm>
              <a:off x="1351902" y="6124029"/>
              <a:ext cx="1611201" cy="1678292"/>
            </a:xfrm>
            <a:prstGeom prst="can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1342880" y="6583091"/>
              <a:ext cx="1611201" cy="167829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角丸四角形吹き出し 1"/>
          <p:cNvSpPr/>
          <p:nvPr/>
        </p:nvSpPr>
        <p:spPr>
          <a:xfrm>
            <a:off x="191312" y="4129114"/>
            <a:ext cx="3988263" cy="1325288"/>
          </a:xfrm>
          <a:prstGeom prst="wedgeRoundRectCallout">
            <a:avLst>
              <a:gd name="adj1" fmla="val 96696"/>
              <a:gd name="adj2" fmla="val -23998"/>
              <a:gd name="adj3" fmla="val 1666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立ち止まって足場を</a:t>
            </a:r>
            <a:endParaRPr kumimoji="1" lang="en-US" altLang="ja-JP" sz="2800" dirty="0" smtClean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選ぶこともできるが</a:t>
            </a:r>
            <a:endParaRPr kumimoji="1" lang="en-US" altLang="ja-JP" sz="2800" dirty="0" smtClean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加速</a:t>
            </a:r>
            <a:r>
              <a:rPr lang="ja-JP" altLang="en-US" sz="28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を</a:t>
            </a:r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失ってしまうぞ</a:t>
            </a:r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！</a:t>
            </a:r>
            <a:endParaRPr kumimoji="1" lang="ja-JP" altLang="en-US" sz="2800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54500" y="5442699"/>
            <a:ext cx="877163" cy="36933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横移動</a:t>
            </a:r>
            <a:endParaRPr kumimoji="1" lang="ja-JP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6026477" y="446086"/>
            <a:ext cx="5482010" cy="973287"/>
            <a:chOff x="7879320" y="3906132"/>
            <a:chExt cx="4238788" cy="22290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対角する 2 つの角を切り取った四角形 39"/>
            <p:cNvSpPr/>
            <p:nvPr/>
          </p:nvSpPr>
          <p:spPr>
            <a:xfrm>
              <a:off x="7879320" y="3906132"/>
              <a:ext cx="4238788" cy="2229068"/>
            </a:xfrm>
            <a:prstGeom prst="snip2Diag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019436" y="4241337"/>
              <a:ext cx="3958556" cy="14802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3600" dirty="0" smtClean="0">
                  <a:ln w="0"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足場のギミック</a:t>
              </a:r>
              <a:endParaRPr kumimoji="1" lang="en-US" altLang="ja-JP" sz="3600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4899510" y="6116747"/>
            <a:ext cx="646331" cy="369332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消滅</a:t>
            </a:r>
            <a:endParaRPr kumimoji="1" lang="ja-JP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角丸四角形吹き出し 46"/>
          <p:cNvSpPr/>
          <p:nvPr/>
        </p:nvSpPr>
        <p:spPr>
          <a:xfrm>
            <a:off x="8536946" y="4868386"/>
            <a:ext cx="3472896" cy="1085636"/>
          </a:xfrm>
          <a:prstGeom prst="wedgeRoundRectCallout">
            <a:avLst>
              <a:gd name="adj1" fmla="val -108027"/>
              <a:gd name="adj2" fmla="val -88962"/>
              <a:gd name="adj3" fmla="val 1666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モタモタ</a:t>
            </a:r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して</a:t>
            </a:r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いると</a:t>
            </a:r>
            <a:endParaRPr kumimoji="1" lang="en-US" altLang="ja-JP" sz="28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足場も無くなるぞ</a:t>
            </a:r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！</a:t>
            </a:r>
            <a:endParaRPr kumimoji="1" lang="ja-JP" altLang="en-US" sz="2800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上下矢印 6"/>
          <p:cNvSpPr/>
          <p:nvPr/>
        </p:nvSpPr>
        <p:spPr>
          <a:xfrm>
            <a:off x="6702239" y="5321007"/>
            <a:ext cx="232152" cy="1254063"/>
          </a:xfrm>
          <a:prstGeom prst="upDownArrow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92803" y="5684008"/>
            <a:ext cx="1066318" cy="6463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上下に</a:t>
            </a:r>
            <a:endParaRPr kumimoji="1" lang="en-US" altLang="ja-JP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ja-JP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移動する</a:t>
            </a:r>
            <a:endParaRPr kumimoji="1" lang="ja-JP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円柱 88"/>
          <p:cNvSpPr/>
          <p:nvPr/>
        </p:nvSpPr>
        <p:spPr>
          <a:xfrm>
            <a:off x="9530988" y="4038959"/>
            <a:ext cx="141650" cy="3070868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/>
        </p:nvGrpSpPr>
        <p:grpSpPr>
          <a:xfrm>
            <a:off x="9330827" y="4231317"/>
            <a:ext cx="264541" cy="3144182"/>
            <a:chOff x="5604208" y="5515140"/>
            <a:chExt cx="887826" cy="189805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円柱 78"/>
            <p:cNvSpPr/>
            <p:nvPr/>
          </p:nvSpPr>
          <p:spPr>
            <a:xfrm>
              <a:off x="5604208" y="5515140"/>
              <a:ext cx="886691" cy="1898054"/>
            </a:xfrm>
            <a:prstGeom prst="can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" name="直線コネクタ 79"/>
            <p:cNvCxnSpPr/>
            <p:nvPr/>
          </p:nvCxnSpPr>
          <p:spPr>
            <a:xfrm>
              <a:off x="5604302" y="6690559"/>
              <a:ext cx="230346" cy="8446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V="1">
              <a:off x="5834648" y="6607586"/>
              <a:ext cx="194954" cy="176465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H="1" flipV="1">
              <a:off x="5834283" y="6767470"/>
              <a:ext cx="135696" cy="18106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6066734" y="5925667"/>
              <a:ext cx="230346" cy="8446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V="1">
              <a:off x="6297080" y="5842694"/>
              <a:ext cx="194954" cy="176465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 flipV="1">
              <a:off x="6296715" y="6002578"/>
              <a:ext cx="135696" cy="18106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6191225" y="6385924"/>
              <a:ext cx="299674" cy="8446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 flipV="1">
              <a:off x="5969979" y="6462836"/>
              <a:ext cx="211928" cy="15104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V="1">
              <a:off x="6099739" y="6462835"/>
              <a:ext cx="91121" cy="13405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8403985" y="4329769"/>
            <a:ext cx="925766" cy="3045730"/>
            <a:chOff x="7458831" y="4358433"/>
            <a:chExt cx="1953533" cy="14836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円柱 35"/>
            <p:cNvSpPr/>
            <p:nvPr/>
          </p:nvSpPr>
          <p:spPr>
            <a:xfrm>
              <a:off x="7458831" y="4358433"/>
              <a:ext cx="790357" cy="1473590"/>
            </a:xfrm>
            <a:prstGeom prst="can">
              <a:avLst/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柱 37"/>
            <p:cNvSpPr/>
            <p:nvPr/>
          </p:nvSpPr>
          <p:spPr>
            <a:xfrm>
              <a:off x="7968548" y="4368489"/>
              <a:ext cx="790357" cy="1473590"/>
            </a:xfrm>
            <a:prstGeom prst="can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柱 38"/>
            <p:cNvSpPr/>
            <p:nvPr/>
          </p:nvSpPr>
          <p:spPr>
            <a:xfrm>
              <a:off x="8622007" y="4368489"/>
              <a:ext cx="790357" cy="1473590"/>
            </a:xfrm>
            <a:prstGeom prst="can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 flipH="1">
            <a:off x="4373888" y="3484953"/>
            <a:ext cx="300903" cy="1891281"/>
            <a:chOff x="5604208" y="5515140"/>
            <a:chExt cx="887826" cy="189805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3" name="円柱 52"/>
            <p:cNvSpPr/>
            <p:nvPr/>
          </p:nvSpPr>
          <p:spPr>
            <a:xfrm>
              <a:off x="5604208" y="5515140"/>
              <a:ext cx="886691" cy="1898054"/>
            </a:xfrm>
            <a:prstGeom prst="can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/>
            <p:cNvCxnSpPr/>
            <p:nvPr/>
          </p:nvCxnSpPr>
          <p:spPr>
            <a:xfrm>
              <a:off x="5604302" y="6690559"/>
              <a:ext cx="230346" cy="8446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5834648" y="6607586"/>
              <a:ext cx="194954" cy="176465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5834283" y="6767470"/>
              <a:ext cx="135696" cy="18106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6066734" y="5925667"/>
              <a:ext cx="230346" cy="8446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6297080" y="5842694"/>
              <a:ext cx="194954" cy="176465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 flipV="1">
              <a:off x="6296715" y="6002578"/>
              <a:ext cx="135696" cy="18106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>
              <a:off x="6191225" y="6385924"/>
              <a:ext cx="299674" cy="8446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5969979" y="6462836"/>
              <a:ext cx="211928" cy="15104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V="1">
              <a:off x="6099739" y="6462835"/>
              <a:ext cx="91121" cy="13405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円柱 49"/>
          <p:cNvSpPr/>
          <p:nvPr/>
        </p:nvSpPr>
        <p:spPr>
          <a:xfrm>
            <a:off x="8183030" y="4496053"/>
            <a:ext cx="516619" cy="2851388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柱 42"/>
          <p:cNvSpPr/>
          <p:nvPr/>
        </p:nvSpPr>
        <p:spPr>
          <a:xfrm>
            <a:off x="7599248" y="4650424"/>
            <a:ext cx="703951" cy="2704431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>
            <a:off x="4496794" y="3579712"/>
            <a:ext cx="608840" cy="2511719"/>
            <a:chOff x="4987635" y="5056554"/>
            <a:chExt cx="886691" cy="275047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8" name="円柱 57"/>
            <p:cNvSpPr/>
            <p:nvPr/>
          </p:nvSpPr>
          <p:spPr>
            <a:xfrm>
              <a:off x="4987635" y="5056554"/>
              <a:ext cx="886691" cy="1898054"/>
            </a:xfrm>
            <a:prstGeom prst="can">
              <a:avLst/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柱 58"/>
            <p:cNvSpPr/>
            <p:nvPr/>
          </p:nvSpPr>
          <p:spPr>
            <a:xfrm>
              <a:off x="4987635" y="5446858"/>
              <a:ext cx="886691" cy="1898054"/>
            </a:xfrm>
            <a:prstGeom prst="can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柱 59"/>
            <p:cNvSpPr/>
            <p:nvPr/>
          </p:nvSpPr>
          <p:spPr>
            <a:xfrm>
              <a:off x="4987635" y="5908973"/>
              <a:ext cx="886691" cy="1898054"/>
            </a:xfrm>
            <a:prstGeom prst="can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円柱 40"/>
          <p:cNvSpPr/>
          <p:nvPr/>
        </p:nvSpPr>
        <p:spPr>
          <a:xfrm>
            <a:off x="4791689" y="4279917"/>
            <a:ext cx="750250" cy="2197379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柱 39"/>
          <p:cNvSpPr/>
          <p:nvPr/>
        </p:nvSpPr>
        <p:spPr>
          <a:xfrm>
            <a:off x="6796594" y="4377824"/>
            <a:ext cx="922823" cy="294145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5112849" y="4740847"/>
            <a:ext cx="1092772" cy="2197379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5777714" y="5360332"/>
            <a:ext cx="1094608" cy="1958947"/>
            <a:chOff x="5604208" y="5515140"/>
            <a:chExt cx="887826" cy="189805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円柱 25"/>
            <p:cNvSpPr/>
            <p:nvPr/>
          </p:nvSpPr>
          <p:spPr>
            <a:xfrm>
              <a:off x="5604208" y="5515140"/>
              <a:ext cx="886691" cy="1898054"/>
            </a:xfrm>
            <a:prstGeom prst="can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5604302" y="6690559"/>
              <a:ext cx="230346" cy="8446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V="1">
              <a:off x="5834648" y="6607586"/>
              <a:ext cx="194954" cy="176465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 flipV="1">
              <a:off x="5834283" y="6767470"/>
              <a:ext cx="135696" cy="18106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6066734" y="5925667"/>
              <a:ext cx="230346" cy="8446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297080" y="5842694"/>
              <a:ext cx="194954" cy="176465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 flipV="1">
              <a:off x="6296715" y="6002578"/>
              <a:ext cx="135696" cy="18106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6191225" y="6385924"/>
              <a:ext cx="299674" cy="84468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5969979" y="6462836"/>
              <a:ext cx="211928" cy="15104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6099739" y="6462835"/>
              <a:ext cx="91121" cy="13405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/>
          <p:cNvGrpSpPr/>
          <p:nvPr/>
        </p:nvGrpSpPr>
        <p:grpSpPr>
          <a:xfrm>
            <a:off x="175492" y="102456"/>
            <a:ext cx="4812143" cy="1596177"/>
            <a:chOff x="175492" y="361074"/>
            <a:chExt cx="4812143" cy="1596177"/>
          </a:xfrm>
        </p:grpSpPr>
        <p:sp>
          <p:nvSpPr>
            <p:cNvPr id="4" name="八角形 3"/>
            <p:cNvSpPr/>
            <p:nvPr/>
          </p:nvSpPr>
          <p:spPr>
            <a:xfrm>
              <a:off x="175492" y="415635"/>
              <a:ext cx="4812143" cy="1487054"/>
            </a:xfrm>
            <a:prstGeom prst="octagon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489215" y="361074"/>
              <a:ext cx="4184698" cy="1596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3600" kern="1200" cap="all" baseline="0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cap="none" dirty="0" smtClean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ゲームの特徴</a:t>
              </a:r>
              <a:r>
                <a:rPr lang="en-US" altLang="ja-JP" sz="4800" b="1" cap="none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lang="ja-JP" altLang="en-US" sz="48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89215" y="1753195"/>
            <a:ext cx="11250203" cy="1589774"/>
            <a:chOff x="7879320" y="3866932"/>
            <a:chExt cx="4238788" cy="22290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対角する 2 つの角を切り取った四角形 8"/>
            <p:cNvSpPr/>
            <p:nvPr/>
          </p:nvSpPr>
          <p:spPr>
            <a:xfrm>
              <a:off x="7879320" y="3866932"/>
              <a:ext cx="4238788" cy="2229068"/>
            </a:xfrm>
            <a:prstGeom prst="snip2Diag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019435" y="3881035"/>
              <a:ext cx="3958556" cy="22008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4800" dirty="0">
                  <a:ln w="0"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ジャンプ力</a:t>
              </a:r>
              <a:r>
                <a:rPr kumimoji="1" lang="ja-JP" altLang="en-US" sz="4800" dirty="0" smtClean="0">
                  <a:ln w="0"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と判断</a:t>
              </a:r>
              <a:r>
                <a:rPr kumimoji="1" lang="ja-JP" altLang="en-US" sz="4800" dirty="0" smtClean="0">
                  <a:ln w="0"/>
                </a:rPr>
                <a:t>次第で</a:t>
              </a:r>
              <a:endParaRPr kumimoji="1" lang="en-US" altLang="ja-JP" sz="4800" dirty="0" smtClean="0">
                <a:ln w="0"/>
              </a:endParaRPr>
            </a:p>
            <a:p>
              <a:pPr algn="ctr"/>
              <a:r>
                <a:rPr kumimoji="1" lang="ja-JP" altLang="en-US" sz="4800" dirty="0" smtClean="0">
                  <a:ln w="0"/>
                </a:rPr>
                <a:t>ショートカットも可能！</a:t>
              </a:r>
              <a:endParaRPr kumimoji="1" lang="en-US" altLang="ja-JP" sz="4800" dirty="0" smtClean="0">
                <a:ln w="0"/>
              </a:endParaRPr>
            </a:p>
          </p:txBody>
        </p:sp>
      </p:grpSp>
      <p:sp>
        <p:nvSpPr>
          <p:cNvPr id="25" name="円柱 24"/>
          <p:cNvSpPr/>
          <p:nvPr/>
        </p:nvSpPr>
        <p:spPr>
          <a:xfrm>
            <a:off x="4201282" y="5621455"/>
            <a:ext cx="1611725" cy="175733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アーチ 36"/>
          <p:cNvSpPr/>
          <p:nvPr/>
        </p:nvSpPr>
        <p:spPr>
          <a:xfrm rot="19356672">
            <a:off x="4996165" y="4619941"/>
            <a:ext cx="1795314" cy="297656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アーチ 43"/>
          <p:cNvSpPr/>
          <p:nvPr/>
        </p:nvSpPr>
        <p:spPr>
          <a:xfrm rot="19311018">
            <a:off x="5112172" y="4754027"/>
            <a:ext cx="1795314" cy="297656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角丸四角形吹き出し 48"/>
          <p:cNvSpPr/>
          <p:nvPr/>
        </p:nvSpPr>
        <p:spPr>
          <a:xfrm>
            <a:off x="356017" y="4054187"/>
            <a:ext cx="3962400" cy="1151764"/>
          </a:xfrm>
          <a:prstGeom prst="wedgeRoundRectCallout">
            <a:avLst>
              <a:gd name="adj1" fmla="val 115895"/>
              <a:gd name="adj2" fmla="val -81450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足場のギミック</a:t>
            </a:r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を</a:t>
            </a:r>
            <a:endParaRPr lang="en-US" altLang="ja-JP" sz="3200" dirty="0" smtClean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適切に見極めろ</a:t>
            </a:r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！</a:t>
            </a:r>
            <a:endParaRPr kumimoji="1" lang="ja-JP" altLang="en-US" sz="3200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5885522" y="304897"/>
            <a:ext cx="5482010" cy="1101752"/>
            <a:chOff x="7879320" y="3906132"/>
            <a:chExt cx="4238788" cy="22290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対角する 2 つの角を切り取った四角形 54"/>
            <p:cNvSpPr/>
            <p:nvPr/>
          </p:nvSpPr>
          <p:spPr>
            <a:xfrm>
              <a:off x="7879320" y="3906132"/>
              <a:ext cx="4238788" cy="2229068"/>
            </a:xfrm>
            <a:prstGeom prst="snip2Diag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8019436" y="4327636"/>
              <a:ext cx="3958556" cy="1307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3600" dirty="0" smtClean="0">
                  <a:ln w="0"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状況に応じたルート選択</a:t>
              </a:r>
              <a:endParaRPr kumimoji="1" lang="en-US" altLang="ja-JP" sz="36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右矢印 2"/>
          <p:cNvSpPr/>
          <p:nvPr/>
        </p:nvSpPr>
        <p:spPr>
          <a:xfrm rot="19321739">
            <a:off x="5222920" y="5070768"/>
            <a:ext cx="2220472" cy="270366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4661" y="3575658"/>
            <a:ext cx="906075" cy="696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sp>
        <p:nvSpPr>
          <p:cNvPr id="46" name="角丸四角形吹き出し 45"/>
          <p:cNvSpPr/>
          <p:nvPr/>
        </p:nvSpPr>
        <p:spPr>
          <a:xfrm>
            <a:off x="8100969" y="5188041"/>
            <a:ext cx="3876899" cy="1151764"/>
          </a:xfrm>
          <a:prstGeom prst="wedgeRoundRectCallout">
            <a:avLst>
              <a:gd name="adj1" fmla="val -66698"/>
              <a:gd name="adj2" fmla="val -176090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飛距離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を活用して　時間短縮を狙</a:t>
            </a:r>
            <a:r>
              <a:rPr lang="ja-JP" altLang="en-US" sz="3200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え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！</a:t>
            </a:r>
            <a:endParaRPr kumimoji="1" lang="ja-JP" altLang="en-US" sz="3200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雲 44"/>
          <p:cNvSpPr/>
          <p:nvPr/>
        </p:nvSpPr>
        <p:spPr>
          <a:xfrm>
            <a:off x="4636226" y="5546380"/>
            <a:ext cx="690363" cy="423560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2177117" y="5761072"/>
            <a:ext cx="2307308" cy="1774554"/>
            <a:chOff x="2175517" y="6034786"/>
            <a:chExt cx="2307308" cy="1774554"/>
          </a:xfrm>
        </p:grpSpPr>
        <p:sp>
          <p:nvSpPr>
            <p:cNvPr id="47" name="円柱 46"/>
            <p:cNvSpPr/>
            <p:nvPr/>
          </p:nvSpPr>
          <p:spPr>
            <a:xfrm>
              <a:off x="2175517" y="6034786"/>
              <a:ext cx="2307308" cy="1334958"/>
            </a:xfrm>
            <a:prstGeom prst="can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柱 50"/>
            <p:cNvSpPr/>
            <p:nvPr/>
          </p:nvSpPr>
          <p:spPr>
            <a:xfrm>
              <a:off x="2175517" y="6474382"/>
              <a:ext cx="2307308" cy="133495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5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星 32 9"/>
          <p:cNvSpPr/>
          <p:nvPr/>
        </p:nvSpPr>
        <p:spPr>
          <a:xfrm rot="613751">
            <a:off x="6062245" y="3425661"/>
            <a:ext cx="5916588" cy="2930275"/>
          </a:xfrm>
          <a:prstGeom prst="star32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453483" y="219098"/>
            <a:ext cx="11211978" cy="1596177"/>
            <a:chOff x="175492" y="415635"/>
            <a:chExt cx="4812143" cy="1596177"/>
          </a:xfrm>
        </p:grpSpPr>
        <p:sp>
          <p:nvSpPr>
            <p:cNvPr id="4" name="八角形 3"/>
            <p:cNvSpPr/>
            <p:nvPr/>
          </p:nvSpPr>
          <p:spPr>
            <a:xfrm>
              <a:off x="175492" y="415635"/>
              <a:ext cx="4812143" cy="1487054"/>
            </a:xfrm>
            <a:prstGeom prst="octagon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489214" y="415635"/>
              <a:ext cx="4184698" cy="1596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3600" kern="1200" cap="all" baseline="0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6600" b="1" cap="none" dirty="0" smtClean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セールスポイント</a:t>
              </a:r>
              <a:endParaRPr lang="ja-JP" altLang="en-US" sz="66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9" t="5240" r="25196"/>
          <a:stretch/>
        </p:blipFill>
        <p:spPr>
          <a:xfrm rot="1567606">
            <a:off x="9371337" y="497694"/>
            <a:ext cx="603137" cy="887326"/>
          </a:xfrm>
          <a:prstGeom prst="rect">
            <a:avLst/>
          </a:prstGeom>
        </p:spPr>
      </p:pic>
      <p:sp>
        <p:nvSpPr>
          <p:cNvPr id="8" name="星 4 7"/>
          <p:cNvSpPr/>
          <p:nvPr/>
        </p:nvSpPr>
        <p:spPr>
          <a:xfrm rot="600740">
            <a:off x="9897966" y="401665"/>
            <a:ext cx="581204" cy="713504"/>
          </a:xfrm>
          <a:prstGeom prst="star4">
            <a:avLst>
              <a:gd name="adj" fmla="val 1742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星 32 1"/>
          <p:cNvSpPr/>
          <p:nvPr/>
        </p:nvSpPr>
        <p:spPr>
          <a:xfrm rot="21053584">
            <a:off x="139886" y="2267647"/>
            <a:ext cx="5916588" cy="2904952"/>
          </a:xfrm>
          <a:prstGeom prst="star3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 rot="21053584">
            <a:off x="401173" y="2520706"/>
            <a:ext cx="5794017" cy="251468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ja-JP" altLang="en-US" sz="5400" b="1" dirty="0" smtClean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ジャンプ成功を</a:t>
            </a:r>
            <a:endParaRPr lang="en-US" altLang="ja-JP" sz="5400" b="1" dirty="0" smtClean="0">
              <a:ln w="28575"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ja-JP" altLang="en-US" sz="5400" b="1" dirty="0" smtClean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続ける</a:t>
            </a:r>
            <a:r>
              <a:rPr kumimoji="1" lang="ja-JP" altLang="en-US" sz="5400" b="1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爽快感！</a:t>
            </a:r>
            <a:endParaRPr kumimoji="1" lang="ja-JP" altLang="en-US" sz="5400" b="1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 rot="600000">
            <a:off x="6428098" y="3617411"/>
            <a:ext cx="5184880" cy="2515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800" b="1" dirty="0" smtClean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足場の消滅が　　迫りくる中　　　　</a:t>
            </a:r>
            <a:r>
              <a:rPr lang="ja-JP" altLang="en-US" sz="4800" b="1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息つく暇</a:t>
            </a:r>
            <a:r>
              <a:rPr lang="ja-JP" altLang="en-US" sz="4800" b="1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を　　　　与えないスリル！</a:t>
            </a:r>
            <a:endParaRPr lang="ja-JP" altLang="en-US" sz="4800" b="1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05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261</Words>
  <Application>Microsoft Office PowerPoint</Application>
  <PresentationFormat>ワイド画面</PresentationFormat>
  <Paragraphs>82</Paragraphs>
  <Slides>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HGP創英角ﾎﾟｯﾌﾟ体</vt:lpstr>
      <vt:lpstr>ＭＳ Ｐゴシック</vt:lpstr>
      <vt:lpstr>游ゴシック</vt:lpstr>
      <vt:lpstr>游ゴシック Light</vt:lpstr>
      <vt:lpstr>Algerian</vt:lpstr>
      <vt:lpstr>Arial</vt:lpstr>
      <vt:lpstr>Tw Cen MT</vt:lpstr>
      <vt:lpstr>しずく</vt:lpstr>
      <vt:lpstr>Office テーマ</vt:lpstr>
      <vt:lpstr>Jumping Escaper</vt:lpstr>
      <vt:lpstr>コンセプト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Jumping Escaper</dc:title>
  <dc:creator>student</dc:creator>
  <cp:lastModifiedBy>student</cp:lastModifiedBy>
  <cp:revision>75</cp:revision>
  <dcterms:created xsi:type="dcterms:W3CDTF">2021-10-07T03:35:01Z</dcterms:created>
  <dcterms:modified xsi:type="dcterms:W3CDTF">2021-10-12T02:59:19Z</dcterms:modified>
</cp:coreProperties>
</file>