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/>
    <p:restoredTop sz="94646"/>
  </p:normalViewPr>
  <p:slideViewPr>
    <p:cSldViewPr snapToGrid="0">
      <p:cViewPr varScale="1">
        <p:scale>
          <a:sx n="81" d="100"/>
          <a:sy n="81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owno\line\&#38598;&#35336;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downo\line\&#38598;&#35336;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downo\line\&#38598;&#35336;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(Sheet1!$E$2:$E$6,Sheet1!$E$8,Sheet1!$E$10:$E$15)</cx:f>
        <cx:lvl ptCount="12" formatCode="G/標準">
          <cx:pt idx="0">3.1299999999999999</cx:pt>
          <cx:pt idx="1">5.7000000000000002</cx:pt>
          <cx:pt idx="2">12.300000000000001</cx:pt>
          <cx:pt idx="3">6.2300000000000004</cx:pt>
          <cx:pt idx="4">10.33</cx:pt>
          <cx:pt idx="5">8.9700000000000006</cx:pt>
          <cx:pt idx="6">3.9399999999999999</cx:pt>
          <cx:pt idx="7">8.3100000000000005</cx:pt>
          <cx:pt idx="8">50.399999999999999</cx:pt>
          <cx:pt idx="9">12.800000000000001</cx:pt>
          <cx:pt idx="10">2.4399999999999999</cx:pt>
          <cx:pt idx="11">18.780000000000001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ja-JP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Time to find(T)</a:t>
            </a:r>
            <a:endParaRPr lang="ja-JP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游ゴシック" panose="020B0400000000000000" pitchFamily="50" charset="-128"/>
            </a:endParaRPr>
          </a:p>
        </cx:rich>
      </cx:tx>
    </cx:title>
    <cx:plotArea>
      <cx:plotAreaRegion>
        <cx:series layoutId="boxWhisker" uniqueId="{EC58D0A9-A170-43E4-870C-6AF4103CC97C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(Sheet1!$E$5,Sheet1!$E$12,Sheet1!$E$15)</cx:f>
        <cx:lvl ptCount="3" formatCode="G/標準">
          <cx:pt idx="0">6.2300000000000004</cx:pt>
          <cx:pt idx="1">50.399999999999999</cx:pt>
          <cx:pt idx="2">18.780000000000001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ja-JP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Correct and observer found</a:t>
            </a:r>
            <a:endParaRPr lang="ja-JP" alt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游ゴシック" panose="020B0400000000000000" pitchFamily="50" charset="-128"/>
            </a:endParaRPr>
          </a:p>
        </cx:rich>
      </cx:tx>
    </cx:title>
    <cx:plotArea>
      <cx:plotAreaRegion>
        <cx:series layoutId="boxWhisker" uniqueId="{602F1070-ABB5-462F-A579-3551F9CCF595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(Sheet1!$E$2:$E$4,Sheet1!$E$6,Sheet1!$E$8,Sheet1!$E$10:$E$11,Sheet1!$E$13:$E$14)</cx:f>
        <cx:lvl ptCount="9" formatCode="G/標準">
          <cx:pt idx="0">3.1299999999999999</cx:pt>
          <cx:pt idx="1">5.7000000000000002</cx:pt>
          <cx:pt idx="2">12.300000000000001</cx:pt>
          <cx:pt idx="3">10.33</cx:pt>
          <cx:pt idx="4">8.9700000000000006</cx:pt>
          <cx:pt idx="5">3.9399999999999999</cx:pt>
          <cx:pt idx="6">8.3100000000000005</cx:pt>
          <cx:pt idx="7">12.800000000000001</cx:pt>
          <cx:pt idx="8">2.4399999999999999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ja-JP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Correct and observer undiscovered</a:t>
            </a:r>
            <a:endParaRPr lang="ja-JP" alt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游ゴシック" panose="020B0400000000000000" pitchFamily="50" charset="-128"/>
            </a:endParaRPr>
          </a:p>
        </cx:rich>
      </cx:tx>
    </cx:title>
    <cx:plotArea>
      <cx:plotAreaRegion>
        <cx:series layoutId="boxWhisker" uniqueId="{675C30CC-079A-4B61-85B6-C1C99C3F5F40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95FE2-FC33-7295-745B-A08022BE9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FA6A44-A8B8-9782-C718-BA4DC816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5D84E8-F572-BD72-7D4E-B2FE69AA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8D6EE-2BE5-CD1D-A7AE-4A83279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7E472-72A5-A01E-6876-0B7E3595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8005B-18B4-DA99-4EE4-2C918634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752638-4AB5-D91D-9204-5A1D2F5A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F6802-30F8-E59F-579D-C31BE0B8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D1C60-A13E-746F-CB2A-BD0EFBD5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5D518-5A54-B312-1EBB-B0130EC3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7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766777-6ED0-E4B6-1BFD-2D2B00B4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3C0880-515F-400D-346F-E18A2563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5BB736-B627-A9E3-5476-A9045924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7B976-0F52-EC0F-890E-48B57E0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2C40A-10DB-8466-EA11-E802CCF8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04152-1A9D-43A3-E6D7-949696AD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68BCC-28DE-DC11-61A7-81EB4722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8272EC-BE7C-416E-BF3B-E1493C8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0A188-9EF5-9AC8-AC96-4FB60E0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78F8E-2644-9878-6BC8-48D9DA0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267A1-41BE-7D8C-8B48-A286BA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AE8C0-7B1B-3CE5-0CFB-D018B47A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F1EC2-BC3A-C711-5792-BB00A93D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B56DB-41D1-0B5C-FCC7-E8BCD681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366CF-2BC4-E0F2-3C4C-ED66102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9C1B2-2E46-AEAE-79E8-B4A996DC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C77D9-197A-A372-C2E5-B9C59760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360A5-6DF9-A955-09D2-EFA49BA4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AB4FB-CD21-415F-D366-4772D1B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6D138-8150-08FF-F19E-BEC20269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CE5BC-AF4B-B5C3-983B-5704CEDE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0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4941A-06A8-40DD-CBAB-20FD24FC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A7FF9-9BCA-5C59-9573-A61EE883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5FC4CF-AFF1-813C-E18C-282797A2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17B16B-E0FA-C182-708C-A0B85A01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00F6F8-1133-1FDF-E8EC-B012C5A4F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EC1E64-A336-53AA-BBF6-D5E5F9BB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61E041-8D69-0C1E-FC47-19F5D743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05E01-5650-89A2-8AA7-3231E6F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6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22DD-1C2C-F6D4-53A2-26B19CDA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791D9-7DFE-441F-F50D-CF3A2A4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53DE1-3EEA-9D03-85C1-FABBF94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698851-2033-C95C-FA3E-49D8DC8B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7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199919-AB3F-CE7B-434C-054B652D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C9FF79-7BA1-9AF2-D546-F195F6DD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EC66FF-BED9-4BFB-4777-1E593492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FF2F3-F80D-F1EE-A142-076A4662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F8552-79DB-1239-5EE4-503F149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04FD5-48CC-CA10-99AA-A9893BB9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B6C8C-731F-7437-93AA-25C7F85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66F65-C51D-FF42-9F69-9F081784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F66FD-E402-20AA-05FD-232D5893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46386-EB48-11AF-A519-8D508119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83DA38-AE8F-78BA-0CBF-D5B43FC8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563FAE-6781-99D0-8B66-B5874DD8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5CDAF-9C6A-A101-A49E-883E8761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295C9C-8D17-EEA4-503E-F038A25D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43970-5611-E76E-BCA1-54E81D9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8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D7AC36-B63C-332E-04BB-BE5F9357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9E120-524D-95BB-556E-130D047E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D243-1FB3-9AC8-47CC-6973B540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E88A5-1DCD-491B-DB7A-260897FB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02AB16-A8A8-D751-09C7-084F223DC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5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6F3DA-8D1F-47EF-FD0D-3106BE723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Dummy Cursor on Smartphone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3AA486-09C5-94AC-04EC-F83FA5E2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kumimoji="1" lang="en-US" altLang="ja-JP" dirty="0" err="1">
                <a:latin typeface="Century" panose="02040604050505020304" pitchFamily="18" charset="0"/>
              </a:rPr>
              <a:t>Haruto</a:t>
            </a:r>
            <a:r>
              <a:rPr kumimoji="1" lang="en-US" altLang="ja-JP" dirty="0">
                <a:latin typeface="Century" panose="02040604050505020304" pitchFamily="18" charset="0"/>
              </a:rPr>
              <a:t> Miura, Yugo Matsumoto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5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F409D-C9F5-B8E7-B372-BE54E332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Background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6DEED-5E3B-5EFC-530A-F4DC3CF0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Through Multiple Dummy Cursors experiment, it is clear that the users can easily recognize a self-controlled cursor and people observing the users experienced difficulty recognizing the user-controlled cursor from the dummy cursors.</a:t>
            </a:r>
            <a:r>
              <a:rPr lang="ja-JP" altLang="ja-JP">
                <a:effectLst/>
                <a:latin typeface="Century" panose="02040604050505020304" pitchFamily="18" charset="0"/>
              </a:rPr>
              <a:t> 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F409D-C9F5-B8E7-B372-BE54E332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Question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6DEED-5E3B-5EFC-530A-F4DC3CF0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Century" panose="02040604050505020304" pitchFamily="18" charset="0"/>
              </a:rPr>
              <a:t>Does th</a:t>
            </a:r>
            <a:r>
              <a:rPr lang="en-US" altLang="ja-JP" dirty="0">
                <a:latin typeface="Century" panose="02040604050505020304" pitchFamily="18" charset="0"/>
              </a:rPr>
              <a:t>e phenomenon apply to smartphone as well?</a:t>
            </a:r>
          </a:p>
        </p:txBody>
      </p:sp>
    </p:spTree>
    <p:extLst>
      <p:ext uri="{BB962C8B-B14F-4D97-AF65-F5344CB8AC3E}">
        <p14:creationId xmlns:p14="http://schemas.microsoft.com/office/powerpoint/2010/main" val="431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3AC49-ABFA-8B14-686C-F16F8C6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Figure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グラフ 3">
                <a:extLst>
                  <a:ext uri="{FF2B5EF4-FFF2-40B4-BE49-F238E27FC236}">
                    <a16:creationId xmlns:a16="http://schemas.microsoft.com/office/drawing/2014/main" id="{D460750F-5193-10C7-220D-6DE846C77A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96999528"/>
                  </p:ext>
                </p:extLst>
              </p:nvPr>
            </p:nvGraphicFramePr>
            <p:xfrm>
              <a:off x="2324100" y="1399465"/>
              <a:ext cx="7543800" cy="47981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グラフ 3">
                <a:extLst>
                  <a:ext uri="{FF2B5EF4-FFF2-40B4-BE49-F238E27FC236}">
                    <a16:creationId xmlns:a16="http://schemas.microsoft.com/office/drawing/2014/main" id="{D460750F-5193-10C7-220D-6DE846C77A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4100" y="1399465"/>
                <a:ext cx="7543800" cy="4798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4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3AC49-ABFA-8B14-686C-F16F8C6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Figure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グラフ 2">
                <a:extLst>
                  <a:ext uri="{FF2B5EF4-FFF2-40B4-BE49-F238E27FC236}">
                    <a16:creationId xmlns:a16="http://schemas.microsoft.com/office/drawing/2014/main" id="{B9B81EFE-F121-B7B1-0D18-7A8400F57C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2376826"/>
                  </p:ext>
                </p:extLst>
              </p:nvPr>
            </p:nvGraphicFramePr>
            <p:xfrm>
              <a:off x="2396067" y="1402353"/>
              <a:ext cx="7399866" cy="49719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グラフ 2">
                <a:extLst>
                  <a:ext uri="{FF2B5EF4-FFF2-40B4-BE49-F238E27FC236}">
                    <a16:creationId xmlns:a16="http://schemas.microsoft.com/office/drawing/2014/main" id="{B9B81EFE-F121-B7B1-0D18-7A8400F57C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6067" y="1402353"/>
                <a:ext cx="7399866" cy="49719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10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3AC49-ABFA-8B14-686C-F16F8C6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Figure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グラフ 2">
                <a:extLst>
                  <a:ext uri="{FF2B5EF4-FFF2-40B4-BE49-F238E27FC236}">
                    <a16:creationId xmlns:a16="http://schemas.microsoft.com/office/drawing/2014/main" id="{6DAA7AF4-D465-CE3A-57F9-810EEDD3EF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37056672"/>
                  </p:ext>
                </p:extLst>
              </p:nvPr>
            </p:nvGraphicFramePr>
            <p:xfrm>
              <a:off x="2455333" y="1372191"/>
              <a:ext cx="7281334" cy="51206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グラフ 2">
                <a:extLst>
                  <a:ext uri="{FF2B5EF4-FFF2-40B4-BE49-F238E27FC236}">
                    <a16:creationId xmlns:a16="http://schemas.microsoft.com/office/drawing/2014/main" id="{6DAA7AF4-D465-CE3A-57F9-810EEDD3EF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333" y="1372191"/>
                <a:ext cx="7281334" cy="5120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2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ワイド画面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Century</vt:lpstr>
      <vt:lpstr>Office テーマ</vt:lpstr>
      <vt:lpstr>Dummy Cursor on Smartphone</vt:lpstr>
      <vt:lpstr>Background</vt:lpstr>
      <vt:lpstr>Question</vt:lpstr>
      <vt:lpstr>Figure</vt:lpstr>
      <vt:lpstr>Figure</vt:lpstr>
      <vt:lpstr>Figure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on Smartphone</dc:title>
  <dc:creator>yugo</dc:creator>
  <cp:lastModifiedBy>mmyha1289@gmail.com</cp:lastModifiedBy>
  <cp:revision>4</cp:revision>
  <dcterms:created xsi:type="dcterms:W3CDTF">2022-10-19T05:45:09Z</dcterms:created>
  <dcterms:modified xsi:type="dcterms:W3CDTF">2022-10-19T06:04:38Z</dcterms:modified>
</cp:coreProperties>
</file>