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9823" cy="2387600"/>
          </a:xfrm>
        </p:spPr>
        <p:txBody>
          <a:bodyPr/>
          <a:lstStyle/>
          <a:p>
            <a:r>
              <a:rPr kumimoji="1" lang="en-US" altLang="ja-JP" dirty="0"/>
              <a:t>The Experiment of</a:t>
            </a:r>
            <a:br>
              <a:rPr kumimoji="1" lang="en-US" altLang="ja-JP" dirty="0"/>
            </a:br>
            <a:r>
              <a:rPr kumimoji="1" lang="en-US" altLang="ja-JP" dirty="0"/>
              <a:t>Dummy Cursor on 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effectLst/>
                <a:latin typeface="+mn-ea"/>
              </a:rPr>
              <a:t>Through Multiple Dummy Cursors experiment, it is clear that the users can easily identify a self-controlled cursor and people who is trying to identify the user-controlled cursor experienced difficulty identifying the user-controlled cursor from the dummy cursors. 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A0DA9C-41E4-5269-8525-8865F31C1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8" y="3581278"/>
            <a:ext cx="5433672" cy="30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+mn-ea"/>
              </a:rPr>
              <a:t>Does th</a:t>
            </a:r>
            <a:r>
              <a:rPr lang="en-US" altLang="ja-JP" sz="3600" dirty="0">
                <a:latin typeface="+mn-ea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+mn-ea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7576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kumimoji="1" lang="en-US" altLang="ja-JP" sz="2400" dirty="0"/>
              <a:t>16 cursors including 15 dummies are displayed at the top of the screen.</a:t>
            </a:r>
          </a:p>
          <a:p>
            <a:r>
              <a:rPr kumimoji="1" lang="en-US" altLang="ja-JP" sz="2400" dirty="0"/>
              <a:t>The bottom part of the screen is swiped to control the cursors.</a:t>
            </a:r>
          </a:p>
          <a:p>
            <a:r>
              <a:rPr kumimoji="1" lang="en-US" altLang="ja-JP" sz="2400" dirty="0"/>
              <a:t>Real cursors move in conjunction with finger movement.</a:t>
            </a:r>
          </a:p>
          <a:p>
            <a:r>
              <a:rPr kumimoji="1" lang="en-US" altLang="ja-JP" sz="2400" dirty="0"/>
              <a:t>While the operator moves the cursor, each dummy cursor moves in its own way.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F52E1-7AD5-5D40-1F8D-9E2C09EF6C3C}"/>
              </a:ext>
            </a:extLst>
          </p:cNvPr>
          <p:cNvSpPr txBox="1"/>
          <p:nvPr/>
        </p:nvSpPr>
        <p:spPr>
          <a:xfrm>
            <a:off x="838200" y="1528162"/>
            <a:ext cx="7576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D821C9-A97C-F005-ACD0-96E4652A0602}"/>
              </a:ext>
            </a:extLst>
          </p:cNvPr>
          <p:cNvSpPr txBox="1"/>
          <p:nvPr/>
        </p:nvSpPr>
        <p:spPr>
          <a:xfrm>
            <a:off x="838199" y="3429000"/>
            <a:ext cx="757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Observers</a:t>
            </a:r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0C21AC-7951-6C5E-98DA-50BA8D156457}"/>
              </a:ext>
            </a:extLst>
          </p:cNvPr>
          <p:cNvSpPr txBox="1"/>
          <p:nvPr/>
        </p:nvSpPr>
        <p:spPr>
          <a:xfrm>
            <a:off x="1104405" y="1989826"/>
            <a:ext cx="989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First, tap the start button. Then, s</a:t>
            </a:r>
            <a:r>
              <a:rPr kumimoji="1" lang="en-US" altLang="ja-JP" sz="2400" dirty="0"/>
              <a:t>wipe the screen and find real cursor. </a:t>
            </a:r>
            <a:r>
              <a:rPr lang="en-US" altLang="ja-JP" sz="2400" dirty="0"/>
              <a:t>When they think they've found the real cursor, triple-tap it.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E99CBE-6600-00A9-D28F-9E728FB7F898}"/>
              </a:ext>
            </a:extLst>
          </p:cNvPr>
          <p:cNvSpPr txBox="1"/>
          <p:nvPr/>
        </p:nvSpPr>
        <p:spPr>
          <a:xfrm>
            <a:off x="1104405" y="3948044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Find the real cursor next to the controllers.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3"/>
            <a:ext cx="10515600" cy="560215"/>
          </a:xfrm>
        </p:spPr>
        <p:txBody>
          <a:bodyPr/>
          <a:lstStyle/>
          <a:p>
            <a:r>
              <a:rPr kumimoji="1" lang="en-US" altLang="ja-JP" dirty="0"/>
              <a:t>The time the controllers found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E5D1DA-C141-91FC-7ACC-AF41E22056F0}"/>
              </a:ext>
            </a:extLst>
          </p:cNvPr>
          <p:cNvSpPr txBox="1"/>
          <p:nvPr/>
        </p:nvSpPr>
        <p:spPr>
          <a:xfrm>
            <a:off x="1068779" y="2035869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Average: 8.45s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6125FA-0610-03AB-0EAC-EB0363A34C32}"/>
              </a:ext>
            </a:extLst>
          </p:cNvPr>
          <p:cNvSpPr txBox="1"/>
          <p:nvPr/>
        </p:nvSpPr>
        <p:spPr>
          <a:xfrm>
            <a:off x="3558310" y="2035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Median: 8.64s</a:t>
            </a:r>
            <a:endParaRPr kumimoji="1" lang="ja-JP" altLang="en-US" sz="2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A4B0D00-85B7-13DB-B6AD-32B8739CBBB7}"/>
              </a:ext>
            </a:extLst>
          </p:cNvPr>
          <p:cNvSpPr txBox="1">
            <a:spLocks/>
          </p:cNvSpPr>
          <p:nvPr/>
        </p:nvSpPr>
        <p:spPr>
          <a:xfrm>
            <a:off x="838200" y="2699700"/>
            <a:ext cx="10515600" cy="56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The number of times the observers found it first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C6F58B-A0FF-E04E-FDA3-7ECB8EB1FC6F}"/>
              </a:ext>
            </a:extLst>
          </p:cNvPr>
          <p:cNvSpPr txBox="1"/>
          <p:nvPr/>
        </p:nvSpPr>
        <p:spPr>
          <a:xfrm>
            <a:off x="1068779" y="3136421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 / 14 (right side: 1, left side: 2)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In this experiment, we only researched about effectiveness of the Dummy Cursors. So, o</a:t>
            </a:r>
            <a:r>
              <a:rPr lang="en-US" altLang="ja-JP" dirty="0"/>
              <a:t>ur next goal is to research whether it helps prevent PIN peeping on smartphone as well as PC. Because 3 out of 14 people were able to find the real cursor, it can be evaluated as inadequate in terms of security.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ja-JP" sz="2400" kern="100" dirty="0"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KeitaWatanabe, Fumito Higuchi, Masahiko Inami, Takeo Igarashi (2013). </a:t>
            </a:r>
            <a:r>
              <a:rPr lang="en-US" altLang="ja-JP" sz="2400" kern="100" dirty="0"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Identification of Own Cursor from Multiple Dummy Cursors. IPSJ Interaction 2013. pp.25-31.</a:t>
            </a:r>
            <a:endParaRPr lang="ja-JP" altLang="ja-JP" sz="2400" kern="100">
              <a:effectLst/>
              <a:latin typeface="Century" panose="020406040505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61</TotalTime>
  <Words>297</Words>
  <Application>Microsoft Macintosh PowerPoint</Application>
  <PresentationFormat>ワイド画面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The Experiment of Dummy Cursor on Smartphone</vt:lpstr>
      <vt:lpstr>Background</vt:lpstr>
      <vt:lpstr>Question</vt:lpstr>
      <vt:lpstr>Method  </vt:lpstr>
      <vt:lpstr>Method</vt:lpstr>
      <vt:lpstr>Results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yugo</cp:lastModifiedBy>
  <cp:revision>11</cp:revision>
  <dcterms:created xsi:type="dcterms:W3CDTF">2022-10-26T05:23:34Z</dcterms:created>
  <dcterms:modified xsi:type="dcterms:W3CDTF">2022-11-08T00:26:15Z</dcterms:modified>
</cp:coreProperties>
</file>