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307" r:id="rId4"/>
    <p:sldId id="308" r:id="rId5"/>
    <p:sldId id="309" r:id="rId6"/>
    <p:sldId id="310" r:id="rId7"/>
    <p:sldId id="276" r:id="rId8"/>
    <p:sldId id="259" r:id="rId9"/>
    <p:sldId id="296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3" r:id="rId21"/>
    <p:sldId id="294" r:id="rId22"/>
    <p:sldId id="295" r:id="rId23"/>
    <p:sldId id="292" r:id="rId24"/>
    <p:sldId id="305" r:id="rId25"/>
    <p:sldId id="297" r:id="rId26"/>
    <p:sldId id="298" r:id="rId27"/>
    <p:sldId id="304" r:id="rId28"/>
    <p:sldId id="299" r:id="rId29"/>
    <p:sldId id="300" r:id="rId30"/>
    <p:sldId id="303" r:id="rId31"/>
    <p:sldId id="30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'Weibull estimation'!$F$1</c:f>
              <c:strCache>
                <c:ptCount val="1"/>
                <c:pt idx="0">
                  <c:v>log_log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5283554044380815"/>
                  <c:y val="-0.3264393939393939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'Weibull estimation'!$E$2:$E$51</c:f>
              <c:numCache>
                <c:formatCode>General</c:formatCode>
                <c:ptCount val="50"/>
                <c:pt idx="0">
                  <c:v>1.2304489213782739</c:v>
                </c:pt>
                <c:pt idx="1">
                  <c:v>1.4913616938342726</c:v>
                </c:pt>
                <c:pt idx="2">
                  <c:v>1.7634279935629373</c:v>
                </c:pt>
                <c:pt idx="3">
                  <c:v>1.8195439355418688</c:v>
                </c:pt>
                <c:pt idx="4">
                  <c:v>1.8633228601204559</c:v>
                </c:pt>
                <c:pt idx="5">
                  <c:v>1.8633228601204559</c:v>
                </c:pt>
                <c:pt idx="6">
                  <c:v>1.9867717342662448</c:v>
                </c:pt>
                <c:pt idx="7">
                  <c:v>2.0334237554869499</c:v>
                </c:pt>
                <c:pt idx="8">
                  <c:v>2.0453229787866576</c:v>
                </c:pt>
                <c:pt idx="9">
                  <c:v>2.0681858617461617</c:v>
                </c:pt>
                <c:pt idx="10">
                  <c:v>2.12057393120585</c:v>
                </c:pt>
                <c:pt idx="11">
                  <c:v>2.12057393120585</c:v>
                </c:pt>
                <c:pt idx="12">
                  <c:v>2.1398790864012365</c:v>
                </c:pt>
                <c:pt idx="13">
                  <c:v>2.1461280356782382</c:v>
                </c:pt>
                <c:pt idx="14">
                  <c:v>2.1553360374650619</c:v>
                </c:pt>
                <c:pt idx="15">
                  <c:v>2.1553360374650619</c:v>
                </c:pt>
                <c:pt idx="16">
                  <c:v>2.1613680022349748</c:v>
                </c:pt>
                <c:pt idx="17">
                  <c:v>2.167317334748176</c:v>
                </c:pt>
                <c:pt idx="18">
                  <c:v>2.1760912590556813</c:v>
                </c:pt>
                <c:pt idx="19">
                  <c:v>2.1958996524092336</c:v>
                </c:pt>
                <c:pt idx="20">
                  <c:v>2.1986570869544226</c:v>
                </c:pt>
                <c:pt idx="21">
                  <c:v>2.2068258760318495</c:v>
                </c:pt>
                <c:pt idx="22">
                  <c:v>2.214843848047698</c:v>
                </c:pt>
                <c:pt idx="23">
                  <c:v>2.2253092817258628</c:v>
                </c:pt>
                <c:pt idx="24">
                  <c:v>2.2329961103921536</c:v>
                </c:pt>
                <c:pt idx="25">
                  <c:v>2.2479732663618068</c:v>
                </c:pt>
                <c:pt idx="26">
                  <c:v>2.2600713879850747</c:v>
                </c:pt>
                <c:pt idx="27">
                  <c:v>2.2671717284030137</c:v>
                </c:pt>
                <c:pt idx="28">
                  <c:v>2.271841606536499</c:v>
                </c:pt>
                <c:pt idx="29">
                  <c:v>2.2922560713564759</c:v>
                </c:pt>
                <c:pt idx="30">
                  <c:v>2.2944662261615929</c:v>
                </c:pt>
                <c:pt idx="31">
                  <c:v>2.3053513694466239</c:v>
                </c:pt>
                <c:pt idx="32">
                  <c:v>2.3483048630481607</c:v>
                </c:pt>
                <c:pt idx="33">
                  <c:v>2.3838153659804311</c:v>
                </c:pt>
                <c:pt idx="34">
                  <c:v>2.3909351071033793</c:v>
                </c:pt>
                <c:pt idx="35">
                  <c:v>2.3961993470957363</c:v>
                </c:pt>
                <c:pt idx="36">
                  <c:v>2.4149733479708178</c:v>
                </c:pt>
                <c:pt idx="37">
                  <c:v>2.4297522800024081</c:v>
                </c:pt>
                <c:pt idx="38">
                  <c:v>2.4409090820652177</c:v>
                </c:pt>
                <c:pt idx="39">
                  <c:v>2.4578818967339924</c:v>
                </c:pt>
                <c:pt idx="40">
                  <c:v>2.4742162640762553</c:v>
                </c:pt>
                <c:pt idx="41">
                  <c:v>2.4885507165004443</c:v>
                </c:pt>
                <c:pt idx="42">
                  <c:v>2.4941545940184429</c:v>
                </c:pt>
                <c:pt idx="43">
                  <c:v>2.4969296480732148</c:v>
                </c:pt>
                <c:pt idx="44">
                  <c:v>2.4996870826184039</c:v>
                </c:pt>
                <c:pt idx="45">
                  <c:v>2.5289167002776547</c:v>
                </c:pt>
                <c:pt idx="46">
                  <c:v>2.5428254269591797</c:v>
                </c:pt>
                <c:pt idx="47">
                  <c:v>2.5490032620257876</c:v>
                </c:pt>
                <c:pt idx="48">
                  <c:v>2.6263403673750423</c:v>
                </c:pt>
                <c:pt idx="49">
                  <c:v>2.7234556720351857</c:v>
                </c:pt>
              </c:numCache>
            </c:numRef>
          </c:xVal>
          <c:yVal>
            <c:numRef>
              <c:f>'Weibull estimation'!$F$2:$F$51</c:f>
              <c:numCache>
                <c:formatCode>General</c:formatCode>
                <c:ptCount val="50"/>
                <c:pt idx="0">
                  <c:v>-2.2165146510396858</c:v>
                </c:pt>
                <c:pt idx="1">
                  <c:v>-1.8267678203176667</c:v>
                </c:pt>
                <c:pt idx="2">
                  <c:v>-1.6213812391499156</c:v>
                </c:pt>
                <c:pt idx="3">
                  <c:v>-1.4799928687614734</c:v>
                </c:pt>
                <c:pt idx="4">
                  <c:v>-1.3714645956214604</c:v>
                </c:pt>
                <c:pt idx="5">
                  <c:v>-1.282970484984872</c:v>
                </c:pt>
                <c:pt idx="6">
                  <c:v>-1.2079650023764719</c:v>
                </c:pt>
                <c:pt idx="7">
                  <c:v>-1.1426514505287875</c:v>
                </c:pt>
                <c:pt idx="8">
                  <c:v>-1.0846292868620422</c:v>
                </c:pt>
                <c:pt idx="9">
                  <c:v>-1.0322829849969519</c:v>
                </c:pt>
                <c:pt idx="10">
                  <c:v>-0.98447247130465043</c:v>
                </c:pt>
                <c:pt idx="11">
                  <c:v>-0.94036248412575529</c:v>
                </c:pt>
                <c:pt idx="12">
                  <c:v>-0.89932215813582705</c:v>
                </c:pt>
                <c:pt idx="13">
                  <c:v>-0.86086276733201705</c:v>
                </c:pt>
                <c:pt idx="14">
                  <c:v>-0.82459743983890377</c:v>
                </c:pt>
                <c:pt idx="15">
                  <c:v>-0.79021414080079411</c:v>
                </c:pt>
                <c:pt idx="16">
                  <c:v>-0.75745699260630528</c:v>
                </c:pt>
                <c:pt idx="17">
                  <c:v>-0.72611301367075787</c:v>
                </c:pt>
                <c:pt idx="18">
                  <c:v>-0.69600248181685942</c:v>
                </c:pt>
                <c:pt idx="19">
                  <c:v>-0.66697178304308546</c:v>
                </c:pt>
                <c:pt idx="20">
                  <c:v>-0.6388880011132605</c:v>
                </c:pt>
                <c:pt idx="21">
                  <c:v>-0.61163474857534283</c:v>
                </c:pt>
                <c:pt idx="22">
                  <c:v>-0.58510889618048745</c:v>
                </c:pt>
                <c:pt idx="23">
                  <c:v>-0.55921795965529597</c:v>
                </c:pt>
                <c:pt idx="24">
                  <c:v>-0.53387797052259711</c:v>
                </c:pt>
                <c:pt idx="25">
                  <c:v>-0.50901170325936296</c:v>
                </c:pt>
                <c:pt idx="26">
                  <c:v>-0.48454716193103836</c:v>
                </c:pt>
                <c:pt idx="27">
                  <c:v>-0.4604162501426457</c:v>
                </c:pt>
                <c:pt idx="28">
                  <c:v>-0.43655356153678498</c:v>
                </c:pt>
                <c:pt idx="29">
                  <c:v>-0.41289523583208043</c:v>
                </c:pt>
                <c:pt idx="30">
                  <c:v>-0.3893778283922556</c:v>
                </c:pt>
                <c:pt idx="31">
                  <c:v>-0.36593713972670777</c:v>
                </c:pt>
                <c:pt idx="32">
                  <c:v>-0.34250694465157427</c:v>
                </c:pt>
                <c:pt idx="33">
                  <c:v>-0.31901754775938768</c:v>
                </c:pt>
                <c:pt idx="34">
                  <c:v>-0.29539406983453464</c:v>
                </c:pt>
                <c:pt idx="35">
                  <c:v>-0.27155433447970573</c:v>
                </c:pt>
                <c:pt idx="36">
                  <c:v>-0.24740616778760385</c:v>
                </c:pt>
                <c:pt idx="37">
                  <c:v>-0.22284383283777853</c:v>
                </c:pt>
                <c:pt idx="38">
                  <c:v>-0.19774317055225457</c:v>
                </c:pt>
                <c:pt idx="39">
                  <c:v>-0.17195476286938108</c:v>
                </c:pt>
                <c:pt idx="40">
                  <c:v>-0.14529398278771002</c:v>
                </c:pt>
                <c:pt idx="41">
                  <c:v>-0.11752596163167046</c:v>
                </c:pt>
                <c:pt idx="42">
                  <c:v>-8.8341876290349661E-2</c:v>
                </c:pt>
                <c:pt idx="43">
                  <c:v>-5.7319567528421982E-2</c:v>
                </c:pt>
                <c:pt idx="44">
                  <c:v>-2.3853833743270721E-2</c:v>
                </c:pt>
                <c:pt idx="45">
                  <c:v>1.2977474329730605E-2</c:v>
                </c:pt>
                <c:pt idx="46">
                  <c:v>5.4700675305889554E-2</c:v>
                </c:pt>
                <c:pt idx="47">
                  <c:v>0.10416836571835442</c:v>
                </c:pt>
                <c:pt idx="48">
                  <c:v>0.16790238573197955</c:v>
                </c:pt>
                <c:pt idx="49">
                  <c:v>0.26888965734201048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274800"/>
        <c:axId val="244275360"/>
      </c:scatterChart>
      <c:valAx>
        <c:axId val="244274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275360"/>
        <c:crosses val="autoZero"/>
        <c:crossBetween val="midCat"/>
      </c:valAx>
      <c:valAx>
        <c:axId val="24427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274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6A32-EFCE-4E89-8585-A29251F9877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2F04-C062-4C69-BD3C-73FAC4FD8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6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</a:t>
            </a:r>
            <a:r>
              <a:rPr lang="en-US" baseline="0" dirty="0" smtClean="0"/>
              <a:t> Kapur and Liao’s lecture notes for certain parts</a:t>
            </a:r>
            <a:r>
              <a:rPr lang="en-US" baseline="0" dirty="0"/>
              <a:t> </a:t>
            </a:r>
            <a:r>
              <a:rPr lang="en-US" baseline="0" dirty="0" smtClean="0"/>
              <a:t>as well as RAMS reliability engineering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32F04-C062-4C69-BD3C-73FAC4FD8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4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least square</a:t>
            </a:r>
            <a:r>
              <a:rPr lang="en-US" baseline="0" dirty="0" smtClean="0"/>
              <a:t> example</a:t>
            </a:r>
          </a:p>
          <a:p>
            <a:r>
              <a:rPr lang="en-US" baseline="0" dirty="0" smtClean="0"/>
              <a:t>May also show the MLE results refer to the text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F6F9-B3E9-4390-9A62-11D6435F0F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7911-F911-4C46-BCDC-9285D4CD49D8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EMGT 693/765 Fall 2015 Dr. 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B3FC-38D5-442A-9126-851EE6E9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3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3E45-A9F8-4185-AD52-CE290F9E5AA1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EMGT 693/765 Fall 2015 Dr. 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B3FC-38D5-442A-9126-851EE6E9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1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DF2-17A6-4ED9-89BE-E038FFED1A8E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EMGT 693/765 Fall 2015 Dr. 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B3FC-38D5-442A-9126-851EE6E9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BFF8-F70F-4F7A-80F1-D6E8B7413C78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EMGT 693/765 Fall 2015 Dr. 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B3FC-38D5-442A-9126-851EE6E9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2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5CC0-BDF7-46A2-A18A-E41E5D271DD0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EMGT 693/765 Fall 2015 Dr. 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B3FC-38D5-442A-9126-851EE6E9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5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AF9F-B155-4B58-97A2-3985BCF08E0C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EMGT 693/765 Fall 2015 Dr. 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B3FC-38D5-442A-9126-851EE6E9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9380-5C48-4D4B-AF77-1FEED9BF3FEB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EMGT 693/765 Fall 2015 Dr. 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B3FC-38D5-442A-9126-851EE6E9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1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E9E1-A46E-4C55-9A0F-DC3CD01012D8}" type="datetime1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EMGT 693/765 Fall 2015 Dr. 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B3FC-38D5-442A-9126-851EE6E9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8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642-8561-47B3-8E85-CC4CB4F7A052}" type="datetime1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EMGT 693/765 Fall 2015 Dr. 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B3FC-38D5-442A-9126-851EE6E9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9F9-29E3-4EBC-849D-64E98BE9B6B8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EMGT 693/765 Fall 2015 Dr. 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B3FC-38D5-442A-9126-851EE6E9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8DC8-B9BD-4913-9225-2D22327D3B32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EMGT 693/765 Fall 2015 Dr. 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B3FC-38D5-442A-9126-851EE6E9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85DC-0EF6-49E8-A46D-2662C7AA11DC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EMGT 693/765 Fall 2015 Dr. 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B3FC-38D5-442A-9126-851EE6E9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3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li77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838200"/>
            <a:ext cx="8915400" cy="3962400"/>
          </a:xfrm>
        </p:spPr>
        <p:txBody>
          <a:bodyPr>
            <a:normAutofit/>
          </a:bodyPr>
          <a:lstStyle/>
          <a:p>
            <a:r>
              <a:rPr lang="en-US" sz="3600" b="1" dirty="0"/>
              <a:t>Reliability Engineering and Management in New Product </a:t>
            </a:r>
            <a:r>
              <a:rPr lang="en-US" sz="3600" b="1" dirty="0" smtClean="0"/>
              <a:t>Development</a:t>
            </a:r>
            <a:r>
              <a:rPr lang="en-US" dirty="0"/>
              <a:t/>
            </a:r>
            <a:br>
              <a:rPr lang="en-US" dirty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3100" dirty="0" smtClean="0">
                <a:solidFill>
                  <a:schemeClr val="tx1"/>
                </a:solidFill>
              </a:rPr>
              <a:t>Dr. Steven Li</a:t>
            </a:r>
            <a:br>
              <a:rPr lang="en-US" altLang="en-US" sz="3100" dirty="0" smtClean="0">
                <a:solidFill>
                  <a:schemeClr val="tx1"/>
                </a:solidFill>
              </a:rPr>
            </a:br>
            <a:r>
              <a:rPr lang="en-US" altLang="en-US" sz="3100" dirty="0" smtClean="0">
                <a:solidFill>
                  <a:schemeClr val="tx1"/>
                </a:solidFill>
              </a:rPr>
              <a:t>Department of IE &amp; EM</a:t>
            </a:r>
            <a:br>
              <a:rPr lang="en-US" altLang="en-US" sz="3100" dirty="0" smtClean="0">
                <a:solidFill>
                  <a:schemeClr val="tx1"/>
                </a:solidFill>
              </a:rPr>
            </a:br>
            <a:r>
              <a:rPr lang="en-US" altLang="en-US" sz="3100" dirty="0"/>
              <a:t/>
            </a:r>
            <a:br>
              <a:rPr lang="en-US" altLang="en-US" sz="3100" dirty="0"/>
            </a:br>
            <a:r>
              <a:rPr lang="en-US" altLang="en-US" sz="3100" dirty="0" smtClean="0"/>
              <a:t>email: </a:t>
            </a:r>
            <a:r>
              <a:rPr lang="en-US" altLang="en-US" sz="3100" dirty="0" smtClean="0">
                <a:hlinkClick r:id="rId3"/>
              </a:rPr>
              <a:t>stevenli777@gmail.com</a:t>
            </a:r>
            <a:r>
              <a:rPr lang="en-US" altLang="en-US" sz="3100" dirty="0" smtClean="0"/>
              <a:t> </a:t>
            </a:r>
            <a:endParaRPr lang="en-US" dirty="0"/>
          </a:p>
        </p:txBody>
      </p:sp>
      <p:pic>
        <p:nvPicPr>
          <p:cNvPr id="5" name="Picture 4" descr="C:\Users\Public\Pictures\WNE_Long_b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410200"/>
            <a:ext cx="5676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1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5" t="18540" r="18522" b="16718"/>
          <a:stretch/>
        </p:blipFill>
        <p:spPr bwMode="auto">
          <a:xfrm>
            <a:off x="1247686" y="1219200"/>
            <a:ext cx="6619549" cy="434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Reliability Management – </a:t>
            </a:r>
            <a:r>
              <a:rPr lang="en-US" sz="2400" dirty="0" smtClean="0"/>
              <a:t>Monitoring and Prediction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7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in Product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6002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Design for Reliability</a:t>
            </a:r>
          </a:p>
          <a:p>
            <a:r>
              <a:rPr lang="en-US" sz="2800" dirty="0" smtClean="0"/>
              <a:t>Purpose </a:t>
            </a:r>
            <a:r>
              <a:rPr lang="en-US" sz="2800" dirty="0"/>
              <a:t>– system design </a:t>
            </a:r>
            <a:r>
              <a:rPr lang="en-US" sz="2800" dirty="0" smtClean="0"/>
              <a:t>to achieve </a:t>
            </a:r>
            <a:r>
              <a:rPr lang="en-US" sz="2800" dirty="0"/>
              <a:t>specific reliability goals</a:t>
            </a:r>
          </a:p>
          <a:p>
            <a:r>
              <a:rPr lang="en-US" sz="2800" dirty="0" smtClean="0"/>
              <a:t>Reliability </a:t>
            </a:r>
            <a:r>
              <a:rPr lang="en-US" sz="2800" dirty="0"/>
              <a:t>specification </a:t>
            </a:r>
            <a:r>
              <a:rPr lang="en-US" sz="2800" dirty="0" smtClean="0"/>
              <a:t>should include</a:t>
            </a:r>
            <a:r>
              <a:rPr lang="en-US" sz="2800" dirty="0"/>
              <a:t>:</a:t>
            </a:r>
          </a:p>
          <a:p>
            <a:r>
              <a:rPr lang="en-US" sz="2800" dirty="0"/>
              <a:t>• Definition of product failure</a:t>
            </a:r>
          </a:p>
          <a:p>
            <a:r>
              <a:rPr lang="en-US" sz="2800" dirty="0"/>
              <a:t>• Conditions in which the product will</a:t>
            </a:r>
          </a:p>
          <a:p>
            <a:r>
              <a:rPr lang="en-US" sz="2800" dirty="0"/>
              <a:t>be stored, transported, operated</a:t>
            </a:r>
          </a:p>
          <a:p>
            <a:r>
              <a:rPr lang="en-US" sz="2800" dirty="0"/>
              <a:t>and maintained</a:t>
            </a:r>
          </a:p>
          <a:p>
            <a:r>
              <a:rPr lang="en-US" sz="2800" dirty="0"/>
              <a:t>• Definition of time (calendar, cycle )</a:t>
            </a:r>
          </a:p>
        </p:txBody>
      </p:sp>
    </p:spTree>
    <p:extLst>
      <p:ext uri="{BB962C8B-B14F-4D97-AF65-F5344CB8AC3E}">
        <p14:creationId xmlns:p14="http://schemas.microsoft.com/office/powerpoint/2010/main" val="2219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Reliability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Goal</a:t>
            </a:r>
            <a:r>
              <a:rPr lang="en-US" dirty="0"/>
              <a:t> – allocate the reliability </a:t>
            </a:r>
            <a:r>
              <a:rPr lang="en-US" dirty="0" smtClean="0"/>
              <a:t>of components </a:t>
            </a:r>
            <a:r>
              <a:rPr lang="en-US" dirty="0"/>
              <a:t>such that:</a:t>
            </a:r>
          </a:p>
          <a:p>
            <a:r>
              <a:rPr lang="de-DE" dirty="0"/>
              <a:t>H(R</a:t>
            </a:r>
            <a:r>
              <a:rPr lang="de-DE" baseline="-25000" dirty="0"/>
              <a:t>1</a:t>
            </a:r>
            <a:r>
              <a:rPr lang="de-DE" dirty="0"/>
              <a:t>(</a:t>
            </a:r>
            <a:r>
              <a:rPr lang="de-DE" b="1" i="1" dirty="0"/>
              <a:t>t</a:t>
            </a:r>
            <a:r>
              <a:rPr lang="de-DE" dirty="0"/>
              <a:t>), R</a:t>
            </a:r>
            <a:r>
              <a:rPr lang="de-DE" baseline="-25000" dirty="0"/>
              <a:t>2</a:t>
            </a:r>
            <a:r>
              <a:rPr lang="de-DE" dirty="0"/>
              <a:t>(</a:t>
            </a:r>
            <a:r>
              <a:rPr lang="de-DE" b="1" i="1" dirty="0"/>
              <a:t>t</a:t>
            </a:r>
            <a:r>
              <a:rPr lang="de-DE" dirty="0"/>
              <a:t>) ,…, R</a:t>
            </a:r>
            <a:r>
              <a:rPr lang="de-DE" b="1" i="1" baseline="-25000" dirty="0"/>
              <a:t>n</a:t>
            </a:r>
            <a:r>
              <a:rPr lang="de-DE" dirty="0"/>
              <a:t>(</a:t>
            </a:r>
            <a:r>
              <a:rPr lang="de-DE" b="1" i="1" dirty="0"/>
              <a:t>t</a:t>
            </a:r>
            <a:r>
              <a:rPr lang="de-DE" dirty="0"/>
              <a:t>)) ≥ R*(</a:t>
            </a:r>
            <a:r>
              <a:rPr lang="de-DE" b="1" i="1" dirty="0"/>
              <a:t>t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R*(</a:t>
            </a:r>
            <a:r>
              <a:rPr lang="en-US" b="1" i="1" dirty="0"/>
              <a:t>t</a:t>
            </a:r>
            <a:r>
              <a:rPr lang="en-US" dirty="0"/>
              <a:t>) = goal of the system reliability at time </a:t>
            </a:r>
            <a:r>
              <a:rPr lang="en-US" b="1" i="1" dirty="0"/>
              <a:t>t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sz="2000" b="1" i="1" baseline="-25000" dirty="0"/>
              <a:t>i</a:t>
            </a:r>
            <a:r>
              <a:rPr lang="en-US" dirty="0"/>
              <a:t>(</a:t>
            </a:r>
            <a:r>
              <a:rPr lang="en-US" b="1" i="1" dirty="0"/>
              <a:t>t</a:t>
            </a:r>
            <a:r>
              <a:rPr lang="en-US" dirty="0"/>
              <a:t>) = the reliability allocated to component </a:t>
            </a:r>
            <a:r>
              <a:rPr lang="en-US" b="1" i="1" dirty="0"/>
              <a:t>i</a:t>
            </a:r>
          </a:p>
          <a:p>
            <a:pPr marL="0" indent="0">
              <a:buNone/>
            </a:pPr>
            <a:r>
              <a:rPr lang="en-US" dirty="0"/>
              <a:t>H(</a:t>
            </a:r>
            <a:r>
              <a:rPr lang="en-US" b="1" dirty="0"/>
              <a:t>.</a:t>
            </a:r>
            <a:r>
              <a:rPr lang="en-US" dirty="0"/>
              <a:t>) = the function of a system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599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Available methods</a:t>
            </a:r>
          </a:p>
          <a:p>
            <a:r>
              <a:rPr lang="en-US" dirty="0" smtClean="0"/>
              <a:t>Minimum </a:t>
            </a:r>
            <a:r>
              <a:rPr lang="en-US" dirty="0"/>
              <a:t>cost allocation (similar to</a:t>
            </a:r>
          </a:p>
          <a:p>
            <a:pPr marL="0" indent="0">
              <a:buNone/>
            </a:pPr>
            <a:r>
              <a:rPr lang="en-US" dirty="0"/>
              <a:t>what we have done, however treat</a:t>
            </a:r>
          </a:p>
          <a:p>
            <a:pPr marL="0" indent="0">
              <a:buNone/>
            </a:pPr>
            <a:r>
              <a:rPr lang="en-US" dirty="0"/>
              <a:t>system reliability as a constraint)</a:t>
            </a:r>
          </a:p>
          <a:p>
            <a:pPr marL="0" indent="0">
              <a:buNone/>
            </a:pPr>
            <a:r>
              <a:rPr lang="en-US" dirty="0" smtClean="0"/>
              <a:t>Engineering </a:t>
            </a:r>
            <a:r>
              <a:rPr lang="en-US" dirty="0"/>
              <a:t>approaches</a:t>
            </a:r>
          </a:p>
          <a:p>
            <a:r>
              <a:rPr lang="en-US" sz="2800" dirty="0" smtClean="0"/>
              <a:t>Aeronautical </a:t>
            </a:r>
            <a:r>
              <a:rPr lang="en-US" sz="2800" dirty="0"/>
              <a:t>Radio Inc. (</a:t>
            </a:r>
            <a:r>
              <a:rPr lang="en-US" sz="2800" dirty="0" smtClean="0">
                <a:solidFill>
                  <a:srgbClr val="00B0F0"/>
                </a:solidFill>
              </a:rPr>
              <a:t>ARINC</a:t>
            </a:r>
            <a:r>
              <a:rPr lang="en-US" sz="2800" dirty="0" smtClean="0"/>
              <a:t>) method</a:t>
            </a:r>
            <a:endParaRPr lang="en-US" sz="2800" dirty="0"/>
          </a:p>
          <a:p>
            <a:r>
              <a:rPr lang="en-US" sz="2800" dirty="0" smtClean="0"/>
              <a:t>Advisory </a:t>
            </a:r>
            <a:r>
              <a:rPr lang="en-US" sz="2800" dirty="0"/>
              <a:t>Group on Reliability </a:t>
            </a:r>
            <a:r>
              <a:rPr lang="en-US" sz="2800" dirty="0" smtClean="0"/>
              <a:t>of Electronic </a:t>
            </a:r>
            <a:r>
              <a:rPr lang="en-US" sz="2800" dirty="0"/>
              <a:t>Equipment (</a:t>
            </a:r>
            <a:r>
              <a:rPr lang="en-US" sz="2800" dirty="0">
                <a:solidFill>
                  <a:srgbClr val="00B0F0"/>
                </a:solidFill>
              </a:rPr>
              <a:t>AGREE</a:t>
            </a:r>
            <a:r>
              <a:rPr lang="en-US" sz="2800" dirty="0"/>
              <a:t>) method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Reliability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ARINC </a:t>
            </a:r>
            <a:r>
              <a:rPr lang="en-US" dirty="0" smtClean="0">
                <a:solidFill>
                  <a:srgbClr val="00B0F0"/>
                </a:solidFill>
              </a:rPr>
              <a:t>Method </a:t>
            </a:r>
            <a:r>
              <a:rPr lang="en-US" dirty="0" smtClean="0"/>
              <a:t>– </a:t>
            </a:r>
            <a:r>
              <a:rPr lang="en-US" i="1" dirty="0" smtClean="0">
                <a:solidFill>
                  <a:srgbClr val="00B050"/>
                </a:solidFill>
              </a:rPr>
              <a:t>Proportional allocation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 smtClean="0"/>
              <a:t>Developed </a:t>
            </a:r>
            <a:r>
              <a:rPr lang="en-US" dirty="0"/>
              <a:t>in 1951.</a:t>
            </a:r>
          </a:p>
          <a:p>
            <a:pPr marL="0" indent="0">
              <a:buNone/>
            </a:pPr>
            <a:r>
              <a:rPr lang="en-US" dirty="0" smtClean="0"/>
              <a:t>Assumption</a:t>
            </a:r>
            <a:r>
              <a:rPr lang="en-US" dirty="0"/>
              <a:t>:</a:t>
            </a:r>
          </a:p>
          <a:p>
            <a:r>
              <a:rPr lang="en-US" dirty="0" smtClean="0"/>
              <a:t>System </a:t>
            </a:r>
            <a:r>
              <a:rPr lang="en-US" dirty="0"/>
              <a:t>consists of n </a:t>
            </a:r>
            <a:r>
              <a:rPr lang="en-US" dirty="0" smtClean="0"/>
              <a:t>independent components </a:t>
            </a:r>
            <a:r>
              <a:rPr lang="en-US" dirty="0"/>
              <a:t>connected in series</a:t>
            </a:r>
          </a:p>
          <a:p>
            <a:r>
              <a:rPr lang="en-US" dirty="0" smtClean="0"/>
              <a:t>Each </a:t>
            </a:r>
            <a:r>
              <a:rPr lang="en-US" dirty="0"/>
              <a:t>component has a </a:t>
            </a:r>
            <a:r>
              <a:rPr lang="en-US" dirty="0" smtClean="0"/>
              <a:t>constant failure </a:t>
            </a:r>
            <a:r>
              <a:rPr lang="en-US" dirty="0"/>
              <a:t>rate λ</a:t>
            </a:r>
            <a:r>
              <a:rPr lang="en-US" sz="2100" i="1" dirty="0"/>
              <a:t>i</a:t>
            </a:r>
            <a:r>
              <a:rPr lang="en-US" i="1" dirty="0"/>
              <a:t> </a:t>
            </a:r>
            <a:r>
              <a:rPr lang="en-US" dirty="0"/>
              <a:t>such that:</a:t>
            </a:r>
          </a:p>
          <a:p>
            <a:r>
              <a:rPr lang="el-GR" dirty="0" smtClean="0"/>
              <a:t>λ</a:t>
            </a:r>
            <a:r>
              <a:rPr lang="en-US" sz="2200" i="1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* = </a:t>
            </a:r>
            <a:r>
              <a:rPr lang="en-US" b="1" dirty="0" smtClean="0"/>
              <a:t>W</a:t>
            </a:r>
            <a:r>
              <a:rPr lang="en-US" sz="1900" b="1" i="1" dirty="0" smtClean="0"/>
              <a:t>i </a:t>
            </a:r>
            <a:r>
              <a:rPr lang="en-US" b="1" i="1" dirty="0" smtClean="0"/>
              <a:t>×</a:t>
            </a:r>
            <a:r>
              <a:rPr lang="el-GR" dirty="0" smtClean="0"/>
              <a:t>λ</a:t>
            </a:r>
            <a:r>
              <a:rPr lang="en-US" b="1" baseline="-25000" dirty="0" smtClean="0"/>
              <a:t>system</a:t>
            </a:r>
          </a:p>
          <a:p>
            <a:r>
              <a:rPr lang="en-US" dirty="0" smtClean="0"/>
              <a:t>where </a:t>
            </a:r>
            <a:r>
              <a:rPr lang="en-US" b="1" dirty="0"/>
              <a:t>W</a:t>
            </a:r>
            <a:r>
              <a:rPr lang="en-US" b="1" i="1" baseline="-25000" dirty="0"/>
              <a:t>i</a:t>
            </a:r>
            <a:r>
              <a:rPr lang="en-US" b="1" i="1" dirty="0"/>
              <a:t> </a:t>
            </a:r>
            <a:r>
              <a:rPr lang="en-US" dirty="0"/>
              <a:t>= λ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/ Σλ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is the allocation</a:t>
            </a:r>
          </a:p>
          <a:p>
            <a:r>
              <a:rPr lang="en-US" dirty="0"/>
              <a:t>weight for the </a:t>
            </a:r>
            <a:r>
              <a:rPr lang="en-US" b="1" i="1" dirty="0"/>
              <a:t>i</a:t>
            </a:r>
            <a:r>
              <a:rPr lang="en-US" baseline="30000" dirty="0"/>
              <a:t>th</a:t>
            </a:r>
            <a:r>
              <a:rPr lang="en-US" dirty="0"/>
              <a:t> component.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Reliability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Reliability Allocation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656" y="9906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Example </a:t>
            </a:r>
            <a:r>
              <a:rPr lang="en-US" sz="2800" dirty="0"/>
              <a:t>- ARINC Method</a:t>
            </a:r>
          </a:p>
          <a:p>
            <a:r>
              <a:rPr lang="en-US" sz="2800" dirty="0"/>
              <a:t>• A system has 4 components with the</a:t>
            </a:r>
          </a:p>
          <a:p>
            <a:r>
              <a:rPr lang="en-US" sz="2800" dirty="0"/>
              <a:t>failure rates:</a:t>
            </a:r>
          </a:p>
          <a:p>
            <a:r>
              <a:rPr lang="el-GR" sz="2800" dirty="0"/>
              <a:t>λ1 = </a:t>
            </a:r>
            <a:r>
              <a:rPr lang="el-GR" sz="2800" b="1" dirty="0"/>
              <a:t>0.002, </a:t>
            </a:r>
            <a:r>
              <a:rPr lang="el-GR" sz="2800" dirty="0"/>
              <a:t>λ2 = </a:t>
            </a:r>
            <a:r>
              <a:rPr lang="el-GR" sz="2800" b="1" dirty="0"/>
              <a:t>0.003,</a:t>
            </a:r>
          </a:p>
          <a:p>
            <a:r>
              <a:rPr lang="el-GR" sz="2800" dirty="0"/>
              <a:t>λ3 = </a:t>
            </a:r>
            <a:r>
              <a:rPr lang="el-GR" sz="2800" b="1" dirty="0"/>
              <a:t>0.004, </a:t>
            </a:r>
            <a:r>
              <a:rPr lang="el-GR" sz="2800" dirty="0"/>
              <a:t>λ4 = </a:t>
            </a:r>
            <a:r>
              <a:rPr lang="el-GR" sz="2800" b="1" dirty="0"/>
              <a:t>0.007</a:t>
            </a:r>
            <a:r>
              <a:rPr lang="el-GR" sz="2800" b="1" dirty="0" smtClean="0"/>
              <a:t>.</a:t>
            </a:r>
            <a:endParaRPr lang="en-US" sz="2800" b="1" dirty="0" smtClean="0"/>
          </a:p>
          <a:p>
            <a:endParaRPr lang="el-GR" sz="2800" b="1" dirty="0"/>
          </a:p>
          <a:p>
            <a:r>
              <a:rPr lang="en-US" sz="2800" b="1" dirty="0"/>
              <a:t>The requirement is</a:t>
            </a:r>
            <a:r>
              <a:rPr lang="en-US" sz="2800" dirty="0"/>
              <a:t>: the system </a:t>
            </a:r>
            <a:r>
              <a:rPr lang="en-US" sz="2800" dirty="0" smtClean="0"/>
              <a:t>should keeps </a:t>
            </a:r>
            <a:r>
              <a:rPr lang="en-US" sz="2800" dirty="0"/>
              <a:t>functioning with the </a:t>
            </a:r>
            <a:r>
              <a:rPr lang="en-US" sz="2800" dirty="0" smtClean="0"/>
              <a:t>probability of </a:t>
            </a:r>
            <a:r>
              <a:rPr lang="en-US" sz="2800" dirty="0"/>
              <a:t>0.95 during a 5-hour mission.</a:t>
            </a:r>
          </a:p>
          <a:p>
            <a:endParaRPr lang="en-US" sz="2800" dirty="0" smtClean="0"/>
          </a:p>
          <a:p>
            <a:r>
              <a:rPr lang="en-US" sz="2800" dirty="0" smtClean="0"/>
              <a:t>Allocate </a:t>
            </a:r>
            <a:r>
              <a:rPr lang="en-US" sz="2800" dirty="0"/>
              <a:t>the reliability of </a:t>
            </a:r>
            <a:r>
              <a:rPr lang="en-US" sz="2800" dirty="0" smtClean="0"/>
              <a:t>these components </a:t>
            </a:r>
            <a:r>
              <a:rPr lang="en-US" sz="2800" dirty="0"/>
              <a:t>to meet the requirement.</a:t>
            </a:r>
          </a:p>
        </p:txBody>
      </p:sp>
    </p:spTree>
    <p:extLst>
      <p:ext uri="{BB962C8B-B14F-4D97-AF65-F5344CB8AC3E}">
        <p14:creationId xmlns:p14="http://schemas.microsoft.com/office/powerpoint/2010/main" val="7906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ARINC Method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676400"/>
            <a:ext cx="66023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7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AGREE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Developed </a:t>
            </a:r>
            <a:r>
              <a:rPr lang="en-US" dirty="0"/>
              <a:t>in 1957.</a:t>
            </a:r>
          </a:p>
          <a:p>
            <a:pPr marL="0" indent="0">
              <a:buNone/>
            </a:pPr>
            <a:r>
              <a:rPr lang="en-US" dirty="0" smtClean="0"/>
              <a:t>Assumption</a:t>
            </a:r>
            <a:r>
              <a:rPr lang="en-US" dirty="0"/>
              <a:t>:</a:t>
            </a:r>
          </a:p>
          <a:p>
            <a:r>
              <a:rPr lang="en-US" dirty="0" smtClean="0"/>
              <a:t>System </a:t>
            </a:r>
            <a:r>
              <a:rPr lang="en-US" dirty="0"/>
              <a:t>consists of </a:t>
            </a:r>
            <a:r>
              <a:rPr lang="en-US" i="1" dirty="0"/>
              <a:t>n </a:t>
            </a:r>
            <a:r>
              <a:rPr lang="en-US" dirty="0" smtClean="0"/>
              <a:t>independent modules </a:t>
            </a:r>
            <a:r>
              <a:rPr lang="en-US" dirty="0"/>
              <a:t>each having </a:t>
            </a:r>
            <a:r>
              <a:rPr lang="en-US" i="1" dirty="0"/>
              <a:t>n</a:t>
            </a:r>
            <a:r>
              <a:rPr lang="en-US" sz="1900" i="1" dirty="0"/>
              <a:t>i</a:t>
            </a:r>
            <a:r>
              <a:rPr lang="en-US" i="1" dirty="0"/>
              <a:t> </a:t>
            </a:r>
            <a:r>
              <a:rPr lang="en-US" dirty="0"/>
              <a:t>components</a:t>
            </a:r>
          </a:p>
          <a:p>
            <a:r>
              <a:rPr lang="en-US" dirty="0" smtClean="0"/>
              <a:t>Contribution </a:t>
            </a:r>
            <a:r>
              <a:rPr lang="en-US" dirty="0"/>
              <a:t>of the </a:t>
            </a:r>
            <a:r>
              <a:rPr lang="en-US" i="1" dirty="0"/>
              <a:t>i</a:t>
            </a:r>
            <a:r>
              <a:rPr lang="en-US" dirty="0"/>
              <a:t>th module to </a:t>
            </a:r>
            <a:r>
              <a:rPr lang="en-US" dirty="0" smtClean="0"/>
              <a:t>the system </a:t>
            </a:r>
            <a:r>
              <a:rPr lang="en-US" dirty="0"/>
              <a:t>reliability goal is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i="1" dirty="0" smtClean="0"/>
              <a:t>R</a:t>
            </a:r>
            <a:r>
              <a:rPr lang="en-US" sz="1900" i="1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* </a:t>
            </a:r>
            <a:r>
              <a:rPr lang="en-US" dirty="0"/>
              <a:t>= </a:t>
            </a:r>
            <a:r>
              <a:rPr lang="en-US" b="1" dirty="0"/>
              <a:t>[</a:t>
            </a:r>
            <a:r>
              <a:rPr lang="en-US" i="1" dirty="0" err="1"/>
              <a:t>R</a:t>
            </a:r>
            <a:r>
              <a:rPr lang="en-US" sz="1500" b="1" dirty="0" err="1"/>
              <a:t>system</a:t>
            </a:r>
            <a:r>
              <a:rPr lang="en-US" sz="1500" b="1" dirty="0"/>
              <a:t>(t</a:t>
            </a:r>
            <a:r>
              <a:rPr lang="en-US" sz="1500" b="1" dirty="0" smtClean="0"/>
              <a:t>)</a:t>
            </a:r>
            <a:r>
              <a:rPr lang="en-US" b="1" dirty="0" smtClean="0"/>
              <a:t>]^(</a:t>
            </a:r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b="1" dirty="0" smtClean="0"/>
              <a:t>/N)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b="1" dirty="0"/>
              <a:t>N </a:t>
            </a:r>
            <a:r>
              <a:rPr lang="en-US" dirty="0"/>
              <a:t>= total number of components</a:t>
            </a:r>
          </a:p>
          <a:p>
            <a:pPr marL="0" indent="0">
              <a:buNone/>
            </a:pPr>
            <a:r>
              <a:rPr lang="el-GR" dirty="0"/>
              <a:t>Σ</a:t>
            </a:r>
            <a:r>
              <a:rPr lang="en-US" b="1" i="1" dirty="0"/>
              <a:t>n</a:t>
            </a:r>
            <a:r>
              <a:rPr lang="en-US" sz="1700" i="1" dirty="0"/>
              <a:t>i </a:t>
            </a:r>
            <a:r>
              <a:rPr lang="en-US" dirty="0"/>
              <a:t>in the system.</a:t>
            </a:r>
          </a:p>
        </p:txBody>
      </p:sp>
    </p:spTree>
    <p:extLst>
      <p:ext uri="{BB962C8B-B14F-4D97-AF65-F5344CB8AC3E}">
        <p14:creationId xmlns:p14="http://schemas.microsoft.com/office/powerpoint/2010/main" val="8260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988985"/>
            <a:ext cx="8258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Assumption (continued):</a:t>
            </a:r>
          </a:p>
          <a:p>
            <a:r>
              <a:rPr lang="en-US" sz="2400" dirty="0" smtClean="0"/>
              <a:t>1- </a:t>
            </a:r>
            <a:r>
              <a:rPr lang="en-US" sz="2400" i="1" dirty="0" smtClean="0"/>
              <a:t>R</a:t>
            </a:r>
            <a:r>
              <a:rPr lang="en-US" sz="1400" i="1" dirty="0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* </a:t>
            </a:r>
            <a:r>
              <a:rPr lang="en-US" sz="2400" dirty="0"/>
              <a:t>= 1-</a:t>
            </a:r>
            <a:r>
              <a:rPr lang="en-US" sz="2400" b="1" dirty="0"/>
              <a:t>[</a:t>
            </a:r>
            <a:r>
              <a:rPr lang="en-US" sz="2400" i="1" dirty="0" err="1"/>
              <a:t>R</a:t>
            </a:r>
            <a:r>
              <a:rPr lang="en-US" sz="1600" b="1" dirty="0" err="1"/>
              <a:t>system</a:t>
            </a:r>
            <a:r>
              <a:rPr lang="en-US" sz="1600" b="1" dirty="0"/>
              <a:t>(t</a:t>
            </a:r>
            <a:r>
              <a:rPr lang="en-US" sz="1600" b="1" dirty="0" smtClean="0"/>
              <a:t>)</a:t>
            </a:r>
            <a:r>
              <a:rPr lang="en-US" sz="2400" b="1" dirty="0" smtClean="0"/>
              <a:t>]^(</a:t>
            </a:r>
            <a:r>
              <a:rPr lang="en-US" sz="2400" i="1" dirty="0" err="1" smtClean="0"/>
              <a:t>ni</a:t>
            </a:r>
            <a:r>
              <a:rPr lang="en-US" sz="2400" b="1" dirty="0" smtClean="0"/>
              <a:t>/N) </a:t>
            </a:r>
            <a:r>
              <a:rPr lang="en-US" sz="2400" dirty="0"/>
              <a:t>= </a:t>
            </a:r>
            <a:r>
              <a:rPr lang="en-US" sz="2400" b="1" dirty="0"/>
              <a:t>W</a:t>
            </a:r>
            <a:r>
              <a:rPr lang="en-US" sz="1600" b="1" i="1" dirty="0"/>
              <a:t>i </a:t>
            </a:r>
            <a:r>
              <a:rPr lang="en-US" sz="2400" dirty="0" smtClean="0"/>
              <a:t>×[1-e(</a:t>
            </a:r>
            <a:r>
              <a:rPr lang="en-US" sz="2400" b="1" dirty="0" smtClean="0"/>
              <a:t>- </a:t>
            </a:r>
            <a:r>
              <a:rPr lang="el-GR" sz="2400" dirty="0" smtClean="0"/>
              <a:t>λ</a:t>
            </a:r>
            <a:r>
              <a:rPr lang="en-US" sz="1600" b="1" i="1" dirty="0" err="1" smtClean="0"/>
              <a:t>i</a:t>
            </a:r>
            <a:r>
              <a:rPr lang="en-US" sz="2400" b="1" i="1" dirty="0" err="1" smtClean="0"/>
              <a:t>t</a:t>
            </a:r>
            <a:r>
              <a:rPr lang="en-US" sz="1600" b="1" i="1" dirty="0" err="1" smtClean="0"/>
              <a:t>i</a:t>
            </a:r>
            <a:r>
              <a:rPr lang="en-US" sz="2400" dirty="0" smtClean="0"/>
              <a:t>)]</a:t>
            </a:r>
            <a:endParaRPr lang="en-US" sz="2400" dirty="0"/>
          </a:p>
          <a:p>
            <a:r>
              <a:rPr lang="en-US" sz="2400" dirty="0"/>
              <a:t>where W</a:t>
            </a:r>
            <a:r>
              <a:rPr lang="en-US" sz="1600" i="1" dirty="0"/>
              <a:t>i</a:t>
            </a:r>
            <a:r>
              <a:rPr lang="en-US" sz="2400" i="1" dirty="0"/>
              <a:t> </a:t>
            </a:r>
            <a:r>
              <a:rPr lang="en-US" sz="2400" dirty="0"/>
              <a:t>= importance index of the </a:t>
            </a:r>
            <a:r>
              <a:rPr lang="en-US" sz="2400" i="1" dirty="0" smtClean="0"/>
              <a:t>i</a:t>
            </a:r>
            <a:r>
              <a:rPr lang="en-US" sz="2400" dirty="0" smtClean="0"/>
              <a:t>th module </a:t>
            </a:r>
            <a:r>
              <a:rPr lang="en-US" sz="2400" dirty="0"/>
              <a:t>(prob. that the system will </a:t>
            </a:r>
            <a:r>
              <a:rPr lang="en-US" sz="2400" dirty="0" smtClean="0"/>
              <a:t>fail given </a:t>
            </a:r>
            <a:r>
              <a:rPr lang="en-US" sz="2400" dirty="0"/>
              <a:t>module </a:t>
            </a:r>
            <a:r>
              <a:rPr lang="en-US" sz="2400" b="1" i="1" dirty="0"/>
              <a:t>i </a:t>
            </a:r>
            <a:r>
              <a:rPr lang="en-US" sz="2400" dirty="0"/>
              <a:t>has failed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AGREE </a:t>
            </a:r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70793"/>
            <a:ext cx="3477126" cy="101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4786312" cy="300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9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- Other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system has the following structure. </a:t>
            </a:r>
            <a:r>
              <a:rPr lang="en-US" dirty="0" smtClean="0"/>
              <a:t>The goal </a:t>
            </a:r>
            <a:r>
              <a:rPr lang="en-US" dirty="0"/>
              <a:t>is: the system reliability is 0.95.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Idea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/>
              <a:t>allocate the reliability of these components</a:t>
            </a:r>
          </a:p>
          <a:p>
            <a:pPr marL="0" indent="0">
              <a:buNone/>
            </a:pPr>
            <a:r>
              <a:rPr lang="en-US" dirty="0"/>
              <a:t>by balancing the reliability of the subsystems.</a:t>
            </a:r>
          </a:p>
          <a:p>
            <a:r>
              <a:rPr lang="en-US" dirty="0"/>
              <a:t>Benefit: avoid over-improving a subsystem</a:t>
            </a:r>
          </a:p>
          <a:p>
            <a:r>
              <a:rPr lang="pt-BR" i="1" dirty="0" smtClean="0"/>
              <a:t>R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i="1" dirty="0"/>
              <a:t>R</a:t>
            </a:r>
            <a:r>
              <a:rPr lang="pt-BR" baseline="-25000" dirty="0"/>
              <a:t>2</a:t>
            </a:r>
            <a:r>
              <a:rPr lang="pt-BR" dirty="0"/>
              <a:t> = 0.8409, </a:t>
            </a:r>
            <a:r>
              <a:rPr lang="pt-BR" i="1" dirty="0"/>
              <a:t>R</a:t>
            </a:r>
            <a:r>
              <a:rPr lang="pt-BR" baseline="-25000" dirty="0"/>
              <a:t>3</a:t>
            </a:r>
            <a:r>
              <a:rPr lang="pt-BR" dirty="0"/>
              <a:t> = </a:t>
            </a:r>
            <a:r>
              <a:rPr lang="pt-BR" dirty="0" smtClean="0"/>
              <a:t>0.9747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2686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7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/>
          <a:lstStyle/>
          <a:p>
            <a:r>
              <a:rPr lang="en-US" dirty="0" smtClean="0"/>
              <a:t>Reliability Management</a:t>
            </a:r>
          </a:p>
          <a:p>
            <a:r>
              <a:rPr lang="en-US" dirty="0" smtClean="0"/>
              <a:t>Reliability in Product Design</a:t>
            </a:r>
          </a:p>
          <a:p>
            <a:r>
              <a:rPr lang="en-US" dirty="0" smtClean="0"/>
              <a:t>Reliability Tools</a:t>
            </a:r>
            <a:endParaRPr lang="en-US" dirty="0"/>
          </a:p>
          <a:p>
            <a:pPr lvl="1"/>
            <a:r>
              <a:rPr lang="en-US" dirty="0" smtClean="0"/>
              <a:t>Boundary Diagram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Block Diagram / </a:t>
            </a:r>
            <a:r>
              <a:rPr lang="en-US" dirty="0" smtClean="0"/>
              <a:t>FBD</a:t>
            </a:r>
            <a:endParaRPr lang="en-US" dirty="0"/>
          </a:p>
          <a:p>
            <a:pPr lvl="1"/>
            <a:r>
              <a:rPr lang="en-US" dirty="0" smtClean="0"/>
              <a:t>Event Sequence Diagram</a:t>
            </a:r>
            <a:endParaRPr lang="en-US" dirty="0"/>
          </a:p>
          <a:p>
            <a:r>
              <a:rPr lang="en-US" dirty="0" smtClean="0"/>
              <a:t>Weibull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365226" y="3236426"/>
            <a:ext cx="4196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00B0F0"/>
                </a:solidFill>
              </a:rPr>
              <a:t>Reliability Growth Test (RGT)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937613"/>
            <a:ext cx="6400800" cy="6858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800" dirty="0">
                <a:solidFill>
                  <a:srgbClr val="0000FF"/>
                </a:solidFill>
              </a:rPr>
              <a:t>Why Reliability is able to grow?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295400" y="4554537"/>
            <a:ext cx="6858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 Find root cause for various failure modes</a:t>
            </a:r>
          </a:p>
          <a:p>
            <a:pPr>
              <a:buFontTx/>
              <a:buAutoNum type="arabicPeriod"/>
            </a:pPr>
            <a:r>
              <a:rPr lang="en-US" altLang="en-US" dirty="0"/>
              <a:t> Analyze and fix the problems by design change</a:t>
            </a:r>
          </a:p>
          <a:p>
            <a:pPr>
              <a:buFontTx/>
              <a:buAutoNum type="arabicPeriod"/>
            </a:pPr>
            <a:r>
              <a:rPr lang="en-US" altLang="en-US" dirty="0"/>
              <a:t> Management involvement</a:t>
            </a:r>
          </a:p>
          <a:p>
            <a:pPr>
              <a:buFontTx/>
              <a:buAutoNum type="arabicPeriod"/>
            </a:pPr>
            <a:r>
              <a:rPr lang="en-US" altLang="en-US" dirty="0"/>
              <a:t> Resource investment, e.g., Testing facility, Service manual,...</a:t>
            </a:r>
          </a:p>
          <a:p>
            <a:pPr>
              <a:buFontTx/>
              <a:buAutoNum type="arabicPeriod"/>
            </a:pPr>
            <a:r>
              <a:rPr lang="en-US" altLang="en-US" dirty="0"/>
              <a:t> ……………</a:t>
            </a:r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1741098" y="1385887"/>
            <a:ext cx="1536700" cy="914400"/>
          </a:xfrm>
          <a:custGeom>
            <a:avLst/>
            <a:gdLst>
              <a:gd name="T0" fmla="*/ 0 w 968"/>
              <a:gd name="T1" fmla="*/ 576 h 576"/>
              <a:gd name="T2" fmla="*/ 384 w 968"/>
              <a:gd name="T3" fmla="*/ 480 h 576"/>
              <a:gd name="T4" fmla="*/ 624 w 968"/>
              <a:gd name="T5" fmla="*/ 336 h 576"/>
              <a:gd name="T6" fmla="*/ 912 w 968"/>
              <a:gd name="T7" fmla="*/ 96 h 576"/>
              <a:gd name="T8" fmla="*/ 960 w 968"/>
              <a:gd name="T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576">
                <a:moveTo>
                  <a:pt x="0" y="576"/>
                </a:moveTo>
                <a:cubicBezTo>
                  <a:pt x="140" y="548"/>
                  <a:pt x="280" y="520"/>
                  <a:pt x="384" y="480"/>
                </a:cubicBezTo>
                <a:cubicBezTo>
                  <a:pt x="488" y="440"/>
                  <a:pt x="536" y="400"/>
                  <a:pt x="624" y="336"/>
                </a:cubicBezTo>
                <a:cubicBezTo>
                  <a:pt x="712" y="272"/>
                  <a:pt x="856" y="152"/>
                  <a:pt x="912" y="96"/>
                </a:cubicBezTo>
                <a:cubicBezTo>
                  <a:pt x="968" y="40"/>
                  <a:pt x="952" y="16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436298" y="2528887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1436298" y="1081087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45698" y="16144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MTBF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664898" y="2619375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Total test time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Reliability Prediction </a:t>
            </a:r>
            <a:r>
              <a:rPr lang="en-US" smtClean="0"/>
              <a:t>–</a:t>
            </a:r>
            <a:r>
              <a:rPr lang="en-US" sz="3100" smtClean="0"/>
              <a:t> Reliability Growth</a:t>
            </a:r>
            <a:endParaRPr lang="en-US" sz="31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14876" y="953660"/>
            <a:ext cx="3667124" cy="2101484"/>
            <a:chOff x="1495426" y="2176756"/>
            <a:chExt cx="5486400" cy="3825215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426" y="2176756"/>
              <a:ext cx="5486400" cy="382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634268" y="4848224"/>
              <a:ext cx="19029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7840" y="2611726"/>
              <a:ext cx="1085410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rgbClr val="0070C0"/>
                </a:solidFill>
              </a:endParaRPr>
            </a:p>
            <a:p>
              <a:pPr algn="ctr"/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14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2060" y="759864"/>
            <a:ext cx="6400800" cy="533400"/>
          </a:xfrm>
        </p:spPr>
        <p:txBody>
          <a:bodyPr/>
          <a:lstStyle/>
          <a:p>
            <a:pPr marL="609600" indent="-609600"/>
            <a:r>
              <a:rPr lang="en-US" altLang="en-US" sz="2800" dirty="0">
                <a:solidFill>
                  <a:srgbClr val="0000FF"/>
                </a:solidFill>
              </a:rPr>
              <a:t>How to model the Reliability Growth?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7200" y="2133600"/>
            <a:ext cx="6858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The cumulative </a:t>
            </a:r>
            <a:r>
              <a:rPr lang="en-US" altLang="en-US" dirty="0">
                <a:solidFill>
                  <a:srgbClr val="00B0F0"/>
                </a:solidFill>
              </a:rPr>
              <a:t>MTBF</a:t>
            </a:r>
            <a:r>
              <a:rPr lang="en-US" altLang="en-US" dirty="0"/>
              <a:t> and the </a:t>
            </a:r>
            <a:r>
              <a:rPr lang="en-US" altLang="en-US" dirty="0">
                <a:solidFill>
                  <a:srgbClr val="00B0F0"/>
                </a:solidFill>
              </a:rPr>
              <a:t>cumulative testing time </a:t>
            </a:r>
            <a:r>
              <a:rPr lang="en-US" altLang="en-US" dirty="0"/>
              <a:t>is linear on a log-log scale – </a:t>
            </a:r>
            <a:r>
              <a:rPr lang="en-US" altLang="en-US" dirty="0">
                <a:solidFill>
                  <a:srgbClr val="FF0000"/>
                </a:solidFill>
              </a:rPr>
              <a:t>An empirical </a:t>
            </a:r>
            <a:r>
              <a:rPr lang="en-US" altLang="en-US" dirty="0" smtClean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28600" y="4845050"/>
            <a:ext cx="685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Statistically model the growth process as a non-homogeneous process NHPP – </a:t>
            </a:r>
            <a:r>
              <a:rPr lang="en-US" altLang="en-US" dirty="0">
                <a:solidFill>
                  <a:srgbClr val="FF0000"/>
                </a:solidFill>
              </a:rPr>
              <a:t>A more generic and statistics-based model 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76200" y="1693047"/>
            <a:ext cx="3505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990600" indent="-53340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371600" indent="-4572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752600" indent="-3810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209800" indent="-3810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667000" indent="-3810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3124200" indent="-3810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581400" indent="-3810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4038600" indent="-3810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Duane model - 1962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52400" y="4409745"/>
            <a:ext cx="335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990600" indent="-53340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371600" indent="-4572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752600" indent="-3810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209800" indent="-3810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667000" indent="-3810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3124200" indent="-3810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581400" indent="-3810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4038600" indent="-3810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Crow AMSAA - 1972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Reliability Prediction </a:t>
            </a:r>
            <a:r>
              <a:rPr lang="en-US" smtClean="0"/>
              <a:t>–</a:t>
            </a:r>
            <a:r>
              <a:rPr lang="en-US" sz="3100" smtClean="0"/>
              <a:t> Reliability Growth</a:t>
            </a:r>
            <a:endParaRPr lang="en-US" sz="31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8" y="2779931"/>
            <a:ext cx="912805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07003"/>
            <a:ext cx="3340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5486400"/>
            <a:ext cx="548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- Maximum </a:t>
            </a:r>
            <a:r>
              <a:rPr lang="en-US" sz="2000" dirty="0"/>
              <a:t>likelihood estimator  (MLE) </a:t>
            </a:r>
          </a:p>
          <a:p>
            <a:pPr lvl="1"/>
            <a:r>
              <a:rPr lang="en-US" sz="2000" dirty="0" smtClean="0"/>
              <a:t>- Goodness-of-fit </a:t>
            </a:r>
            <a:r>
              <a:rPr lang="en-US" sz="2000" dirty="0"/>
              <a:t>is discussed 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10" b="7037"/>
          <a:stretch/>
        </p:blipFill>
        <p:spPr bwMode="auto">
          <a:xfrm>
            <a:off x="6934200" y="1162822"/>
            <a:ext cx="1982561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638800"/>
            <a:ext cx="2209800" cy="70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6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8" grpId="0"/>
      <p:bldP spid="22540" grpId="0"/>
      <p:bldP spid="225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066800"/>
            <a:ext cx="2895600" cy="838200"/>
          </a:xfrm>
          <a:noFill/>
          <a:ln/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1600" b="1" dirty="0">
                <a:solidFill>
                  <a:srgbClr val="00B0F0"/>
                </a:solidFill>
              </a:rPr>
              <a:t>After cumulating some testing time, the reliability growth should look like this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5856288" cy="478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09600" y="2590800"/>
            <a:ext cx="2057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Planned growth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 flipV="1">
            <a:off x="2667000" y="2895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09600" y="3886200"/>
            <a:ext cx="2057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Actual growth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2667000" y="3810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Reliability Prediction </a:t>
            </a:r>
            <a:r>
              <a:rPr lang="en-US" smtClean="0"/>
              <a:t>–</a:t>
            </a:r>
            <a:r>
              <a:rPr lang="en-US" sz="3100" smtClean="0"/>
              <a:t> Reliability Growth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5544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Reliability Prediction </a:t>
            </a:r>
            <a:r>
              <a:rPr lang="en-US" dirty="0" smtClean="0"/>
              <a:t>–</a:t>
            </a:r>
            <a:r>
              <a:rPr lang="en-US" sz="3100" dirty="0" smtClean="0"/>
              <a:t> Reliability Growth</a:t>
            </a:r>
            <a:endParaRPr lang="en-US" sz="31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 t="30433" r="8862" b="2333"/>
          <a:stretch/>
        </p:blipFill>
        <p:spPr bwMode="auto">
          <a:xfrm>
            <a:off x="851723" y="1905000"/>
            <a:ext cx="7157115" cy="378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00200" y="978402"/>
            <a:ext cx="51816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00B0F0"/>
                </a:solidFill>
              </a:rPr>
              <a:t>One more example for a multi-stage reliability growth planning</a:t>
            </a:r>
            <a:endParaRPr lang="en-US" alt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3591308"/>
            <a:ext cx="2209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67200" y="4191000"/>
            <a:ext cx="3581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the test quantity in each of the product development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229600" cy="609600"/>
          </a:xfrm>
        </p:spPr>
        <p:txBody>
          <a:bodyPr/>
          <a:lstStyle/>
          <a:p>
            <a:r>
              <a:rPr lang="en-US" dirty="0"/>
              <a:t>Different Weibull </a:t>
            </a:r>
            <a:r>
              <a:rPr lang="en-US" dirty="0" smtClean="0"/>
              <a:t>shapes (pdf)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172200" cy="5369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Weibull Life Model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733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Different hazard functions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35314"/>
            <a:ext cx="2857191" cy="1906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09" y="4207181"/>
            <a:ext cx="2728572" cy="22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5064"/>
            <a:ext cx="6172200" cy="5369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Weibull Life Model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495" y="1312631"/>
            <a:ext cx="457200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495" y="2927671"/>
            <a:ext cx="3714750" cy="216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4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4499" y="304800"/>
            <a:ext cx="6172200" cy="5369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Weibull Life Model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311036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3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204049" cy="685705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Gamma Function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253422" y="1006727"/>
            <a:ext cx="5532755" cy="5313680"/>
            <a:chOff x="2971800" y="838200"/>
            <a:chExt cx="5532755" cy="5313680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971800" y="838200"/>
              <a:ext cx="5532755" cy="53136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078748" y="1457769"/>
              <a:ext cx="233680" cy="255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Γ</a:t>
              </a:r>
              <a:endParaRPr lang="en-US" sz="11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61" y="1219105"/>
            <a:ext cx="1838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514600"/>
            <a:ext cx="2567907" cy="10570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975269"/>
            <a:ext cx="1000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Exercise: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92" y="1905000"/>
            <a:ext cx="58544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172200" cy="5369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Weibull Life Model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400300"/>
            <a:ext cx="171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7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1933" y="461764"/>
            <a:ext cx="6172200" cy="5369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Weibull Life Model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1" y="1485900"/>
            <a:ext cx="4679156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9" y="3200400"/>
            <a:ext cx="4607719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410200"/>
            <a:ext cx="4352381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548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New Product Development</a:t>
            </a:r>
            <a:endParaRPr lang="en-US" dirty="0"/>
          </a:p>
        </p:txBody>
      </p:sp>
      <p:sp>
        <p:nvSpPr>
          <p:cNvPr id="4" name="Circular Arrow 3"/>
          <p:cNvSpPr/>
          <p:nvPr/>
        </p:nvSpPr>
        <p:spPr>
          <a:xfrm>
            <a:off x="3750988" y="2995484"/>
            <a:ext cx="1828800" cy="1777253"/>
          </a:xfrm>
          <a:prstGeom prst="circularArrow">
            <a:avLst>
              <a:gd name="adj1" fmla="val 4262"/>
              <a:gd name="adj2" fmla="val 1010820"/>
              <a:gd name="adj3" fmla="val 20518759"/>
              <a:gd name="adj4" fmla="val 756535"/>
              <a:gd name="adj5" fmla="val 6556"/>
            </a:avLst>
          </a:prstGeom>
          <a:solidFill>
            <a:srgbClr val="92D050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/>
          <p:cNvSpPr/>
          <p:nvPr/>
        </p:nvSpPr>
        <p:spPr>
          <a:xfrm rot="3273853">
            <a:off x="3168887" y="2356040"/>
            <a:ext cx="2945301" cy="3089964"/>
          </a:xfrm>
          <a:prstGeom prst="circularArrow">
            <a:avLst>
              <a:gd name="adj1" fmla="val 2391"/>
              <a:gd name="adj2" fmla="val 504758"/>
              <a:gd name="adj3" fmla="val 20550804"/>
              <a:gd name="adj4" fmla="val 21575361"/>
              <a:gd name="adj5" fmla="val 4389"/>
            </a:avLst>
          </a:prstGeom>
          <a:solidFill>
            <a:srgbClr val="92D05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966" y="2950093"/>
            <a:ext cx="3702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0000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&amp; New Product 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3901022"/>
            <a:ext cx="1291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% of total revenue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0" y="1160383"/>
            <a:ext cx="2129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needs changes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2195948"/>
            <a:ext cx="2041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environment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0" y="5769114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stay ahead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6845" y="2011282"/>
            <a:ext cx="164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technology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284" y="4930914"/>
            <a:ext cx="1676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to lose market share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6766891" cy="7250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Weibull parameter estimation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43200"/>
            <a:ext cx="6666667" cy="1723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71600"/>
            <a:ext cx="3361905" cy="10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1443148"/>
            <a:ext cx="3780952" cy="9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667000"/>
            <a:ext cx="3180952" cy="828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4419600"/>
            <a:ext cx="2286000" cy="976045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125013"/>
              </p:ext>
            </p:extLst>
          </p:nvPr>
        </p:nvGraphicFramePr>
        <p:xfrm>
          <a:off x="5085933" y="4383599"/>
          <a:ext cx="3352800" cy="199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Down Arrow 10"/>
          <p:cNvSpPr/>
          <p:nvPr/>
        </p:nvSpPr>
        <p:spPr>
          <a:xfrm rot="14950664">
            <a:off x="3916005" y="3728167"/>
            <a:ext cx="304800" cy="1904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Minitab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Weibull parameter estimation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43" r="48750" b="58456"/>
          <a:stretch/>
        </p:blipFill>
        <p:spPr>
          <a:xfrm>
            <a:off x="234910" y="1741100"/>
            <a:ext cx="8530962" cy="37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74229"/>
          </a:xfrm>
        </p:spPr>
        <p:txBody>
          <a:bodyPr/>
          <a:lstStyle/>
          <a:p>
            <a:r>
              <a:rPr lang="en-US" b="1" dirty="0"/>
              <a:t>New Product Development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3100" y="1516844"/>
            <a:ext cx="7924800" cy="958390"/>
            <a:chOff x="63500" y="812800"/>
            <a:chExt cx="7924800" cy="958390"/>
          </a:xfrm>
        </p:grpSpPr>
        <p:sp>
          <p:nvSpPr>
            <p:cNvPr id="5" name="Rectangle 4"/>
            <p:cNvSpPr/>
            <p:nvPr/>
          </p:nvSpPr>
          <p:spPr>
            <a:xfrm>
              <a:off x="63500" y="812800"/>
              <a:ext cx="1574380" cy="3048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Planning</a:t>
              </a:r>
              <a:endParaRPr lang="en-US" dirty="0"/>
            </a:p>
          </p:txBody>
        </p:sp>
        <p:sp>
          <p:nvSpPr>
            <p:cNvPr id="6" name="Rectangle 15"/>
            <p:cNvSpPr/>
            <p:nvPr/>
          </p:nvSpPr>
          <p:spPr>
            <a:xfrm>
              <a:off x="859848" y="1123155"/>
              <a:ext cx="4052336" cy="340104"/>
            </a:xfrm>
            <a:custGeom>
              <a:avLst/>
              <a:gdLst>
                <a:gd name="connsiteX0" fmla="*/ 0 w 2514600"/>
                <a:gd name="connsiteY0" fmla="*/ 0 h 304800"/>
                <a:gd name="connsiteX1" fmla="*/ 2514600 w 2514600"/>
                <a:gd name="connsiteY1" fmla="*/ 0 h 304800"/>
                <a:gd name="connsiteX2" fmla="*/ 2514600 w 2514600"/>
                <a:gd name="connsiteY2" fmla="*/ 304800 h 304800"/>
                <a:gd name="connsiteX3" fmla="*/ 0 w 2514600"/>
                <a:gd name="connsiteY3" fmla="*/ 304800 h 304800"/>
                <a:gd name="connsiteX4" fmla="*/ 0 w 2514600"/>
                <a:gd name="connsiteY4" fmla="*/ 0 h 304800"/>
                <a:gd name="connsiteX0" fmla="*/ 0 w 2514600"/>
                <a:gd name="connsiteY0" fmla="*/ 0 h 304800"/>
                <a:gd name="connsiteX1" fmla="*/ 2298700 w 2514600"/>
                <a:gd name="connsiteY1" fmla="*/ 0 h 304800"/>
                <a:gd name="connsiteX2" fmla="*/ 2514600 w 2514600"/>
                <a:gd name="connsiteY2" fmla="*/ 304800 h 304800"/>
                <a:gd name="connsiteX3" fmla="*/ 0 w 2514600"/>
                <a:gd name="connsiteY3" fmla="*/ 304800 h 304800"/>
                <a:gd name="connsiteX4" fmla="*/ 0 w 251460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04800">
                  <a:moveTo>
                    <a:pt x="0" y="0"/>
                  </a:moveTo>
                  <a:lnTo>
                    <a:pt x="2298700" y="0"/>
                  </a:lnTo>
                  <a:lnTo>
                    <a:pt x="25146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Product/Process design &amp; development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16"/>
            <p:cNvSpPr/>
            <p:nvPr/>
          </p:nvSpPr>
          <p:spPr>
            <a:xfrm>
              <a:off x="2322031" y="1460863"/>
              <a:ext cx="5475769" cy="304171"/>
            </a:xfrm>
            <a:custGeom>
              <a:avLst/>
              <a:gdLst>
                <a:gd name="connsiteX0" fmla="*/ 0 w 1905000"/>
                <a:gd name="connsiteY0" fmla="*/ 0 h 304800"/>
                <a:gd name="connsiteX1" fmla="*/ 1905000 w 1905000"/>
                <a:gd name="connsiteY1" fmla="*/ 0 h 304800"/>
                <a:gd name="connsiteX2" fmla="*/ 1905000 w 1905000"/>
                <a:gd name="connsiteY2" fmla="*/ 304800 h 304800"/>
                <a:gd name="connsiteX3" fmla="*/ 0 w 1905000"/>
                <a:gd name="connsiteY3" fmla="*/ 304800 h 304800"/>
                <a:gd name="connsiteX4" fmla="*/ 0 w 1905000"/>
                <a:gd name="connsiteY4" fmla="*/ 0 h 304800"/>
                <a:gd name="connsiteX0" fmla="*/ 0 w 2527300"/>
                <a:gd name="connsiteY0" fmla="*/ 0 h 304800"/>
                <a:gd name="connsiteX1" fmla="*/ 1905000 w 2527300"/>
                <a:gd name="connsiteY1" fmla="*/ 0 h 304800"/>
                <a:gd name="connsiteX2" fmla="*/ 2527300 w 2527300"/>
                <a:gd name="connsiteY2" fmla="*/ 304800 h 304800"/>
                <a:gd name="connsiteX3" fmla="*/ 0 w 2527300"/>
                <a:gd name="connsiteY3" fmla="*/ 304800 h 304800"/>
                <a:gd name="connsiteX4" fmla="*/ 0 w 252730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7300" h="304800">
                  <a:moveTo>
                    <a:pt x="0" y="0"/>
                  </a:moveTo>
                  <a:lnTo>
                    <a:pt x="1905000" y="0"/>
                  </a:lnTo>
                  <a:lnTo>
                    <a:pt x="25273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Product/Process V&amp;V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" name="Rectangle 17"/>
            <p:cNvSpPr/>
            <p:nvPr/>
          </p:nvSpPr>
          <p:spPr>
            <a:xfrm>
              <a:off x="5562600" y="1466390"/>
              <a:ext cx="2425700" cy="304800"/>
            </a:xfrm>
            <a:custGeom>
              <a:avLst/>
              <a:gdLst>
                <a:gd name="connsiteX0" fmla="*/ 0 w 1905000"/>
                <a:gd name="connsiteY0" fmla="*/ 0 h 304800"/>
                <a:gd name="connsiteX1" fmla="*/ 1905000 w 1905000"/>
                <a:gd name="connsiteY1" fmla="*/ 0 h 304800"/>
                <a:gd name="connsiteX2" fmla="*/ 1905000 w 1905000"/>
                <a:gd name="connsiteY2" fmla="*/ 304800 h 304800"/>
                <a:gd name="connsiteX3" fmla="*/ 0 w 1905000"/>
                <a:gd name="connsiteY3" fmla="*/ 304800 h 304800"/>
                <a:gd name="connsiteX4" fmla="*/ 0 w 1905000"/>
                <a:gd name="connsiteY4" fmla="*/ 0 h 304800"/>
                <a:gd name="connsiteX0" fmla="*/ 0 w 2425700"/>
                <a:gd name="connsiteY0" fmla="*/ 0 h 304800"/>
                <a:gd name="connsiteX1" fmla="*/ 2425700 w 2425700"/>
                <a:gd name="connsiteY1" fmla="*/ 0 h 304800"/>
                <a:gd name="connsiteX2" fmla="*/ 2425700 w 2425700"/>
                <a:gd name="connsiteY2" fmla="*/ 304800 h 304800"/>
                <a:gd name="connsiteX3" fmla="*/ 520700 w 2425700"/>
                <a:gd name="connsiteY3" fmla="*/ 304800 h 304800"/>
                <a:gd name="connsiteX4" fmla="*/ 0 w 2425700"/>
                <a:gd name="connsiteY4" fmla="*/ 0 h 304800"/>
                <a:gd name="connsiteX0" fmla="*/ 0 w 2425700"/>
                <a:gd name="connsiteY0" fmla="*/ 0 h 304800"/>
                <a:gd name="connsiteX1" fmla="*/ 2425700 w 2425700"/>
                <a:gd name="connsiteY1" fmla="*/ 0 h 304800"/>
                <a:gd name="connsiteX2" fmla="*/ 2425700 w 2425700"/>
                <a:gd name="connsiteY2" fmla="*/ 304800 h 304800"/>
                <a:gd name="connsiteX3" fmla="*/ 1141385 w 2425700"/>
                <a:gd name="connsiteY3" fmla="*/ 296295 h 304800"/>
                <a:gd name="connsiteX4" fmla="*/ 0 w 242570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700" h="304800">
                  <a:moveTo>
                    <a:pt x="0" y="0"/>
                  </a:moveTo>
                  <a:lnTo>
                    <a:pt x="2425700" y="0"/>
                  </a:lnTo>
                  <a:lnTo>
                    <a:pt x="2425700" y="304800"/>
                  </a:lnTo>
                  <a:lnTo>
                    <a:pt x="1141385" y="2962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P</a:t>
              </a:r>
              <a:r>
                <a:rPr lang="en-US" dirty="0" smtClean="0"/>
                <a:t>roduction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3070" y="2551434"/>
            <a:ext cx="8509630" cy="3620766"/>
            <a:chOff x="329570" y="3015790"/>
            <a:chExt cx="8509630" cy="3620766"/>
          </a:xfrm>
        </p:grpSpPr>
        <p:grpSp>
          <p:nvGrpSpPr>
            <p:cNvPr id="10" name="Group 9"/>
            <p:cNvGrpSpPr/>
            <p:nvPr/>
          </p:nvGrpSpPr>
          <p:grpSpPr>
            <a:xfrm>
              <a:off x="329570" y="3015790"/>
              <a:ext cx="8509630" cy="2396493"/>
              <a:chOff x="-51430" y="1600200"/>
              <a:chExt cx="8509630" cy="2396493"/>
            </a:xfrm>
          </p:grpSpPr>
          <p:sp>
            <p:nvSpPr>
              <p:cNvPr id="12" name="Curved Right Arrow 11"/>
              <p:cNvSpPr/>
              <p:nvPr/>
            </p:nvSpPr>
            <p:spPr>
              <a:xfrm rot="19236655">
                <a:off x="3732772" y="2473885"/>
                <a:ext cx="218857" cy="502622"/>
              </a:xfrm>
              <a:prstGeom prst="curvedRightArrow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895285" y="1828800"/>
                <a:ext cx="1676715" cy="821693"/>
                <a:chOff x="3352800" y="3505200"/>
                <a:chExt cx="1676715" cy="821693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3352800" y="3557452"/>
                  <a:ext cx="1600200" cy="76944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352800" y="3505200"/>
                  <a:ext cx="167671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FF0000"/>
                      </a:solidFill>
                    </a:rPr>
                    <a:t>Prototype/pilot 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dirty="0" smtClean="0">
                      <a:solidFill>
                        <a:srgbClr val="0000FF"/>
                      </a:solidFill>
                    </a:rPr>
                    <a:t>Build</a:t>
                  </a:r>
                  <a:r>
                    <a:rPr lang="en-US" sz="1400" dirty="0" smtClean="0"/>
                    <a:t> components/ system)</a:t>
                  </a:r>
                </a:p>
              </p:txBody>
            </p:sp>
          </p:grpSp>
          <p:sp>
            <p:nvSpPr>
              <p:cNvPr id="14" name="Curved Down Arrow 13"/>
              <p:cNvSpPr/>
              <p:nvPr/>
            </p:nvSpPr>
            <p:spPr>
              <a:xfrm rot="17874689">
                <a:off x="2488067" y="2485244"/>
                <a:ext cx="497322" cy="263005"/>
              </a:xfrm>
              <a:prstGeom prst="curvedDownArrow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rved Right Arrow 14"/>
              <p:cNvSpPr/>
              <p:nvPr/>
            </p:nvSpPr>
            <p:spPr>
              <a:xfrm rot="19236655">
                <a:off x="6708798" y="2395661"/>
                <a:ext cx="218857" cy="502622"/>
              </a:xfrm>
              <a:prstGeom prst="curvedRightArrow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urved Right Arrow 15"/>
              <p:cNvSpPr/>
              <p:nvPr/>
            </p:nvSpPr>
            <p:spPr>
              <a:xfrm rot="19236655">
                <a:off x="4802721" y="3126113"/>
                <a:ext cx="218857" cy="502622"/>
              </a:xfrm>
              <a:prstGeom prst="curvedRightArrow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3975100" y="2365596"/>
                <a:ext cx="1799175" cy="830997"/>
                <a:chOff x="4220625" y="4267200"/>
                <a:chExt cx="1799175" cy="830997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4331776" y="4267200"/>
                  <a:ext cx="1600200" cy="83099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220625" y="4300955"/>
                  <a:ext cx="179917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FF0000"/>
                      </a:solidFill>
                    </a:rPr>
                    <a:t>Prototype test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dirty="0" smtClean="0">
                      <a:solidFill>
                        <a:srgbClr val="0000FF"/>
                      </a:solidFill>
                    </a:rPr>
                    <a:t>Test</a:t>
                  </a:r>
                  <a:r>
                    <a:rPr lang="en-US" sz="1400" dirty="0" smtClean="0"/>
                    <a:t> components/ System)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019800" y="2052648"/>
                <a:ext cx="1330036" cy="584775"/>
                <a:chOff x="6835701" y="5778500"/>
                <a:chExt cx="1330036" cy="584775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6858000" y="5821978"/>
                  <a:ext cx="1295400" cy="50262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835701" y="5778500"/>
                  <a:ext cx="133003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FF0000"/>
                      </a:solidFill>
                    </a:rPr>
                    <a:t>Production phase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086600" y="2387025"/>
                <a:ext cx="1371600" cy="584775"/>
                <a:chOff x="7772400" y="6273225"/>
                <a:chExt cx="1371600" cy="584775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7772400" y="6305304"/>
                  <a:ext cx="1295400" cy="50262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813964" y="6273225"/>
                  <a:ext cx="133003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</a:rPr>
                    <a:t>Field </a:t>
                  </a:r>
                  <a:r>
                    <a:rPr lang="en-US" sz="1600" dirty="0" smtClean="0">
                      <a:solidFill>
                        <a:srgbClr val="FF0000"/>
                      </a:solidFill>
                    </a:rPr>
                    <a:t>performance</a:t>
                  </a:r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0" name="Curved Down Arrow 19"/>
              <p:cNvSpPr/>
              <p:nvPr/>
            </p:nvSpPr>
            <p:spPr>
              <a:xfrm rot="17192314">
                <a:off x="5697051" y="2596422"/>
                <a:ext cx="497322" cy="263005"/>
              </a:xfrm>
              <a:prstGeom prst="curvedDownArrow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046125" y="2947275"/>
                <a:ext cx="1799175" cy="1049418"/>
                <a:chOff x="5320937" y="4977825"/>
                <a:chExt cx="1799175" cy="1049418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5432088" y="4977825"/>
                  <a:ext cx="1600200" cy="104941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320937" y="5011580"/>
                  <a:ext cx="179917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FF0000"/>
                      </a:solidFill>
                    </a:rPr>
                    <a:t>Verification &amp;Validation</a:t>
                  </a:r>
                </a:p>
                <a:p>
                  <a:pPr algn="ctr"/>
                  <a:r>
                    <a:rPr lang="en-US" sz="1400" dirty="0" smtClean="0"/>
                    <a:t>(System and process </a:t>
                  </a:r>
                  <a:r>
                    <a:rPr lang="en-US" sz="1400" dirty="0" smtClean="0">
                      <a:solidFill>
                        <a:srgbClr val="0000FF"/>
                      </a:solidFill>
                    </a:rPr>
                    <a:t>V&amp;V</a:t>
                  </a:r>
                  <a:r>
                    <a:rPr lang="en-US" sz="1400" dirty="0" smtClean="0"/>
                    <a:t>)</a:t>
                  </a:r>
                </a:p>
              </p:txBody>
            </p:sp>
          </p:grpSp>
          <p:sp>
            <p:nvSpPr>
              <p:cNvPr id="22" name="Curved Right Arrow 21"/>
              <p:cNvSpPr/>
              <p:nvPr/>
            </p:nvSpPr>
            <p:spPr>
              <a:xfrm rot="19236655">
                <a:off x="1582422" y="2780958"/>
                <a:ext cx="218857" cy="502622"/>
              </a:xfrm>
              <a:prstGeom prst="curvedRightArrow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urved Right Arrow 22"/>
              <p:cNvSpPr/>
              <p:nvPr/>
            </p:nvSpPr>
            <p:spPr>
              <a:xfrm rot="19236655">
                <a:off x="579573" y="2115454"/>
                <a:ext cx="218857" cy="502622"/>
              </a:xfrm>
              <a:prstGeom prst="curvedRightArrow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-51430" y="1600200"/>
                <a:ext cx="1448430" cy="609600"/>
                <a:chOff x="0" y="1447800"/>
                <a:chExt cx="1448430" cy="609600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76830" y="1472625"/>
                  <a:ext cx="1295400" cy="58477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0" y="1447800"/>
                  <a:ext cx="144843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FF0000"/>
                      </a:solidFill>
                    </a:rPr>
                    <a:t>Business case</a:t>
                  </a:r>
                </a:p>
                <a:p>
                  <a:pPr algn="ctr"/>
                  <a:r>
                    <a:rPr lang="en-US" sz="1400" dirty="0" smtClean="0"/>
                    <a:t>(new idea)</a:t>
                  </a:r>
                  <a:endParaRPr lang="en-US" sz="1400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863600" y="2108200"/>
                <a:ext cx="1752600" cy="769441"/>
                <a:chOff x="990600" y="2057400"/>
                <a:chExt cx="1752600" cy="769441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1066800" y="2057400"/>
                  <a:ext cx="1600200" cy="76944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990600" y="2057400"/>
                  <a:ext cx="17526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FF0000"/>
                      </a:solidFill>
                    </a:rPr>
                    <a:t>Concept design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dirty="0" smtClean="0">
                      <a:solidFill>
                        <a:srgbClr val="0000FF"/>
                      </a:solidFill>
                    </a:rPr>
                    <a:t>System</a:t>
                  </a:r>
                  <a:r>
                    <a:rPr lang="en-US" sz="1400" dirty="0" smtClean="0"/>
                    <a:t> requirement identification)</a:t>
                  </a:r>
                  <a:endParaRPr lang="en-US" sz="1400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1799936" y="2819400"/>
                <a:ext cx="2098964" cy="786160"/>
                <a:chOff x="1865811" y="2781300"/>
                <a:chExt cx="2098964" cy="78616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2009302" y="2816891"/>
                  <a:ext cx="1870364" cy="75056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865811" y="2781300"/>
                  <a:ext cx="209896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FF0000"/>
                      </a:solidFill>
                    </a:rPr>
                    <a:t>Detail design</a:t>
                  </a:r>
                </a:p>
                <a:p>
                  <a:pPr algn="ctr"/>
                  <a:r>
                    <a:rPr lang="en-US" sz="1400" dirty="0" smtClean="0"/>
                    <a:t>(</a:t>
                  </a:r>
                  <a:r>
                    <a:rPr lang="en-US" sz="1400" dirty="0" smtClean="0">
                      <a:solidFill>
                        <a:srgbClr val="0000FF"/>
                      </a:solidFill>
                    </a:rPr>
                    <a:t>Component</a:t>
                  </a:r>
                  <a:r>
                    <a:rPr lang="en-US" sz="1400" dirty="0" smtClean="0"/>
                    <a:t> requirement identification)</a:t>
                  </a:r>
                </a:p>
              </p:txBody>
            </p:sp>
          </p:grpSp>
        </p:grpSp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4045" y="5284049"/>
              <a:ext cx="2084869" cy="1352507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3" name="Straight Connector 42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1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04" y="15841"/>
            <a:ext cx="8229600" cy="814600"/>
          </a:xfrm>
        </p:spPr>
        <p:txBody>
          <a:bodyPr>
            <a:normAutofit/>
          </a:bodyPr>
          <a:lstStyle/>
          <a:p>
            <a:r>
              <a:rPr lang="en-US" sz="3600" b="1" dirty="0"/>
              <a:t>New Product Development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981200"/>
            <a:ext cx="8763000" cy="609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7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news on NPD delays, cost overruns, and quality </a:t>
            </a:r>
            <a:r>
              <a:rPr lang="en-US" sz="17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US" sz="17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094" y="697452"/>
            <a:ext cx="81534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plagued with:</a:t>
            </a:r>
          </a:p>
          <a:p>
            <a:pPr algn="ctr">
              <a:lnSpc>
                <a:spcPct val="12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 overruns, Schedule delays, and Quality issues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3" y="2708564"/>
            <a:ext cx="954207" cy="415636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janes.com/images/assets/665/50665/0585318_-_mai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48"/>
          <a:stretch/>
        </p:blipFill>
        <p:spPr bwMode="auto">
          <a:xfrm>
            <a:off x="84455" y="5312066"/>
            <a:ext cx="1032685" cy="41563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9" y="3238500"/>
            <a:ext cx="817184" cy="415636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payload.cargocollective.com/1/1/34851/437907/NK_F35b_Cut_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1" y="4495800"/>
            <a:ext cx="851139" cy="415636"/>
          </a:xfrm>
          <a:prstGeom prst="round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" y="3851564"/>
            <a:ext cx="965816" cy="415636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08173"/>
              </p:ext>
            </p:extLst>
          </p:nvPr>
        </p:nvGraphicFramePr>
        <p:xfrm>
          <a:off x="1168400" y="2438400"/>
          <a:ext cx="7924801" cy="3493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effectLst/>
                        </a:rPr>
                        <a:t>Product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effectLst/>
                        </a:rPr>
                        <a:t>Issues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 smtClean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effectLst/>
                        </a:rPr>
                        <a:t>Source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787 Dreamliner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Boeing Co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FF0000"/>
                          </a:solidFill>
                          <a:effectLst/>
                        </a:rPr>
                        <a:t>Delay due to a structural flaw</a:t>
                      </a:r>
                      <a:endParaRPr lang="en-US" sz="1200" b="1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2009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Wall Street Journal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Chevy Volt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General Motors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 smtClean="0">
                          <a:solidFill>
                            <a:srgbClr val="FF0000"/>
                          </a:solidFill>
                          <a:effectLst/>
                        </a:rPr>
                        <a:t>Cost overrun </a:t>
                      </a:r>
                      <a:r>
                        <a:rPr lang="en-US" sz="1200" b="1" i="1" dirty="0">
                          <a:solidFill>
                            <a:srgbClr val="FF0000"/>
                          </a:solidFill>
                          <a:effectLst/>
                        </a:rPr>
                        <a:t>during design</a:t>
                      </a:r>
                      <a:endParaRPr lang="en-US" sz="1200" b="1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2009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CNN Money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5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Honda/GE HF120 turbofan engine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Honda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1" i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issues: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unanticipated test program glitch. A part of the gearbox failed during the test. Rebuild the engine and begin the test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again.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Flying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6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F-35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United Technologies Corp.’s Pratt and Whitney unit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Delays in delivering engines. </a:t>
                      </a:r>
                      <a:r>
                        <a:rPr lang="en-US" sz="1200" b="1" i="1" dirty="0">
                          <a:solidFill>
                            <a:srgbClr val="FF0000"/>
                          </a:solidFill>
                          <a:effectLst/>
                        </a:rPr>
                        <a:t>Quality flaws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and technical issues. Systemic issues and manufacturing quality escapes.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2014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Defence-aerospace.com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Bloomberg Business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Sikorsky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US Marine Corps' (USMC's)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 failure in the main gear box and need for </a:t>
                      </a:r>
                      <a:r>
                        <a:rPr lang="en-US" sz="1200" b="1" i="1" dirty="0">
                          <a:solidFill>
                            <a:srgbClr val="FF0000"/>
                          </a:solidFill>
                          <a:effectLst/>
                        </a:rPr>
                        <a:t>redesign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of the component. Problems with wiring and hydraulics systems. Budget constraints.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HIS Jane’s 360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723" marR="4472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813707" y="1676400"/>
            <a:ext cx="7492093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8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81200"/>
            <a:ext cx="4419600" cy="472539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main projects that faced cost and time overrun:</a:t>
            </a:r>
          </a:p>
          <a:p>
            <a:pPr algn="just">
              <a:lnSpc>
                <a:spcPct val="12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Space Station. </a:t>
            </a:r>
            <a:endParaRPr lang="en-US" sz="19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contract had grown: </a:t>
            </a:r>
            <a:r>
              <a:rPr lang="en-US" sz="1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25%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(from $783M to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986M, the 3</a:t>
            </a:r>
            <a:r>
              <a:rPr lang="en-US" sz="1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 in 2 years)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 Ares-I launch system. </a:t>
            </a:r>
            <a:endParaRPr lang="en-US" sz="19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overrun: </a:t>
            </a:r>
            <a:r>
              <a:rPr lang="en-US" sz="1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43%  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(from $28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billion original estimate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$40 billion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86838" y="1981199"/>
            <a:ext cx="4580962" cy="445770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Defense (DoD) </a:t>
            </a:r>
            <a:endParaRPr lang="en-US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major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weapon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programs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(2000-2010) have:</a:t>
            </a:r>
          </a:p>
          <a:p>
            <a:pPr algn="just">
              <a:lnSpc>
                <a:spcPct val="120000"/>
              </a:lnSpc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development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growth of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42%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 of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20000"/>
              </a:lnSpc>
            </a:pPr>
            <a:endParaRPr lang="en-US" sz="14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DOD’s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NPD programs faced cost overrun. </a:t>
            </a:r>
          </a:p>
          <a:p>
            <a:pPr algn="ctr">
              <a:lnSpc>
                <a:spcPct val="120000"/>
              </a:lnSpc>
            </a:pPr>
            <a:r>
              <a:rPr lang="en-US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experienced an increase in unit costs from initial estimates.</a:t>
            </a:r>
          </a:p>
          <a:p>
            <a:pPr algn="just">
              <a:lnSpc>
                <a:spcPct val="120000"/>
              </a:lnSpc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38200"/>
            <a:ext cx="1143000" cy="11526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01609"/>
            <a:ext cx="1247775" cy="125579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" y="5563593"/>
            <a:ext cx="8077200" cy="5334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5604" y="15841"/>
            <a:ext cx="8229600" cy="814600"/>
          </a:xfrm>
        </p:spPr>
        <p:txBody>
          <a:bodyPr>
            <a:normAutofit/>
          </a:bodyPr>
          <a:lstStyle/>
          <a:p>
            <a:r>
              <a:rPr lang="en-US" sz="3600" b="1" dirty="0"/>
              <a:t>New Product Development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89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Reliability Management - Plan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03920" cy="5048250"/>
          </a:xfrm>
        </p:spPr>
        <p:txBody>
          <a:bodyPr/>
          <a:lstStyle/>
          <a:p>
            <a:r>
              <a:rPr lang="en-US" sz="2000" dirty="0"/>
              <a:t>Develop Reliability Program Plan - </a:t>
            </a:r>
            <a:r>
              <a:rPr lang="en-US" sz="2000" dirty="0">
                <a:solidFill>
                  <a:srgbClr val="0070C0"/>
                </a:solidFill>
              </a:rPr>
              <a:t>identifies specific tasks</a:t>
            </a:r>
            <a:r>
              <a:rPr lang="en-US" sz="2000" dirty="0"/>
              <a:t>, with start and completion dates, and explains how these tasks are </a:t>
            </a:r>
            <a:r>
              <a:rPr lang="en-US" sz="2000" dirty="0">
                <a:solidFill>
                  <a:srgbClr val="0070C0"/>
                </a:solidFill>
              </a:rPr>
              <a:t>coordinated and integrated</a:t>
            </a:r>
            <a:r>
              <a:rPr lang="en-US" sz="2000" dirty="0"/>
              <a:t> with major program milestones for design, manufacturing, and testing;</a:t>
            </a:r>
          </a:p>
          <a:p>
            <a:r>
              <a:rPr lang="en-US" sz="2000" dirty="0" smtClean="0"/>
              <a:t>Plan need to address</a:t>
            </a:r>
          </a:p>
          <a:p>
            <a:pPr lvl="1"/>
            <a:r>
              <a:rPr lang="en-US" sz="1800" dirty="0"/>
              <a:t>Monitoring/Control of Subcontractors and Suppliers; </a:t>
            </a:r>
            <a:endParaRPr lang="en-US" sz="1800" dirty="0" smtClean="0"/>
          </a:p>
          <a:p>
            <a:pPr lvl="1"/>
            <a:r>
              <a:rPr lang="en-US" sz="1800" dirty="0" smtClean="0"/>
              <a:t>Program </a:t>
            </a:r>
            <a:r>
              <a:rPr lang="en-US" sz="1800" dirty="0"/>
              <a:t>Review; </a:t>
            </a:r>
            <a:endParaRPr lang="en-US" sz="1800" dirty="0" smtClean="0"/>
          </a:p>
          <a:p>
            <a:pPr lvl="1"/>
            <a:r>
              <a:rPr lang="en-US" sz="1800" dirty="0" smtClean="0"/>
              <a:t>Failure </a:t>
            </a:r>
            <a:r>
              <a:rPr lang="en-US" sz="1800" dirty="0"/>
              <a:t>Reporting, Analysis, and </a:t>
            </a:r>
            <a:r>
              <a:rPr lang="en-US" sz="1800" dirty="0" smtClean="0"/>
              <a:t>Corrective Action </a:t>
            </a:r>
            <a:r>
              <a:rPr lang="en-US" sz="1800" dirty="0"/>
              <a:t>System (</a:t>
            </a:r>
            <a:r>
              <a:rPr lang="en-US" sz="1800" dirty="0">
                <a:solidFill>
                  <a:srgbClr val="00B0F0"/>
                </a:solidFill>
              </a:rPr>
              <a:t>FRACAS</a:t>
            </a:r>
            <a:r>
              <a:rPr lang="en-US" sz="1800" dirty="0"/>
              <a:t>); </a:t>
            </a:r>
            <a:endParaRPr lang="en-US" sz="1800" dirty="0" smtClean="0"/>
          </a:p>
          <a:p>
            <a:pPr lvl="1"/>
            <a:r>
              <a:rPr lang="en-US" sz="1800" dirty="0" smtClean="0"/>
              <a:t>Failure </a:t>
            </a:r>
            <a:r>
              <a:rPr lang="en-US" sz="1800" dirty="0"/>
              <a:t>Review Board; </a:t>
            </a:r>
            <a:endParaRPr lang="en-US" sz="1800" dirty="0" smtClean="0"/>
          </a:p>
          <a:p>
            <a:pPr lvl="1"/>
            <a:r>
              <a:rPr lang="en-US" sz="1800" dirty="0" smtClean="0"/>
              <a:t>Reliability </a:t>
            </a:r>
            <a:r>
              <a:rPr lang="en-US" sz="1800" dirty="0"/>
              <a:t>Modeling; </a:t>
            </a:r>
            <a:endParaRPr lang="en-US" sz="1800" dirty="0" smtClean="0"/>
          </a:p>
          <a:p>
            <a:pPr lvl="1"/>
            <a:r>
              <a:rPr lang="en-US" sz="1800" dirty="0" smtClean="0"/>
              <a:t>Reliability </a:t>
            </a:r>
            <a:r>
              <a:rPr lang="en-US" sz="1800" dirty="0"/>
              <a:t>Allocations; </a:t>
            </a:r>
            <a:endParaRPr lang="en-US" sz="1800" dirty="0" smtClean="0"/>
          </a:p>
          <a:p>
            <a:pPr lvl="1"/>
            <a:r>
              <a:rPr lang="en-US" sz="1800" dirty="0" smtClean="0"/>
              <a:t>Reliability Predictions</a:t>
            </a:r>
            <a:r>
              <a:rPr lang="en-US" sz="1800" dirty="0"/>
              <a:t>; </a:t>
            </a:r>
            <a:endParaRPr lang="en-US" sz="1800" dirty="0" smtClean="0"/>
          </a:p>
          <a:p>
            <a:pPr lvl="1"/>
            <a:r>
              <a:rPr lang="en-US" sz="1800" dirty="0" smtClean="0"/>
              <a:t>Part </a:t>
            </a:r>
            <a:r>
              <a:rPr lang="en-US" sz="1800" dirty="0" err="1"/>
              <a:t>Derating</a:t>
            </a:r>
            <a:r>
              <a:rPr lang="en-US" sz="1800" dirty="0"/>
              <a:t>; </a:t>
            </a:r>
            <a:endParaRPr lang="en-US" sz="1800" dirty="0" smtClean="0"/>
          </a:p>
          <a:p>
            <a:pPr lvl="1"/>
            <a:r>
              <a:rPr lang="en-US" sz="1800" dirty="0" smtClean="0"/>
              <a:t>Thermal </a:t>
            </a:r>
            <a:r>
              <a:rPr lang="en-US" sz="1800" dirty="0"/>
              <a:t>Reliability; 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Reliability </a:t>
            </a:r>
            <a:r>
              <a:rPr lang="en-US" sz="1800" dirty="0"/>
              <a:t>Development/Growth Testing.</a:t>
            </a:r>
          </a:p>
        </p:txBody>
      </p:sp>
    </p:spTree>
    <p:extLst>
      <p:ext uri="{BB962C8B-B14F-4D97-AF65-F5344CB8AC3E}">
        <p14:creationId xmlns:p14="http://schemas.microsoft.com/office/powerpoint/2010/main" val="32642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Reliability Management</a:t>
            </a:r>
            <a:endParaRPr lang="en-US" sz="3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815263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1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Diagram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1" y="1981200"/>
            <a:ext cx="7833058" cy="35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8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1176</Words>
  <Application>Microsoft Office PowerPoint</Application>
  <PresentationFormat>On-screen Show (4:3)</PresentationFormat>
  <Paragraphs>216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SimSun</vt:lpstr>
      <vt:lpstr>Arial</vt:lpstr>
      <vt:lpstr>Calibri</vt:lpstr>
      <vt:lpstr>Times New Roman</vt:lpstr>
      <vt:lpstr>Wingdings</vt:lpstr>
      <vt:lpstr>Office Theme</vt:lpstr>
      <vt:lpstr>Reliability Engineering and Management in New Product Development  Dr. Steven Li Department of IE &amp; EM  email: stevenli777@gmail.com </vt:lpstr>
      <vt:lpstr>Topics to be covered</vt:lpstr>
      <vt:lpstr>New Product Development</vt:lpstr>
      <vt:lpstr>New Product Development</vt:lpstr>
      <vt:lpstr>New Product Development</vt:lpstr>
      <vt:lpstr>New Product Development</vt:lpstr>
      <vt:lpstr>Reliability Management - Plan</vt:lpstr>
      <vt:lpstr>Reliability Management</vt:lpstr>
      <vt:lpstr>Boundary Diagram</vt:lpstr>
      <vt:lpstr>Reliability Management – Monitoring and Prediction</vt:lpstr>
      <vt:lpstr>Reliability in Product Design</vt:lpstr>
      <vt:lpstr>Reliability Allocation</vt:lpstr>
      <vt:lpstr>Reliability Allocation</vt:lpstr>
      <vt:lpstr>Reliability Allocation</vt:lpstr>
      <vt:lpstr>Reliability Allocation</vt:lpstr>
      <vt:lpstr>Solution – ARINC Method</vt:lpstr>
      <vt:lpstr>AGREE Method</vt:lpstr>
      <vt:lpstr>AGREE Method</vt:lpstr>
      <vt:lpstr>Example - Other Method</vt:lpstr>
      <vt:lpstr>PowerPoint Presentation</vt:lpstr>
      <vt:lpstr>PowerPoint Presentation</vt:lpstr>
      <vt:lpstr>PowerPoint Presentation</vt:lpstr>
      <vt:lpstr>Reliability Prediction – Reliability Growth</vt:lpstr>
      <vt:lpstr>Weibull Life Model</vt:lpstr>
      <vt:lpstr>Weibull Life Model</vt:lpstr>
      <vt:lpstr>Weibull Life Model</vt:lpstr>
      <vt:lpstr>Gamma Function</vt:lpstr>
      <vt:lpstr>Weibull Life Model</vt:lpstr>
      <vt:lpstr>Weibull Life Model</vt:lpstr>
      <vt:lpstr>Weibull parameter estimation</vt:lpstr>
      <vt:lpstr>Weibull parameter estimation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oit</dc:creator>
  <cp:lastModifiedBy>Zhaojun (Steven) Li</cp:lastModifiedBy>
  <cp:revision>50</cp:revision>
  <dcterms:created xsi:type="dcterms:W3CDTF">2014-09-24T20:27:03Z</dcterms:created>
  <dcterms:modified xsi:type="dcterms:W3CDTF">2016-11-20T22:46:35Z</dcterms:modified>
</cp:coreProperties>
</file>