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70" r:id="rId7"/>
    <p:sldId id="261" r:id="rId8"/>
    <p:sldId id="262" r:id="rId9"/>
    <p:sldId id="263" r:id="rId10"/>
    <p:sldId id="264" r:id="rId11"/>
    <p:sldId id="271" r:id="rId12"/>
    <p:sldId id="265" r:id="rId13"/>
    <p:sldId id="272" r:id="rId14"/>
    <p:sldId id="268" r:id="rId15"/>
    <p:sldId id="277" r:id="rId16"/>
    <p:sldId id="278" r:id="rId17"/>
    <p:sldId id="266" r:id="rId18"/>
    <p:sldId id="267" r:id="rId19"/>
    <p:sldId id="273" r:id="rId20"/>
    <p:sldId id="274" r:id="rId21"/>
    <p:sldId id="269" r:id="rId22"/>
    <p:sldId id="275" r:id="rId23"/>
    <p:sldId id="276"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5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F923E64-7ED2-4397-BF01-746661B9A2DD}" type="datetimeFigureOut">
              <a:rPr lang="en-US" smtClean="0"/>
              <a:t>12/4/2013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EF3B86A-0FE4-4DCA-AC3D-75138A22ADFD}" type="slidenum">
              <a:rPr lang="en-US" smtClean="0"/>
              <a:t>‹#›</a:t>
            </a:fld>
            <a:endParaRPr lang="en-US" dirty="0"/>
          </a:p>
        </p:txBody>
      </p:sp>
    </p:spTree>
    <p:extLst>
      <p:ext uri="{BB962C8B-B14F-4D97-AF65-F5344CB8AC3E}">
        <p14:creationId xmlns:p14="http://schemas.microsoft.com/office/powerpoint/2010/main" val="407923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0BF20A-A55A-4B33-B3ED-E1C5BE1C9184}" type="datetime1">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382533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74B76-C3C0-47FC-B4BE-CDEB1D16A244}" type="datetime1">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80266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2EB163-F06F-4B2E-BC84-4964D52DE99C}" type="datetime1">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297926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BBE40D-F980-49C8-AF7B-F75B6BE4FA40}" type="datetime1">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253501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C099A-C86F-46F2-930B-6988FABBB5AE}" type="datetime1">
              <a:rPr lang="en-US" smtClean="0"/>
              <a:t>12/4/2013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301492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047CE-00D4-49F9-A889-7F0824EC8B1D}" type="datetime1">
              <a:rPr lang="en-US" smtClean="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158612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10417C-27AF-46E7-AFF9-711EAD96194F}" type="datetime1">
              <a:rPr lang="en-US" smtClean="0"/>
              <a:t>12/4/2013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323261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07901-CB16-4C86-8834-9F9D51FFE3EC}" type="datetime1">
              <a:rPr lang="en-US" smtClean="0"/>
              <a:t>12/4/2013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44167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5DE900-7792-426F-AD7A-2E6A8BCDD278}" type="datetime1">
              <a:rPr lang="en-US" smtClean="0"/>
              <a:t>12/4/2013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340136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613ED-338D-4C34-91E4-2AE72CFD98E1}" type="datetime1">
              <a:rPr lang="en-US" smtClean="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68943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FFA76-F4E2-4657-AB85-CA1B1770B699}" type="datetime1">
              <a:rPr lang="en-US" smtClean="0"/>
              <a:t>12/4/2013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F7F53A-85C6-45E7-9CE5-B2C904C608B0}" type="slidenum">
              <a:rPr lang="en-US" smtClean="0"/>
              <a:t>‹#›</a:t>
            </a:fld>
            <a:endParaRPr lang="en-US" dirty="0"/>
          </a:p>
        </p:txBody>
      </p:sp>
    </p:spTree>
    <p:extLst>
      <p:ext uri="{BB962C8B-B14F-4D97-AF65-F5344CB8AC3E}">
        <p14:creationId xmlns:p14="http://schemas.microsoft.com/office/powerpoint/2010/main" val="389541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EB585-EE92-426A-99B8-5ED669765A02}" type="datetime1">
              <a:rPr lang="en-US" smtClean="0"/>
              <a:t>12/4/2013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7F53A-85C6-45E7-9CE5-B2C904C608B0}" type="slidenum">
              <a:rPr lang="en-US" smtClean="0"/>
              <a:t>‹#›</a:t>
            </a:fld>
            <a:endParaRPr lang="en-US" dirty="0"/>
          </a:p>
        </p:txBody>
      </p:sp>
    </p:spTree>
    <p:extLst>
      <p:ext uri="{BB962C8B-B14F-4D97-AF65-F5344CB8AC3E}">
        <p14:creationId xmlns:p14="http://schemas.microsoft.com/office/powerpoint/2010/main" val="1379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Software Testing</a:t>
            </a:r>
            <a:endParaRPr lang="en-US" dirty="0"/>
          </a:p>
        </p:txBody>
      </p:sp>
      <p:sp>
        <p:nvSpPr>
          <p:cNvPr id="3" name="Subtitle 2"/>
          <p:cNvSpPr>
            <a:spLocks noGrp="1"/>
          </p:cNvSpPr>
          <p:nvPr>
            <p:ph type="subTitle" idx="1"/>
          </p:nvPr>
        </p:nvSpPr>
        <p:spPr/>
        <p:txBody>
          <a:bodyPr/>
          <a:lstStyle/>
          <a:p>
            <a:r>
              <a:rPr lang="en-US" dirty="0" smtClean="0">
                <a:solidFill>
                  <a:schemeClr val="tx1">
                    <a:lumMod val="85000"/>
                    <a:lumOff val="15000"/>
                  </a:schemeClr>
                </a:solidFill>
              </a:rPr>
              <a:t>James Krolczyk</a:t>
            </a:r>
          </a:p>
          <a:p>
            <a:r>
              <a:rPr lang="en-US" dirty="0" smtClean="0">
                <a:solidFill>
                  <a:schemeClr val="tx1">
                    <a:lumMod val="85000"/>
                    <a:lumOff val="15000"/>
                  </a:schemeClr>
                </a:solidFill>
              </a:rPr>
              <a:t>Automation Lead at MedAssets</a:t>
            </a:r>
          </a:p>
          <a:p>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a:t>
            </a:fld>
            <a:endParaRPr lang="en-US" dirty="0"/>
          </a:p>
        </p:txBody>
      </p:sp>
    </p:spTree>
    <p:extLst>
      <p:ext uri="{BB962C8B-B14F-4D97-AF65-F5344CB8AC3E}">
        <p14:creationId xmlns:p14="http://schemas.microsoft.com/office/powerpoint/2010/main" val="165722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406"/>
            <a:ext cx="8229600" cy="1143000"/>
          </a:xfrm>
        </p:spPr>
        <p:txBody>
          <a:bodyPr/>
          <a:lstStyle/>
          <a:p>
            <a:r>
              <a:rPr lang="en-US" b="1" dirty="0" smtClean="0"/>
              <a:t>Automation Test Tools</a:t>
            </a:r>
            <a:endParaRPr lang="en-US" b="1"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r>
              <a:rPr lang="en-US" sz="4100" b="1" dirty="0" smtClean="0"/>
              <a:t>What to look for:</a:t>
            </a:r>
          </a:p>
          <a:p>
            <a:pPr marL="0" indent="0">
              <a:buNone/>
            </a:pPr>
            <a:r>
              <a:rPr lang="en-US" sz="1300" b="1" dirty="0" smtClean="0"/>
              <a:t> </a:t>
            </a:r>
          </a:p>
          <a:p>
            <a:r>
              <a:rPr lang="en-US" sz="3100" dirty="0" smtClean="0"/>
              <a:t>Functionality </a:t>
            </a:r>
            <a:r>
              <a:rPr lang="en-US" sz="3100" i="1" dirty="0" smtClean="0"/>
              <a:t>(see next slide)</a:t>
            </a:r>
          </a:p>
          <a:p>
            <a:pPr lvl="0"/>
            <a:r>
              <a:rPr lang="en-US" sz="3100" dirty="0"/>
              <a:t>Supported application types and operating systems</a:t>
            </a:r>
          </a:p>
          <a:p>
            <a:pPr lvl="0"/>
            <a:r>
              <a:rPr lang="en-US" sz="3100" dirty="0"/>
              <a:t>Up-to-date on new </a:t>
            </a:r>
            <a:r>
              <a:rPr lang="en-US" sz="3100" dirty="0" smtClean="0"/>
              <a:t>technologies</a:t>
            </a:r>
            <a:endParaRPr lang="en-US" sz="3100" i="1" dirty="0" smtClean="0"/>
          </a:p>
          <a:p>
            <a:r>
              <a:rPr lang="en-US" sz="3100" dirty="0" smtClean="0"/>
              <a:t>Any add-ons</a:t>
            </a:r>
          </a:p>
          <a:p>
            <a:r>
              <a:rPr lang="en-US" sz="3100" dirty="0" smtClean="0"/>
              <a:t>Ease of learning to use</a:t>
            </a:r>
          </a:p>
          <a:p>
            <a:r>
              <a:rPr lang="en-US" sz="3100" dirty="0" smtClean="0"/>
              <a:t>Software releases / updates / patches</a:t>
            </a:r>
          </a:p>
          <a:p>
            <a:r>
              <a:rPr lang="en-US" sz="3100" dirty="0" smtClean="0"/>
              <a:t>Support</a:t>
            </a:r>
          </a:p>
          <a:p>
            <a:r>
              <a:rPr lang="en-US" sz="3100" dirty="0"/>
              <a:t>Open-source vs. </a:t>
            </a:r>
            <a:r>
              <a:rPr lang="en-US" sz="3100" dirty="0" smtClean="0"/>
              <a:t>purchased</a:t>
            </a:r>
          </a:p>
          <a:p>
            <a:r>
              <a:rPr lang="en-US" sz="3100" dirty="0"/>
              <a:t>Cost per license (node-locked / floating</a:t>
            </a:r>
            <a:r>
              <a:rPr lang="en-US" sz="3100" dirty="0" smtClean="0"/>
              <a:t>)</a:t>
            </a:r>
          </a:p>
          <a:p>
            <a:r>
              <a:rPr lang="en-US" sz="3100" dirty="0" smtClean="0"/>
              <a:t>Maintenance license / renewal</a:t>
            </a:r>
          </a:p>
          <a:p>
            <a:r>
              <a:rPr lang="en-US" sz="3100" dirty="0" smtClean="0"/>
              <a:t>Documentation</a:t>
            </a:r>
          </a:p>
          <a:p>
            <a:pPr marL="0" indent="0">
              <a:buNone/>
            </a:pP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10</a:t>
            </a:fld>
            <a:endParaRPr lang="en-US" dirty="0"/>
          </a:p>
        </p:txBody>
      </p:sp>
    </p:spTree>
    <p:extLst>
      <p:ext uri="{BB962C8B-B14F-4D97-AF65-F5344CB8AC3E}">
        <p14:creationId xmlns:p14="http://schemas.microsoft.com/office/powerpoint/2010/main" val="12454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smtClean="0"/>
              <a:t>Some Common Functionality</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effectLst/>
              </a:rPr>
              <a:t>All existing .NET</a:t>
            </a:r>
          </a:p>
          <a:p>
            <a:r>
              <a:rPr lang="en-US" dirty="0" smtClean="0">
                <a:effectLst/>
              </a:rPr>
              <a:t>Microsoft Visual C++</a:t>
            </a:r>
          </a:p>
          <a:p>
            <a:r>
              <a:rPr lang="en-US" dirty="0" smtClean="0">
                <a:effectLst/>
              </a:rPr>
              <a:t>Java /  </a:t>
            </a:r>
            <a:r>
              <a:rPr lang="en-US" dirty="0" smtClean="0">
                <a:effectLst/>
              </a:rPr>
              <a:t>JavaFX</a:t>
            </a:r>
            <a:r>
              <a:rPr lang="en-US" dirty="0" smtClean="0">
                <a:effectLst/>
              </a:rPr>
              <a:t> </a:t>
            </a:r>
          </a:p>
          <a:p>
            <a:r>
              <a:rPr lang="en-US" dirty="0" smtClean="0">
                <a:effectLst/>
              </a:rPr>
              <a:t>Microsoft Internet Explorer 7-10</a:t>
            </a:r>
          </a:p>
          <a:p>
            <a:r>
              <a:rPr lang="en-US" dirty="0" smtClean="0">
                <a:effectLst/>
              </a:rPr>
              <a:t>Adobe</a:t>
            </a:r>
            <a:endParaRPr lang="en-US" dirty="0"/>
          </a:p>
          <a:p>
            <a:r>
              <a:rPr lang="en-US" dirty="0" smtClean="0">
                <a:effectLst/>
              </a:rPr>
              <a:t>Microsoft Silverlight 4 and 5</a:t>
            </a:r>
          </a:p>
          <a:p>
            <a:r>
              <a:rPr lang="en-US" dirty="0" smtClean="0">
                <a:effectLst/>
              </a:rPr>
              <a:t>64-bit Windows</a:t>
            </a:r>
          </a:p>
          <a:p>
            <a:r>
              <a:rPr lang="en-US" dirty="0" smtClean="0">
                <a:effectLst/>
              </a:rPr>
              <a:t>Third-Party Controls</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11</a:t>
            </a:fld>
            <a:endParaRPr lang="en-US" dirty="0"/>
          </a:p>
        </p:txBody>
      </p:sp>
    </p:spTree>
    <p:extLst>
      <p:ext uri="{BB962C8B-B14F-4D97-AF65-F5344CB8AC3E}">
        <p14:creationId xmlns:p14="http://schemas.microsoft.com/office/powerpoint/2010/main" val="140324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b="1" dirty="0" smtClean="0"/>
              <a:t>est </a:t>
            </a:r>
            <a:r>
              <a:rPr lang="en-US" b="1" dirty="0"/>
              <a:t>A</a:t>
            </a:r>
            <a:r>
              <a:rPr lang="en-US" b="1" dirty="0" smtClean="0"/>
              <a:t>utomation </a:t>
            </a:r>
            <a:r>
              <a:rPr lang="en-US" b="1" dirty="0"/>
              <a:t>F</a:t>
            </a:r>
            <a:r>
              <a:rPr lang="en-US" b="1" dirty="0" smtClean="0"/>
              <a:t>ramework</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test automation framework is generally defined as a set of structures and tools that provide support for automated software testing. The main advantage of such a framework is the low cost for maintenance. If there is change to the underlying application, changes only need to be made to one common set of functions, variables, and drivers instead of every script in the library.  This is the same concept followed when writing code for business applications.  </a:t>
            </a:r>
          </a:p>
          <a:p>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12</a:t>
            </a:fld>
            <a:endParaRPr lang="en-US" dirty="0"/>
          </a:p>
        </p:txBody>
      </p:sp>
    </p:spTree>
    <p:extLst>
      <p:ext uri="{BB962C8B-B14F-4D97-AF65-F5344CB8AC3E}">
        <p14:creationId xmlns:p14="http://schemas.microsoft.com/office/powerpoint/2010/main" val="216678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MedAssets Uses</a:t>
            </a:r>
            <a:endParaRPr lang="en-US" b="1" dirty="0"/>
          </a:p>
        </p:txBody>
      </p:sp>
      <p:sp>
        <p:nvSpPr>
          <p:cNvPr id="3" name="Content Placeholder 2"/>
          <p:cNvSpPr>
            <a:spLocks noGrp="1"/>
          </p:cNvSpPr>
          <p:nvPr>
            <p:ph idx="1"/>
          </p:nvPr>
        </p:nvSpPr>
        <p:spPr/>
        <p:txBody>
          <a:bodyPr/>
          <a:lstStyle/>
          <a:p>
            <a:r>
              <a:rPr lang="en-US" dirty="0" smtClean="0"/>
              <a:t>TestComplete Enterprise (18 Floating licenses)</a:t>
            </a:r>
          </a:p>
          <a:p>
            <a:r>
              <a:rPr lang="en-US" dirty="0" smtClean="0"/>
              <a:t>TestExecute</a:t>
            </a:r>
            <a:r>
              <a:rPr lang="en-US" dirty="0" smtClean="0"/>
              <a:t> (18 Floating licenses)</a:t>
            </a:r>
          </a:p>
          <a:p>
            <a:r>
              <a:rPr lang="en-US" dirty="0" smtClean="0"/>
              <a:t>Framework coded in </a:t>
            </a:r>
            <a:r>
              <a:rPr lang="en-US" dirty="0" smtClean="0"/>
              <a:t>JScript</a:t>
            </a:r>
            <a:endParaRPr lang="en-US" dirty="0" smtClean="0"/>
          </a:p>
          <a:p>
            <a:r>
              <a:rPr lang="en-US" dirty="0" smtClean="0"/>
              <a:t>Test Scripts coded in </a:t>
            </a:r>
            <a:r>
              <a:rPr lang="en-US" dirty="0" smtClean="0"/>
              <a:t>JScript</a:t>
            </a:r>
            <a:endParaRPr lang="en-US" dirty="0" smtClean="0"/>
          </a:p>
          <a:p>
            <a:r>
              <a:rPr lang="en-US" dirty="0" smtClean="0"/>
              <a:t>Modularity/Functionality </a:t>
            </a:r>
            <a:r>
              <a:rPr lang="en-US" dirty="0"/>
              <a:t>based </a:t>
            </a:r>
            <a:r>
              <a:rPr lang="en-US" dirty="0" smtClean="0"/>
              <a:t>framework</a:t>
            </a:r>
          </a:p>
          <a:p>
            <a:r>
              <a:rPr lang="en-US" dirty="0" smtClean="0"/>
              <a:t>Frameworks are stored in SVN</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13</a:t>
            </a:fld>
            <a:endParaRPr lang="en-US" dirty="0"/>
          </a:p>
        </p:txBody>
      </p:sp>
    </p:spTree>
    <p:extLst>
      <p:ext uri="{BB962C8B-B14F-4D97-AF65-F5344CB8AC3E}">
        <p14:creationId xmlns:p14="http://schemas.microsoft.com/office/powerpoint/2010/main" val="387414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MedAssets Frameworks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 lot of thought has been put into </a:t>
            </a:r>
            <a:r>
              <a:rPr lang="en-US" dirty="0" smtClean="0"/>
              <a:t>the </a:t>
            </a:r>
            <a:r>
              <a:rPr lang="en-US" dirty="0"/>
              <a:t>frameworks </a:t>
            </a:r>
            <a:r>
              <a:rPr lang="en-US" dirty="0" smtClean="0"/>
              <a:t>we have at MedAssets:</a:t>
            </a:r>
            <a:endParaRPr lang="en-US" dirty="0"/>
          </a:p>
          <a:p>
            <a:pPr marL="0" indent="0">
              <a:buNone/>
            </a:pPr>
            <a:r>
              <a:rPr lang="en-US" sz="1300" dirty="0"/>
              <a:t> </a:t>
            </a:r>
          </a:p>
          <a:p>
            <a:pPr lvl="0"/>
            <a:r>
              <a:rPr lang="en-US" dirty="0"/>
              <a:t>easy to run</a:t>
            </a:r>
          </a:p>
          <a:p>
            <a:pPr lvl="0"/>
            <a:r>
              <a:rPr lang="en-US" dirty="0"/>
              <a:t>easy to maintain</a:t>
            </a:r>
          </a:p>
          <a:p>
            <a:pPr lvl="0"/>
            <a:r>
              <a:rPr lang="en-US" dirty="0"/>
              <a:t>easy to script with available framework</a:t>
            </a:r>
          </a:p>
          <a:p>
            <a:pPr lvl="0"/>
            <a:r>
              <a:rPr lang="en-US" dirty="0"/>
              <a:t>easy to debug</a:t>
            </a:r>
          </a:p>
          <a:p>
            <a:pPr lvl="0"/>
            <a:r>
              <a:rPr lang="en-US" dirty="0"/>
              <a:t>built-in smarts for dynamic issues</a:t>
            </a:r>
          </a:p>
          <a:p>
            <a:pPr lvl="0"/>
            <a:r>
              <a:rPr lang="en-US" dirty="0"/>
              <a:t>error handling</a:t>
            </a:r>
          </a:p>
          <a:p>
            <a:pPr lvl="0"/>
            <a:r>
              <a:rPr lang="en-US" dirty="0"/>
              <a:t>l</a:t>
            </a:r>
            <a:r>
              <a:rPr lang="en-US" dirty="0" smtClean="0"/>
              <a:t>ogging</a:t>
            </a:r>
          </a:p>
          <a:p>
            <a:pPr lvl="0"/>
            <a:r>
              <a:rPr lang="en-US" dirty="0"/>
              <a:t>r</a:t>
            </a:r>
            <a:r>
              <a:rPr lang="en-US" dirty="0" smtClean="0"/>
              <a:t>esult reporting</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14</a:t>
            </a:fld>
            <a:endParaRPr lang="en-US" dirty="0"/>
          </a:p>
        </p:txBody>
      </p:sp>
    </p:spTree>
    <p:extLst>
      <p:ext uri="{BB962C8B-B14F-4D97-AF65-F5344CB8AC3E}">
        <p14:creationId xmlns:p14="http://schemas.microsoft.com/office/powerpoint/2010/main" val="2668748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Best Practices Applied to the Automation </a:t>
            </a:r>
            <a:r>
              <a:rPr lang="en-US" b="1" dirty="0" smtClean="0"/>
              <a:t>Frameworks</a:t>
            </a:r>
            <a:endParaRPr lang="en-US" b="1" dirty="0"/>
          </a:p>
        </p:txBody>
      </p:sp>
      <p:sp>
        <p:nvSpPr>
          <p:cNvPr id="3" name="Content Placeholder 2"/>
          <p:cNvSpPr>
            <a:spLocks noGrp="1"/>
          </p:cNvSpPr>
          <p:nvPr>
            <p:ph idx="1"/>
          </p:nvPr>
        </p:nvSpPr>
        <p:spPr>
          <a:xfrm>
            <a:off x="457200" y="1460500"/>
            <a:ext cx="8534400" cy="5029200"/>
          </a:xfrm>
        </p:spPr>
        <p:txBody>
          <a:bodyPr>
            <a:normAutofit fontScale="25000" lnSpcReduction="20000"/>
          </a:bodyPr>
          <a:lstStyle/>
          <a:p>
            <a:pPr marL="0" indent="0">
              <a:buNone/>
            </a:pPr>
            <a:r>
              <a:rPr lang="en-US" dirty="0"/>
              <a:t> </a:t>
            </a:r>
          </a:p>
          <a:p>
            <a:pPr lvl="0"/>
            <a:r>
              <a:rPr lang="en-US" sz="7200" dirty="0"/>
              <a:t>Follow the coding standards set in place by the Automation Center and Automation prime.  </a:t>
            </a:r>
          </a:p>
          <a:p>
            <a:pPr marL="0" indent="0">
              <a:buNone/>
            </a:pPr>
            <a:r>
              <a:rPr lang="en-US" dirty="0"/>
              <a:t> </a:t>
            </a:r>
          </a:p>
          <a:p>
            <a:pPr lvl="0"/>
            <a:r>
              <a:rPr lang="en-US" sz="7200" dirty="0"/>
              <a:t>Use Jscript </a:t>
            </a:r>
            <a:r>
              <a:rPr lang="en-US" sz="7200" dirty="0" smtClean="0"/>
              <a:t>as </a:t>
            </a:r>
            <a:r>
              <a:rPr lang="en-US" sz="7200" dirty="0"/>
              <a:t>the scripting language used for automation framework development and test scripts.</a:t>
            </a:r>
          </a:p>
          <a:p>
            <a:pPr marL="0" indent="0">
              <a:buNone/>
            </a:pPr>
            <a:r>
              <a:rPr lang="en-US" dirty="0"/>
              <a:t> </a:t>
            </a:r>
          </a:p>
          <a:p>
            <a:pPr lvl="0"/>
            <a:r>
              <a:rPr lang="en-US" sz="7200" dirty="0"/>
              <a:t>Have a common established structure of where functions and test scripts are located.</a:t>
            </a:r>
          </a:p>
          <a:p>
            <a:pPr marL="0" indent="0">
              <a:buNone/>
            </a:pPr>
            <a:r>
              <a:rPr lang="en-US" dirty="0"/>
              <a:t> </a:t>
            </a:r>
          </a:p>
          <a:p>
            <a:pPr lvl="0"/>
            <a:r>
              <a:rPr lang="en-US" sz="7200" dirty="0"/>
              <a:t>Be easily configured to run on different test environments. </a:t>
            </a:r>
          </a:p>
          <a:p>
            <a:pPr marL="0" indent="0">
              <a:buNone/>
            </a:pPr>
            <a:r>
              <a:rPr lang="en-US" sz="7200" dirty="0" smtClean="0"/>
              <a:t>      This </a:t>
            </a:r>
            <a:r>
              <a:rPr lang="en-US" sz="7200" dirty="0"/>
              <a:t>would also include pre-cleanup/setup scripts before running any scripts and </a:t>
            </a:r>
            <a:endParaRPr lang="en-US" sz="7200" dirty="0" smtClean="0"/>
          </a:p>
          <a:p>
            <a:pPr marL="0" indent="0">
              <a:buNone/>
            </a:pPr>
            <a:r>
              <a:rPr lang="en-US" sz="7200" dirty="0"/>
              <a:t> </a:t>
            </a:r>
            <a:r>
              <a:rPr lang="en-US" sz="7200" dirty="0" smtClean="0"/>
              <a:t>      post-cleanup </a:t>
            </a:r>
            <a:r>
              <a:rPr lang="en-US" sz="7200" dirty="0"/>
              <a:t>scripts for </a:t>
            </a:r>
            <a:r>
              <a:rPr lang="en-US" sz="7200" dirty="0" smtClean="0"/>
              <a:t>possible </a:t>
            </a:r>
            <a:r>
              <a:rPr lang="en-US" sz="7200" dirty="0"/>
              <a:t>scheduled run that may follow.</a:t>
            </a:r>
          </a:p>
          <a:p>
            <a:pPr marL="0" indent="0">
              <a:buNone/>
            </a:pPr>
            <a:r>
              <a:rPr lang="en-US" dirty="0"/>
              <a:t> </a:t>
            </a:r>
          </a:p>
          <a:p>
            <a:pPr lvl="0"/>
            <a:r>
              <a:rPr lang="en-US" sz="7200" dirty="0"/>
              <a:t>Be stored and versioned in Subversion.</a:t>
            </a:r>
          </a:p>
          <a:p>
            <a:pPr marL="0" indent="0">
              <a:buNone/>
            </a:pPr>
            <a:r>
              <a:rPr lang="en-US" dirty="0"/>
              <a:t> </a:t>
            </a:r>
          </a:p>
          <a:p>
            <a:pPr lvl="0"/>
            <a:r>
              <a:rPr lang="en-US" sz="7200" dirty="0"/>
              <a:t>Have commenting for all functions.</a:t>
            </a:r>
          </a:p>
          <a:p>
            <a:pPr marL="0" indent="0">
              <a:buNone/>
            </a:pPr>
            <a:r>
              <a:rPr lang="en-US" dirty="0"/>
              <a:t> </a:t>
            </a:r>
          </a:p>
          <a:p>
            <a:pPr lvl="0"/>
            <a:r>
              <a:rPr lang="en-US" sz="7200" dirty="0"/>
              <a:t>Have a function index in each code module.</a:t>
            </a:r>
          </a:p>
          <a:p>
            <a:pPr marL="0" indent="0">
              <a:buNone/>
            </a:pPr>
            <a:r>
              <a:rPr lang="en-US" dirty="0"/>
              <a:t> </a:t>
            </a:r>
          </a:p>
          <a:p>
            <a:pPr lvl="0"/>
            <a:r>
              <a:rPr lang="en-US" sz="7200" dirty="0"/>
              <a:t>Have documentation provided on how to use and maintain framework.</a:t>
            </a:r>
          </a:p>
          <a:p>
            <a:pPr marL="0" indent="0">
              <a:buNone/>
            </a:pPr>
            <a:r>
              <a:rPr lang="en-US" dirty="0"/>
              <a:t> </a:t>
            </a:r>
          </a:p>
          <a:p>
            <a:pPr lvl="0"/>
            <a:r>
              <a:rPr lang="en-US" sz="7200" dirty="0"/>
              <a:t>Be able to email test results.</a:t>
            </a:r>
          </a:p>
          <a:p>
            <a:pPr marL="0" indent="0">
              <a:buNone/>
            </a:pPr>
            <a:r>
              <a:rPr lang="en-US" dirty="0"/>
              <a:t> </a:t>
            </a:r>
          </a:p>
          <a:p>
            <a:pPr lvl="0"/>
            <a:r>
              <a:rPr lang="en-US" sz="7200" dirty="0"/>
              <a:t>Be able to log test results into a file. </a:t>
            </a:r>
            <a:r>
              <a:rPr lang="en-US" dirty="0"/>
              <a:t> </a:t>
            </a:r>
          </a:p>
          <a:p>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15</a:t>
            </a:fld>
            <a:endParaRPr lang="en-US" dirty="0"/>
          </a:p>
        </p:txBody>
      </p:sp>
    </p:spTree>
    <p:extLst>
      <p:ext uri="{BB962C8B-B14F-4D97-AF65-F5344CB8AC3E}">
        <p14:creationId xmlns:p14="http://schemas.microsoft.com/office/powerpoint/2010/main" val="155474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Best Practices Applied to the </a:t>
            </a:r>
            <a:r>
              <a:rPr lang="en-US" b="1" dirty="0" smtClean="0"/>
              <a:t/>
            </a:r>
            <a:br>
              <a:rPr lang="en-US" b="1" dirty="0" smtClean="0"/>
            </a:br>
            <a:r>
              <a:rPr lang="en-US" b="1" dirty="0" smtClean="0"/>
              <a:t>Test Scripts</a:t>
            </a:r>
            <a:endParaRPr lang="en-US" b="1"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b="1" dirty="0"/>
              <a:t>Make the test scripts</a:t>
            </a:r>
            <a:r>
              <a:rPr lang="en-US" b="1" dirty="0" smtClean="0"/>
              <a:t>:</a:t>
            </a:r>
          </a:p>
          <a:p>
            <a:pPr marL="0" lvl="0" indent="0">
              <a:buNone/>
            </a:pPr>
            <a:r>
              <a:rPr lang="en-US" sz="1900" dirty="0" smtClean="0"/>
              <a:t> </a:t>
            </a:r>
            <a:endParaRPr lang="en-US" sz="1900" dirty="0"/>
          </a:p>
          <a:p>
            <a:pPr lvl="0"/>
            <a:r>
              <a:rPr lang="en-US" dirty="0"/>
              <a:t>Reusable</a:t>
            </a:r>
          </a:p>
          <a:p>
            <a:pPr lvl="0"/>
            <a:r>
              <a:rPr lang="en-US" dirty="0"/>
              <a:t>Understandable</a:t>
            </a:r>
          </a:p>
          <a:p>
            <a:pPr lvl="0"/>
            <a:r>
              <a:rPr lang="en-US" dirty="0"/>
              <a:t>Maintainable</a:t>
            </a:r>
          </a:p>
          <a:p>
            <a:pPr lvl="0"/>
            <a:r>
              <a:rPr lang="en-US" dirty="0"/>
              <a:t>Modular</a:t>
            </a:r>
          </a:p>
          <a:p>
            <a:pPr marL="0" indent="0">
              <a:buNone/>
            </a:pPr>
            <a:r>
              <a:rPr lang="en-US" sz="1700" dirty="0"/>
              <a:t> </a:t>
            </a:r>
          </a:p>
          <a:p>
            <a:pPr lvl="0"/>
            <a:r>
              <a:rPr lang="en-US" dirty="0"/>
              <a:t>Hard-coding of values should be avoided when all possible.</a:t>
            </a:r>
          </a:p>
          <a:p>
            <a:pPr marL="0" indent="0">
              <a:buNone/>
            </a:pPr>
            <a:r>
              <a:rPr lang="en-US" sz="1700" dirty="0"/>
              <a:t> </a:t>
            </a:r>
          </a:p>
          <a:p>
            <a:pPr lvl="0"/>
            <a:r>
              <a:rPr lang="en-US" dirty="0"/>
              <a:t>Verify test script runs successfully a few times before moving to next test script.</a:t>
            </a:r>
          </a:p>
          <a:p>
            <a:pPr marL="0" indent="0">
              <a:buNone/>
            </a:pPr>
            <a:r>
              <a:rPr lang="en-US" sz="1700" dirty="0"/>
              <a:t> </a:t>
            </a:r>
          </a:p>
          <a:p>
            <a:pPr lvl="0"/>
            <a:r>
              <a:rPr lang="en-US" dirty="0"/>
              <a:t>Verify test scripts run smoothly when run as a group (for smoke or regression runs) </a:t>
            </a:r>
          </a:p>
        </p:txBody>
      </p:sp>
      <p:sp>
        <p:nvSpPr>
          <p:cNvPr id="4" name="Slide Number Placeholder 3"/>
          <p:cNvSpPr>
            <a:spLocks noGrp="1"/>
          </p:cNvSpPr>
          <p:nvPr>
            <p:ph type="sldNum" sz="quarter" idx="12"/>
          </p:nvPr>
        </p:nvSpPr>
        <p:spPr/>
        <p:txBody>
          <a:bodyPr/>
          <a:lstStyle/>
          <a:p>
            <a:fld id="{B1F7F53A-85C6-45E7-9CE5-B2C904C608B0}" type="slidenum">
              <a:rPr lang="en-US" smtClean="0"/>
              <a:t>16</a:t>
            </a:fld>
            <a:endParaRPr lang="en-US" dirty="0"/>
          </a:p>
        </p:txBody>
      </p:sp>
    </p:spTree>
    <p:extLst>
      <p:ext uri="{BB962C8B-B14F-4D97-AF65-F5344CB8AC3E}">
        <p14:creationId xmlns:p14="http://schemas.microsoft.com/office/powerpoint/2010/main" val="1537912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Automated MedAssets Products</a:t>
            </a:r>
            <a:endParaRPr lang="en-US" b="1" dirty="0"/>
          </a:p>
        </p:txBody>
      </p:sp>
      <p:sp>
        <p:nvSpPr>
          <p:cNvPr id="3" name="Content Placeholder 2"/>
          <p:cNvSpPr>
            <a:spLocks noGrp="1"/>
          </p:cNvSpPr>
          <p:nvPr>
            <p:ph idx="1"/>
          </p:nvPr>
        </p:nvSpPr>
        <p:spPr>
          <a:xfrm>
            <a:off x="457200" y="1384300"/>
            <a:ext cx="8229600" cy="4906963"/>
          </a:xfrm>
        </p:spPr>
        <p:txBody>
          <a:bodyPr>
            <a:noAutofit/>
          </a:bodyPr>
          <a:lstStyle/>
          <a:p>
            <a:r>
              <a:rPr lang="en-US" sz="2000" dirty="0" smtClean="0"/>
              <a:t>AAA Admin</a:t>
            </a:r>
          </a:p>
          <a:p>
            <a:r>
              <a:rPr lang="en-US" sz="2000" dirty="0" smtClean="0"/>
              <a:t>Access Manager</a:t>
            </a:r>
          </a:p>
          <a:p>
            <a:r>
              <a:rPr lang="en-US" sz="2000" dirty="0" smtClean="0"/>
              <a:t>CarePricer</a:t>
            </a:r>
            <a:endParaRPr lang="en-US" sz="2000" dirty="0" smtClean="0"/>
          </a:p>
          <a:p>
            <a:r>
              <a:rPr lang="en-US" sz="2000" dirty="0" smtClean="0"/>
              <a:t>Claims Auditor</a:t>
            </a:r>
          </a:p>
          <a:p>
            <a:r>
              <a:rPr lang="en-US" sz="2000" dirty="0" smtClean="0"/>
              <a:t>CDM Manager</a:t>
            </a:r>
          </a:p>
          <a:p>
            <a:r>
              <a:rPr lang="en-US" sz="2000" dirty="0" smtClean="0"/>
              <a:t>CDM Master</a:t>
            </a:r>
          </a:p>
          <a:p>
            <a:r>
              <a:rPr lang="en-US" sz="2000" dirty="0" smtClean="0"/>
              <a:t>CrossWalk</a:t>
            </a:r>
            <a:endParaRPr lang="en-US" sz="2000" dirty="0" smtClean="0"/>
          </a:p>
          <a:p>
            <a:r>
              <a:rPr lang="en-US" sz="2000" dirty="0" smtClean="0"/>
              <a:t>Contract Manager</a:t>
            </a:r>
          </a:p>
          <a:p>
            <a:r>
              <a:rPr lang="en-US" sz="2000" dirty="0" smtClean="0"/>
              <a:t>KnowledgeSource</a:t>
            </a:r>
            <a:endParaRPr lang="en-US" sz="2000" dirty="0" smtClean="0"/>
          </a:p>
          <a:p>
            <a:r>
              <a:rPr lang="en-US" sz="2000" dirty="0" smtClean="0"/>
              <a:t>PCAS</a:t>
            </a:r>
          </a:p>
          <a:p>
            <a:r>
              <a:rPr lang="en-US" sz="2000" dirty="0" smtClean="0"/>
              <a:t>Reporting</a:t>
            </a:r>
          </a:p>
          <a:p>
            <a:r>
              <a:rPr lang="en-US" sz="2000" dirty="0" smtClean="0"/>
              <a:t>Rules Manager</a:t>
            </a:r>
          </a:p>
          <a:p>
            <a:r>
              <a:rPr lang="en-US" sz="2000" dirty="0" smtClean="0"/>
              <a:t>XApps (XClaim, XCollect, XDenial)</a:t>
            </a:r>
          </a:p>
          <a:p>
            <a:pPr marL="0" indent="0">
              <a:buNone/>
            </a:pPr>
            <a:endParaRPr lang="en-US" sz="2200" dirty="0" smtClean="0"/>
          </a:p>
        </p:txBody>
      </p:sp>
      <p:sp>
        <p:nvSpPr>
          <p:cNvPr id="4" name="Slide Number Placeholder 3"/>
          <p:cNvSpPr>
            <a:spLocks noGrp="1"/>
          </p:cNvSpPr>
          <p:nvPr>
            <p:ph type="sldNum" sz="quarter" idx="12"/>
          </p:nvPr>
        </p:nvSpPr>
        <p:spPr/>
        <p:txBody>
          <a:bodyPr/>
          <a:lstStyle/>
          <a:p>
            <a:fld id="{B1F7F53A-85C6-45E7-9CE5-B2C904C608B0}" type="slidenum">
              <a:rPr lang="en-US" smtClean="0"/>
              <a:t>17</a:t>
            </a:fld>
            <a:endParaRPr lang="en-US" dirty="0"/>
          </a:p>
        </p:txBody>
      </p:sp>
    </p:spTree>
    <p:extLst>
      <p:ext uri="{BB962C8B-B14F-4D97-AF65-F5344CB8AC3E}">
        <p14:creationId xmlns:p14="http://schemas.microsoft.com/office/powerpoint/2010/main" val="122243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62500" lnSpcReduction="20000"/>
          </a:bodyPr>
          <a:lstStyle/>
          <a:p>
            <a:pPr marL="0" indent="0">
              <a:buNone/>
            </a:pPr>
            <a:r>
              <a:rPr lang="en-US" sz="4400" b="1" dirty="0"/>
              <a:t>In addition, some automation </a:t>
            </a:r>
            <a:r>
              <a:rPr lang="en-US" sz="4400" b="1" dirty="0" smtClean="0"/>
              <a:t>features we </a:t>
            </a:r>
            <a:r>
              <a:rPr lang="en-US" sz="4400" b="1" dirty="0"/>
              <a:t>have built up around TestComplete include: </a:t>
            </a:r>
          </a:p>
          <a:p>
            <a:pPr marL="0" indent="0">
              <a:buNone/>
            </a:pPr>
            <a:r>
              <a:rPr lang="en-US" dirty="0"/>
              <a:t> </a:t>
            </a:r>
          </a:p>
          <a:p>
            <a:pPr lvl="0"/>
            <a:r>
              <a:rPr lang="en-US" dirty="0"/>
              <a:t>SQL DB accessing</a:t>
            </a:r>
          </a:p>
          <a:p>
            <a:pPr lvl="0"/>
            <a:r>
              <a:rPr lang="en-US" dirty="0"/>
              <a:t>Subversion:  </a:t>
            </a:r>
            <a:r>
              <a:rPr lang="en-US" dirty="0"/>
              <a:t>QA.TestComplete</a:t>
            </a:r>
            <a:r>
              <a:rPr lang="en-US" dirty="0"/>
              <a:t> root (Plano location)</a:t>
            </a:r>
          </a:p>
          <a:p>
            <a:pPr lvl="0"/>
            <a:r>
              <a:rPr lang="en-US" dirty="0" smtClean="0"/>
              <a:t>Rally </a:t>
            </a:r>
            <a:r>
              <a:rPr lang="en-US" dirty="0"/>
              <a:t>metrics reporting</a:t>
            </a:r>
          </a:p>
          <a:p>
            <a:pPr lvl="0"/>
            <a:r>
              <a:rPr lang="en-US" dirty="0"/>
              <a:t>Locating the correct Internet Explorer </a:t>
            </a:r>
            <a:r>
              <a:rPr lang="en-US" dirty="0" smtClean="0"/>
              <a:t>window/instance </a:t>
            </a:r>
            <a:r>
              <a:rPr lang="en-US" dirty="0"/>
              <a:t>to use</a:t>
            </a:r>
          </a:p>
          <a:p>
            <a:pPr lvl="0"/>
            <a:r>
              <a:rPr lang="en-US" dirty="0"/>
              <a:t>Emailing results</a:t>
            </a:r>
          </a:p>
          <a:p>
            <a:pPr lvl="0"/>
            <a:r>
              <a:rPr lang="en-US" dirty="0"/>
              <a:t>Entering results into Rally </a:t>
            </a:r>
            <a:endParaRPr lang="en-US" dirty="0" smtClean="0"/>
          </a:p>
          <a:p>
            <a:pPr lvl="0"/>
            <a:r>
              <a:rPr lang="en-US" dirty="0" smtClean="0"/>
              <a:t>Reading/Parsing </a:t>
            </a:r>
            <a:r>
              <a:rPr lang="en-US" dirty="0"/>
              <a:t>XML file</a:t>
            </a:r>
          </a:p>
          <a:p>
            <a:pPr lvl="0"/>
            <a:r>
              <a:rPr lang="en-US" dirty="0"/>
              <a:t>Working between different Win OS: </a:t>
            </a:r>
            <a:r>
              <a:rPr lang="en-US" dirty="0"/>
              <a:t>WinXP</a:t>
            </a:r>
            <a:r>
              <a:rPr lang="en-US" dirty="0"/>
              <a:t>, </a:t>
            </a:r>
            <a:r>
              <a:rPr lang="en-US" dirty="0"/>
              <a:t>WinVista</a:t>
            </a:r>
            <a:r>
              <a:rPr lang="en-US" dirty="0"/>
              <a:t>, Win7</a:t>
            </a:r>
          </a:p>
          <a:p>
            <a:pPr lvl="0"/>
            <a:r>
              <a:rPr lang="en-US" dirty="0"/>
              <a:t>Working between different IE versions:  IE6, IE7, </a:t>
            </a:r>
            <a:r>
              <a:rPr lang="en-US" dirty="0" smtClean="0"/>
              <a:t>IE8, IE9, IE10</a:t>
            </a:r>
            <a:endParaRPr lang="en-US" dirty="0"/>
          </a:p>
          <a:p>
            <a:pPr lvl="0"/>
            <a:r>
              <a:rPr lang="en-US" dirty="0"/>
              <a:t>Popup window detection</a:t>
            </a:r>
          </a:p>
          <a:p>
            <a:pPr lvl="0"/>
            <a:r>
              <a:rPr lang="en-US" dirty="0"/>
              <a:t>Popup text </a:t>
            </a:r>
            <a:r>
              <a:rPr lang="en-US" dirty="0" smtClean="0"/>
              <a:t>verification</a:t>
            </a:r>
          </a:p>
          <a:p>
            <a:r>
              <a:rPr lang="en-US" dirty="0" smtClean="0"/>
              <a:t>Automation SQL Results DB</a:t>
            </a:r>
          </a:p>
          <a:p>
            <a:pPr lvl="0"/>
            <a:r>
              <a:rPr lang="en-US" dirty="0"/>
              <a:t>Standard library of web functions for common web elements: text boxes, buttons, list boxes, etc. </a:t>
            </a:r>
          </a:p>
          <a:p>
            <a:pPr lvl="0"/>
            <a:r>
              <a:rPr lang="en-US" dirty="0"/>
              <a:t>And so on</a:t>
            </a:r>
            <a:r>
              <a:rPr lang="en-US" dirty="0" smtClean="0"/>
              <a:t>…</a:t>
            </a:r>
            <a:endParaRPr lang="en-US" dirty="0"/>
          </a:p>
        </p:txBody>
      </p:sp>
      <p:sp>
        <p:nvSpPr>
          <p:cNvPr id="2" name="Slide Number Placeholder 1"/>
          <p:cNvSpPr>
            <a:spLocks noGrp="1"/>
          </p:cNvSpPr>
          <p:nvPr>
            <p:ph type="sldNum" sz="quarter" idx="12"/>
          </p:nvPr>
        </p:nvSpPr>
        <p:spPr/>
        <p:txBody>
          <a:bodyPr/>
          <a:lstStyle/>
          <a:p>
            <a:fld id="{B1F7F53A-85C6-45E7-9CE5-B2C904C608B0}" type="slidenum">
              <a:rPr lang="en-US" smtClean="0"/>
              <a:t>18</a:t>
            </a:fld>
            <a:endParaRPr lang="en-US" dirty="0"/>
          </a:p>
        </p:txBody>
      </p:sp>
    </p:spTree>
    <p:extLst>
      <p:ext uri="{BB962C8B-B14F-4D97-AF65-F5344CB8AC3E}">
        <p14:creationId xmlns:p14="http://schemas.microsoft.com/office/powerpoint/2010/main" val="9919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Automation Test Environments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Physical desktops / laptops</a:t>
            </a:r>
          </a:p>
          <a:p>
            <a:r>
              <a:rPr lang="en-US" dirty="0" smtClean="0"/>
              <a:t>Virtual Machines</a:t>
            </a:r>
          </a:p>
          <a:p>
            <a:endParaRPr lang="en-US" dirty="0"/>
          </a:p>
          <a:p>
            <a:pPr marL="0" indent="0">
              <a:buNone/>
            </a:pPr>
            <a:r>
              <a:rPr lang="en-US" sz="3800" b="1" dirty="0" smtClean="0"/>
              <a:t>Variables to consider on test environments:</a:t>
            </a:r>
          </a:p>
          <a:p>
            <a:r>
              <a:rPr lang="en-US" dirty="0" smtClean="0"/>
              <a:t>WinOS</a:t>
            </a:r>
            <a:endParaRPr lang="en-US" dirty="0" smtClean="0"/>
          </a:p>
          <a:p>
            <a:r>
              <a:rPr lang="en-US" dirty="0" smtClean="0"/>
              <a:t>IE version</a:t>
            </a:r>
          </a:p>
          <a:p>
            <a:r>
              <a:rPr lang="en-US" dirty="0" smtClean="0"/>
              <a:t>.NET version</a:t>
            </a:r>
          </a:p>
          <a:p>
            <a:r>
              <a:rPr lang="en-US" dirty="0" smtClean="0"/>
              <a:t>Java version</a:t>
            </a:r>
          </a:p>
          <a:p>
            <a:r>
              <a:rPr lang="en-US" dirty="0" smtClean="0"/>
              <a:t>MS Office version</a:t>
            </a:r>
          </a:p>
          <a:p>
            <a:r>
              <a:rPr lang="en-US" dirty="0" smtClean="0"/>
              <a:t>VC++ version</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19</a:t>
            </a:fld>
            <a:endParaRPr lang="en-US" dirty="0"/>
          </a:p>
        </p:txBody>
      </p:sp>
    </p:spTree>
    <p:extLst>
      <p:ext uri="{BB962C8B-B14F-4D97-AF65-F5344CB8AC3E}">
        <p14:creationId xmlns:p14="http://schemas.microsoft.com/office/powerpoint/2010/main" val="227595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Manual Software Testing</a:t>
            </a:r>
            <a:endParaRPr lang="en-US" b="1" dirty="0"/>
          </a:p>
        </p:txBody>
      </p:sp>
      <p:sp>
        <p:nvSpPr>
          <p:cNvPr id="3" name="Content Placeholder 2"/>
          <p:cNvSpPr>
            <a:spLocks noGrp="1"/>
          </p:cNvSpPr>
          <p:nvPr>
            <p:ph idx="1"/>
          </p:nvPr>
        </p:nvSpPr>
        <p:spPr>
          <a:xfrm>
            <a:off x="457200" y="1600201"/>
            <a:ext cx="8229600" cy="914400"/>
          </a:xfrm>
        </p:spPr>
        <p:txBody>
          <a:bodyPr>
            <a:normAutofit/>
          </a:bodyPr>
          <a:lstStyle/>
          <a:p>
            <a:pPr marL="0" indent="0">
              <a:buNone/>
            </a:pPr>
            <a:r>
              <a:rPr lang="en-US" sz="2400" b="1" dirty="0" smtClean="0"/>
              <a:t>Testing performed by a Developer or QA Software tester at any time during the software development cycle.</a:t>
            </a:r>
          </a:p>
          <a:p>
            <a:pPr marL="0" indent="0">
              <a:buNone/>
            </a:pPr>
            <a:endParaRPr lang="en-US" sz="2400" dirty="0" smtClean="0"/>
          </a:p>
          <a:p>
            <a:pPr marL="0" indent="0">
              <a:buNone/>
            </a:pPr>
            <a:endParaRPr lang="en-US" sz="1800" dirty="0" smtClean="0"/>
          </a:p>
          <a:p>
            <a:pPr marL="0" indent="0">
              <a:buNone/>
            </a:pPr>
            <a:endParaRPr lang="en-US" sz="1800" dirty="0"/>
          </a:p>
        </p:txBody>
      </p:sp>
      <p:sp>
        <p:nvSpPr>
          <p:cNvPr id="4" name="TextBox 3"/>
          <p:cNvSpPr txBox="1"/>
          <p:nvPr/>
        </p:nvSpPr>
        <p:spPr>
          <a:xfrm>
            <a:off x="6477000" y="2778252"/>
            <a:ext cx="1905000" cy="369332"/>
          </a:xfrm>
          <a:prstGeom prst="rect">
            <a:avLst/>
          </a:prstGeom>
          <a:noFill/>
        </p:spPr>
        <p:txBody>
          <a:bodyPr wrap="square" rtlCol="0">
            <a:spAutoFit/>
          </a:bodyPr>
          <a:lstStyle/>
          <a:p>
            <a:r>
              <a:rPr lang="en-US" b="1" dirty="0" smtClean="0">
                <a:solidFill>
                  <a:srgbClr val="C00000"/>
                </a:solidFill>
              </a:rPr>
              <a:t>White-Box testing</a:t>
            </a:r>
            <a:endParaRPr lang="en-US" b="1" dirty="0">
              <a:solidFill>
                <a:srgbClr val="C00000"/>
              </a:solidFill>
            </a:endParaRPr>
          </a:p>
        </p:txBody>
      </p:sp>
      <p:sp>
        <p:nvSpPr>
          <p:cNvPr id="5" name="TextBox 4"/>
          <p:cNvSpPr txBox="1"/>
          <p:nvPr/>
        </p:nvSpPr>
        <p:spPr>
          <a:xfrm>
            <a:off x="518160" y="2766584"/>
            <a:ext cx="1981200" cy="381000"/>
          </a:xfrm>
          <a:prstGeom prst="rect">
            <a:avLst/>
          </a:prstGeom>
          <a:noFill/>
        </p:spPr>
        <p:txBody>
          <a:bodyPr wrap="square" rtlCol="0">
            <a:spAutoFit/>
          </a:bodyPr>
          <a:lstStyle/>
          <a:p>
            <a:r>
              <a:rPr lang="en-US" b="1" dirty="0" smtClean="0">
                <a:solidFill>
                  <a:srgbClr val="C00000"/>
                </a:solidFill>
              </a:rPr>
              <a:t>Black-Box testing</a:t>
            </a:r>
            <a:endParaRPr lang="en-US" b="1" dirty="0">
              <a:solidFill>
                <a:srgbClr val="C00000"/>
              </a:solidFill>
            </a:endParaRPr>
          </a:p>
        </p:txBody>
      </p:sp>
      <p:sp>
        <p:nvSpPr>
          <p:cNvPr id="6" name="TextBox 5"/>
          <p:cNvSpPr txBox="1"/>
          <p:nvPr/>
        </p:nvSpPr>
        <p:spPr>
          <a:xfrm>
            <a:off x="509016" y="3608216"/>
            <a:ext cx="1524000" cy="369332"/>
          </a:xfrm>
          <a:prstGeom prst="rect">
            <a:avLst/>
          </a:prstGeom>
          <a:noFill/>
        </p:spPr>
        <p:txBody>
          <a:bodyPr wrap="square" rtlCol="0">
            <a:spAutoFit/>
          </a:bodyPr>
          <a:lstStyle/>
          <a:p>
            <a:r>
              <a:rPr lang="en-US" b="1" dirty="0" smtClean="0">
                <a:solidFill>
                  <a:srgbClr val="000099"/>
                </a:solidFill>
              </a:rPr>
              <a:t>Unit testing</a:t>
            </a:r>
            <a:endParaRPr lang="en-US" b="1" dirty="0">
              <a:solidFill>
                <a:srgbClr val="000099"/>
              </a:solidFill>
            </a:endParaRPr>
          </a:p>
        </p:txBody>
      </p:sp>
      <p:sp>
        <p:nvSpPr>
          <p:cNvPr id="7" name="TextBox 6"/>
          <p:cNvSpPr txBox="1"/>
          <p:nvPr/>
        </p:nvSpPr>
        <p:spPr>
          <a:xfrm>
            <a:off x="509016" y="4523756"/>
            <a:ext cx="1828800" cy="381000"/>
          </a:xfrm>
          <a:prstGeom prst="rect">
            <a:avLst/>
          </a:prstGeom>
          <a:noFill/>
        </p:spPr>
        <p:txBody>
          <a:bodyPr wrap="square" rtlCol="0">
            <a:spAutoFit/>
          </a:bodyPr>
          <a:lstStyle/>
          <a:p>
            <a:r>
              <a:rPr lang="en-US" b="1" dirty="0" smtClean="0">
                <a:solidFill>
                  <a:srgbClr val="006600"/>
                </a:solidFill>
              </a:rPr>
              <a:t>Smoke testing</a:t>
            </a:r>
            <a:endParaRPr lang="en-US" b="1" dirty="0">
              <a:solidFill>
                <a:srgbClr val="006600"/>
              </a:solidFill>
            </a:endParaRPr>
          </a:p>
        </p:txBody>
      </p:sp>
      <p:sp>
        <p:nvSpPr>
          <p:cNvPr id="8" name="TextBox 7"/>
          <p:cNvSpPr txBox="1"/>
          <p:nvPr/>
        </p:nvSpPr>
        <p:spPr>
          <a:xfrm>
            <a:off x="3543300" y="4535424"/>
            <a:ext cx="2057400" cy="369332"/>
          </a:xfrm>
          <a:prstGeom prst="rect">
            <a:avLst/>
          </a:prstGeom>
          <a:noFill/>
        </p:spPr>
        <p:txBody>
          <a:bodyPr wrap="square" rtlCol="0">
            <a:spAutoFit/>
          </a:bodyPr>
          <a:lstStyle/>
          <a:p>
            <a:r>
              <a:rPr lang="en-US" b="1" dirty="0" smtClean="0">
                <a:solidFill>
                  <a:srgbClr val="006600"/>
                </a:solidFill>
              </a:rPr>
              <a:t>Regression testing</a:t>
            </a:r>
            <a:endParaRPr lang="en-US" b="1" dirty="0">
              <a:solidFill>
                <a:srgbClr val="006600"/>
              </a:solidFill>
            </a:endParaRPr>
          </a:p>
        </p:txBody>
      </p:sp>
      <p:sp>
        <p:nvSpPr>
          <p:cNvPr id="9" name="TextBox 8"/>
          <p:cNvSpPr txBox="1"/>
          <p:nvPr/>
        </p:nvSpPr>
        <p:spPr>
          <a:xfrm>
            <a:off x="6477000" y="5266516"/>
            <a:ext cx="2057400" cy="369332"/>
          </a:xfrm>
          <a:prstGeom prst="rect">
            <a:avLst/>
          </a:prstGeom>
          <a:noFill/>
        </p:spPr>
        <p:txBody>
          <a:bodyPr wrap="square" rtlCol="0">
            <a:spAutoFit/>
          </a:bodyPr>
          <a:lstStyle/>
          <a:p>
            <a:r>
              <a:rPr lang="en-US" b="1" dirty="0" smtClean="0">
                <a:solidFill>
                  <a:srgbClr val="006600"/>
                </a:solidFill>
              </a:rPr>
              <a:t>Destructive testing</a:t>
            </a:r>
            <a:endParaRPr lang="en-US" b="1" dirty="0">
              <a:solidFill>
                <a:srgbClr val="006600"/>
              </a:solidFill>
            </a:endParaRPr>
          </a:p>
        </p:txBody>
      </p:sp>
      <p:sp>
        <p:nvSpPr>
          <p:cNvPr id="10" name="TextBox 9"/>
          <p:cNvSpPr txBox="1"/>
          <p:nvPr/>
        </p:nvSpPr>
        <p:spPr>
          <a:xfrm>
            <a:off x="3543300" y="5272826"/>
            <a:ext cx="2819400" cy="369332"/>
          </a:xfrm>
          <a:prstGeom prst="rect">
            <a:avLst/>
          </a:prstGeom>
          <a:noFill/>
        </p:spPr>
        <p:txBody>
          <a:bodyPr wrap="square" rtlCol="0">
            <a:spAutoFit/>
          </a:bodyPr>
          <a:lstStyle/>
          <a:p>
            <a:r>
              <a:rPr lang="en-US" b="1" dirty="0" smtClean="0">
                <a:solidFill>
                  <a:srgbClr val="006600"/>
                </a:solidFill>
              </a:rPr>
              <a:t>Performance / Load testing</a:t>
            </a:r>
            <a:endParaRPr lang="en-US" b="1" dirty="0">
              <a:solidFill>
                <a:srgbClr val="006600"/>
              </a:solidFill>
            </a:endParaRPr>
          </a:p>
        </p:txBody>
      </p:sp>
      <p:sp>
        <p:nvSpPr>
          <p:cNvPr id="11" name="TextBox 10"/>
          <p:cNvSpPr txBox="1"/>
          <p:nvPr/>
        </p:nvSpPr>
        <p:spPr>
          <a:xfrm>
            <a:off x="6477000" y="5956102"/>
            <a:ext cx="2362200" cy="369332"/>
          </a:xfrm>
          <a:prstGeom prst="rect">
            <a:avLst/>
          </a:prstGeom>
          <a:noFill/>
        </p:spPr>
        <p:txBody>
          <a:bodyPr wrap="square" rtlCol="0">
            <a:spAutoFit/>
          </a:bodyPr>
          <a:lstStyle/>
          <a:p>
            <a:r>
              <a:rPr lang="en-US" b="1" dirty="0" smtClean="0">
                <a:solidFill>
                  <a:srgbClr val="006600"/>
                </a:solidFill>
              </a:rPr>
              <a:t>Installation testing</a:t>
            </a:r>
            <a:endParaRPr lang="en-US" b="1" dirty="0">
              <a:solidFill>
                <a:srgbClr val="006600"/>
              </a:solidFill>
            </a:endParaRPr>
          </a:p>
        </p:txBody>
      </p:sp>
      <p:sp>
        <p:nvSpPr>
          <p:cNvPr id="12" name="TextBox 11"/>
          <p:cNvSpPr txBox="1"/>
          <p:nvPr/>
        </p:nvSpPr>
        <p:spPr>
          <a:xfrm>
            <a:off x="2179320" y="3608216"/>
            <a:ext cx="1981200" cy="369332"/>
          </a:xfrm>
          <a:prstGeom prst="rect">
            <a:avLst/>
          </a:prstGeom>
          <a:noFill/>
        </p:spPr>
        <p:txBody>
          <a:bodyPr wrap="square" rtlCol="0">
            <a:spAutoFit/>
          </a:bodyPr>
          <a:lstStyle/>
          <a:p>
            <a:r>
              <a:rPr lang="en-US" b="1" dirty="0" smtClean="0">
                <a:solidFill>
                  <a:srgbClr val="000099"/>
                </a:solidFill>
              </a:rPr>
              <a:t>Integration testing</a:t>
            </a:r>
            <a:endParaRPr lang="en-US" b="1" dirty="0">
              <a:solidFill>
                <a:srgbClr val="000099"/>
              </a:solidFill>
            </a:endParaRPr>
          </a:p>
        </p:txBody>
      </p:sp>
      <p:sp>
        <p:nvSpPr>
          <p:cNvPr id="13" name="TextBox 12"/>
          <p:cNvSpPr txBox="1"/>
          <p:nvPr/>
        </p:nvSpPr>
        <p:spPr>
          <a:xfrm>
            <a:off x="3543300" y="5956102"/>
            <a:ext cx="2209800" cy="369332"/>
          </a:xfrm>
          <a:prstGeom prst="rect">
            <a:avLst/>
          </a:prstGeom>
          <a:noFill/>
        </p:spPr>
        <p:txBody>
          <a:bodyPr wrap="square" rtlCol="0">
            <a:spAutoFit/>
          </a:bodyPr>
          <a:lstStyle/>
          <a:p>
            <a:r>
              <a:rPr lang="en-US" b="1" dirty="0" smtClean="0">
                <a:solidFill>
                  <a:srgbClr val="006600"/>
                </a:solidFill>
              </a:rPr>
              <a:t>Security testing</a:t>
            </a:r>
            <a:endParaRPr lang="en-US" b="1" dirty="0">
              <a:solidFill>
                <a:srgbClr val="006600"/>
              </a:solidFill>
            </a:endParaRPr>
          </a:p>
        </p:txBody>
      </p:sp>
      <p:sp>
        <p:nvSpPr>
          <p:cNvPr id="14" name="TextBox 13"/>
          <p:cNvSpPr txBox="1"/>
          <p:nvPr/>
        </p:nvSpPr>
        <p:spPr>
          <a:xfrm>
            <a:off x="4440936" y="3608216"/>
            <a:ext cx="1723644" cy="369332"/>
          </a:xfrm>
          <a:prstGeom prst="rect">
            <a:avLst/>
          </a:prstGeom>
          <a:noFill/>
        </p:spPr>
        <p:txBody>
          <a:bodyPr wrap="square" rtlCol="0">
            <a:spAutoFit/>
          </a:bodyPr>
          <a:lstStyle/>
          <a:p>
            <a:r>
              <a:rPr lang="en-US" b="1" dirty="0" smtClean="0">
                <a:solidFill>
                  <a:srgbClr val="000099"/>
                </a:solidFill>
              </a:rPr>
              <a:t>System testing</a:t>
            </a:r>
            <a:endParaRPr lang="en-US" b="1" dirty="0">
              <a:solidFill>
                <a:srgbClr val="000099"/>
              </a:solidFill>
            </a:endParaRPr>
          </a:p>
        </p:txBody>
      </p:sp>
      <p:sp>
        <p:nvSpPr>
          <p:cNvPr id="15" name="TextBox 14"/>
          <p:cNvSpPr txBox="1"/>
          <p:nvPr/>
        </p:nvSpPr>
        <p:spPr>
          <a:xfrm>
            <a:off x="518160" y="5272826"/>
            <a:ext cx="2590800" cy="369332"/>
          </a:xfrm>
          <a:prstGeom prst="rect">
            <a:avLst/>
          </a:prstGeom>
          <a:noFill/>
        </p:spPr>
        <p:txBody>
          <a:bodyPr wrap="square" rtlCol="0">
            <a:spAutoFit/>
          </a:bodyPr>
          <a:lstStyle/>
          <a:p>
            <a:r>
              <a:rPr lang="en-US" b="1" dirty="0" smtClean="0">
                <a:solidFill>
                  <a:srgbClr val="006600"/>
                </a:solidFill>
              </a:rPr>
              <a:t>Compatibility testing</a:t>
            </a:r>
            <a:endParaRPr lang="en-US" b="1" dirty="0">
              <a:solidFill>
                <a:srgbClr val="006600"/>
              </a:solidFill>
            </a:endParaRPr>
          </a:p>
        </p:txBody>
      </p:sp>
      <p:sp>
        <p:nvSpPr>
          <p:cNvPr id="16" name="TextBox 15"/>
          <p:cNvSpPr txBox="1"/>
          <p:nvPr/>
        </p:nvSpPr>
        <p:spPr>
          <a:xfrm>
            <a:off x="6477000" y="3608216"/>
            <a:ext cx="2133600" cy="369332"/>
          </a:xfrm>
          <a:prstGeom prst="rect">
            <a:avLst/>
          </a:prstGeom>
          <a:noFill/>
        </p:spPr>
        <p:txBody>
          <a:bodyPr wrap="square" rtlCol="0">
            <a:spAutoFit/>
          </a:bodyPr>
          <a:lstStyle/>
          <a:p>
            <a:r>
              <a:rPr lang="en-US" b="1" dirty="0" smtClean="0">
                <a:solidFill>
                  <a:srgbClr val="000099"/>
                </a:solidFill>
              </a:rPr>
              <a:t>Acceptance testing</a:t>
            </a:r>
            <a:endParaRPr lang="en-US" b="1" dirty="0">
              <a:solidFill>
                <a:srgbClr val="000099"/>
              </a:solidFill>
            </a:endParaRPr>
          </a:p>
        </p:txBody>
      </p:sp>
      <p:sp>
        <p:nvSpPr>
          <p:cNvPr id="17" name="TextBox 16"/>
          <p:cNvSpPr txBox="1"/>
          <p:nvPr/>
        </p:nvSpPr>
        <p:spPr>
          <a:xfrm>
            <a:off x="6477000" y="4535424"/>
            <a:ext cx="2286000" cy="369332"/>
          </a:xfrm>
          <a:prstGeom prst="rect">
            <a:avLst/>
          </a:prstGeom>
          <a:noFill/>
        </p:spPr>
        <p:txBody>
          <a:bodyPr wrap="square" rtlCol="0">
            <a:spAutoFit/>
          </a:bodyPr>
          <a:lstStyle/>
          <a:p>
            <a:r>
              <a:rPr lang="en-US" b="1" dirty="0" smtClean="0">
                <a:solidFill>
                  <a:srgbClr val="006600"/>
                </a:solidFill>
              </a:rPr>
              <a:t>Functional testing</a:t>
            </a:r>
            <a:endParaRPr lang="en-US" b="1" dirty="0">
              <a:solidFill>
                <a:srgbClr val="006600"/>
              </a:solidFill>
            </a:endParaRPr>
          </a:p>
        </p:txBody>
      </p:sp>
      <p:sp>
        <p:nvSpPr>
          <p:cNvPr id="18" name="TextBox 17"/>
          <p:cNvSpPr txBox="1"/>
          <p:nvPr/>
        </p:nvSpPr>
        <p:spPr>
          <a:xfrm>
            <a:off x="3543300" y="2778252"/>
            <a:ext cx="2057400" cy="369332"/>
          </a:xfrm>
          <a:prstGeom prst="rect">
            <a:avLst/>
          </a:prstGeom>
          <a:noFill/>
        </p:spPr>
        <p:txBody>
          <a:bodyPr wrap="square" rtlCol="0">
            <a:spAutoFit/>
          </a:bodyPr>
          <a:lstStyle/>
          <a:p>
            <a:r>
              <a:rPr lang="en-US" b="1" dirty="0" smtClean="0">
                <a:solidFill>
                  <a:srgbClr val="C00000"/>
                </a:solidFill>
              </a:rPr>
              <a:t>Gray-Box testing</a:t>
            </a:r>
            <a:endParaRPr lang="en-US" b="1" dirty="0">
              <a:solidFill>
                <a:srgbClr val="C00000"/>
              </a:solidFill>
            </a:endParaRPr>
          </a:p>
        </p:txBody>
      </p:sp>
      <p:sp>
        <p:nvSpPr>
          <p:cNvPr id="19" name="TextBox 18"/>
          <p:cNvSpPr txBox="1"/>
          <p:nvPr/>
        </p:nvSpPr>
        <p:spPr>
          <a:xfrm>
            <a:off x="518160" y="5956102"/>
            <a:ext cx="2209800" cy="369332"/>
          </a:xfrm>
          <a:prstGeom prst="rect">
            <a:avLst/>
          </a:prstGeom>
          <a:noFill/>
        </p:spPr>
        <p:txBody>
          <a:bodyPr wrap="square" rtlCol="0">
            <a:spAutoFit/>
          </a:bodyPr>
          <a:lstStyle/>
          <a:p>
            <a:r>
              <a:rPr lang="en-US" b="1" dirty="0" smtClean="0">
                <a:solidFill>
                  <a:srgbClr val="006600"/>
                </a:solidFill>
              </a:rPr>
              <a:t>Pilot / Beta testing</a:t>
            </a:r>
            <a:endParaRPr lang="en-US" b="1" dirty="0">
              <a:solidFill>
                <a:srgbClr val="006600"/>
              </a:solidFill>
            </a:endParaRPr>
          </a:p>
        </p:txBody>
      </p:sp>
      <p:sp>
        <p:nvSpPr>
          <p:cNvPr id="20" name="Slide Number Placeholder 19"/>
          <p:cNvSpPr>
            <a:spLocks noGrp="1"/>
          </p:cNvSpPr>
          <p:nvPr>
            <p:ph type="sldNum" sz="quarter" idx="12"/>
          </p:nvPr>
        </p:nvSpPr>
        <p:spPr/>
        <p:txBody>
          <a:bodyPr/>
          <a:lstStyle/>
          <a:p>
            <a:fld id="{B1F7F53A-85C6-45E7-9CE5-B2C904C608B0}" type="slidenum">
              <a:rPr lang="en-US" smtClean="0"/>
              <a:t>2</a:t>
            </a:fld>
            <a:endParaRPr lang="en-US" dirty="0"/>
          </a:p>
        </p:txBody>
      </p:sp>
    </p:spTree>
    <p:extLst>
      <p:ext uri="{BB962C8B-B14F-4D97-AF65-F5344CB8AC3E}">
        <p14:creationId xmlns:p14="http://schemas.microsoft.com/office/powerpoint/2010/main" val="17232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Executing Test Script Runs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Can execute test scripts through TestComplete:</a:t>
            </a:r>
          </a:p>
          <a:p>
            <a:pPr marL="0" indent="0">
              <a:buNone/>
            </a:pPr>
            <a:endParaRPr lang="en-US" dirty="0"/>
          </a:p>
          <a:p>
            <a:r>
              <a:rPr lang="en-US" dirty="0" smtClean="0"/>
              <a:t>On physical desktop/laptop</a:t>
            </a:r>
          </a:p>
          <a:p>
            <a:r>
              <a:rPr lang="en-US" dirty="0" smtClean="0"/>
              <a:t>RDP to virtual machine</a:t>
            </a:r>
          </a:p>
          <a:p>
            <a:r>
              <a:rPr lang="en-US" dirty="0" smtClean="0"/>
              <a:t>VNC to virtual machine</a:t>
            </a:r>
          </a:p>
          <a:p>
            <a:endParaRPr lang="en-US" dirty="0"/>
          </a:p>
          <a:p>
            <a:pPr marL="0" indent="0">
              <a:buNone/>
            </a:pPr>
            <a:r>
              <a:rPr lang="en-US" dirty="0" smtClean="0"/>
              <a:t>TestComplete requires:</a:t>
            </a:r>
          </a:p>
          <a:p>
            <a:r>
              <a:rPr lang="en-US" dirty="0" smtClean="0"/>
              <a:t>User logged in</a:t>
            </a:r>
          </a:p>
          <a:p>
            <a:r>
              <a:rPr lang="en-US" dirty="0" smtClean="0"/>
              <a:t>Screen unlocked</a:t>
            </a:r>
          </a:p>
          <a:p>
            <a:r>
              <a:rPr lang="en-US" dirty="0" smtClean="0"/>
              <a:t>No screensaver</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20</a:t>
            </a:fld>
            <a:endParaRPr lang="en-US" dirty="0"/>
          </a:p>
        </p:txBody>
      </p:sp>
    </p:spTree>
    <p:extLst>
      <p:ext uri="{BB962C8B-B14F-4D97-AF65-F5344CB8AC3E}">
        <p14:creationId xmlns:p14="http://schemas.microsoft.com/office/powerpoint/2010/main" val="19077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Areas of Automation Issues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Issues </a:t>
            </a:r>
            <a:r>
              <a:rPr lang="en-US" dirty="0" smtClean="0"/>
              <a:t>found usually </a:t>
            </a:r>
            <a:r>
              <a:rPr lang="en-US" dirty="0"/>
              <a:t>fall within one of the following four main areas:</a:t>
            </a:r>
          </a:p>
          <a:p>
            <a:pPr marL="0" indent="0">
              <a:buNone/>
            </a:pPr>
            <a:r>
              <a:rPr lang="en-US" dirty="0"/>
              <a:t> </a:t>
            </a:r>
          </a:p>
          <a:p>
            <a:pPr lvl="0"/>
            <a:r>
              <a:rPr lang="en-US" dirty="0"/>
              <a:t>Development: load build, deployment, code changes in application</a:t>
            </a:r>
          </a:p>
          <a:p>
            <a:pPr lvl="0"/>
            <a:r>
              <a:rPr lang="en-US" dirty="0"/>
              <a:t>Test environment:  network connection, OS, security, browser issue, bad or no data</a:t>
            </a:r>
          </a:p>
          <a:p>
            <a:pPr lvl="0"/>
            <a:r>
              <a:rPr lang="en-US" dirty="0"/>
              <a:t>Test tool</a:t>
            </a:r>
          </a:p>
          <a:p>
            <a:pPr lvl="0"/>
            <a:r>
              <a:rPr lang="en-US" dirty="0"/>
              <a:t>Automation functions/scripts</a:t>
            </a:r>
          </a:p>
        </p:txBody>
      </p:sp>
      <p:sp>
        <p:nvSpPr>
          <p:cNvPr id="4" name="Slide Number Placeholder 3"/>
          <p:cNvSpPr>
            <a:spLocks noGrp="1"/>
          </p:cNvSpPr>
          <p:nvPr>
            <p:ph type="sldNum" sz="quarter" idx="12"/>
          </p:nvPr>
        </p:nvSpPr>
        <p:spPr/>
        <p:txBody>
          <a:bodyPr/>
          <a:lstStyle/>
          <a:p>
            <a:fld id="{B1F7F53A-85C6-45E7-9CE5-B2C904C608B0}" type="slidenum">
              <a:rPr lang="en-US" smtClean="0"/>
              <a:t>21</a:t>
            </a:fld>
            <a:endParaRPr lang="en-US" dirty="0"/>
          </a:p>
        </p:txBody>
      </p:sp>
    </p:spTree>
    <p:extLst>
      <p:ext uri="{BB962C8B-B14F-4D97-AF65-F5344CB8AC3E}">
        <p14:creationId xmlns:p14="http://schemas.microsoft.com/office/powerpoint/2010/main" val="8163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Things to look for when Automating</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Elements that have the same id name</a:t>
            </a:r>
          </a:p>
          <a:p>
            <a:r>
              <a:rPr lang="en-US" dirty="0" smtClean="0"/>
              <a:t>Elements that are static vs. dynamic</a:t>
            </a:r>
          </a:p>
          <a:p>
            <a:r>
              <a:rPr lang="en-US" dirty="0" smtClean="0"/>
              <a:t>Look for any odd functionality that occurs</a:t>
            </a:r>
          </a:p>
          <a:p>
            <a:r>
              <a:rPr lang="en-US" dirty="0" smtClean="0"/>
              <a:t>Look at visual appearance of application</a:t>
            </a:r>
          </a:p>
          <a:p>
            <a:r>
              <a:rPr lang="en-US" dirty="0" smtClean="0"/>
              <a:t>Look at spelling of Labels and text on screen</a:t>
            </a:r>
          </a:p>
          <a:p>
            <a:r>
              <a:rPr lang="en-US" dirty="0" smtClean="0"/>
              <a:t>Functionality of Drop-downs, buttons, text boxes, radio/check box buttons, etc.</a:t>
            </a:r>
          </a:p>
          <a:p>
            <a:r>
              <a:rPr lang="en-US" dirty="0" smtClean="0"/>
              <a:t>Handling browser and pop up windows</a:t>
            </a:r>
          </a:p>
          <a:p>
            <a:r>
              <a:rPr lang="en-US" dirty="0" smtClean="0"/>
              <a:t>Error handling</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22</a:t>
            </a:fld>
            <a:endParaRPr lang="en-US" dirty="0"/>
          </a:p>
        </p:txBody>
      </p:sp>
    </p:spTree>
    <p:extLst>
      <p:ext uri="{BB962C8B-B14F-4D97-AF65-F5344CB8AC3E}">
        <p14:creationId xmlns:p14="http://schemas.microsoft.com/office/powerpoint/2010/main" val="313408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noAutofit/>
          </a:bodyPr>
          <a:lstStyle/>
          <a:p>
            <a:r>
              <a:rPr lang="en-US" sz="7200" b="1" dirty="0" smtClean="0"/>
              <a:t>Q &amp; A</a:t>
            </a:r>
            <a:endParaRPr lang="en-US" sz="7200" b="1" dirty="0"/>
          </a:p>
        </p:txBody>
      </p:sp>
      <p:sp>
        <p:nvSpPr>
          <p:cNvPr id="3" name="Slide Number Placeholder 2"/>
          <p:cNvSpPr>
            <a:spLocks noGrp="1"/>
          </p:cNvSpPr>
          <p:nvPr>
            <p:ph type="sldNum" sz="quarter" idx="12"/>
          </p:nvPr>
        </p:nvSpPr>
        <p:spPr/>
        <p:txBody>
          <a:bodyPr/>
          <a:lstStyle/>
          <a:p>
            <a:fld id="{B1F7F53A-85C6-45E7-9CE5-B2C904C608B0}" type="slidenum">
              <a:rPr lang="en-US" smtClean="0"/>
              <a:t>23</a:t>
            </a:fld>
            <a:endParaRPr lang="en-US" dirty="0"/>
          </a:p>
        </p:txBody>
      </p:sp>
    </p:spTree>
    <p:extLst>
      <p:ext uri="{BB962C8B-B14F-4D97-AF65-F5344CB8AC3E}">
        <p14:creationId xmlns:p14="http://schemas.microsoft.com/office/powerpoint/2010/main" val="388158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Manual Software Testing</a:t>
            </a:r>
            <a:endParaRPr lang="en-US" b="1" dirty="0"/>
          </a:p>
        </p:txBody>
      </p:sp>
      <p:sp>
        <p:nvSpPr>
          <p:cNvPr id="3" name="Content Placeholder 2"/>
          <p:cNvSpPr>
            <a:spLocks noGrp="1"/>
          </p:cNvSpPr>
          <p:nvPr>
            <p:ph idx="1"/>
          </p:nvPr>
        </p:nvSpPr>
        <p:spPr/>
        <p:txBody>
          <a:bodyPr>
            <a:normAutofit/>
          </a:bodyPr>
          <a:lstStyle/>
          <a:p>
            <a:pPr marL="0" indent="0">
              <a:buNone/>
            </a:pPr>
            <a:r>
              <a:rPr lang="en-US" sz="2400" b="1" dirty="0" smtClean="0"/>
              <a:t>Software testing can be stated as the process of validating and verifying that a computer program/application/product:</a:t>
            </a:r>
          </a:p>
          <a:p>
            <a:pPr marL="0" indent="0">
              <a:buNone/>
            </a:pPr>
            <a:r>
              <a:rPr lang="en-US" sz="1000" dirty="0" smtClean="0"/>
              <a:t> </a:t>
            </a:r>
          </a:p>
          <a:p>
            <a:r>
              <a:rPr lang="en-US" sz="2400" dirty="0" smtClean="0"/>
              <a:t>Meets the requirements</a:t>
            </a:r>
          </a:p>
          <a:p>
            <a:r>
              <a:rPr lang="en-US" sz="2400" dirty="0" smtClean="0"/>
              <a:t>Works as expected</a:t>
            </a:r>
          </a:p>
          <a:p>
            <a:r>
              <a:rPr lang="en-US" sz="2400" dirty="0" smtClean="0"/>
              <a:t>Satisfies the needs of the client</a:t>
            </a:r>
            <a:endParaRPr lang="en-US" sz="2400" dirty="0"/>
          </a:p>
          <a:p>
            <a:pPr marL="0" indent="0">
              <a:buNone/>
            </a:pPr>
            <a:endParaRPr lang="en-US" sz="1800" dirty="0" smtClean="0"/>
          </a:p>
          <a:p>
            <a:pPr marL="0" indent="0">
              <a:buNone/>
            </a:pPr>
            <a:r>
              <a:rPr lang="en-US" sz="2400" b="1" dirty="0" smtClean="0">
                <a:solidFill>
                  <a:srgbClr val="C00000"/>
                </a:solidFill>
              </a:rPr>
              <a:t>Do all the web elements works ?         Startup/Close application</a:t>
            </a:r>
          </a:p>
          <a:p>
            <a:pPr marL="0" indent="0">
              <a:buNone/>
            </a:pPr>
            <a:r>
              <a:rPr lang="en-US" sz="2400" b="1" dirty="0" smtClean="0">
                <a:solidFill>
                  <a:srgbClr val="C00000"/>
                </a:solidFill>
              </a:rPr>
              <a:t>Look and feel of application                  Usability</a:t>
            </a:r>
          </a:p>
          <a:p>
            <a:pPr marL="0" indent="0">
              <a:buNone/>
            </a:pPr>
            <a:r>
              <a:rPr lang="en-US" sz="2400" b="1" dirty="0" smtClean="0">
                <a:solidFill>
                  <a:srgbClr val="C00000"/>
                </a:solidFill>
              </a:rPr>
              <a:t>Performance ?                                          API / services work ?</a:t>
            </a:r>
            <a:endParaRPr lang="en-US" sz="2400" b="1" dirty="0">
              <a:solidFill>
                <a:srgbClr val="C00000"/>
              </a:solidFill>
            </a:endParaRPr>
          </a:p>
          <a:p>
            <a:pPr marL="0" indent="0">
              <a:buNone/>
            </a:pPr>
            <a:r>
              <a:rPr lang="en-US" sz="2400" b="1" dirty="0" smtClean="0">
                <a:solidFill>
                  <a:srgbClr val="C00000"/>
                </a:solidFill>
              </a:rPr>
              <a:t>Error pop up windows ?                         … any many more items</a:t>
            </a:r>
            <a:endParaRPr lang="en-US" sz="2400" b="1" dirty="0">
              <a:solidFill>
                <a:srgbClr val="C00000"/>
              </a:solidFill>
            </a:endParaRPr>
          </a:p>
        </p:txBody>
      </p:sp>
      <p:sp>
        <p:nvSpPr>
          <p:cNvPr id="4" name="Slide Number Placeholder 3"/>
          <p:cNvSpPr>
            <a:spLocks noGrp="1"/>
          </p:cNvSpPr>
          <p:nvPr>
            <p:ph type="sldNum" sz="quarter" idx="12"/>
          </p:nvPr>
        </p:nvSpPr>
        <p:spPr/>
        <p:txBody>
          <a:bodyPr/>
          <a:lstStyle/>
          <a:p>
            <a:fld id="{B1F7F53A-85C6-45E7-9CE5-B2C904C608B0}" type="slidenum">
              <a:rPr lang="en-US" smtClean="0"/>
              <a:t>3</a:t>
            </a:fld>
            <a:endParaRPr lang="en-US" dirty="0"/>
          </a:p>
        </p:txBody>
      </p:sp>
    </p:spTree>
    <p:extLst>
      <p:ext uri="{BB962C8B-B14F-4D97-AF65-F5344CB8AC3E}">
        <p14:creationId xmlns:p14="http://schemas.microsoft.com/office/powerpoint/2010/main" val="301424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Manual Software Testing</a:t>
            </a:r>
            <a:endParaRPr lang="en-US" b="1" dirty="0"/>
          </a:p>
        </p:txBody>
      </p:sp>
      <p:sp>
        <p:nvSpPr>
          <p:cNvPr id="3" name="Content Placeholder 2"/>
          <p:cNvSpPr>
            <a:spLocks noGrp="1"/>
          </p:cNvSpPr>
          <p:nvPr>
            <p:ph idx="1"/>
          </p:nvPr>
        </p:nvSpPr>
        <p:spPr/>
        <p:txBody>
          <a:bodyPr/>
          <a:lstStyle/>
          <a:p>
            <a:pPr marL="0" indent="0">
              <a:buNone/>
            </a:pPr>
            <a:r>
              <a:rPr lang="en-US" dirty="0" smtClean="0"/>
              <a:t>This process takes a lot of time &amp; money of many Developers and QA during a software development cycle.</a:t>
            </a:r>
          </a:p>
          <a:p>
            <a:pPr marL="0" indent="0">
              <a:buNone/>
            </a:pPr>
            <a:endParaRPr lang="en-US" dirty="0"/>
          </a:p>
          <a:p>
            <a:pPr marL="0" indent="0" algn="ctr">
              <a:buNone/>
            </a:pPr>
            <a:endParaRPr lang="en-US" dirty="0" smtClean="0"/>
          </a:p>
          <a:p>
            <a:pPr marL="0" indent="0" algn="ctr">
              <a:buNone/>
            </a:pPr>
            <a:r>
              <a:rPr lang="en-US" dirty="0" smtClean="0"/>
              <a:t>Automated Software Testing</a:t>
            </a:r>
          </a:p>
          <a:p>
            <a:pPr marL="0" indent="0" algn="ctr">
              <a:buNone/>
            </a:pPr>
            <a:r>
              <a:rPr lang="en-US" dirty="0" smtClean="0"/>
              <a:t>starts to look good at this point to use</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4</a:t>
            </a:fld>
            <a:endParaRPr lang="en-US" dirty="0"/>
          </a:p>
        </p:txBody>
      </p:sp>
    </p:spTree>
    <p:extLst>
      <p:ext uri="{BB962C8B-B14F-4D97-AF65-F5344CB8AC3E}">
        <p14:creationId xmlns:p14="http://schemas.microsoft.com/office/powerpoint/2010/main" val="229570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Automated Software Testing</a:t>
            </a:r>
            <a:endParaRPr lang="en-US" b="1" dirty="0"/>
          </a:p>
        </p:txBody>
      </p:sp>
      <p:sp>
        <p:nvSpPr>
          <p:cNvPr id="3" name="Content Placeholder 2"/>
          <p:cNvSpPr>
            <a:spLocks noGrp="1"/>
          </p:cNvSpPr>
          <p:nvPr>
            <p:ph idx="1"/>
          </p:nvPr>
        </p:nvSpPr>
        <p:spPr/>
        <p:txBody>
          <a:bodyPr>
            <a:normAutofit/>
          </a:bodyPr>
          <a:lstStyle/>
          <a:p>
            <a:r>
              <a:rPr lang="en-US" dirty="0" smtClean="0"/>
              <a:t>In automated software testing, a test tool (separate from the software being tested) is used to control the execution of test scripts and verify and validate the test results. </a:t>
            </a:r>
          </a:p>
          <a:p>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5</a:t>
            </a:fld>
            <a:endParaRPr lang="en-US" dirty="0"/>
          </a:p>
        </p:txBody>
      </p:sp>
    </p:spTree>
    <p:extLst>
      <p:ext uri="{BB962C8B-B14F-4D97-AF65-F5344CB8AC3E}">
        <p14:creationId xmlns:p14="http://schemas.microsoft.com/office/powerpoint/2010/main" val="55921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Goals of Automation</a:t>
            </a:r>
          </a:p>
        </p:txBody>
      </p:sp>
      <p:sp>
        <p:nvSpPr>
          <p:cNvPr id="3" name="Content Placeholder 2"/>
          <p:cNvSpPr>
            <a:spLocks noGrp="1"/>
          </p:cNvSpPr>
          <p:nvPr>
            <p:ph idx="1"/>
          </p:nvPr>
        </p:nvSpPr>
        <p:spPr/>
        <p:txBody>
          <a:bodyPr>
            <a:normAutofit fontScale="70000" lnSpcReduction="20000"/>
          </a:bodyPr>
          <a:lstStyle/>
          <a:p>
            <a:pPr lvl="0"/>
            <a:r>
              <a:rPr lang="en-US" dirty="0"/>
              <a:t>Decrease manual testing on legacy features, while providing QA more time for manual testing for new developed features</a:t>
            </a:r>
          </a:p>
          <a:p>
            <a:pPr marL="0" indent="0">
              <a:buNone/>
            </a:pPr>
            <a:r>
              <a:rPr lang="en-US" sz="2200" dirty="0"/>
              <a:t> </a:t>
            </a:r>
          </a:p>
          <a:p>
            <a:pPr lvl="0"/>
            <a:r>
              <a:rPr lang="en-US" dirty="0"/>
              <a:t>Improve test coverage of the product</a:t>
            </a:r>
          </a:p>
          <a:p>
            <a:pPr marL="0" indent="0">
              <a:buNone/>
            </a:pPr>
            <a:r>
              <a:rPr lang="en-US" sz="2200" dirty="0"/>
              <a:t> </a:t>
            </a:r>
          </a:p>
          <a:p>
            <a:pPr lvl="0"/>
            <a:r>
              <a:rPr lang="en-US" dirty="0"/>
              <a:t>Speed up testing to allow for accelerated releases</a:t>
            </a:r>
          </a:p>
          <a:p>
            <a:pPr marL="0" indent="0">
              <a:buNone/>
            </a:pPr>
            <a:r>
              <a:rPr lang="en-US" sz="2200" dirty="0"/>
              <a:t> </a:t>
            </a:r>
          </a:p>
          <a:p>
            <a:pPr lvl="0"/>
            <a:r>
              <a:rPr lang="en-US" dirty="0"/>
              <a:t>Allow testing to occur more frequently</a:t>
            </a:r>
          </a:p>
          <a:p>
            <a:pPr marL="0" indent="0">
              <a:buNone/>
            </a:pPr>
            <a:r>
              <a:rPr lang="en-US" sz="2200" dirty="0"/>
              <a:t> </a:t>
            </a:r>
          </a:p>
          <a:p>
            <a:pPr lvl="0"/>
            <a:r>
              <a:rPr lang="en-US" dirty="0"/>
              <a:t>Ensure consistency</a:t>
            </a:r>
          </a:p>
          <a:p>
            <a:pPr marL="0" indent="0">
              <a:buNone/>
            </a:pPr>
            <a:r>
              <a:rPr lang="en-US" sz="1900" dirty="0"/>
              <a:t> </a:t>
            </a:r>
          </a:p>
          <a:p>
            <a:pPr lvl="0"/>
            <a:r>
              <a:rPr lang="en-US" dirty="0"/>
              <a:t>Improve the reliability of testing</a:t>
            </a:r>
          </a:p>
          <a:p>
            <a:pPr marL="0" indent="0">
              <a:buNone/>
            </a:pPr>
            <a:r>
              <a:rPr lang="en-US" sz="1900" dirty="0"/>
              <a:t> </a:t>
            </a:r>
          </a:p>
          <a:p>
            <a:pPr lvl="0"/>
            <a:r>
              <a:rPr lang="en-US" dirty="0"/>
              <a:t>Define the testing process</a:t>
            </a:r>
          </a:p>
          <a:p>
            <a:pPr marL="0" indent="0">
              <a:buNone/>
            </a:pPr>
            <a:r>
              <a:rPr lang="en-US" sz="1900" dirty="0"/>
              <a:t> </a:t>
            </a:r>
          </a:p>
          <a:p>
            <a:pPr lvl="0"/>
            <a:r>
              <a:rPr lang="en-US" dirty="0"/>
              <a:t>Make testing interesting for QA </a:t>
            </a:r>
          </a:p>
        </p:txBody>
      </p:sp>
      <p:sp>
        <p:nvSpPr>
          <p:cNvPr id="4" name="Slide Number Placeholder 3"/>
          <p:cNvSpPr>
            <a:spLocks noGrp="1"/>
          </p:cNvSpPr>
          <p:nvPr>
            <p:ph type="sldNum" sz="quarter" idx="12"/>
          </p:nvPr>
        </p:nvSpPr>
        <p:spPr/>
        <p:txBody>
          <a:bodyPr/>
          <a:lstStyle/>
          <a:p>
            <a:fld id="{B1F7F53A-85C6-45E7-9CE5-B2C904C608B0}" type="slidenum">
              <a:rPr lang="en-US" smtClean="0"/>
              <a:t>6</a:t>
            </a:fld>
            <a:endParaRPr lang="en-US" dirty="0"/>
          </a:p>
        </p:txBody>
      </p:sp>
    </p:spTree>
    <p:extLst>
      <p:ext uri="{BB962C8B-B14F-4D97-AF65-F5344CB8AC3E}">
        <p14:creationId xmlns:p14="http://schemas.microsoft.com/office/powerpoint/2010/main" val="342511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When to Automate ?</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Depends on:</a:t>
            </a:r>
          </a:p>
          <a:p>
            <a:pPr marL="0" indent="0">
              <a:buNone/>
            </a:pPr>
            <a:r>
              <a:rPr lang="en-US" sz="1900" dirty="0" smtClean="0"/>
              <a:t> </a:t>
            </a:r>
          </a:p>
          <a:p>
            <a:pPr lvl="0"/>
            <a:r>
              <a:rPr lang="en-US" dirty="0"/>
              <a:t>Life span of the product</a:t>
            </a:r>
          </a:p>
          <a:p>
            <a:pPr marL="0" indent="0">
              <a:buNone/>
            </a:pPr>
            <a:r>
              <a:rPr lang="en-US" sz="1600" dirty="0" smtClean="0"/>
              <a:t> </a:t>
            </a:r>
          </a:p>
          <a:p>
            <a:pPr lvl="0"/>
            <a:r>
              <a:rPr lang="en-US" dirty="0" smtClean="0"/>
              <a:t>Application </a:t>
            </a:r>
            <a:r>
              <a:rPr lang="en-US" dirty="0"/>
              <a:t>under heavy development with constant UI or logic changes </a:t>
            </a:r>
          </a:p>
          <a:p>
            <a:pPr marL="0" indent="0">
              <a:buNone/>
            </a:pPr>
            <a:r>
              <a:rPr lang="en-US" sz="1500" dirty="0"/>
              <a:t> </a:t>
            </a:r>
            <a:endParaRPr lang="en-US" sz="1500" dirty="0" smtClean="0"/>
          </a:p>
          <a:p>
            <a:pPr lvl="0"/>
            <a:r>
              <a:rPr lang="en-US" dirty="0" smtClean="0"/>
              <a:t>Very few releases planned for product</a:t>
            </a:r>
          </a:p>
          <a:p>
            <a:pPr marL="0" indent="0">
              <a:buNone/>
            </a:pPr>
            <a:r>
              <a:rPr lang="en-US" sz="1500" dirty="0"/>
              <a:t> </a:t>
            </a:r>
            <a:endParaRPr lang="en-US" sz="1500" dirty="0" smtClean="0"/>
          </a:p>
          <a:p>
            <a:pPr lvl="0"/>
            <a:r>
              <a:rPr lang="en-US" dirty="0" smtClean="0"/>
              <a:t>Investment and time able to be recovered down the line when test scripts are run</a:t>
            </a:r>
          </a:p>
          <a:p>
            <a:pPr marL="0" indent="0">
              <a:buNone/>
            </a:pPr>
            <a:r>
              <a:rPr lang="en-US" sz="1500" dirty="0" smtClean="0"/>
              <a:t> </a:t>
            </a:r>
          </a:p>
          <a:p>
            <a:pPr lvl="0"/>
            <a:r>
              <a:rPr lang="en-US" dirty="0" smtClean="0"/>
              <a:t>Are </a:t>
            </a:r>
            <a:r>
              <a:rPr lang="en-US" dirty="0"/>
              <a:t>test cases repetitive from Release to Release</a:t>
            </a:r>
          </a:p>
          <a:p>
            <a:pPr marL="0" indent="0">
              <a:buNone/>
            </a:pP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7</a:t>
            </a:fld>
            <a:endParaRPr lang="en-US" dirty="0"/>
          </a:p>
        </p:txBody>
      </p:sp>
    </p:spTree>
    <p:extLst>
      <p:ext uri="{BB962C8B-B14F-4D97-AF65-F5344CB8AC3E}">
        <p14:creationId xmlns:p14="http://schemas.microsoft.com/office/powerpoint/2010/main" val="33422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a:t>
            </a:r>
            <a:r>
              <a:rPr lang="en-US" b="1" dirty="0" smtClean="0"/>
              <a:t>Req’s</a:t>
            </a:r>
            <a:r>
              <a:rPr lang="en-US" b="1" dirty="0" smtClean="0"/>
              <a:t> Before Automating</a:t>
            </a:r>
            <a:endParaRPr lang="en-US" b="1" dirty="0"/>
          </a:p>
        </p:txBody>
      </p:sp>
      <p:sp>
        <p:nvSpPr>
          <p:cNvPr id="3" name="Content Placeholder 2"/>
          <p:cNvSpPr>
            <a:spLocks noGrp="1"/>
          </p:cNvSpPr>
          <p:nvPr>
            <p:ph idx="1"/>
          </p:nvPr>
        </p:nvSpPr>
        <p:spPr>
          <a:xfrm>
            <a:off x="457200" y="1600200"/>
            <a:ext cx="8686800" cy="4525963"/>
          </a:xfrm>
        </p:spPr>
        <p:txBody>
          <a:bodyPr/>
          <a:lstStyle/>
          <a:p>
            <a:r>
              <a:rPr lang="en-US" dirty="0" smtClean="0"/>
              <a:t>Is product ready to be automated ?</a:t>
            </a:r>
          </a:p>
          <a:p>
            <a:r>
              <a:rPr lang="en-US" dirty="0" smtClean="0"/>
              <a:t>Do manual test cases exists with valid test steps?</a:t>
            </a:r>
          </a:p>
          <a:p>
            <a:r>
              <a:rPr lang="en-US" dirty="0" smtClean="0"/>
              <a:t>Test cases prioritized ?</a:t>
            </a:r>
          </a:p>
          <a:p>
            <a:r>
              <a:rPr lang="en-US" dirty="0" smtClean="0"/>
              <a:t>Is there reliable test data to use ?</a:t>
            </a:r>
          </a:p>
          <a:p>
            <a:r>
              <a:rPr lang="en-US" dirty="0" smtClean="0"/>
              <a:t>Access to application, database, and servers ?</a:t>
            </a:r>
          </a:p>
          <a:p>
            <a:r>
              <a:rPr lang="en-US" dirty="0" smtClean="0"/>
              <a:t>Login &amp; password for automation use ?</a:t>
            </a:r>
          </a:p>
          <a:p>
            <a:pPr marL="0" indent="0">
              <a:buNone/>
            </a:pPr>
            <a:endParaRPr lang="en-US" dirty="0" smtClean="0"/>
          </a:p>
        </p:txBody>
      </p:sp>
      <p:sp>
        <p:nvSpPr>
          <p:cNvPr id="4" name="Slide Number Placeholder 3"/>
          <p:cNvSpPr>
            <a:spLocks noGrp="1"/>
          </p:cNvSpPr>
          <p:nvPr>
            <p:ph type="sldNum" sz="quarter" idx="12"/>
          </p:nvPr>
        </p:nvSpPr>
        <p:spPr/>
        <p:txBody>
          <a:bodyPr/>
          <a:lstStyle/>
          <a:p>
            <a:fld id="{B1F7F53A-85C6-45E7-9CE5-B2C904C608B0}" type="slidenum">
              <a:rPr lang="en-US" smtClean="0"/>
              <a:t>8</a:t>
            </a:fld>
            <a:endParaRPr lang="en-US" dirty="0"/>
          </a:p>
        </p:txBody>
      </p:sp>
    </p:spTree>
    <p:extLst>
      <p:ext uri="{BB962C8B-B14F-4D97-AF65-F5344CB8AC3E}">
        <p14:creationId xmlns:p14="http://schemas.microsoft.com/office/powerpoint/2010/main" val="368379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Automation Test Tools</a:t>
            </a:r>
            <a:endParaRPr lang="en-US" b="1" dirty="0"/>
          </a:p>
        </p:txBody>
      </p:sp>
      <p:sp>
        <p:nvSpPr>
          <p:cNvPr id="3" name="Content Placeholder 2"/>
          <p:cNvSpPr>
            <a:spLocks noGrp="1"/>
          </p:cNvSpPr>
          <p:nvPr>
            <p:ph idx="1"/>
          </p:nvPr>
        </p:nvSpPr>
        <p:spPr/>
        <p:txBody>
          <a:bodyPr>
            <a:normAutofit fontScale="77500" lnSpcReduction="20000"/>
          </a:bodyPr>
          <a:lstStyle/>
          <a:p>
            <a:pPr>
              <a:spcBef>
                <a:spcPts val="1200"/>
              </a:spcBef>
            </a:pPr>
            <a:r>
              <a:rPr lang="en-US" dirty="0" smtClean="0"/>
              <a:t>TestComplete by SmartBear</a:t>
            </a:r>
          </a:p>
          <a:p>
            <a:pPr>
              <a:spcBef>
                <a:spcPts val="1200"/>
              </a:spcBef>
            </a:pPr>
            <a:r>
              <a:rPr lang="en-US" dirty="0" smtClean="0"/>
              <a:t>Quality Test Center by HP </a:t>
            </a:r>
          </a:p>
          <a:p>
            <a:pPr>
              <a:spcBef>
                <a:spcPts val="1200"/>
              </a:spcBef>
            </a:pPr>
            <a:r>
              <a:rPr lang="en-US" dirty="0"/>
              <a:t>MS Visual </a:t>
            </a:r>
            <a:r>
              <a:rPr lang="en-US" dirty="0" smtClean="0"/>
              <a:t>Studio</a:t>
            </a:r>
          </a:p>
          <a:p>
            <a:pPr>
              <a:spcBef>
                <a:spcPts val="1200"/>
              </a:spcBef>
            </a:pPr>
            <a:r>
              <a:rPr lang="en-US" dirty="0" smtClean="0"/>
              <a:t>Selenium</a:t>
            </a:r>
          </a:p>
          <a:p>
            <a:pPr>
              <a:spcBef>
                <a:spcPts val="1200"/>
              </a:spcBef>
            </a:pPr>
            <a:r>
              <a:rPr lang="en-US" dirty="0" smtClean="0"/>
              <a:t>WinRunner</a:t>
            </a:r>
            <a:endParaRPr lang="en-US" dirty="0" smtClean="0"/>
          </a:p>
          <a:p>
            <a:pPr>
              <a:spcBef>
                <a:spcPts val="1200"/>
              </a:spcBef>
            </a:pPr>
            <a:r>
              <a:rPr lang="en-US" dirty="0" smtClean="0"/>
              <a:t>WatiN</a:t>
            </a:r>
            <a:r>
              <a:rPr lang="en-US" dirty="0" smtClean="0"/>
              <a:t>, </a:t>
            </a:r>
            <a:r>
              <a:rPr lang="en-US" dirty="0" smtClean="0"/>
              <a:t>WatiJ</a:t>
            </a:r>
            <a:r>
              <a:rPr lang="en-US" dirty="0" smtClean="0"/>
              <a:t>, </a:t>
            </a:r>
            <a:r>
              <a:rPr lang="en-US" dirty="0" smtClean="0"/>
              <a:t>WatiR</a:t>
            </a:r>
            <a:r>
              <a:rPr lang="en-US" dirty="0" smtClean="0"/>
              <a:t>, …</a:t>
            </a:r>
          </a:p>
          <a:p>
            <a:pPr>
              <a:spcBef>
                <a:spcPts val="1200"/>
              </a:spcBef>
            </a:pPr>
            <a:r>
              <a:rPr lang="en-US" dirty="0" smtClean="0"/>
              <a:t>SoapUI</a:t>
            </a:r>
            <a:endParaRPr lang="en-US" dirty="0" smtClean="0"/>
          </a:p>
          <a:p>
            <a:pPr>
              <a:spcBef>
                <a:spcPts val="1200"/>
              </a:spcBef>
            </a:pPr>
            <a:r>
              <a:rPr lang="en-US" dirty="0" smtClean="0"/>
              <a:t>LoadRunner</a:t>
            </a:r>
            <a:endParaRPr lang="en-US" dirty="0" smtClean="0"/>
          </a:p>
          <a:p>
            <a:pPr>
              <a:spcBef>
                <a:spcPts val="1200"/>
              </a:spcBef>
            </a:pPr>
            <a:r>
              <a:rPr lang="en-US" dirty="0" smtClean="0"/>
              <a:t>JMeter</a:t>
            </a:r>
            <a:endParaRPr lang="en-US" dirty="0" smtClean="0"/>
          </a:p>
          <a:p>
            <a:pPr>
              <a:spcBef>
                <a:spcPts val="1200"/>
              </a:spcBef>
            </a:pPr>
            <a:r>
              <a:rPr lang="en-US" dirty="0" smtClean="0"/>
              <a:t>SilkTest</a:t>
            </a:r>
            <a:endParaRPr lang="en-US" dirty="0"/>
          </a:p>
        </p:txBody>
      </p:sp>
      <p:sp>
        <p:nvSpPr>
          <p:cNvPr id="4" name="Slide Number Placeholder 3"/>
          <p:cNvSpPr>
            <a:spLocks noGrp="1"/>
          </p:cNvSpPr>
          <p:nvPr>
            <p:ph type="sldNum" sz="quarter" idx="12"/>
          </p:nvPr>
        </p:nvSpPr>
        <p:spPr/>
        <p:txBody>
          <a:bodyPr/>
          <a:lstStyle/>
          <a:p>
            <a:fld id="{B1F7F53A-85C6-45E7-9CE5-B2C904C608B0}" type="slidenum">
              <a:rPr lang="en-US" smtClean="0"/>
              <a:t>9</a:t>
            </a:fld>
            <a:endParaRPr lang="en-US" dirty="0"/>
          </a:p>
        </p:txBody>
      </p:sp>
    </p:spTree>
    <p:extLst>
      <p:ext uri="{BB962C8B-B14F-4D97-AF65-F5344CB8AC3E}">
        <p14:creationId xmlns:p14="http://schemas.microsoft.com/office/powerpoint/2010/main" val="3829712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753</Words>
  <Application>Microsoft Office PowerPoint</Application>
  <PresentationFormat>On-screen Show (4:3)</PresentationFormat>
  <Paragraphs>258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Automated Software Testing</vt:lpstr>
      <vt:lpstr>Manual Software Testing</vt:lpstr>
      <vt:lpstr>Manual Software Testing</vt:lpstr>
      <vt:lpstr>Manual Software Testing</vt:lpstr>
      <vt:lpstr>Automated Software Testing</vt:lpstr>
      <vt:lpstr>Goals of Automation</vt:lpstr>
      <vt:lpstr>When to Automate ?</vt:lpstr>
      <vt:lpstr>Pre-Req’s Before Automating</vt:lpstr>
      <vt:lpstr>Automation Test Tools</vt:lpstr>
      <vt:lpstr>Automation Test Tools</vt:lpstr>
      <vt:lpstr>Some Common Functionality </vt:lpstr>
      <vt:lpstr>Test Automation Framework</vt:lpstr>
      <vt:lpstr>What MedAssets Uses</vt:lpstr>
      <vt:lpstr>MedAssets Frameworks</vt:lpstr>
      <vt:lpstr>Best Practices Applied to the Automation Frameworks</vt:lpstr>
      <vt:lpstr>Best Practices Applied to the  Test Scripts</vt:lpstr>
      <vt:lpstr>Automated MedAssets Products</vt:lpstr>
      <vt:lpstr>PowerPoint Presentation</vt:lpstr>
      <vt:lpstr>Automation Test Environments</vt:lpstr>
      <vt:lpstr>Executing Test Script Runs</vt:lpstr>
      <vt:lpstr>Areas of Automation Issues</vt:lpstr>
      <vt:lpstr>Things to look for when Automating</vt:lpstr>
      <vt:lpstr>Q &amp; A</vt:lpstr>
    </vt:vector>
  </TitlesOfParts>
  <Company>MedAssets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Software Testing</dc:title>
  <dc:creator>Krolczyk, James</dc:creator>
  <cp:lastModifiedBy>Krolczyk, James</cp:lastModifiedBy>
  <cp:revision>36</cp:revision>
  <cp:lastPrinted>2013-12-04T17:26:19Z</cp:lastPrinted>
  <dcterms:created xsi:type="dcterms:W3CDTF">2013-12-03T03:45:15Z</dcterms:created>
  <dcterms:modified xsi:type="dcterms:W3CDTF">2013-12-04T17:26:49Z</dcterms:modified>
</cp:coreProperties>
</file>