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05" r:id="rId2"/>
    <p:sldId id="279" r:id="rId3"/>
    <p:sldId id="257" r:id="rId4"/>
    <p:sldId id="304" r:id="rId5"/>
    <p:sldId id="272" r:id="rId6"/>
    <p:sldId id="309" r:id="rId7"/>
    <p:sldId id="310" r:id="rId8"/>
    <p:sldId id="258" r:id="rId9"/>
    <p:sldId id="270" r:id="rId10"/>
    <p:sldId id="308" r:id="rId11"/>
    <p:sldId id="259" r:id="rId12"/>
    <p:sldId id="273" r:id="rId13"/>
    <p:sldId id="267" r:id="rId14"/>
    <p:sldId id="294" r:id="rId15"/>
    <p:sldId id="264" r:id="rId16"/>
    <p:sldId id="275" r:id="rId17"/>
    <p:sldId id="292" r:id="rId18"/>
    <p:sldId id="291" r:id="rId19"/>
    <p:sldId id="293" r:id="rId20"/>
    <p:sldId id="268" r:id="rId21"/>
    <p:sldId id="274" r:id="rId22"/>
    <p:sldId id="265" r:id="rId23"/>
    <p:sldId id="288" r:id="rId24"/>
    <p:sldId id="287" r:id="rId25"/>
    <p:sldId id="311" r:id="rId26"/>
    <p:sldId id="312" r:id="rId27"/>
    <p:sldId id="313" r:id="rId28"/>
    <p:sldId id="306" r:id="rId29"/>
    <p:sldId id="307" r:id="rId30"/>
    <p:sldId id="269" r:id="rId31"/>
    <p:sldId id="290" r:id="rId32"/>
    <p:sldId id="280" r:id="rId33"/>
    <p:sldId id="315" r:id="rId34"/>
    <p:sldId id="314" r:id="rId35"/>
  </p:sldIdLst>
  <p:sldSz cx="9144000" cy="6858000" type="screen4x3"/>
  <p:notesSz cx="6858000" cy="9144000"/>
  <p:embeddedFontLst>
    <p:embeddedFont>
      <p:font typeface="Impact" panose="020B0806030902050204" pitchFamily="3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Tempus Sans ITC" panose="04020404030D07020202" pitchFamily="82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EE71A-E225-4432-959F-059753A7BB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US"/>
        </a:p>
      </dgm:t>
    </dgm:pt>
    <dgm:pt modelId="{E707065A-C689-4DBC-8A9D-5575594E6C6B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  <a:ln/>
      </dgm:spPr>
      <dgm:t>
        <a:bodyPr anchor="t"/>
        <a:lstStyle/>
        <a:p>
          <a:r>
            <a:rPr lang="en-US" sz="3600" b="0" i="0" dirty="0" smtClean="0"/>
            <a:t>“…a family of testing techniques that enable the tester to create, run and evaluate the results of arbitrarily many tests”</a:t>
          </a:r>
          <a:endParaRPr lang="en-US" sz="3600" dirty="0">
            <a:latin typeface="Calibri" panose="020F0502020204030204" pitchFamily="34" charset="0"/>
          </a:endParaRPr>
        </a:p>
      </dgm:t>
    </dgm:pt>
    <dgm:pt modelId="{1A0BF8C9-D491-417F-B354-0A7B26F4EECF}" type="parTrans" cxnId="{854875EB-B1BF-48D0-A875-9346B74A0710}">
      <dgm:prSet/>
      <dgm:spPr/>
      <dgm:t>
        <a:bodyPr/>
        <a:lstStyle/>
        <a:p>
          <a:endParaRPr lang="en-US"/>
        </a:p>
      </dgm:t>
    </dgm:pt>
    <dgm:pt modelId="{EFDAE964-D394-4B47-9C43-6031EAF82A33}" type="sibTrans" cxnId="{854875EB-B1BF-48D0-A875-9346B74A0710}">
      <dgm:prSet/>
      <dgm:spPr/>
      <dgm:t>
        <a:bodyPr/>
        <a:lstStyle/>
        <a:p>
          <a:endParaRPr lang="en-US"/>
        </a:p>
      </dgm:t>
    </dgm:pt>
    <dgm:pt modelId="{D949847A-CEBA-4FBF-A172-7310F31A3584}" type="pres">
      <dgm:prSet presAssocID="{680EE71A-E225-4432-959F-059753A7BB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304BA-693C-4E28-A130-DD34D56DA7C1}" type="pres">
      <dgm:prSet presAssocID="{E707065A-C689-4DBC-8A9D-5575594E6C6B}" presName="node" presStyleLbl="node1" presStyleIdx="0" presStyleCnt="1" custLinFactNeighborX="1380" custLinFactNeighborY="-6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875EB-B1BF-48D0-A875-9346B74A0710}" srcId="{680EE71A-E225-4432-959F-059753A7BBF1}" destId="{E707065A-C689-4DBC-8A9D-5575594E6C6B}" srcOrd="0" destOrd="0" parTransId="{1A0BF8C9-D491-417F-B354-0A7B26F4EECF}" sibTransId="{EFDAE964-D394-4B47-9C43-6031EAF82A33}"/>
    <dgm:cxn modelId="{78C148D1-2AFD-4420-9B91-05AB755D2EEA}" type="presOf" srcId="{E707065A-C689-4DBC-8A9D-5575594E6C6B}" destId="{66A304BA-693C-4E28-A130-DD34D56DA7C1}" srcOrd="0" destOrd="0" presId="urn:microsoft.com/office/officeart/2005/8/layout/default"/>
    <dgm:cxn modelId="{3C9B85E0-A496-465B-86AA-E679689445E6}" type="presOf" srcId="{680EE71A-E225-4432-959F-059753A7BBF1}" destId="{D949847A-CEBA-4FBF-A172-7310F31A3584}" srcOrd="0" destOrd="0" presId="urn:microsoft.com/office/officeart/2005/8/layout/default"/>
    <dgm:cxn modelId="{75C76781-B9C0-49E5-AF38-07C60140776D}" type="presParOf" srcId="{D949847A-CEBA-4FBF-A172-7310F31A3584}" destId="{66A304BA-693C-4E28-A130-DD34D56DA7C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04BA-693C-4E28-A130-DD34D56DA7C1}">
      <dsp:nvSpPr>
        <dsp:cNvPr id="0" name=""/>
        <dsp:cNvSpPr/>
      </dsp:nvSpPr>
      <dsp:spPr>
        <a:xfrm>
          <a:off x="0" y="0"/>
          <a:ext cx="5292344" cy="3175406"/>
        </a:xfrm>
        <a:prstGeom prst="rect">
          <a:avLst/>
        </a:prstGeom>
        <a:solidFill>
          <a:schemeClr val="bg2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“…a family of testing techniques that enable the tester to create, run and evaluate the results of arbitrarily many tests”</a:t>
          </a:r>
          <a:endParaRPr lang="en-US" sz="3600" kern="1200" dirty="0">
            <a:latin typeface="Calibri" panose="020F0502020204030204" pitchFamily="34" charset="0"/>
          </a:endParaRPr>
        </a:p>
      </dsp:txBody>
      <dsp:txXfrm>
        <a:off x="0" y="0"/>
        <a:ext cx="5292344" cy="3175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8823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0425"/>
            <a:ext cx="5397500" cy="220027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6577356"/>
            <a:ext cx="7867650" cy="22271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l">
              <a:lnSpc>
                <a:spcPts val="1100"/>
              </a:lnSpc>
            </a:pPr>
            <a:r>
              <a:rPr lang="en-US" sz="500" b="0" kern="400" baseline="0" dirty="0" smtClean="0">
                <a:solidFill>
                  <a:srgbClr val="53565A"/>
                </a:solidFill>
              </a:rPr>
              <a:t>Confidential. Property of MedAssets. © 2014 MedAssets, Inc. All rights reserved. MedAssets®. RV01092014</a:t>
            </a:r>
            <a:endParaRPr lang="en-US" sz="500" b="0" kern="400" baseline="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9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mparison With 1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6976" y="2174875"/>
            <a:ext cx="2651760" cy="3951288"/>
          </a:xfrm>
        </p:spPr>
        <p:txBody>
          <a:bodyPr>
            <a:normAutofit/>
          </a:bodyPr>
          <a:lstStyle>
            <a:lvl1pPr marL="227013" marR="0" indent="-22701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800"/>
            </a:lvl1pPr>
            <a:lvl2pPr marL="455613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 sz="1600"/>
            </a:lvl2pPr>
            <a:lvl3pPr marL="682625" marR="0" indent="-2254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 sz="1400"/>
            </a:lvl3pPr>
            <a:lvl4pPr marL="917575" marR="0" indent="-2349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 sz="1400"/>
            </a:lvl4pPr>
            <a:lvl5pPr marL="1144588" marR="0" indent="-2270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3565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016752" y="2174876"/>
            <a:ext cx="267004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2174876"/>
            <a:ext cx="265112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0800" y="2174875"/>
            <a:ext cx="1828800" cy="3951288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724400" y="2174876"/>
            <a:ext cx="1828800" cy="3951288"/>
          </a:xfrm>
        </p:spPr>
        <p:txBody>
          <a:bodyPr/>
          <a:lstStyle>
            <a:lvl1pPr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858000" y="2174874"/>
            <a:ext cx="1828800" cy="3959352"/>
          </a:xfrm>
        </p:spPr>
        <p:txBody>
          <a:bodyPr/>
          <a:lstStyle>
            <a:lvl1pPr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2174875"/>
            <a:ext cx="1828800" cy="3951288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600201"/>
            <a:ext cx="2476500" cy="44444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457200" y="1600200"/>
            <a:ext cx="5575300" cy="4445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972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0640"/>
            <a:ext cx="8229600" cy="201358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317240" y="1380972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177280" y="1380972"/>
            <a:ext cx="2509520" cy="22867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552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Page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70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6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371600" indent="-1371600">
              <a:buNone/>
              <a:tabLst>
                <a:tab pos="1828800" algn="l"/>
                <a:tab pos="2743200" algn="l"/>
              </a:tabLst>
              <a:defRPr b="1">
                <a:solidFill>
                  <a:schemeClr val="tx2"/>
                </a:solidFill>
              </a:defRPr>
            </a:lvl1pPr>
            <a:lvl2pPr marL="1371600" indent="0">
              <a:defRPr>
                <a:solidFill>
                  <a:schemeClr val="tx2"/>
                </a:solidFill>
              </a:defRPr>
            </a:lvl2pPr>
            <a:lvl3pPr marL="1371600" indent="0">
              <a:defRPr>
                <a:solidFill>
                  <a:schemeClr val="tx2"/>
                </a:solidFill>
              </a:defRPr>
            </a:lvl3pPr>
            <a:lvl4pPr marL="1371600" indent="0">
              <a:defRPr>
                <a:solidFill>
                  <a:schemeClr val="tx2"/>
                </a:solidFill>
              </a:defRPr>
            </a:lvl4pPr>
            <a:lvl5pPr marL="1371600" indent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3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48" y="2132013"/>
            <a:ext cx="5905238" cy="19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4923"/>
            <a:ext cx="7772400" cy="1603177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76525"/>
            <a:ext cx="5486400" cy="161607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479623"/>
            <a:ext cx="7772400" cy="482600"/>
          </a:xfrm>
        </p:spPr>
        <p:txBody>
          <a:bodyPr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8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577356"/>
            <a:ext cx="7867650" cy="22271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l">
              <a:lnSpc>
                <a:spcPts val="1100"/>
              </a:lnSpc>
            </a:pPr>
            <a:r>
              <a:rPr lang="en-US" sz="500" b="0" kern="400" baseline="0" dirty="0" smtClean="0">
                <a:solidFill>
                  <a:srgbClr val="53565A"/>
                </a:solidFill>
              </a:rPr>
              <a:t>Confidential. Property of MedAssets. © 2014 MedAssets, Inc. All rights reserved. MedAssets®. RV01092014</a:t>
            </a:r>
            <a:endParaRPr lang="en-US" sz="500" b="0" kern="400" baseline="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5" t="77482" b="3380"/>
          <a:stretch/>
        </p:blipFill>
        <p:spPr>
          <a:xfrm>
            <a:off x="6493661" y="0"/>
            <a:ext cx="2650338" cy="1312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2478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rgbClr val="002D7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04080"/>
            <a:ext cx="5397500" cy="220027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2D7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6577356"/>
            <a:ext cx="7867650" cy="22271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l">
              <a:lnSpc>
                <a:spcPts val="1100"/>
              </a:lnSpc>
            </a:pPr>
            <a:r>
              <a:rPr lang="en-US" sz="500" b="0" kern="400" baseline="0" dirty="0" smtClean="0">
                <a:solidFill>
                  <a:srgbClr val="53565A"/>
                </a:solidFill>
              </a:rPr>
              <a:t>Confidential. Property of MedAssets. © 2014 MedAssets, Inc. All rights reserved. MedAssets®. RV01092014</a:t>
            </a:r>
            <a:endParaRPr lang="en-US" sz="500" b="0" kern="400" baseline="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5" t="77482" b="3380"/>
          <a:stretch/>
        </p:blipFill>
        <p:spPr>
          <a:xfrm>
            <a:off x="6493661" y="0"/>
            <a:ext cx="2650338" cy="1312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96033"/>
            <a:ext cx="7772400" cy="1603177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rgbClr val="002D7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97635"/>
            <a:ext cx="5486400" cy="161607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2D7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600733"/>
            <a:ext cx="7772400" cy="482600"/>
          </a:xfrm>
        </p:spPr>
        <p:txBody>
          <a:bodyPr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800" b="1" cap="all">
                <a:solidFill>
                  <a:srgbClr val="002D7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577356"/>
            <a:ext cx="7867650" cy="22271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l">
              <a:lnSpc>
                <a:spcPts val="1100"/>
              </a:lnSpc>
            </a:pPr>
            <a:r>
              <a:rPr lang="en-US" sz="500" b="0" kern="400" baseline="0" dirty="0" smtClean="0">
                <a:solidFill>
                  <a:srgbClr val="53565A"/>
                </a:solidFill>
              </a:rPr>
              <a:t>Confidential. Property of MedAssets. © 2014 MedAssets, Inc. All rights reserved. MedAssets®. RV01092014</a:t>
            </a:r>
            <a:endParaRPr lang="en-US" sz="500" b="0" kern="400" baseline="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82838"/>
            <a:ext cx="7772400" cy="1362075"/>
          </a:xfrm>
        </p:spPr>
        <p:txBody>
          <a:bodyPr anchor="b" anchorCtr="0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703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38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82838"/>
            <a:ext cx="7772400" cy="1362075"/>
          </a:xfrm>
        </p:spPr>
        <p:txBody>
          <a:bodyPr anchor="b" anchorCtr="0"/>
          <a:lstStyle>
            <a:lvl1pPr algn="l">
              <a:defRPr sz="4000" b="1" cap="none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703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5" t="77482" b="3380"/>
          <a:stretch/>
        </p:blipFill>
        <p:spPr>
          <a:xfrm>
            <a:off x="6493661" y="0"/>
            <a:ext cx="2650338" cy="131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5" b="47390"/>
          <a:stretch/>
        </p:blipFill>
        <p:spPr>
          <a:xfrm>
            <a:off x="0" y="1401380"/>
            <a:ext cx="9143999" cy="4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8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6563386"/>
            <a:ext cx="292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fld id="{E98B14A3-E2AC-144E-8518-A3B3735001B8}" type="slidenum">
              <a:rPr lang="en-US" sz="900" b="1">
                <a:solidFill>
                  <a:schemeClr val="tx1"/>
                </a:solidFill>
                <a:cs typeface="Arial"/>
              </a:rPr>
              <a:pPr algn="l"/>
              <a:t>‹#›</a:t>
            </a:fld>
            <a:endParaRPr lang="en-US" sz="900" b="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07" y="6327405"/>
            <a:ext cx="1157187" cy="384735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23887"/>
            <a:ext cx="6965950" cy="207036"/>
          </a:xfrm>
          <a:prstGeom prst="rect">
            <a:avLst/>
          </a:prstGeom>
        </p:spPr>
        <p:txBody>
          <a:bodyPr lIns="0"/>
          <a:lstStyle>
            <a:lvl1pPr>
              <a:defRPr lang="en-US" sz="9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7013" indent="-227013" algn="l" defTabSz="457200" rtl="0" eaLnBrk="1" latinLnBrk="0" hangingPunct="1">
        <a:spcBef>
          <a:spcPts val="600"/>
        </a:spcBef>
        <a:spcAft>
          <a:spcPts val="600"/>
        </a:spcAft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455613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682625" indent="-225425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917575" indent="-234950" algn="l" defTabSz="457200" rtl="0" eaLnBrk="1" latinLnBrk="0" hangingPunct="1">
        <a:spcBef>
          <a:spcPct val="20000"/>
        </a:spcBef>
        <a:buFont typeface="Lucida Grande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1144588" indent="-227013" algn="l" defTabSz="457200" rtl="0" eaLnBrk="1" latinLnBrk="0" hangingPunct="1">
        <a:spcBef>
          <a:spcPct val="20000"/>
        </a:spcBef>
        <a:buFont typeface="Lucida Grande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kaner.com/?p=278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pcon.com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softwaretestpro.com/default.asp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In Practice –</a:t>
            </a:r>
            <a:br>
              <a:rPr lang="en-US" dirty="0" smtClean="0"/>
            </a:br>
            <a:r>
              <a:rPr lang="en-US" dirty="0" smtClean="0"/>
              <a:t>What It Is &amp; What It Should 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76525"/>
            <a:ext cx="6248400" cy="1616075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Testing, Validation &amp; </a:t>
            </a:r>
            <a:r>
              <a:rPr lang="en-US" dirty="0" smtClean="0"/>
              <a:t>Verification - UTD</a:t>
            </a:r>
          </a:p>
          <a:p>
            <a:r>
              <a:rPr lang="en-US" dirty="0" smtClean="0"/>
              <a:t>Fall,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Traditions Can Be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automation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etect behavior changes</a:t>
            </a:r>
          </a:p>
          <a:p>
            <a:pPr lvl="1"/>
            <a:r>
              <a:rPr lang="en-US" dirty="0" smtClean="0"/>
              <a:t>Reduce effort on smoke and regression</a:t>
            </a:r>
          </a:p>
          <a:p>
            <a:pPr lvl="1"/>
            <a:r>
              <a:rPr lang="en-US" dirty="0" smtClean="0"/>
              <a:t>Earlier execution, earlier alerts</a:t>
            </a:r>
          </a:p>
          <a:p>
            <a:pPr lvl="1"/>
            <a:r>
              <a:rPr lang="en-US" dirty="0" smtClean="0"/>
              <a:t>Scheduled execution</a:t>
            </a:r>
          </a:p>
          <a:p>
            <a:r>
              <a:rPr lang="en-US" dirty="0" smtClean="0"/>
              <a:t>This is what most companies call automation</a:t>
            </a:r>
          </a:p>
          <a:p>
            <a:r>
              <a:rPr lang="en-US" dirty="0" smtClean="0"/>
              <a:t>MedAssets has this and it’s valuable</a:t>
            </a:r>
          </a:p>
          <a:p>
            <a:r>
              <a:rPr lang="en-US" dirty="0" smtClean="0"/>
              <a:t>Is there something else?</a:t>
            </a:r>
          </a:p>
        </p:txBody>
      </p:sp>
      <p:pic>
        <p:nvPicPr>
          <p:cNvPr id="2050" name="Picture 2" descr="http://38.media.tumblr.com/a1c38dfd343a830ceb3f96c091a43317/tumblr_mwzs53sQS71qbogbgo1_500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30" y="4899660"/>
            <a:ext cx="2171700" cy="170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Think Differently?</a:t>
            </a:r>
            <a:endParaRPr lang="en-US" dirty="0"/>
          </a:p>
        </p:txBody>
      </p:sp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48289"/>
            <a:ext cx="4724400" cy="283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70969E-6 L 0.19167 4.70969E-6 C 0.27691 4.70969E-6 0.38333 0.07934 0.38333 0.14526 L 0.38333 0.29123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14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Think Differently?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“Let’s help the humans”</a:t>
            </a:r>
          </a:p>
          <a:p>
            <a:r>
              <a:rPr lang="en-US" dirty="0" smtClean="0"/>
              <a:t>What makes us more efficient or more effective?</a:t>
            </a:r>
          </a:p>
          <a:p>
            <a:r>
              <a:rPr lang="en-US" dirty="0" smtClean="0"/>
              <a:t>What’s valuable?</a:t>
            </a:r>
          </a:p>
          <a:p>
            <a:r>
              <a:rPr lang="en-US" dirty="0" smtClean="0"/>
              <a:t>What hurts?</a:t>
            </a:r>
          </a:p>
          <a:p>
            <a:r>
              <a:rPr lang="en-US" dirty="0"/>
              <a:t>Instead of </a:t>
            </a:r>
            <a:r>
              <a:rPr lang="en-US" i="1" dirty="0" smtClean="0"/>
              <a:t>automation</a:t>
            </a:r>
            <a:r>
              <a:rPr lang="en-US" dirty="0" smtClean="0"/>
              <a:t>, </a:t>
            </a:r>
            <a:r>
              <a:rPr lang="en-US" dirty="0"/>
              <a:t>do we need </a:t>
            </a:r>
            <a:r>
              <a:rPr lang="en-US" i="1" dirty="0"/>
              <a:t>assistance?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68" y="4853919"/>
            <a:ext cx="2362200" cy="141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4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Assist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Umbrella term for non-traditional automation</a:t>
            </a:r>
          </a:p>
          <a:p>
            <a:pPr lvl="1"/>
            <a:r>
              <a:rPr lang="en-US" dirty="0" smtClean="0"/>
              <a:t>“Words mean things” – Patrick Amaku</a:t>
            </a:r>
          </a:p>
          <a:p>
            <a:pPr lvl="1"/>
            <a:r>
              <a:rPr lang="en-US" dirty="0" smtClean="0"/>
              <a:t>Changing meanings is difficult</a:t>
            </a:r>
          </a:p>
          <a:p>
            <a:pPr lvl="1"/>
            <a:r>
              <a:rPr lang="en-US" dirty="0" smtClean="0"/>
              <a:t>New vocabulary for new concepts</a:t>
            </a:r>
          </a:p>
          <a:p>
            <a:r>
              <a:rPr lang="en-US" dirty="0"/>
              <a:t>Things that increase the value of manual effort</a:t>
            </a:r>
          </a:p>
          <a:p>
            <a:pPr lvl="1"/>
            <a:r>
              <a:rPr lang="en-US" dirty="0"/>
              <a:t>“Off label” tool usage</a:t>
            </a:r>
          </a:p>
          <a:p>
            <a:pPr lvl="1"/>
            <a:r>
              <a:rPr lang="en-US" dirty="0"/>
              <a:t>New tools, applications, scripts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Tools not traditionally thought of as automation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334000"/>
            <a:ext cx="5915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Lets Look At Some Examples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68" y="4853919"/>
            <a:ext cx="2362200" cy="141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Movin</a:t>
            </a:r>
            <a:r>
              <a:rPr lang="en-US" dirty="0" smtClean="0"/>
              <a:t>’ On Up</a:t>
            </a:r>
            <a:endParaRPr lang="en-US" dirty="0"/>
          </a:p>
        </p:txBody>
      </p:sp>
      <p:pic>
        <p:nvPicPr>
          <p:cNvPr id="1026" name="Picture 2" descr="http://www.moverrankings.com/images/moving-images/Two-Men-And-A-Truck-Greenville-NC-imag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74066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MIRV</a:t>
            </a:r>
            <a:endParaRPr lang="en-US" dirty="0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5029200" cy="28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2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3333 L 0.18316 -0.03333 C 0.26493 -0.03333 0.36666 0.06759 0.36666 0.15116 L 0.36666 0.33704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MIRV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premise</a:t>
            </a:r>
          </a:p>
          <a:p>
            <a:pPr lvl="1"/>
            <a:r>
              <a:rPr lang="en-US" dirty="0" smtClean="0"/>
              <a:t>Data center migration for a large, complex product</a:t>
            </a:r>
          </a:p>
          <a:p>
            <a:pPr lvl="1"/>
            <a:r>
              <a:rPr lang="en-US" dirty="0" smtClean="0"/>
              <a:t>Aggressive dates, limited testing time, limited staff</a:t>
            </a:r>
          </a:p>
          <a:p>
            <a:pPr lvl="1"/>
            <a:r>
              <a:rPr lang="en-US" dirty="0" smtClean="0"/>
              <a:t>Experience: system will work or “be egregiously broken”</a:t>
            </a:r>
          </a:p>
          <a:p>
            <a:r>
              <a:rPr lang="en-US" dirty="0" smtClean="0"/>
              <a:t>The solution</a:t>
            </a:r>
          </a:p>
          <a:p>
            <a:pPr lvl="1"/>
            <a:r>
              <a:rPr lang="en-US" dirty="0" smtClean="0"/>
              <a:t>Scripts based on existing tool to find egregious issues</a:t>
            </a:r>
          </a:p>
          <a:p>
            <a:pPr lvl="1"/>
            <a:r>
              <a:rPr lang="en-US" dirty="0" smtClean="0"/>
              <a:t>Execute against multiple facilities simultaneously</a:t>
            </a:r>
          </a:p>
          <a:p>
            <a:pPr lvl="1"/>
            <a:r>
              <a:rPr lang="en-US" dirty="0" smtClean="0"/>
              <a:t>Running on repurposed laptops</a:t>
            </a:r>
          </a:p>
          <a:p>
            <a:pPr lvl="1"/>
            <a:r>
              <a:rPr lang="en-US" dirty="0" smtClean="0"/>
              <a:t>TestComplete scripts: several weeks of effort</a:t>
            </a:r>
          </a:p>
          <a:p>
            <a:r>
              <a:rPr lang="en-US" dirty="0" smtClean="0"/>
              <a:t>Why that solution?</a:t>
            </a:r>
          </a:p>
          <a:p>
            <a:pPr lvl="1"/>
            <a:r>
              <a:rPr lang="en-US" dirty="0" smtClean="0"/>
              <a:t>Quick</a:t>
            </a:r>
            <a:r>
              <a:rPr lang="en-US" dirty="0"/>
              <a:t>, shallow checks </a:t>
            </a:r>
            <a:r>
              <a:rPr lang="en-US" dirty="0" smtClean="0"/>
              <a:t>can maximize humans’ value</a:t>
            </a:r>
            <a:endParaRPr lang="en-US" dirty="0"/>
          </a:p>
          <a:p>
            <a:pPr lvl="1"/>
            <a:r>
              <a:rPr lang="en-US" dirty="0" smtClean="0"/>
              <a:t>Existing tool reuse reduces effort</a:t>
            </a:r>
          </a:p>
          <a:p>
            <a:pPr lvl="1"/>
            <a:r>
              <a:rPr lang="en-US" dirty="0" smtClean="0"/>
              <a:t>7 – 12 business critical incidents prevented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56" y="5158740"/>
            <a:ext cx="2514600" cy="142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9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Volume Automated Testing</a:t>
            </a:r>
            <a:endParaRPr lang="en-US" dirty="0"/>
          </a:p>
        </p:txBody>
      </p:sp>
      <p:pic>
        <p:nvPicPr>
          <p:cNvPr id="5" name="Picture 2" descr="http://www.mycrazyrightwingbrother.com/wp-content/uploads/2011/04/large_spinal_tap_blu-ray2x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" y="2209800"/>
            <a:ext cx="4503420" cy="269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1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0259E-7 L 0.18525 -1.20259E-7 C 0.26771 -1.20259E-7 0.37136 0.09066 0.37136 0.16651 L 0.37136 0.33649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9" y="16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Volume Automated Testing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66137926"/>
              </p:ext>
            </p:extLst>
          </p:nvPr>
        </p:nvGraphicFramePr>
        <p:xfrm>
          <a:off x="2022856" y="1600539"/>
          <a:ext cx="5292344" cy="32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http://www.mycrazyrightwingbrother.com/wp-content/uploads/2011/04/large_spinal_tap_blu-ray2x.jpg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96" y="5193551"/>
            <a:ext cx="2251712" cy="13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57400" y="4766846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Workshop on Teaching Software Testing (WTST) 2013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Volume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Aka </a:t>
            </a:r>
            <a:r>
              <a:rPr lang="en-US" dirty="0" err="1" smtClean="0"/>
              <a:t>HiVAT</a:t>
            </a:r>
            <a:endParaRPr lang="en-US" dirty="0" smtClean="0"/>
          </a:p>
          <a:p>
            <a:r>
              <a:rPr lang="en-US" dirty="0" smtClean="0"/>
              <a:t>Research from Florida Institute of Technology (FIT)</a:t>
            </a:r>
          </a:p>
          <a:p>
            <a:r>
              <a:rPr lang="en-US" dirty="0"/>
              <a:t>Dr. </a:t>
            </a:r>
            <a:r>
              <a:rPr lang="en-US" dirty="0" err="1"/>
              <a:t>Cem</a:t>
            </a:r>
            <a:r>
              <a:rPr lang="en-US" dirty="0"/>
              <a:t> </a:t>
            </a:r>
            <a:r>
              <a:rPr lang="en-US" dirty="0" err="1"/>
              <a:t>Kaner</a:t>
            </a:r>
            <a:r>
              <a:rPr lang="en-US" dirty="0"/>
              <a:t>, J.D., Ph.D.</a:t>
            </a:r>
          </a:p>
          <a:p>
            <a:r>
              <a:rPr lang="en-US" dirty="0" smtClean="0"/>
              <a:t>Andy </a:t>
            </a:r>
            <a:r>
              <a:rPr lang="en-US" dirty="0" err="1" smtClean="0"/>
              <a:t>Tinkham</a:t>
            </a:r>
            <a:endParaRPr lang="en-US" dirty="0" smtClean="0"/>
          </a:p>
          <a:p>
            <a:r>
              <a:rPr lang="en-US" dirty="0">
                <a:hlinkClick r:id="rId2"/>
              </a:rPr>
              <a:t>http://kaner.com/?</a:t>
            </a:r>
            <a:r>
              <a:rPr lang="en-US" dirty="0" smtClean="0">
                <a:hlinkClick r:id="rId2"/>
              </a:rPr>
              <a:t>p=278</a:t>
            </a:r>
            <a:endParaRPr lang="en-US" dirty="0" smtClean="0"/>
          </a:p>
          <a:p>
            <a:r>
              <a:rPr lang="en-US" dirty="0" smtClean="0"/>
              <a:t>Interesting </a:t>
            </a:r>
            <a:r>
              <a:rPr lang="en-US" dirty="0" smtClean="0"/>
              <a:t>facets for MedAssets</a:t>
            </a:r>
          </a:p>
          <a:p>
            <a:pPr lvl="1"/>
            <a:r>
              <a:rPr lang="en-US" dirty="0" smtClean="0"/>
              <a:t>Many executions</a:t>
            </a:r>
          </a:p>
          <a:p>
            <a:pPr lvl="1"/>
            <a:r>
              <a:rPr lang="en-US" dirty="0" smtClean="0"/>
              <a:t>Random execution</a:t>
            </a:r>
          </a:p>
          <a:p>
            <a:pPr lvl="1"/>
            <a:r>
              <a:rPr lang="en-US" dirty="0" smtClean="0"/>
              <a:t>Results vetted by humans</a:t>
            </a:r>
            <a:endParaRPr lang="en-US" dirty="0"/>
          </a:p>
        </p:txBody>
      </p:sp>
      <p:pic>
        <p:nvPicPr>
          <p:cNvPr id="5" name="Picture 2" descr="http://www.mycrazyrightwingbrother.com/wp-content/uploads/2011/04/large_spinal_tap_blu-ray2x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96" y="5193551"/>
            <a:ext cx="2251712" cy="13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8763000" cy="28955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Paul </a:t>
            </a:r>
            <a:r>
              <a:rPr lang="en-US" dirty="0"/>
              <a:t>Grizzaffi</a:t>
            </a:r>
          </a:p>
          <a:p>
            <a:r>
              <a:rPr lang="en-US" dirty="0"/>
              <a:t>Automation Program Architect &amp;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MedAssets – a </a:t>
            </a:r>
            <a:r>
              <a:rPr lang="en-US" dirty="0"/>
              <a:t>healthcare performance improvement </a:t>
            </a:r>
            <a:r>
              <a:rPr lang="en-US" dirty="0" smtClean="0"/>
              <a:t>company </a:t>
            </a:r>
            <a:endParaRPr lang="en-US" dirty="0"/>
          </a:p>
          <a:p>
            <a:r>
              <a:rPr lang="en-US" dirty="0" smtClean="0"/>
              <a:t>“Software Pediatrician”</a:t>
            </a:r>
            <a:endParaRPr lang="en-US" dirty="0"/>
          </a:p>
          <a:p>
            <a:r>
              <a:rPr lang="en-US" dirty="0"/>
              <a:t>Career focused on </a:t>
            </a:r>
            <a:r>
              <a:rPr lang="en-US" dirty="0" smtClean="0"/>
              <a:t>automation</a:t>
            </a:r>
          </a:p>
          <a:p>
            <a:r>
              <a:rPr lang="en-US" smtClean="0"/>
              <a:t>Advisor to </a:t>
            </a:r>
            <a:r>
              <a:rPr lang="en-US" dirty="0" smtClean="0"/>
              <a:t>Software Test Professionals (STP)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www.softwaretestpro.com/default.aspx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http://www.stpcon.com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4648200"/>
            <a:ext cx="4921372" cy="1752600"/>
            <a:chOff x="990599" y="3827553"/>
            <a:chExt cx="4921372" cy="1752600"/>
          </a:xfrm>
        </p:grpSpPr>
        <p:pic>
          <p:nvPicPr>
            <p:cNvPr id="15" name="Picture 8" descr="http://www.collaboration133.com/wp-content/uploads/2011/12/linkedin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046" y="4475914"/>
              <a:ext cx="430305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paymentmagnates.com/wp-content/uploads/2014/04/twitt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046" y="512295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http://upload.wikimedia.org/wikipedia/commons/thumb/b/b1/Email_Shiny_Icon.svg/256px-Email_Shiny_Icon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0599" y="382755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472768" y="3864095"/>
              <a:ext cx="2946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paul_grizzaffi@yahoo.com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95800"/>
              <a:ext cx="4464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/>
                <a:t>http://www.linkedin.com/in/paulgrizzaffi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768" y="5151473"/>
              <a:ext cx="13514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/>
                <a:t>@</a:t>
              </a:r>
              <a:r>
                <a:rPr lang="en-US" sz="2000" dirty="0" err="1"/>
                <a:t>pgrizzaffi</a:t>
              </a:r>
              <a:endParaRPr lang="en-US" sz="2000" dirty="0"/>
            </a:p>
          </p:txBody>
        </p:sp>
      </p:grpSp>
      <p:pic>
        <p:nvPicPr>
          <p:cNvPr id="21" name="Picture 20" descr="C:\Users\pgrizzaffi\Pictures\paul_headshot_jacket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8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Scud</a:t>
            </a:r>
            <a:endParaRPr lang="en-US" dirty="0"/>
          </a:p>
        </p:txBody>
      </p:sp>
      <p:pic>
        <p:nvPicPr>
          <p:cNvPr id="4" name="Picture 4" descr="http://lh6.ggpht.com/-gi64hrVx0pU/TyZHbY6OfnI/AAAAAAAABic/PMd74IeWV9k/wile_e_coyote_rocket_launch_thumb%25255B1%25255D.jpg?imgmax=80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98077"/>
            <a:ext cx="5905500" cy="32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3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357 L 0.16545 -0.03357 C 0.23907 -0.03357 0.33125 0.05393 0.33125 0.12639 L 0.33125 0.28842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58200" cy="358140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premise</a:t>
            </a:r>
          </a:p>
          <a:p>
            <a:pPr lvl="1"/>
            <a:r>
              <a:rPr lang="en-US" dirty="0" smtClean="0"/>
              <a:t>Product is large, complex, aging</a:t>
            </a:r>
          </a:p>
          <a:p>
            <a:pPr lvl="1"/>
            <a:r>
              <a:rPr lang="en-US" dirty="0" smtClean="0"/>
              <a:t>Not feasible to enumerate and follow all paths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Random menu clicker – “Scud”</a:t>
            </a:r>
          </a:p>
          <a:p>
            <a:pPr lvl="1"/>
            <a:r>
              <a:rPr lang="en-US" dirty="0" smtClean="0"/>
              <a:t>Looking for things that “don’t seem right”</a:t>
            </a:r>
          </a:p>
          <a:p>
            <a:pPr lvl="1"/>
            <a:r>
              <a:rPr lang="en-US" dirty="0" smtClean="0"/>
              <a:t>Selenium-based </a:t>
            </a:r>
            <a:r>
              <a:rPr lang="en-US" dirty="0"/>
              <a:t>Python </a:t>
            </a:r>
            <a:r>
              <a:rPr lang="en-US" dirty="0" smtClean="0"/>
              <a:t>script: 32 hours of effort</a:t>
            </a:r>
          </a:p>
          <a:p>
            <a:pPr lvl="1"/>
            <a:r>
              <a:rPr lang="en-US" dirty="0" smtClean="0"/>
              <a:t>Found four issues in the first week of use</a:t>
            </a:r>
            <a:endParaRPr lang="en-US" dirty="0"/>
          </a:p>
        </p:txBody>
      </p:sp>
      <p:pic>
        <p:nvPicPr>
          <p:cNvPr id="6" name="Picture 4" descr="http://lh6.ggpht.com/-gi64hrVx0pU/TyZHbY6OfnI/AAAAAAAABic/PMd74IeWV9k/wile_e_coyote_rocket_launch_thumb%25255B1%25255D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96" y="4975860"/>
            <a:ext cx="2952750" cy="16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2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4046" cy="3505200"/>
          </a:xfrm>
        </p:spPr>
        <p:txBody>
          <a:bodyPr>
            <a:normAutofit/>
          </a:bodyPr>
          <a:lstStyle/>
          <a:p>
            <a:r>
              <a:rPr lang="en-US" dirty="0"/>
              <a:t>Why that solution?</a:t>
            </a:r>
          </a:p>
          <a:p>
            <a:pPr lvl="1"/>
            <a:r>
              <a:rPr lang="en-US" dirty="0" smtClean="0"/>
              <a:t>Value shown at GameStop</a:t>
            </a:r>
            <a:endParaRPr lang="en-US" dirty="0"/>
          </a:p>
          <a:p>
            <a:pPr lvl="1"/>
            <a:r>
              <a:rPr lang="en-US" dirty="0"/>
              <a:t>TestComplete not appropriate for this activity</a:t>
            </a:r>
          </a:p>
          <a:p>
            <a:pPr lvl="1"/>
            <a:r>
              <a:rPr lang="en-US" dirty="0"/>
              <a:t>Open source so broad license usage</a:t>
            </a:r>
          </a:p>
          <a:p>
            <a:pPr lvl="1"/>
            <a:r>
              <a:rPr lang="en-US" dirty="0"/>
              <a:t>Not competing for traditional automation licenses</a:t>
            </a:r>
          </a:p>
          <a:p>
            <a:pPr lvl="1"/>
            <a:r>
              <a:rPr lang="en-US" dirty="0" smtClean="0"/>
              <a:t>Why a scripting language?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curve is relatively shallow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is “faster”</a:t>
            </a:r>
          </a:p>
          <a:p>
            <a:pPr lvl="2"/>
            <a:r>
              <a:rPr lang="en-US" dirty="0"/>
              <a:t>Python expertise is </a:t>
            </a:r>
            <a:r>
              <a:rPr lang="en-US" dirty="0" smtClean="0"/>
              <a:t>available </a:t>
            </a:r>
            <a:r>
              <a:rPr lang="en-US" dirty="0"/>
              <a:t>in our area</a:t>
            </a:r>
          </a:p>
        </p:txBody>
      </p:sp>
      <p:pic>
        <p:nvPicPr>
          <p:cNvPr id="5" name="Picture 4" descr="http://lh6.ggpht.com/-gi64hrVx0pU/TyZHbY6OfnI/AAAAAAAABic/PMd74IeWV9k/wile_e_coyote_rocket_launch_thumb%25255B1%25255D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96" y="4975860"/>
            <a:ext cx="2952750" cy="16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5" name="Picture 2" descr="http://www.satoconor.com/Portals/2/Stock_ti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52" y="1905001"/>
            <a:ext cx="2834948" cy="369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20243 -7.40741E-7 C 0.29306 -7.40741E-7 0.40712 0.07407 0.40712 0.13565 L 0.40712 0.27523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satoconor.com/Portals/2/Stock_ticker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717824"/>
            <a:ext cx="1417474" cy="184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/>
              <a:t>R</a:t>
            </a:r>
            <a:r>
              <a:rPr lang="en-US" dirty="0" err="1" smtClean="0"/>
              <a:t>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premise</a:t>
            </a:r>
          </a:p>
          <a:p>
            <a:pPr lvl="1"/>
            <a:r>
              <a:rPr lang="en-US" dirty="0" smtClean="0"/>
              <a:t>“Regression” testing between software versions</a:t>
            </a:r>
          </a:p>
          <a:p>
            <a:pPr lvl="1"/>
            <a:r>
              <a:rPr lang="en-US" dirty="0" smtClean="0"/>
              <a:t>Volatile stock market data</a:t>
            </a:r>
          </a:p>
          <a:p>
            <a:pPr lvl="1"/>
            <a:r>
              <a:rPr lang="en-US" dirty="0" smtClean="0"/>
              <a:t>Takes about 8 hours of effort</a:t>
            </a:r>
          </a:p>
          <a:p>
            <a:r>
              <a:rPr lang="en-US" dirty="0" smtClean="0"/>
              <a:t>The solution</a:t>
            </a:r>
          </a:p>
          <a:p>
            <a:pPr lvl="1"/>
            <a:r>
              <a:rPr lang="en-US" dirty="0" smtClean="0"/>
              <a:t>Comparison tool</a:t>
            </a:r>
          </a:p>
          <a:p>
            <a:pPr lvl="1"/>
            <a:r>
              <a:rPr lang="en-US" dirty="0" smtClean="0"/>
              <a:t>Connect to both servers and compare</a:t>
            </a:r>
          </a:p>
          <a:p>
            <a:pPr lvl="1"/>
            <a:r>
              <a:rPr lang="en-US" dirty="0" smtClean="0"/>
              <a:t>Time to test reduced 1 minute</a:t>
            </a:r>
          </a:p>
          <a:p>
            <a:pPr lvl="1"/>
            <a:r>
              <a:rPr lang="en-US" dirty="0" smtClean="0"/>
              <a:t>C++ program: “Break Even point”: 6 weeks</a:t>
            </a:r>
          </a:p>
          <a:p>
            <a:r>
              <a:rPr lang="en-US" dirty="0" smtClean="0"/>
              <a:t>Why that solution?</a:t>
            </a:r>
          </a:p>
          <a:p>
            <a:pPr lvl="1"/>
            <a:r>
              <a:rPr lang="en-US" dirty="0" smtClean="0"/>
              <a:t>Traditional test scripts not appropriate</a:t>
            </a:r>
          </a:p>
          <a:p>
            <a:pPr lvl="1"/>
            <a:r>
              <a:rPr lang="en-US" dirty="0" smtClean="0"/>
              <a:t>Existing API into the product</a:t>
            </a:r>
          </a:p>
          <a:p>
            <a:pPr lvl="1"/>
            <a:r>
              <a:rPr lang="en-US" dirty="0" smtClean="0"/>
              <a:t>C++ primary development language</a:t>
            </a:r>
          </a:p>
          <a:p>
            <a:pPr lvl="1"/>
            <a:r>
              <a:rPr lang="en-US" dirty="0" smtClean="0"/>
              <a:t>Product bug found during first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Dashboard</a:t>
            </a:r>
            <a:endParaRPr lang="en-US" dirty="0"/>
          </a:p>
        </p:txBody>
      </p:sp>
      <p:pic>
        <p:nvPicPr>
          <p:cNvPr id="1026" name="Picture 2" descr="http://render.fineartamerica.com/images/images-print-search/images-medium-5/old-dashboard-sports-car-joel-vieira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663440" cy="310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0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7743E-6 L 0.17969 -2.37743E-6 C 0.26025 -2.37743E-6 0.36164 0.08719 0.36164 0.16004 L 0.36164 0.32401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6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498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premise</a:t>
            </a:r>
          </a:p>
          <a:p>
            <a:pPr lvl="1"/>
            <a:r>
              <a:rPr lang="en-US" dirty="0" smtClean="0"/>
              <a:t>Current tool exercises backend, batch processes</a:t>
            </a:r>
          </a:p>
          <a:p>
            <a:pPr lvl="1"/>
            <a:r>
              <a:rPr lang="en-US" dirty="0" smtClean="0"/>
              <a:t>Generates data and compares to “golden files”</a:t>
            </a:r>
          </a:p>
          <a:p>
            <a:pPr lvl="1"/>
            <a:r>
              <a:rPr lang="en-US" dirty="0" smtClean="0"/>
              <a:t>Thousands of results files – hard to establish trends</a:t>
            </a:r>
          </a:p>
          <a:p>
            <a:r>
              <a:rPr lang="en-US" dirty="0" smtClean="0"/>
              <a:t>The solution</a:t>
            </a:r>
          </a:p>
          <a:p>
            <a:pPr lvl="1"/>
            <a:r>
              <a:rPr lang="en-US" dirty="0" smtClean="0"/>
              <a:t>Program to collate data and give “day minus one” trends</a:t>
            </a:r>
          </a:p>
          <a:p>
            <a:pPr lvl="1"/>
            <a:r>
              <a:rPr lang="en-US" dirty="0" smtClean="0"/>
              <a:t>C# program: 16 hours</a:t>
            </a:r>
          </a:p>
          <a:p>
            <a:r>
              <a:rPr lang="en-US" dirty="0" smtClean="0"/>
              <a:t>Why that solution?</a:t>
            </a:r>
          </a:p>
          <a:p>
            <a:pPr lvl="1"/>
            <a:r>
              <a:rPr lang="en-US" dirty="0" smtClean="0"/>
              <a:t>Minimum behavior delivered quickly</a:t>
            </a:r>
          </a:p>
          <a:p>
            <a:pPr lvl="1"/>
            <a:r>
              <a:rPr lang="en-US" dirty="0" smtClean="0"/>
              <a:t>Windows</a:t>
            </a:r>
            <a:r>
              <a:rPr lang="en-US" dirty="0"/>
              <a:t>/</a:t>
            </a:r>
            <a:r>
              <a:rPr lang="en-US" dirty="0" err="1"/>
              <a:t>.Net</a:t>
            </a:r>
            <a:r>
              <a:rPr lang="en-US" dirty="0"/>
              <a:t> shop</a:t>
            </a:r>
          </a:p>
          <a:p>
            <a:pPr lvl="1"/>
            <a:r>
              <a:rPr lang="en-US" dirty="0"/>
              <a:t>Easy to distribute executable</a:t>
            </a:r>
          </a:p>
        </p:txBody>
      </p:sp>
      <p:pic>
        <p:nvPicPr>
          <p:cNvPr id="6" name="Picture 2" descr="http://render.fineartamerica.com/images/images-print-search/images-medium-5/old-dashboard-sports-car-joel-vieira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64" y="4986527"/>
            <a:ext cx="2331720" cy="15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" y="87086"/>
            <a:ext cx="8695267" cy="67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Remover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671" y="1979295"/>
            <a:ext cx="2109788" cy="318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4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7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2326 -3.7037E-7 C 0.32326 -3.7037E-7 0.44844 0.08727 0.44844 0.15995 L 0.44844 0.32407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Remover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The premise</a:t>
            </a:r>
          </a:p>
          <a:p>
            <a:pPr lvl="1"/>
            <a:r>
              <a:rPr lang="en-US" dirty="0" smtClean="0"/>
              <a:t>Thousands of “golden files”</a:t>
            </a:r>
          </a:p>
          <a:p>
            <a:pPr lvl="1"/>
            <a:r>
              <a:rPr lang="en-US" dirty="0" smtClean="0"/>
              <a:t>In some cases DB now returns NULL instead of 0.00</a:t>
            </a:r>
          </a:p>
          <a:p>
            <a:pPr lvl="1"/>
            <a:r>
              <a:rPr lang="en-US" dirty="0" smtClean="0"/>
              <a:t>Manual effort estimate: 4 – 6 weeks</a:t>
            </a:r>
          </a:p>
          <a:p>
            <a:r>
              <a:rPr lang="en-US" dirty="0" smtClean="0"/>
              <a:t>The solution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program to do the file transformation</a:t>
            </a:r>
          </a:p>
          <a:p>
            <a:pPr lvl="1"/>
            <a:r>
              <a:rPr lang="en-US" dirty="0" smtClean="0"/>
              <a:t>C# program: 5 hours</a:t>
            </a:r>
          </a:p>
          <a:p>
            <a:r>
              <a:rPr lang="en-US" dirty="0" smtClean="0"/>
              <a:t>Why that solution?</a:t>
            </a:r>
          </a:p>
          <a:p>
            <a:pPr lvl="1"/>
            <a:r>
              <a:rPr lang="en-US" dirty="0" smtClean="0"/>
              <a:t>Disposable</a:t>
            </a:r>
          </a:p>
          <a:p>
            <a:pPr lvl="1"/>
            <a:r>
              <a:rPr lang="en-US" dirty="0" smtClean="0"/>
              <a:t>Windows/</a:t>
            </a:r>
            <a:r>
              <a:rPr lang="en-US" dirty="0" err="1" smtClean="0"/>
              <a:t>.Net</a:t>
            </a:r>
            <a:r>
              <a:rPr lang="en-US" dirty="0" smtClean="0"/>
              <a:t> shop</a:t>
            </a:r>
          </a:p>
          <a:p>
            <a:pPr lvl="1"/>
            <a:r>
              <a:rPr lang="en-US" dirty="0" smtClean="0"/>
              <a:t>Easy to distribute executable</a:t>
            </a:r>
          </a:p>
          <a:p>
            <a:r>
              <a:rPr lang="en-US" dirty="0" smtClean="0"/>
              <a:t>Don’t forget about “record and playback”</a:t>
            </a:r>
          </a:p>
          <a:p>
            <a:endParaRPr lang="en-US" dirty="0"/>
          </a:p>
        </p:txBody>
      </p:sp>
      <p:pic>
        <p:nvPicPr>
          <p:cNvPr id="7" name="Picture 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32" y="4998168"/>
            <a:ext cx="1054894" cy="159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88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To Mind?</a:t>
            </a:r>
            <a:endParaRPr lang="en-US" dirty="0"/>
          </a:p>
        </p:txBody>
      </p:sp>
      <p:pic>
        <p:nvPicPr>
          <p:cNvPr id="1026" name="Picture 2" descr="http://www.boxofficeprophets.com/images2/irobot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63204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014E-8 L 0.17934 -1.85014E-8 C 0.2592 -1.85014E-8 0.35868 0.09829 0.35868 0.17969 L 0.35868 0.36008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4" y="17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Words About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Effort is a funny thing</a:t>
            </a:r>
          </a:p>
          <a:p>
            <a:r>
              <a:rPr lang="en-US" dirty="0" smtClean="0"/>
              <a:t>“There </a:t>
            </a:r>
            <a:r>
              <a:rPr lang="en-US" dirty="0" err="1" smtClean="0"/>
              <a:t>Ain’t</a:t>
            </a:r>
            <a:r>
              <a:rPr lang="en-US" dirty="0" smtClean="0"/>
              <a:t> No ROI In Testing”</a:t>
            </a:r>
          </a:p>
          <a:p>
            <a:pPr lvl="1"/>
            <a:r>
              <a:rPr lang="en-US" dirty="0"/>
              <a:t>http://blog.smartbear.com/testing/there-aint-no-roi-in-software-testing/</a:t>
            </a:r>
            <a:endParaRPr lang="en-US" dirty="0" smtClean="0"/>
          </a:p>
          <a:p>
            <a:r>
              <a:rPr lang="en-US" dirty="0" smtClean="0"/>
              <a:t>Instead, think about…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Opportunity cost</a:t>
            </a:r>
          </a:p>
          <a:p>
            <a:pPr lvl="1"/>
            <a:r>
              <a:rPr lang="en-US" dirty="0" smtClean="0"/>
              <a:t>Cost Benefit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is different</a:t>
            </a:r>
          </a:p>
          <a:p>
            <a:r>
              <a:rPr lang="en-US" dirty="0" smtClean="0"/>
              <a:t>Nothing wrong with scripting test cases, but that’s an implementation</a:t>
            </a:r>
          </a:p>
          <a:p>
            <a:r>
              <a:rPr lang="en-US" dirty="0" smtClean="0"/>
              <a:t>This </a:t>
            </a:r>
            <a:r>
              <a:rPr lang="en-US" dirty="0"/>
              <a:t>is software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Situational – </a:t>
            </a:r>
            <a:r>
              <a:rPr lang="en-US" dirty="0"/>
              <a:t>the “knowns” help guide</a:t>
            </a:r>
            <a:endParaRPr lang="en-US" dirty="0" smtClean="0"/>
          </a:p>
          <a:p>
            <a:r>
              <a:rPr lang="en-US" dirty="0" smtClean="0"/>
              <a:t>Coverage: direct</a:t>
            </a:r>
            <a:r>
              <a:rPr lang="en-US" dirty="0"/>
              <a:t> </a:t>
            </a:r>
            <a:r>
              <a:rPr lang="en-US" dirty="0" smtClean="0"/>
              <a:t>or indirect </a:t>
            </a:r>
          </a:p>
          <a:p>
            <a:r>
              <a:rPr lang="en-US" dirty="0" smtClean="0"/>
              <a:t>Usage profile: running, distributing</a:t>
            </a:r>
          </a:p>
          <a:p>
            <a:r>
              <a:rPr lang="en-US" dirty="0" smtClean="0"/>
              <a:t>Life span: disposable or long term</a:t>
            </a:r>
          </a:p>
          <a:p>
            <a:endParaRPr lang="en-US" dirty="0" smtClean="0"/>
          </a:p>
        </p:txBody>
      </p:sp>
      <p:pic>
        <p:nvPicPr>
          <p:cNvPr id="4" name="Picture 2" descr="https://encrypted-tbn2.gstatic.com/images?q=tbn:ANd9GcTJan_XZm6-467zmN5Q8huM8NpJpeiTPmvWTG9qqSz9gescOJQP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105400"/>
            <a:ext cx="2162175" cy="11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6028" y="2667000"/>
            <a:ext cx="5790972" cy="1752098"/>
            <a:chOff x="990599" y="3837890"/>
            <a:chExt cx="5790972" cy="1752098"/>
          </a:xfrm>
        </p:grpSpPr>
        <p:pic>
          <p:nvPicPr>
            <p:cNvPr id="6" name="Picture 8" descr="http://www.collaboration133.com/wp-content/uploads/2011/12/linkedin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046" y="4475914"/>
              <a:ext cx="430305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http://paymentmagnates.com/wp-content/uploads/2014/04/twitt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046" y="512295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http://upload.wikimedia.org/wikipedia/commons/thumb/b/b1/Email_Shiny_Icon.svg/256px-Email_Shiny_Icon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0599" y="383789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484343" y="3837890"/>
              <a:ext cx="349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paul_grizzaffi@yahoo.com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0950" y="4484500"/>
              <a:ext cx="5310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dirty="0"/>
                <a:t>http://www.linkedin.com/in/paulgrizzaffi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4343" y="5128323"/>
              <a:ext cx="1585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dirty="0"/>
                <a:t>@</a:t>
              </a:r>
              <a:r>
                <a:rPr lang="en-US" sz="2400" dirty="0" err="1"/>
                <a:t>pgrizzaffi</a:t>
              </a:r>
              <a:endParaRPr lang="en-US" sz="2400" dirty="0"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20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41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Like Out There?</a:t>
            </a:r>
            <a:br>
              <a:rPr lang="en-US" dirty="0" smtClean="0"/>
            </a:br>
            <a:r>
              <a:rPr lang="en-US" i="1" dirty="0" smtClean="0"/>
              <a:t>(Mike Cohn’s Automation Pyramid)</a:t>
            </a:r>
            <a:endParaRPr lang="en-US" i="1" dirty="0"/>
          </a:p>
        </p:txBody>
      </p:sp>
      <p:pic>
        <p:nvPicPr>
          <p:cNvPr id="1026" name="Picture 2" descr="Test Automation Pyram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9"/>
            <a:ext cx="4343400" cy="30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png;base64,iVBORw0KGgoAAAANSUhEUgAAARIAAAC4CAMAAAAYGZMtAAACNFBMVEX///8AFQABBAEAWwAAIwAAOwAAYgAATAAAUwAAMQAARAADAxQAAAAICCMMDS5qamosLHUeH1YhIVwyM4QAOAAQEDYXGEYbHFAAEAA8PJkAZgAjJGIAKgApKW8TFD0BDQFsDQw1NYkAHAA0NIc+Pp4DAxMAIAAZAQEDBA5PBwcLCyq3HhszAwPFIR4ALQAAMwAeAQHVJCKEExF5EA8pAwNBBQUAAC0AJgAAAEzqKScAADIAADjZ2d9gCwp/AAAARwCfn5/l5uWPAABRZ1GkGhiPk4+FhYXex8c7XTtMAADHurrc4tyCAAAAAFQOKQ4XF1i0tMG1wLUAAEJ0gXSHmYft3985TTmAgJgkTCTn+OWfn6slAACCSUi4AABWCAhJYEleXnXKytSvnZ3E0MWysrKerp5le2VBl0pra4NAQz94wXwAgjlSn2UzK5OPy5L0zc0ePndVWFmp2acSUGrF7cEUclQlLjcASTCRxpQmTnwAMElNTXA3iWTY8tUVbGA8LqZytHkAWiIcYWcKYT0AQ0YsLVlBQXEVFmFgtGQlej4iF2wARz8aNnQwJ4d1xXQAMVQOcC7Bl5afUE6lcXOkKCeBJyXKpqafYF+BMzOmfX20aGfNsrLkdXPTAADUPjzmkpHqqqnshIO4S0nLT0xaIyNTMjKFbW16Xl1zSUk9IyNlKCubhoeTb28gJB5SdlJwlXA1aDUnNCZGUkZXYVcpSSlGRl8AJiF3d4UhIUGw0rBcXWpKS1lukHgDAAAUKElEQVR4nO2di0MTV77HTzSpJg7ER0BaA7GpRKXcxMsjcJMRc0BCIAgEwtMqJIRI2mo3re321nXXtmuptuwqrlovtdfb7fNyaauSkm7/ufv7zSMPEsgEJwwBPyRnzpz5ndd3zu9kzoQkhDwnE/02ha4uiYvZlujXGiZRZse2g4ms6Tm0ettpwjCTa88moe0nSfvaisAMu800yeE2HMy20oRhvLklCTGmbQTjyq0Iuk5FRYUJ/vDBx0zJqJDKx0yJeDJqMqlMFSqTEEtJ5stRceXyNkIZKqECE39QMMEcgjFnwSWLFQsZuQS+ElOKgSnRqArOhG8HdxhjvKEKs0hxG+QxVib8qSqEWMXKfTFJSDCtMFEl7VSpJXAZVeKR5K5YpUmFD2E/tTIxZhIqU60oMaUSU0oefJi4w0KORBcwMElwG2SSUW0TpLkN0r5NNFn7sjWdyA6lW7sRmB6vsbZZiXdbDBPGJ10RQvzbQBNmIB9FwHVUFovFbOafXAh/XJxP5GPiviVpnG5myYjhYbU5aynmRDmJkiCiTq0mUZZ5RVlppZlXlCYcEkoS0lTm/BQhFPOp1dwTQniqEdznoxYhKhrxx0Uz9UozDFRmODcWMRGffCVJc7EqFTResBTzptpZLIm2JNplWVGZRXgkjC0pDcJYrtVeJi6TWm6etD19+vSxJZlgftqT1dA8BIZPn6RZpuaTA1OeboM8VcnbBksPRQZSimXIUNaOwrwHlr5Uy7R8MmAeyl8R4m2S97xYekj48dBQT7JUC0OemLn2qdOrYny+nqGhpZREhrhllcRiydttEB8jZyNQkvEKnDxwtQP9g9UGjBKURDXkY1RqC64+eBV2+HwMWnIrJ1AMLKm8kjD+9SgCrlMhZytAkjajzWb2eOFyIKwyhbEKlMQ8zun/GJJD3CyKo8RssxmbvD5KpsyqcVyIyOo463IbDmOTkcNqlAF1D3et+HScDMA5YoaIv8JChuC1RbUUoo+XTNQ3NE4n8VXJwl9DhRjqMz8m4z1en0kFksjRCAGpq71MfBaj1WrUWrnAaNUatSgPbDHByCdYkwm8IcTROPUARq1NMJc8efKkZ5z0VDwhTLvXYmbI0pDf72f8lFGFaY9Z9ZhYw35/GEYJWD5uogMVDGl7SqwWhvpVQml82VauMq4WbaIW8Zhx5UEuW8LMapparyIwWtVaxKrNgi0jIWFmtCUNBDNoLswlKs5NeixtnCRGkGSAUIKSqAdgHxN86EQ4l6jVRjpg4SSBA9RvsaY0xYqRjBZw9Vq1KbUnmpDaBeOT9StC6FJWNdYHzCVqGCwgiRokeUrGob8eE8MwqinKGJdI2GLxkybYr6jw+VRwokGSJpDkMRkwoyQZCqybdbsNMtkkWztAEsQ/TpaaQBKTj3i9xGO12WxNYeKlVj/ut6lh36bi5pJJK3HDuAnDRRUc8avlaoflGdyG64FZrpZoreNtwJLVA6cbXnsqtLDHn3n1kt/TpLINDFjUXILVg5bj2vElrbEN+mDBfHI1Qx1+NkUI8RjlaouWm+y5KU+LT3wdE45Ym4xCIOxzpjAV8paYUy4Pti7lcZMkO16rQS7QJ2zp+8moGKTYpuzJ1gaDERYL7qch6Fl7VLiCDXDvk9MBCKkbg1xvdk2pNViUBuFL1STjGonJiZh4DCNpUQO/TRqmlpRRavYKJLTMCqu9SNTFhIg74ma4AcMy7e4dkKrXLxJ9eyhKlkO5xsmI2K4tgEEDwwGUaI8SCPXcvVc3hIuuyUVCmECUJSY29x1Zr0FeTQw2rQ3HhI3fg6iNS+UprP5q8BW66KKRdtYE18fcuziuRZQEhdG7vSbGuyhhspkyytkq48iAPzxiNCyFcc/gCds04RHc8hR0TGq51V47XPvQLhAisMj1Tw/7IbebHy/EndNtkLBNtkYZbFNwleEFmQc4j9T6vRYPaTPYwtQLE5uXylhXBjYP9oZlWHAZliGkKwIzKyoQYgg/SsAnoqHFCJvbdcAHdbqstaySvKqJwUcGtNaR8JQ2XRKNZmkkTMZHllK8VJyAdauUJbFKMUmnMXAvMaEd6DI4o7j1rJsbFCYXCeFcAvEoHIApNic+g04eND+RsNHATScgCSTYeEmwE7Y24rEZbCMjuAOhRjPl0XAxmSo38DdJaLXetcNN9BEXw48GuogOE9G7j8HE4iaLIbeUt7zCMjXLNkXNOu4cGlZKotOAJBqbD+dzLYSTGlyKmODE+myy1K3xCJ2h7gh/XSL4B3XxqXhJAmJQfc5/wuGQpVE6ndbr0+p0nqkpf/oo4ZoMkhj81MxMTulImAlrwtSjGSEjZpnOh+GZVnuZTMpzpmw+2qTTtcFMauQlMUyljRLjpHdqatILl5h+raGNjmisk2RApqqfcbWXSVhzSgY0YRKGeUntp9Y2zhutk5NWHCVwTIeSeH2wxAP/8ZNJLUgCU+IUmTLIUfNPcitCyC+ndj07p+AVJwwdnSIGjdc7ckrnJ34DSIJloyQw14Cz/DTiMbYRXRv16Dwei59o5KhZZrdBJnUyNGwXeApefRCfRuPxEohMaXQpkmg0k8RLfDowgYtm6vVOkUk6aZOhXtndBvHLcbJ2nbIZ2gbaNFpopdUzENZBdzUeXm0dbHVaj98DM3A4bDulM4TDWt1AWA5FCuA2iCyuA6LAXMeXBBE+RTySSDzFHcFQtHm2Kj985psk2fHK4jpKoMvrP0nyYerU7qJk18+FUgRcR+nOrZPCKUK8RTlMdOt6S1wqU7uU7l/+FNJtkJ927yw2fimsIsSrdAfzp6Bug/iKbJjsXud/kuTDz0Wlye5Cuw0yqnQv86MAq71MJncp3U3p7C7Iai+Tn3e+UCTsvLExihB6S+muSmVj3AaZLJJhsvO3jVKEkGtFocnOAl+2pnPjhZc2PS+8MLqRknh1TMUmhzFsoNsg75uU/eYECby5sYoQ8ssm/4g1s3ND3QYZ1WxqSRhrwVd7mbxvPrZ5qd54t0FuMHv2HNtzrLoaQ+EvkYBB9Z6UI4Idl14tWCb+EqkYTRyrrsYdfKaZg6FoIxgnixZTmJeUUATWf9DnTUph7y2uzm9GpXu+Gqr3lVGEkDeZPTBQ0h9pe9XJtOq17FZJq85mxweZySmmxzZqtZfJ6EtrnKmSNXclkSVPiZTSdl1VTBJwnZqSTUcNo5jbINeObT5N9lxQUhFCbiktQCa7N/yyNZ3fNEorsIKaJkXdBrn2a2lpTWlNDf9MC3ArBGiSSOYjQlK6nRCUigUICWklCSlCCXwxYhNKS0sUdhvkRulmwq602yBXdzkkNrempKBqIA7bBt8kyc775jJJza1ZHravdqxsRRH2PauaZs0ubvdcU1oNnguOMimUhFi7JEMgxsakFZqO89YmcBtkdJdToiSOMnuZHfrqiFehOnau23agzFHmcGAU92N2R3wsVibsClkkKaJR8LI1nUvm8qrc1IAk8VjZ8u92R4z+Hiuzx5cn7FWgAFAWs0/EHPHpZZBhORCPg2Zl9qoYiFMWj8chi4Tyq6rs15RWIskFhzRJaoYJGyDLcZYQNj5BWBJyYJz0xcgYJRMsJbRsGvfjdNmOERqzj3FZpFTgVOYmSXZGb/XnbnEpSLJM7MwYa48Rh72KLjPHyMQyy9TQWIwM74nH/3WMIRMlYwHGHqfTdrJcUhKiJcPUfqyPlSBJv27TuA3ydo9TyiixL5MS+xjriJFyxwTp6+tjl5dpVYyAJOh69n+NkYmasUBpVZyCVo4qh4PEh2mJY4xdq3jea8t/VfyyNZ03y8pzYeckqXFykjidMToN00SVI0DpGGpUXu7sC8U4SexOlIRWOZ1xlKQUJclZfJVyN0myM3qrOVebHZwkdl6S2PU4y16PD8figeXyUicnSYzGSsi0Y4w6YzF0nL54LEBrwHGcEiTp//Aq6XK5xM8qBnCKCrlcAULa28VPIW0wb/cczC2JYxglof0OaPk0Tqw05mRJYJmXpCpAQpASh0kWJIFhBD2LO8c4FftzFH7w10uERCNu8QNXbhf3ATV3iOjdejfRS/pYp9x8Wn5wbcodjnKnHfzDAfI4nc5yu9Npr2IDV5ZpwF5Tjgb9kA4eBoftTrB1OtCcz5Kj8H5c7aV0nJcEh0qU0kggj++nlJNbvbk0SW7wvHLBdQqvK2OU7zJ/vsXNQWEvR6kcvdxqT+9OfJqVl8TlxQ+8HuuKFOhTBbn47Y+5NMl2dpcpy7IT68iZpsivb2MLXNEd4nBASYg+ih9zpRI/DV0Irn2wbx2aXJ+IlfevW4x9+6DOfQfFmyQsQ9n29oAgCX6HIAQ02hVd6zcaCsmF3n35I3TsWej9MLHaM7GhaDSUkCSAXz4R8b4XaHcrI8nVkbw0aRZ4RkH29X7GuQ0JtYeiJmE0oCTtrtB7URgp7WSHVylJyKUPevdL5vpYH8dYHnmyUv46XzvVRxL+gRcoXfqIG90G/CmqlCLoOnlI0gfrOZhcA80pieuQZ+aNTXKTJDtXP5yR3pfm/lK2z9Hf3NuLQnBh75VeISaZ3j++rXSv1+bSB5WHJLO/me1r3j8zPTzde6h3enji0P5A38QnEJven0chryvd51xckN6ZQ4dAkjO9YyRA+pqHIRweA9efXoYYaCSRmTeU7nFORm/dzE+ST8hB+xVypY86+6/3s2PO5j5qb74uWZHPLivd49xc+qt010FJhrn7JhO9LBmeOcOOzRzahzGJBVT+/W9K91cK1/ZlaJJdpMrKMyDJBIErtd5DM+BAw83s2JmZGXCi4ZlculaiQWWvIv+SljejN25WSgQl2U8DV66MfTI8fZ32NQcCn0yPTe+jfTOS8s98vKnuLa7O23/dK12Smd4reF9k/zDMrFdmpiHKxSRl3/vBJaX7KpVPpQ8THA3N+8+cOTQDYWVlL4QzzfvOSMt9cxO8JS6R0Tdu7k2ncm92Kiu5AM94ZTJeucJ8ldw3N8t7e1K4/NlKTQrB3zf5ZWs6r1/fAEmKx22Q0QsFF+SVj4vIbZDLH88WVpED7xSV2yCXrh/Ye2CtLq11UIIin3+qdA/z58LsgQIye6PI3Aa5+nEBNXn5o6JzG+TS568USpFXKq8p3bv1caFgksxu/psk2bn67uwrknhZmlmC2Y+K4CZJdi69M/tyIfi8KG6SZOfa3kIoMlscN0myM/puAYbJ7J+L5CZJdi5/9KLcirz4h6K5SZKdv83KrcnFYnYbZPSNiy/KysV3i9ptkMvvHJFVkj8U5WVrOq8fkFOTon61SfAnGV3n4rtFuNrL5PJHF2GcCI8jEB7h4y8mNkJ4JG03YXhEzAfhfxb5q43I+weOyMSLm/4tcam8+Rd5FPnLn7aE2yBX/3xRFkneKdrVXiaX9soxt85eU7ofcvKeHN/rwbiU7oaceLkvbNqR+OqmHWlf5LQjR7KwE1G6F/LiZo4+K4xC/81bMH7PqgnDpG7WVsSldBfkhj179EQGjJv+CMlMsIvhE47+GMlixplK+LGnYiN4tCGNWnieAElgwwRZhk88Guw62nCCO1ibZn22dqu5DfJ9Q+1KzoIksDkRZI82nEWZan/8sbbBffREhuUJxT4sUUhopiQNvCRnQZKFBVdHsKHhO9fZLtIVzNDue6VbXxi6mMba2sbalODsAkjSiJIwXcT9HVk4GqTfsiS0IFoI24ZvlG57ofi+kaO2UaR2gX7TeLyxNtjBdHUxDBvEWeV7yjSk2HB2XUo3vVDQbzqPp9Hopt82Nh5v6AqAJLUNbPBokG34jtbioYTN8eOdC0q3vHB0daZr0vktCTZ2NkLY0NXVWMsGG4Js7Xf0bGOaWeeWdRvkQWOaJMcbg4QNzhP2m0aQpJEN1gZp7Q9koeuHFE06OzuUbnZB+d+VrvN9V0fXQmdn5wIEC//X+F0QNmwo1cO2stsgHedPpnG+E2bPzvPnz3d2nofxgBtM6kwx+ULpNhea4MnDJw8fFgIucvLkYfGP2xUeh3mDwydz/5JtsfPF4fwIKt3gwjOYnyI/pGWmFJc6LBco0vrCcDsvSQYxi/hztpRhGBfRR/B3o7fUomeu5XA9hzB/CnsJDie2h+vvcTkSkuCPidMI6XMr9cUKBWKwvo7v86CQcLeuPht19S33eYOEJKYA7kXf8yn1xQqF4l5LHVI/99prg4Ov3X+tvi5Bd0syXtdSJ4iWHCWmRdAiRJX7YoVCcV/QpOVkR8fJlpaW7pZuEKAbYnP3IYoxTpJ5wR4l4WZWSqPoMTTKbq25BFxHHAf1HR3Q+fnBjrmWux2DHV/MkcHBO3UYQ0XuiPYoSZThfl0df2meRCYXQ5GAcu0vBB3dSUlaBtk790jLPL1z7/4D0hGcmx+8M3+/u677bsJcdJwQpRE9frECGxG/e2Lr8F+tIMjpuhaQ5C65D3MKqHGnvrt+8EFLC8TAe063Jld74lccuRm8K+2NgEhMdItNsIT8o/U0gJLMkdvAXP1t0lHXMvgAhgfGTrfeVrqJG02HKEl3Hcy2LS1379Z/QW+jJK136++S263/ULqFG88d1KS1o6O19R7pmB+cm++4TW63dAzevncPYg9at/ZNkux8jZLcAWVaHszP3+meAyVaT9+913Fn7t78g+7/Vrp5SsC5TuurGABcyMfx+bXSrVOG2+dwOjn96ukkifhg7uxbkq9fXYVz2+7VRmTw3CqKfKl0y5TjUXZNzm1Xt0H++W9ZOPdI6WYpyWA2Rf6pdKuU5dG5TE22s9sgX67UZHu7DTL47+k83MavNiJvPUyT5Kstt+ZfB1+mavLwLaWbsylIVWRbrvYyeevhf4h8pXRbNgv/I2ry3G0SfCUo8txtEgiu89xtUnjEabLdL1vTAdd5+EjpRmwuBh8+v2xdyaPnbpPB89ffouD/ASnSkD31DiG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RIAAAC4CAMAAAAYGZMtAAACNFBMVEX///8AFQABBAEAWwAAIwAAOwAAYgAATAAAUwAAMQAARAADAxQAAAAICCMMDS5qamosLHUeH1YhIVwyM4QAOAAQEDYXGEYbHFAAEAA8PJkAZgAjJGIAKgApKW8TFD0BDQFsDQw1NYkAHAA0NIc+Pp4DAxMAIAAZAQEDBA5PBwcLCyq3HhszAwPFIR4ALQAAMwAeAQHVJCKEExF5EA8pAwNBBQUAAC0AJgAAAEzqKScAADIAADjZ2d9gCwp/AAAARwCfn5/l5uWPAABRZ1GkGhiPk4+FhYXex8c7XTtMAADHurrc4tyCAAAAAFQOKQ4XF1i0tMG1wLUAAEJ0gXSHmYft3985TTmAgJgkTCTn+OWfn6slAACCSUi4AABWCAhJYEleXnXKytSvnZ3E0MWysrKerp5le2VBl0pra4NAQz94wXwAgjlSn2UzK5OPy5L0zc0ePndVWFmp2acSUGrF7cEUclQlLjcASTCRxpQmTnwAMElNTXA3iWTY8tUVbGA8LqZytHkAWiIcYWcKYT0AQ0YsLVlBQXEVFmFgtGQlej4iF2wARz8aNnQwJ4d1xXQAMVQOcC7Bl5afUE6lcXOkKCeBJyXKpqafYF+BMzOmfX20aGfNsrLkdXPTAADUPjzmkpHqqqnshIO4S0nLT0xaIyNTMjKFbW16Xl1zSUk9IyNlKCubhoeTb28gJB5SdlJwlXA1aDUnNCZGUkZXYVcpSSlGRl8AJiF3d4UhIUGw0rBcXWpKS1lukHgDAAAUKElEQVR4nO2di0MTV77HTzSpJg7ER0BaA7GpRKXcxMsjcJMRc0BCIAgEwtMqJIRI2mo3re321nXXtmuptuwqrlovtdfb7fNyaauSkm7/ufv7zSMPEsgEJwwBPyRnzpz5ndd3zu9kzoQkhDwnE/02ha4uiYvZlujXGiZRZse2g4ms6Tm0ettpwjCTa88moe0nSfvaisAMu800yeE2HMy20oRhvLklCTGmbQTjyq0Iuk5FRYUJ/vDBx0zJqJDKx0yJeDJqMqlMFSqTEEtJ5stRceXyNkIZKqECE39QMMEcgjFnwSWLFQsZuQS+ElOKgSnRqArOhG8HdxhjvKEKs0hxG+QxVib8qSqEWMXKfTFJSDCtMFEl7VSpJXAZVeKR5K5YpUmFD2E/tTIxZhIqU60oMaUSU0oefJi4w0KORBcwMElwG2SSUW0TpLkN0r5NNFn7sjWdyA6lW7sRmB6vsbZZiXdbDBPGJ10RQvzbQBNmIB9FwHVUFovFbOafXAh/XJxP5GPiviVpnG5myYjhYbU5aynmRDmJkiCiTq0mUZZ5RVlppZlXlCYcEkoS0lTm/BQhFPOp1dwTQniqEdznoxYhKhrxx0Uz9UozDFRmODcWMRGffCVJc7EqFTResBTzptpZLIm2JNplWVGZRXgkjC0pDcJYrtVeJi6TWm6etD19+vSxJZlgftqT1dA8BIZPn6RZpuaTA1OeboM8VcnbBksPRQZSimXIUNaOwrwHlr5Uy7R8MmAeyl8R4m2S97xYekj48dBQT7JUC0OemLn2qdOrYny+nqGhpZREhrhllcRiydttEB8jZyNQkvEKnDxwtQP9g9UGjBKURDXkY1RqC64+eBV2+HwMWnIrJ1AMLKm8kjD+9SgCrlMhZytAkjajzWb2eOFyIKwyhbEKlMQ8zun/GJJD3CyKo8RssxmbvD5KpsyqcVyIyOo463IbDmOTkcNqlAF1D3et+HScDMA5YoaIv8JChuC1RbUUoo+XTNQ3NE4n8VXJwl9DhRjqMz8m4z1en0kFksjRCAGpq71MfBaj1WrUWrnAaNUatSgPbDHByCdYkwm8IcTROPUARq1NMJc8efKkZ5z0VDwhTLvXYmbI0pDf72f8lFGFaY9Z9ZhYw35/GEYJWD5uogMVDGl7SqwWhvpVQml82VauMq4WbaIW8Zhx5UEuW8LMapparyIwWtVaxKrNgi0jIWFmtCUNBDNoLswlKs5NeixtnCRGkGSAUIKSqAdgHxN86EQ4l6jVRjpg4SSBA9RvsaY0xYqRjBZw9Vq1KbUnmpDaBeOT9StC6FJWNdYHzCVqGCwgiRokeUrGob8eE8MwqinKGJdI2GLxkybYr6jw+VRwokGSJpDkMRkwoyQZCqybdbsNMtkkWztAEsQ/TpaaQBKTj3i9xGO12WxNYeKlVj/ut6lh36bi5pJJK3HDuAnDRRUc8avlaoflGdyG64FZrpZoreNtwJLVA6cbXnsqtLDHn3n1kt/TpLINDFjUXILVg5bj2vElrbEN+mDBfHI1Qx1+NkUI8RjlaouWm+y5KU+LT3wdE45Ym4xCIOxzpjAV8paYUy4Pti7lcZMkO16rQS7QJ2zp+8moGKTYpuzJ1gaDERYL7qch6Fl7VLiCDXDvk9MBCKkbg1xvdk2pNViUBuFL1STjGonJiZh4DCNpUQO/TRqmlpRRavYKJLTMCqu9SNTFhIg74ma4AcMy7e4dkKrXLxJ9eyhKlkO5xsmI2K4tgEEDwwGUaI8SCPXcvVc3hIuuyUVCmECUJSY29x1Zr0FeTQw2rQ3HhI3fg6iNS+UprP5q8BW66KKRdtYE18fcuziuRZQEhdG7vSbGuyhhspkyytkq48iAPzxiNCyFcc/gCds04RHc8hR0TGq51V47XPvQLhAisMj1Tw/7IbebHy/EndNtkLBNtkYZbFNwleEFmQc4j9T6vRYPaTPYwtQLE5uXylhXBjYP9oZlWHAZliGkKwIzKyoQYgg/SsAnoqHFCJvbdcAHdbqstaySvKqJwUcGtNaR8JQ2XRKNZmkkTMZHllK8VJyAdauUJbFKMUmnMXAvMaEd6DI4o7j1rJsbFCYXCeFcAvEoHIApNic+g04eND+RsNHATScgCSTYeEmwE7Y24rEZbCMjuAOhRjPl0XAxmSo38DdJaLXetcNN9BEXw48GuogOE9G7j8HE4iaLIbeUt7zCMjXLNkXNOu4cGlZKotOAJBqbD+dzLYSTGlyKmODE+myy1K3xCJ2h7gh/XSL4B3XxqXhJAmJQfc5/wuGQpVE6ndbr0+p0nqkpf/oo4ZoMkhj81MxMTulImAlrwtSjGSEjZpnOh+GZVnuZTMpzpmw+2qTTtcFMauQlMUyljRLjpHdqatILl5h+raGNjmisk2RApqqfcbWXSVhzSgY0YRKGeUntp9Y2zhutk5NWHCVwTIeSeH2wxAP/8ZNJLUgCU+IUmTLIUfNPcitCyC+ndj07p+AVJwwdnSIGjdc7ckrnJ34DSIJloyQw14Cz/DTiMbYRXRv16Dwei59o5KhZZrdBJnUyNGwXeApefRCfRuPxEohMaXQpkmg0k8RLfDowgYtm6vVOkUk6aZOhXtndBvHLcbJ2nbIZ2gbaNFpopdUzENZBdzUeXm0dbHVaj98DM3A4bDulM4TDWt1AWA5FCuA2iCyuA6LAXMeXBBE+RTySSDzFHcFQtHm2Kj985psk2fHK4jpKoMvrP0nyYerU7qJk18+FUgRcR+nOrZPCKUK8RTlMdOt6S1wqU7uU7l/+FNJtkJ927yw2fimsIsSrdAfzp6Bug/iKbJjsXud/kuTDz0Wlye5Cuw0yqnQv86MAq71MJncp3U3p7C7Iai+Tn3e+UCTsvLExihB6S+muSmVj3AaZLJJhsvO3jVKEkGtFocnOAl+2pnPjhZc2PS+8MLqRknh1TMUmhzFsoNsg75uU/eYECby5sYoQ8ssm/4g1s3ND3QYZ1WxqSRhrwVd7mbxvPrZ5qd54t0FuMHv2HNtzrLoaQ+EvkYBB9Z6UI4Idl14tWCb+EqkYTRyrrsYdfKaZg6FoIxgnixZTmJeUUATWf9DnTUph7y2uzm9GpXu+Gqr3lVGEkDeZPTBQ0h9pe9XJtOq17FZJq85mxweZySmmxzZqtZfJ6EtrnKmSNXclkSVPiZTSdl1VTBJwnZqSTUcNo5jbINeObT5N9lxQUhFCbiktQCa7N/yyNZ3fNEorsIKaJkXdBrn2a2lpTWlNDf9MC3ArBGiSSOYjQlK6nRCUigUICWklCSlCCXwxYhNKS0sUdhvkRulmwq602yBXdzkkNrempKBqIA7bBt8kyc775jJJza1ZHravdqxsRRH2PauaZs0ubvdcU1oNnguOMimUhFi7JEMgxsakFZqO89YmcBtkdJdToiSOMnuZHfrqiFehOnau23agzFHmcGAU92N2R3wsVibsClkkKaJR8LI1nUvm8qrc1IAk8VjZ8u92R4z+Hiuzx5cn7FWgAFAWs0/EHPHpZZBhORCPg2Zl9qoYiFMWj8chi4Tyq6rs15RWIskFhzRJaoYJGyDLcZYQNj5BWBJyYJz0xcgYJRMsJbRsGvfjdNmOERqzj3FZpFTgVOYmSXZGb/XnbnEpSLJM7MwYa48Rh72KLjPHyMQyy9TQWIwM74nH/3WMIRMlYwHGHqfTdrJcUhKiJcPUfqyPlSBJv27TuA3ydo9TyiixL5MS+xjriJFyxwTp6+tjl5dpVYyAJOh69n+NkYmasUBpVZyCVo4qh4PEh2mJY4xdq3jea8t/VfyyNZ03y8pzYeckqXFykjidMToN00SVI0DpGGpUXu7sC8U4SexOlIRWOZ1xlKQUJclZfJVyN0myM3qrOVebHZwkdl6S2PU4y16PD8figeXyUicnSYzGSsi0Y4w6YzF0nL54LEBrwHGcEiTp//Aq6XK5xM8qBnCKCrlcAULa28VPIW0wb/cczC2JYxglof0OaPk0Tqw05mRJYJmXpCpAQpASh0kWJIFhBD2LO8c4FftzFH7w10uERCNu8QNXbhf3ATV3iOjdejfRS/pYp9x8Wn5wbcodjnKnHfzDAfI4nc5yu9Npr2IDV5ZpwF5Tjgb9kA4eBoftTrB1OtCcz5Kj8H5c7aV0nJcEh0qU0kggj++nlJNbvbk0SW7wvHLBdQqvK2OU7zJ/vsXNQWEvR6kcvdxqT+9OfJqVl8TlxQ+8HuuKFOhTBbn47Y+5NMl2dpcpy7IT68iZpsivb2MLXNEd4nBASYg+ih9zpRI/DV0Irn2wbx2aXJ+IlfevW4x9+6DOfQfFmyQsQ9n29oAgCX6HIAQ02hVd6zcaCsmF3n35I3TsWej9MLHaM7GhaDSUkCSAXz4R8b4XaHcrI8nVkbw0aRZ4RkH29X7GuQ0JtYeiJmE0oCTtrtB7URgp7WSHVylJyKUPevdL5vpYH8dYHnmyUv46XzvVRxL+gRcoXfqIG90G/CmqlCLoOnlI0gfrOZhcA80pieuQZ+aNTXKTJDtXP5yR3pfm/lK2z9Hf3NuLQnBh75VeISaZ3j++rXSv1+bSB5WHJLO/me1r3j8zPTzde6h3enji0P5A38QnEJven0chryvd51xckN6ZQ4dAkjO9YyRA+pqHIRweA9efXoYYaCSRmTeU7nFORm/dzE+ST8hB+xVypY86+6/3s2PO5j5qb74uWZHPLivd49xc+qt010FJhrn7JhO9LBmeOcOOzRzahzGJBVT+/W9K91cK1/ZlaJJdpMrKMyDJBIErtd5DM+BAw83s2JmZGXCi4ZlculaiQWWvIv+SljejN25WSgQl2U8DV66MfTI8fZ32NQcCn0yPTe+jfTOS8s98vKnuLa7O23/dK12Smd4reF9k/zDMrFdmpiHKxSRl3/vBJaX7KpVPpQ8THA3N+8+cOTQDYWVlL4QzzfvOSMt9cxO8JS6R0Tdu7k2ncm92Kiu5AM94ZTJeucJ8ldw3N8t7e1K4/NlKTQrB3zf5ZWs6r1/fAEmKx22Q0QsFF+SVj4vIbZDLH88WVpED7xSV2yCXrh/Ye2CtLq11UIIin3+qdA/z58LsgQIye6PI3Aa5+nEBNXn5o6JzG+TS568USpFXKq8p3bv1caFgksxu/psk2bn67uwrknhZmlmC2Y+K4CZJdi69M/tyIfi8KG6SZOfa3kIoMlscN0myM/puAYbJ7J+L5CZJdi5/9KLcirz4h6K5SZKdv83KrcnFYnYbZPSNiy/KysV3i9ptkMvvHJFVkj8U5WVrOq8fkFOTon61SfAnGV3n4rtFuNrL5PJHF2GcCI8jEB7h4y8mNkJ4JG03YXhEzAfhfxb5q43I+weOyMSLm/4tcam8+Rd5FPnLn7aE2yBX/3xRFkneKdrVXiaX9soxt85eU7ofcvKeHN/rwbiU7oaceLkvbNqR+OqmHWlf5LQjR7KwE1G6F/LiZo4+K4xC/81bMH7PqgnDpG7WVsSldBfkhj179EQGjJv+CMlMsIvhE47+GMlixplK+LGnYiN4tCGNWnieAElgwwRZhk88Guw62nCCO1ibZn22dqu5DfJ9Q+1KzoIksDkRZI82nEWZan/8sbbBffREhuUJxT4sUUhopiQNvCRnQZKFBVdHsKHhO9fZLtIVzNDue6VbXxi6mMba2sbalODsAkjSiJIwXcT9HVk4GqTfsiS0IFoI24ZvlG57ofi+kaO2UaR2gX7TeLyxNtjBdHUxDBvEWeV7yjSk2HB2XUo3vVDQbzqPp9Hopt82Nh5v6AqAJLUNbPBokG34jtbioYTN8eOdC0q3vHB0daZr0vktCTZ2NkLY0NXVWMsGG4Js7Xf0bGOaWeeWdRvkQWOaJMcbg4QNzhP2m0aQpJEN1gZp7Q9koeuHFE06OzuUbnZB+d+VrvN9V0fXQmdn5wIEC//X+F0QNmwo1cO2stsgHedPpnG+E2bPzvPnz3d2nofxgBtM6kwx+ULpNhea4MnDJw8fFgIucvLkYfGP2xUeh3mDwydz/5JtsfPF4fwIKt3gwjOYnyI/pGWmFJc6LBco0vrCcDsvSQYxi/hztpRhGBfRR/B3o7fUomeu5XA9hzB/CnsJDie2h+vvcTkSkuCPidMI6XMr9cUKBWKwvo7v86CQcLeuPht19S33eYOEJKYA7kXf8yn1xQqF4l5LHVI/99prg4Ov3X+tvi5Bd0syXtdSJ4iWHCWmRdAiRJX7YoVCcV/QpOVkR8fJlpaW7pZuEKAbYnP3IYoxTpJ5wR4l4WZWSqPoMTTKbq25BFxHHAf1HR3Q+fnBjrmWux2DHV/MkcHBO3UYQ0XuiPYoSZThfl0df2meRCYXQ5GAcu0vBB3dSUlaBtk790jLPL1z7/4D0hGcmx+8M3+/u677bsJcdJwQpRE9frECGxG/e2Lr8F+tIMjpuhaQ5C65D3MKqHGnvrt+8EFLC8TAe063Jld74lccuRm8K+2NgEhMdItNsIT8o/U0gJLMkdvAXP1t0lHXMvgAhgfGTrfeVrqJG02HKEl3Hcy2LS1379Z/QW+jJK136++S263/ULqFG88d1KS1o6O19R7pmB+cm++4TW63dAzevncPYg9at/ZNkux8jZLcAWVaHszP3+meAyVaT9+913Fn7t78g+7/Vrp5SsC5TuurGABcyMfx+bXSrVOG2+dwOjn96ukkifhg7uxbkq9fXYVz2+7VRmTw3CqKfKl0y5TjUXZNzm1Xt0H++W9ZOPdI6WYpyWA2Rf6pdKuU5dG5TE22s9sgX67UZHu7DTL47+k83MavNiJvPUyT5Kstt+ZfB1+mavLwLaWbsylIVWRbrvYyeevhf4h8pXRbNgv/I2ry3G0SfCUo8txtEgiu89xtUnjEabLdL1vTAdd5+EjpRmwuBh8+v2xdyaPnbpPB89ffouD/ASnSkD31DiG2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RIAAAC4CAMAAAAYGZMtAAACNFBMVEX///8AFQABBAEAWwAAIwAAOwAAYgAATAAAUwAAMQAARAADAxQAAAAICCMMDS5qamosLHUeH1YhIVwyM4QAOAAQEDYXGEYbHFAAEAA8PJkAZgAjJGIAKgApKW8TFD0BDQFsDQw1NYkAHAA0NIc+Pp4DAxMAIAAZAQEDBA5PBwcLCyq3HhszAwPFIR4ALQAAMwAeAQHVJCKEExF5EA8pAwNBBQUAAC0AJgAAAEzqKScAADIAADjZ2d9gCwp/AAAARwCfn5/l5uWPAABRZ1GkGhiPk4+FhYXex8c7XTtMAADHurrc4tyCAAAAAFQOKQ4XF1i0tMG1wLUAAEJ0gXSHmYft3985TTmAgJgkTCTn+OWfn6slAACCSUi4AABWCAhJYEleXnXKytSvnZ3E0MWysrKerp5le2VBl0pra4NAQz94wXwAgjlSn2UzK5OPy5L0zc0ePndVWFmp2acSUGrF7cEUclQlLjcASTCRxpQmTnwAMElNTXA3iWTY8tUVbGA8LqZytHkAWiIcYWcKYT0AQ0YsLVlBQXEVFmFgtGQlej4iF2wARz8aNnQwJ4d1xXQAMVQOcC7Bl5afUE6lcXOkKCeBJyXKpqafYF+BMzOmfX20aGfNsrLkdXPTAADUPjzmkpHqqqnshIO4S0nLT0xaIyNTMjKFbW16Xl1zSUk9IyNlKCubhoeTb28gJB5SdlJwlXA1aDUnNCZGUkZXYVcpSSlGRl8AJiF3d4UhIUGw0rBcXWpKS1lukHgDAAAUKElEQVR4nO2di0MTV77HTzSpJg7ER0BaA7GpRKXcxMsjcJMRc0BCIAgEwtMqJIRI2mo3re321nXXtmuptuwqrlovtdfb7fNyaauSkm7/ufv7zSMPEsgEJwwBPyRnzpz5ndd3zu9kzoQkhDwnE/02ha4uiYvZlujXGiZRZse2g4ms6Tm0ettpwjCTa88moe0nSfvaisAMu800yeE2HMy20oRhvLklCTGmbQTjyq0Iuk5FRYUJ/vDBx0zJqJDKx0yJeDJqMqlMFSqTEEtJ5stRceXyNkIZKqECE39QMMEcgjFnwSWLFQsZuQS+ElOKgSnRqArOhG8HdxhjvKEKs0hxG+QxVib8qSqEWMXKfTFJSDCtMFEl7VSpJXAZVeKR5K5YpUmFD2E/tTIxZhIqU60oMaUSU0oefJi4w0KORBcwMElwG2SSUW0TpLkN0r5NNFn7sjWdyA6lW7sRmB6vsbZZiXdbDBPGJ10RQvzbQBNmIB9FwHVUFovFbOafXAh/XJxP5GPiviVpnG5myYjhYbU5aynmRDmJkiCiTq0mUZZ5RVlppZlXlCYcEkoS0lTm/BQhFPOp1dwTQniqEdznoxYhKhrxx0Uz9UozDFRmODcWMRGffCVJc7EqFTResBTzptpZLIm2JNplWVGZRXgkjC0pDcJYrtVeJi6TWm6etD19+vSxJZlgftqT1dA8BIZPn6RZpuaTA1OeboM8VcnbBksPRQZSimXIUNaOwrwHlr5Uy7R8MmAeyl8R4m2S97xYekj48dBQT7JUC0OemLn2qdOrYny+nqGhpZREhrhllcRiydttEB8jZyNQkvEKnDxwtQP9g9UGjBKURDXkY1RqC64+eBV2+HwMWnIrJ1AMLKm8kjD+9SgCrlMhZytAkjajzWb2eOFyIKwyhbEKlMQ8zun/GJJD3CyKo8RssxmbvD5KpsyqcVyIyOo463IbDmOTkcNqlAF1D3et+HScDMA5YoaIv8JChuC1RbUUoo+XTNQ3NE4n8VXJwl9DhRjqMz8m4z1en0kFksjRCAGpq71MfBaj1WrUWrnAaNUatSgPbDHByCdYkwm8IcTROPUARq1NMJc8efKkZ5z0VDwhTLvXYmbI0pDf72f8lFGFaY9Z9ZhYw35/GEYJWD5uogMVDGl7SqwWhvpVQml82VauMq4WbaIW8Zhx5UEuW8LMapparyIwWtVaxKrNgi0jIWFmtCUNBDNoLswlKs5NeixtnCRGkGSAUIKSqAdgHxN86EQ4l6jVRjpg4SSBA9RvsaY0xYqRjBZw9Vq1KbUnmpDaBeOT9StC6FJWNdYHzCVqGCwgiRokeUrGob8eE8MwqinKGJdI2GLxkybYr6jw+VRwokGSJpDkMRkwoyQZCqybdbsNMtkkWztAEsQ/TpaaQBKTj3i9xGO12WxNYeKlVj/ut6lh36bi5pJJK3HDuAnDRRUc8avlaoflGdyG64FZrpZoreNtwJLVA6cbXnsqtLDHn3n1kt/TpLINDFjUXILVg5bj2vElrbEN+mDBfHI1Qx1+NkUI8RjlaouWm+y5KU+LT3wdE45Ym4xCIOxzpjAV8paYUy4Pti7lcZMkO16rQS7QJ2zp+8moGKTYpuzJ1gaDERYL7qch6Fl7VLiCDXDvk9MBCKkbg1xvdk2pNViUBuFL1STjGonJiZh4DCNpUQO/TRqmlpRRavYKJLTMCqu9SNTFhIg74ma4AcMy7e4dkKrXLxJ9eyhKlkO5xsmI2K4tgEEDwwGUaI8SCPXcvVc3hIuuyUVCmECUJSY29x1Zr0FeTQw2rQ3HhI3fg6iNS+UprP5q8BW66KKRdtYE18fcuziuRZQEhdG7vSbGuyhhspkyytkq48iAPzxiNCyFcc/gCds04RHc8hR0TGq51V47XPvQLhAisMj1Tw/7IbebHy/EndNtkLBNtkYZbFNwleEFmQc4j9T6vRYPaTPYwtQLE5uXylhXBjYP9oZlWHAZliGkKwIzKyoQYgg/SsAnoqHFCJvbdcAHdbqstaySvKqJwUcGtNaR8JQ2XRKNZmkkTMZHllK8VJyAdauUJbFKMUmnMXAvMaEd6DI4o7j1rJsbFCYXCeFcAvEoHIApNic+g04eND+RsNHATScgCSTYeEmwE7Y24rEZbCMjuAOhRjPl0XAxmSo38DdJaLXetcNN9BEXw48GuogOE9G7j8HE4iaLIbeUt7zCMjXLNkXNOu4cGlZKotOAJBqbD+dzLYSTGlyKmODE+myy1K3xCJ2h7gh/XSL4B3XxqXhJAmJQfc5/wuGQpVE6ndbr0+p0nqkpf/oo4ZoMkhj81MxMTulImAlrwtSjGSEjZpnOh+GZVnuZTMpzpmw+2qTTtcFMauQlMUyljRLjpHdqatILl5h+raGNjmisk2RApqqfcbWXSVhzSgY0YRKGeUntp9Y2zhutk5NWHCVwTIeSeH2wxAP/8ZNJLUgCU+IUmTLIUfNPcitCyC+ndj07p+AVJwwdnSIGjdc7ckrnJ34DSIJloyQw14Cz/DTiMbYRXRv16Dwei59o5KhZZrdBJnUyNGwXeApefRCfRuPxEohMaXQpkmg0k8RLfDowgYtm6vVOkUk6aZOhXtndBvHLcbJ2nbIZ2gbaNFpopdUzENZBdzUeXm0dbHVaj98DM3A4bDulM4TDWt1AWA5FCuA2iCyuA6LAXMeXBBE+RTySSDzFHcFQtHm2Kj985psk2fHK4jpKoMvrP0nyYerU7qJk18+FUgRcR+nOrZPCKUK8RTlMdOt6S1wqU7uU7l/+FNJtkJ927yw2fimsIsSrdAfzp6Bug/iKbJjsXud/kuTDz0Wlye5Cuw0yqnQv86MAq71MJncp3U3p7C7Iai+Tn3e+UCTsvLExihB6S+muSmVj3AaZLJJhsvO3jVKEkGtFocnOAl+2pnPjhZc2PS+8MLqRknh1TMUmhzFsoNsg75uU/eYECby5sYoQ8ssm/4g1s3ND3QYZ1WxqSRhrwVd7mbxvPrZ5qd54t0FuMHv2HNtzrLoaQ+EvkYBB9Z6UI4Idl14tWCb+EqkYTRyrrsYdfKaZg6FoIxgnixZTmJeUUATWf9DnTUph7y2uzm9GpXu+Gqr3lVGEkDeZPTBQ0h9pe9XJtOq17FZJq85mxweZySmmxzZqtZfJ6EtrnKmSNXclkSVPiZTSdl1VTBJwnZqSTUcNo5jbINeObT5N9lxQUhFCbiktQCa7N/yyNZ3fNEorsIKaJkXdBrn2a2lpTWlNDf9MC3ArBGiSSOYjQlK6nRCUigUICWklCSlCCXwxYhNKS0sUdhvkRulmwq602yBXdzkkNrempKBqIA7bBt8kyc775jJJza1ZHravdqxsRRH2PauaZs0ubvdcU1oNnguOMimUhFi7JEMgxsakFZqO89YmcBtkdJdToiSOMnuZHfrqiFehOnau23agzFHmcGAU92N2R3wsVibsClkkKaJR8LI1nUvm8qrc1IAk8VjZ8u92R4z+Hiuzx5cn7FWgAFAWs0/EHPHpZZBhORCPg2Zl9qoYiFMWj8chi4Tyq6rs15RWIskFhzRJaoYJGyDLcZYQNj5BWBJyYJz0xcgYJRMsJbRsGvfjdNmOERqzj3FZpFTgVOYmSXZGb/XnbnEpSLJM7MwYa48Rh72KLjPHyMQyy9TQWIwM74nH/3WMIRMlYwHGHqfTdrJcUhKiJcPUfqyPlSBJv27TuA3ydo9TyiixL5MS+xjriJFyxwTp6+tjl5dpVYyAJOh69n+NkYmasUBpVZyCVo4qh4PEh2mJY4xdq3jea8t/VfyyNZ03y8pzYeckqXFykjidMToN00SVI0DpGGpUXu7sC8U4SexOlIRWOZ1xlKQUJclZfJVyN0myM3qrOVebHZwkdl6S2PU4y16PD8figeXyUicnSYzGSsi0Y4w6YzF0nL54LEBrwHGcEiTp//Aq6XK5xM8qBnCKCrlcAULa28VPIW0wb/cczC2JYxglof0OaPk0Tqw05mRJYJmXpCpAQpASh0kWJIFhBD2LO8c4FftzFH7w10uERCNu8QNXbhf3ATV3iOjdejfRS/pYp9x8Wn5wbcodjnKnHfzDAfI4nc5yu9Npr2IDV5ZpwF5Tjgb9kA4eBoftTrB1OtCcz5Kj8H5c7aV0nJcEh0qU0kggj++nlJNbvbk0SW7wvHLBdQqvK2OU7zJ/vsXNQWEvR6kcvdxqT+9OfJqVl8TlxQ+8HuuKFOhTBbn47Y+5NMl2dpcpy7IT68iZpsivb2MLXNEd4nBASYg+ih9zpRI/DV0Irn2wbx2aXJ+IlfevW4x9+6DOfQfFmyQsQ9n29oAgCX6HIAQ02hVd6zcaCsmF3n35I3TsWej9MLHaM7GhaDSUkCSAXz4R8b4XaHcrI8nVkbw0aRZ4RkH29X7GuQ0JtYeiJmE0oCTtrtB7URgp7WSHVylJyKUPevdL5vpYH8dYHnmyUv46XzvVRxL+gRcoXfqIG90G/CmqlCLoOnlI0gfrOZhcA80pieuQZ+aNTXKTJDtXP5yR3pfm/lK2z9Hf3NuLQnBh75VeISaZ3j++rXSv1+bSB5WHJLO/me1r3j8zPTzde6h3enji0P5A38QnEJven0chryvd51xckN6ZQ4dAkjO9YyRA+pqHIRweA9efXoYYaCSRmTeU7nFORm/dzE+ST8hB+xVypY86+6/3s2PO5j5qb74uWZHPLivd49xc+qt010FJhrn7JhO9LBmeOcOOzRzahzGJBVT+/W9K91cK1/ZlaJJdpMrKMyDJBIErtd5DM+BAw83s2JmZGXCi4ZlculaiQWWvIv+SljejN25WSgQl2U8DV66MfTI8fZ32NQcCn0yPTe+jfTOS8s98vKnuLa7O23/dK12Smd4reF9k/zDMrFdmpiHKxSRl3/vBJaX7KpVPpQ8THA3N+8+cOTQDYWVlL4QzzfvOSMt9cxO8JS6R0Tdu7k2ncm92Kiu5AM94ZTJeucJ8ldw3N8t7e1K4/NlKTQrB3zf5ZWs6r1/fAEmKx22Q0QsFF+SVj4vIbZDLH88WVpED7xSV2yCXrh/Ye2CtLq11UIIin3+qdA/z58LsgQIye6PI3Aa5+nEBNXn5o6JzG+TS568USpFXKq8p3bv1caFgksxu/psk2bn67uwrknhZmlmC2Y+K4CZJdi69M/tyIfi8KG6SZOfa3kIoMlscN0myM/puAYbJ7J+L5CZJdi5/9KLcirz4h6K5SZKdv83KrcnFYnYbZPSNiy/KysV3i9ptkMvvHJFVkj8U5WVrOq8fkFOTon61SfAnGV3n4rtFuNrL5PJHF2GcCI8jEB7h4y8mNkJ4JG03YXhEzAfhfxb5q43I+weOyMSLm/4tcam8+Rd5FPnLn7aE2yBX/3xRFkneKdrVXiaX9soxt85eU7ofcvKeHN/rwbiU7oaceLkvbNqR+OqmHWlf5LQjR7KwE1G6F/LiZo4+K4xC/81bMH7PqgnDpG7WVsSldBfkhj179EQGjJv+CMlMsIvhE47+GMlixplK+LGnYiN4tCGNWnieAElgwwRZhk88Guw62nCCO1ibZn22dqu5DfJ9Q+1KzoIksDkRZI82nEWZan/8sbbBffREhuUJxT4sUUhopiQNvCRnQZKFBVdHsKHhO9fZLtIVzNDue6VbXxi6mMba2sbalODsAkjSiJIwXcT9HVk4GqTfsiS0IFoI24ZvlG57ofi+kaO2UaR2gX7TeLyxNtjBdHUxDBvEWeV7yjSk2HB2XUo3vVDQbzqPp9Hopt82Nh5v6AqAJLUNbPBokG34jtbioYTN8eOdC0q3vHB0daZr0vktCTZ2NkLY0NXVWMsGG4Js7Xf0bGOaWeeWdRvkQWOaJMcbg4QNzhP2m0aQpJEN1gZp7Q9koeuHFE06OzuUbnZB+d+VrvN9V0fXQmdn5wIEC//X+F0QNmwo1cO2stsgHedPpnG+E2bPzvPnz3d2nofxgBtM6kwx+ULpNhea4MnDJw8fFgIucvLkYfGP2xUeh3mDwydz/5JtsfPF4fwIKt3gwjOYnyI/pGWmFJc6LBco0vrCcDsvSQYxi/hztpRhGBfRR/B3o7fUomeu5XA9hzB/CnsJDie2h+vvcTkSkuCPidMI6XMr9cUKBWKwvo7v86CQcLeuPht19S33eYOEJKYA7kXf8yn1xQqF4l5LHVI/99prg4Ov3X+tvi5Bd0syXtdSJ4iWHCWmRdAiRJX7YoVCcV/QpOVkR8fJlpaW7pZuEKAbYnP3IYoxTpJ5wR4l4WZWSqPoMTTKbq25BFxHHAf1HR3Q+fnBjrmWux2DHV/MkcHBO3UYQ0XuiPYoSZThfl0df2meRCYXQ5GAcu0vBB3dSUlaBtk790jLPL1z7/4D0hGcmx+8M3+/u677bsJcdJwQpRE9frECGxG/e2Lr8F+tIMjpuhaQ5C65D3MKqHGnvrt+8EFLC8TAe063Jld74lccuRm8K+2NgEhMdItNsIT8o/U0gJLMkdvAXP1t0lHXMvgAhgfGTrfeVrqJG02HKEl3Hcy2LS1379Z/QW+jJK136++S263/ULqFG88d1KS1o6O19R7pmB+cm++4TW63dAzevncPYg9at/ZNkux8jZLcAWVaHszP3+meAyVaT9+913Fn7t78g+7/Vrp5SsC5TuurGABcyMfx+bXSrVOG2+dwOjn96ukkifhg7uxbkq9fXYVz2+7VRmTw3CqKfKl0y5TjUXZNzm1Xt0H++W9ZOPdI6WYpyWA2Rf6pdKuU5dG5TE22s9sgX67UZHu7DTL47+k83MavNiJvPUyT5Kstt+ZfB1+mavLwLaWbsylIVWRbrvYyeevhf4h8pXRbNgv/I2ry3G0SfCUo8txtEgiu89xtUnjEabLdL1vTAdd5+EjpRmwuBh8+v2xdyaPnbpPB89ffouD/ASnSkD31DiG2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6386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6800" y="1129873"/>
            <a:ext cx="25908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X</a:t>
            </a:r>
            <a:endParaRPr lang="en-US" sz="8000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0" y="1143000"/>
            <a:ext cx="9100045" cy="57150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To Mind?</a:t>
            </a:r>
            <a:endParaRPr lang="en-US" dirty="0"/>
          </a:p>
        </p:txBody>
      </p:sp>
      <p:pic>
        <p:nvPicPr>
          <p:cNvPr id="1026" name="Picture 2" descr="http://www.boxofficeprophets.com/images2/irobot728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25" y="5005450"/>
            <a:ext cx="2816020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914400" y="2286000"/>
            <a:ext cx="1524000" cy="609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522024" y="2438400"/>
            <a:ext cx="1945576" cy="609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26174" y="4238625"/>
            <a:ext cx="1524000" cy="609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3581400" y="1752600"/>
            <a:ext cx="1524000" cy="838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Saves Time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43400" y="5181600"/>
            <a:ext cx="1524000" cy="1225185"/>
            <a:chOff x="4343400" y="5370940"/>
            <a:chExt cx="1524000" cy="1225185"/>
          </a:xfrm>
        </p:grpSpPr>
        <p:sp>
          <p:nvSpPr>
            <p:cNvPr id="7" name="Lightning Bolt 6"/>
            <p:cNvSpPr/>
            <p:nvPr/>
          </p:nvSpPr>
          <p:spPr>
            <a:xfrm>
              <a:off x="4953000" y="5731669"/>
              <a:ext cx="302325" cy="8644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/>
            <p:cNvSpPr/>
            <p:nvPr/>
          </p:nvSpPr>
          <p:spPr>
            <a:xfrm>
              <a:off x="4343400" y="5370940"/>
              <a:ext cx="1524000" cy="60960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Brittle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loud 14"/>
          <p:cNvSpPr/>
          <p:nvPr/>
        </p:nvSpPr>
        <p:spPr>
          <a:xfrm>
            <a:off x="4226625" y="3962400"/>
            <a:ext cx="2057400" cy="609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24000" y="5029200"/>
            <a:ext cx="2057400" cy="1395537"/>
            <a:chOff x="714375" y="5144659"/>
            <a:chExt cx="2057400" cy="1395537"/>
          </a:xfrm>
        </p:grpSpPr>
        <p:sp>
          <p:nvSpPr>
            <p:cNvPr id="17" name="Lightning Bolt 16"/>
            <p:cNvSpPr/>
            <p:nvPr/>
          </p:nvSpPr>
          <p:spPr>
            <a:xfrm>
              <a:off x="1085849" y="5675740"/>
              <a:ext cx="302325" cy="8644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ghtning Bolt 17"/>
            <p:cNvSpPr/>
            <p:nvPr/>
          </p:nvSpPr>
          <p:spPr>
            <a:xfrm>
              <a:off x="2039587" y="5562599"/>
              <a:ext cx="302325" cy="8644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11"/>
            <p:cNvSpPr/>
            <p:nvPr/>
          </p:nvSpPr>
          <p:spPr>
            <a:xfrm>
              <a:off x="714375" y="5144659"/>
              <a:ext cx="2057400" cy="83588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I’m Getting Laid Off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48987" y="3091991"/>
            <a:ext cx="1562100" cy="1283618"/>
            <a:chOff x="1600200" y="3967162"/>
            <a:chExt cx="1562100" cy="1283618"/>
          </a:xfrm>
        </p:grpSpPr>
        <p:sp>
          <p:nvSpPr>
            <p:cNvPr id="19" name="Lightning Bolt 18"/>
            <p:cNvSpPr/>
            <p:nvPr/>
          </p:nvSpPr>
          <p:spPr>
            <a:xfrm>
              <a:off x="2381250" y="4386324"/>
              <a:ext cx="302325" cy="8644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/>
            <p:cNvSpPr/>
            <p:nvPr/>
          </p:nvSpPr>
          <p:spPr>
            <a:xfrm>
              <a:off x="1600200" y="3967162"/>
              <a:ext cx="1562100" cy="83588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 Lot Of 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05600" y="3429000"/>
            <a:ext cx="2209800" cy="1169256"/>
            <a:chOff x="6705600" y="3429000"/>
            <a:chExt cx="2209800" cy="1169256"/>
          </a:xfrm>
        </p:grpSpPr>
        <p:sp>
          <p:nvSpPr>
            <p:cNvPr id="20" name="Lightning Bolt 19"/>
            <p:cNvSpPr/>
            <p:nvPr/>
          </p:nvSpPr>
          <p:spPr>
            <a:xfrm>
              <a:off x="7692035" y="3733800"/>
              <a:ext cx="302325" cy="864456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/>
            <p:cNvSpPr/>
            <p:nvPr/>
          </p:nvSpPr>
          <p:spPr>
            <a:xfrm>
              <a:off x="6705600" y="3429000"/>
              <a:ext cx="2209800" cy="60960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Inconsistent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8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Like Out There?</a:t>
            </a:r>
            <a:endParaRPr lang="en-US" dirty="0"/>
          </a:p>
        </p:txBody>
      </p:sp>
      <p:pic>
        <p:nvPicPr>
          <p:cNvPr id="10" name="Picture 2" descr="http://33hpwq10j9luq8gl43e62q4e.wpengine.netdna-cdn.com/images/World-War-Z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394034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1691 0 C 0.2441 0 0.33837 0.08125 0.33837 0.14838 L 0.33837 0.29722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Like Out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test scripts do you have?</a:t>
            </a:r>
          </a:p>
          <a:p>
            <a:r>
              <a:rPr lang="en-US" dirty="0" smtClean="0"/>
              <a:t>How much of regression is automated?</a:t>
            </a:r>
          </a:p>
          <a:p>
            <a:r>
              <a:rPr lang="en-US" dirty="0" smtClean="0"/>
              <a:t>Why aren’t you using QTP? (or Selenium? or TestComplete? or…)</a:t>
            </a:r>
          </a:p>
          <a:p>
            <a:r>
              <a:rPr lang="en-US" dirty="0" smtClean="0"/>
              <a:t>Why do we need testers?</a:t>
            </a:r>
          </a:p>
          <a:p>
            <a:endParaRPr lang="en-US" dirty="0" smtClean="0"/>
          </a:p>
        </p:txBody>
      </p:sp>
      <p:pic>
        <p:nvPicPr>
          <p:cNvPr id="2050" name="Picture 2" descr="http://33hpwq10j9luq8gl43e62q4e.wpengine.netdna-cdn.com/images/World-War-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26" y="4947013"/>
            <a:ext cx="269701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4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Like Out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based on test cases</a:t>
            </a:r>
          </a:p>
          <a:p>
            <a:r>
              <a:rPr lang="en-US" dirty="0" smtClean="0"/>
              <a:t>Big focus on smoke and regression</a:t>
            </a:r>
          </a:p>
          <a:p>
            <a:r>
              <a:rPr lang="en-US" dirty="0" smtClean="0"/>
              <a:t>Big focus on UI (but that’s changing)</a:t>
            </a:r>
          </a:p>
          <a:p>
            <a:r>
              <a:rPr lang="en-US" dirty="0" smtClean="0"/>
              <a:t>Tool-centric</a:t>
            </a:r>
          </a:p>
          <a:p>
            <a:pPr lvl="1"/>
            <a:r>
              <a:rPr lang="en-US" dirty="0" smtClean="0"/>
              <a:t>Selenium (open source)</a:t>
            </a:r>
          </a:p>
          <a:p>
            <a:pPr lvl="1"/>
            <a:r>
              <a:rPr lang="en-US" dirty="0" smtClean="0"/>
              <a:t>QTP/UFT (HP)</a:t>
            </a:r>
          </a:p>
          <a:p>
            <a:r>
              <a:rPr lang="en-US" dirty="0" smtClean="0"/>
              <a:t>Testing is dead (no I’m not)</a:t>
            </a:r>
          </a:p>
          <a:p>
            <a:r>
              <a:rPr lang="en-US" dirty="0" smtClean="0"/>
              <a:t>SDETs – we don’t need testers</a:t>
            </a:r>
          </a:p>
          <a:p>
            <a:endParaRPr lang="en-US" dirty="0" smtClean="0"/>
          </a:p>
        </p:txBody>
      </p:sp>
      <p:pic>
        <p:nvPicPr>
          <p:cNvPr id="2050" name="Picture 2" descr="http://33hpwq10j9luq8gl43e62q4e.wpengine.netdna-cdn.com/images/World-War-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26" y="4947013"/>
            <a:ext cx="269701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yesnoum.files.wordpress.com/2013/11/inigo_montoy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54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480" y="228600"/>
            <a:ext cx="8861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normalizeH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AUTOMATION</a:t>
            </a:r>
            <a:endParaRPr lang="en-US" sz="4800" normalizeH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53" y="5621072"/>
            <a:ext cx="895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normalizeH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I DO NOT THINK IT MEANS WHAT YOU THINK IT MEANS</a:t>
            </a:r>
            <a:endParaRPr lang="en-US" sz="3600" normalizeH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Traditions Can Be Important</a:t>
            </a:r>
            <a:endParaRPr lang="en-US" dirty="0"/>
          </a:p>
        </p:txBody>
      </p:sp>
      <p:pic>
        <p:nvPicPr>
          <p:cNvPr id="2050" name="Picture 2" descr="http://38.media.tumblr.com/a1c38dfd343a830ceb3f96c091a43317/tumblr_mwzs53sQS71qbogbg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343400" cy="34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1782 L 0.19375 -0.01782 C 0.27622 -0.01782 0.37917 0.07547 0.37917 0.15255 L 0.37917 0.32315 " pathEditMode="relative" rAng="0" ptsTypes="FfFF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NEW_BRAND_PPT_Blank_Template">
  <a:themeElements>
    <a:clrScheme name="MedAssets">
      <a:dk1>
        <a:srgbClr val="53565A"/>
      </a:dk1>
      <a:lt1>
        <a:srgbClr val="FFFFFF"/>
      </a:lt1>
      <a:dk2>
        <a:srgbClr val="002D72"/>
      </a:dk2>
      <a:lt2>
        <a:srgbClr val="00A3E0"/>
      </a:lt2>
      <a:accent1>
        <a:srgbClr val="0076A8"/>
      </a:accent1>
      <a:accent2>
        <a:srgbClr val="78BE20"/>
      </a:accent2>
      <a:accent3>
        <a:srgbClr val="00A3AD"/>
      </a:accent3>
      <a:accent4>
        <a:srgbClr val="D86018"/>
      </a:accent4>
      <a:accent5>
        <a:srgbClr val="D50032"/>
      </a:accent5>
      <a:accent6>
        <a:srgbClr val="514689"/>
      </a:accent6>
      <a:hlink>
        <a:srgbClr val="002D72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MA_NEW_BRAND_PPT_Blank_Template</Template>
  <TotalTime>18697</TotalTime>
  <Words>920</Words>
  <Application>Microsoft Office PowerPoint</Application>
  <PresentationFormat>On-screen Show (4:3)</PresentationFormat>
  <Paragraphs>186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Impact</vt:lpstr>
      <vt:lpstr>Lucida Grande</vt:lpstr>
      <vt:lpstr>Calibri</vt:lpstr>
      <vt:lpstr>Tempus Sans ITC</vt:lpstr>
      <vt:lpstr>MA_NEW_BRAND_PPT_Blank_Template</vt:lpstr>
      <vt:lpstr>Automation In Practice – What It Is &amp; What It Should Be</vt:lpstr>
      <vt:lpstr>Who Is This Guy?</vt:lpstr>
      <vt:lpstr>What Comes To Mind?</vt:lpstr>
      <vt:lpstr>What Comes To Mind?</vt:lpstr>
      <vt:lpstr>What’s It Like Out There?</vt:lpstr>
      <vt:lpstr>What’s It Like Out There?</vt:lpstr>
      <vt:lpstr>What’s It Like Out There?</vt:lpstr>
      <vt:lpstr>PowerPoint Presentation</vt:lpstr>
      <vt:lpstr>Traditions Can Be Important</vt:lpstr>
      <vt:lpstr>Traditions Can Be Important</vt:lpstr>
      <vt:lpstr>What If We Think Differently?</vt:lpstr>
      <vt:lpstr>What If We Think Differently?</vt:lpstr>
      <vt:lpstr>Automation Assist</vt:lpstr>
      <vt:lpstr>Movin’ On Up</vt:lpstr>
      <vt:lpstr>MIRV</vt:lpstr>
      <vt:lpstr>MIRV</vt:lpstr>
      <vt:lpstr>High Volume Automated Testing</vt:lpstr>
      <vt:lpstr>High Volume Automated Testing</vt:lpstr>
      <vt:lpstr>High Volume Automated Testing</vt:lpstr>
      <vt:lpstr>Scud</vt:lpstr>
      <vt:lpstr>Scud</vt:lpstr>
      <vt:lpstr>Scud (cont.)</vt:lpstr>
      <vt:lpstr>Data Regressor</vt:lpstr>
      <vt:lpstr>Data Regressor</vt:lpstr>
      <vt:lpstr>Results Dashboard</vt:lpstr>
      <vt:lpstr>Results Dashboard</vt:lpstr>
      <vt:lpstr>PowerPoint Presentation</vt:lpstr>
      <vt:lpstr>Zero Remover</vt:lpstr>
      <vt:lpstr>Zero Remover</vt:lpstr>
      <vt:lpstr>Some Words About Effort</vt:lpstr>
      <vt:lpstr>Takeaways</vt:lpstr>
      <vt:lpstr>PowerPoint Presentation</vt:lpstr>
      <vt:lpstr>Appendix</vt:lpstr>
      <vt:lpstr>What’s It Like Out There? (Mike Cohn’s Automation Pyramid)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Lovely Assistant</dc:title>
  <dc:creator>Grizzaffi, Paul</dc:creator>
  <cp:lastModifiedBy>Grizzaffi, Paul</cp:lastModifiedBy>
  <cp:revision>213</cp:revision>
  <dcterms:created xsi:type="dcterms:W3CDTF">2006-08-16T00:00:00Z</dcterms:created>
  <dcterms:modified xsi:type="dcterms:W3CDTF">2015-10-28T20:58:11Z</dcterms:modified>
</cp:coreProperties>
</file>