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3" d="100"/>
          <a:sy n="63" d="100"/>
        </p:scale>
        <p:origin x="-126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github.com/moment/mom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Practically...Testing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4800" dirty="0"/>
              <a:t>(or a less boring title of your choice)</a:t>
            </a:r>
            <a:r>
              <a:rPr lang="en-US" sz="6600" dirty="0"/>
              <a:t/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Vidroha </a:t>
            </a:r>
            <a:r>
              <a:rPr lang="en-US" dirty="0" err="1"/>
              <a:t>debroy</a:t>
            </a:r>
            <a:r>
              <a:rPr lang="en-US" dirty="0"/>
              <a:t>,</a:t>
            </a:r>
          </a:p>
          <a:p>
            <a:r>
              <a:rPr lang="en-US" dirty="0"/>
              <a:t>Oct 1</a:t>
            </a:r>
            <a:r>
              <a:rPr lang="en-US" baseline="30000" dirty="0"/>
              <a:t>st</a:t>
            </a:r>
            <a:r>
              <a:rPr lang="en-US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3484517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Fitting into testing and fitting testing in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38013"/>
            <a:ext cx="10058400" cy="4023360"/>
          </a:xfrm>
        </p:spPr>
        <p:txBody>
          <a:bodyPr>
            <a:normAutofit fontScale="92500"/>
          </a:bodyPr>
          <a:lstStyle/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If I had an answer for you, I wouldn’t be here today…I’d pretty much be on my private jet to Hawaii…assuming I wasn’t already in Hawaii.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But I can tell you that the slide title is important to figure out</a:t>
            </a:r>
            <a:endParaRPr lang="en-US" sz="2200" dirty="0">
              <a:sym typeface="Wingdings" panose="05000000000000000000" pitchFamily="2" charset="2"/>
            </a:endParaRP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In fact…very important to figure out for yourself and those above and below you in the hierarchy of things (I couldn’t find a better term).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In a sense its not that different from other decisions…what’s the ROI?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What would a final bullet point be without a but? – Understand immediate returns versus a dividend style model.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endParaRPr lang="en-US" sz="2800" dirty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967" y="286603"/>
            <a:ext cx="1319356" cy="139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9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 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38013"/>
            <a:ext cx="10058400" cy="4023360"/>
          </a:xfrm>
        </p:spPr>
        <p:txBody>
          <a:bodyPr>
            <a:normAutofit/>
          </a:bodyPr>
          <a:lstStyle/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We know its important and all that…but its also a great job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You get to play detective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You get the final say on whether the product is ready or not</a:t>
            </a:r>
            <a:endParaRPr lang="en-US" sz="2200" dirty="0">
              <a:sym typeface="Wingdings" panose="05000000000000000000" pitchFamily="2" charset="2"/>
            </a:endParaRP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It is true you have a lot of responsibility…</a:t>
            </a:r>
          </a:p>
          <a:p>
            <a:pPr marL="862521" lvl="1" indent="-569913">
              <a:buFont typeface="Wingdings" panose="05000000000000000000" pitchFamily="2" charset="2"/>
              <a:buChar char="q"/>
            </a:pPr>
            <a:r>
              <a:rPr lang="en-US" sz="2600" dirty="0">
                <a:sym typeface="Wingdings" panose="05000000000000000000" pitchFamily="2" charset="2"/>
              </a:rPr>
              <a:t>Sometimes more than people give you credit for</a:t>
            </a:r>
          </a:p>
          <a:p>
            <a:pPr marL="862521" lvl="1" indent="-569913">
              <a:buFont typeface="Wingdings" panose="05000000000000000000" pitchFamily="2" charset="2"/>
              <a:buChar char="q"/>
            </a:pPr>
            <a:r>
              <a:rPr lang="en-US" sz="2600" dirty="0">
                <a:sym typeface="Wingdings" panose="05000000000000000000" pitchFamily="2" charset="2"/>
              </a:rPr>
              <a:t>Sometimes it’s a thankless job (or so it seems)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In the end – have your pick of an example – would you get on a plane if you knew things hadn’t been tested?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318" y="226503"/>
            <a:ext cx="2562513" cy="14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4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Thank You</a:t>
            </a:r>
            <a:br>
              <a:rPr lang="en-US" sz="66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3200" dirty="0"/>
              <a:t>Questions?</a:t>
            </a:r>
            <a:r>
              <a:rPr lang="en-US" sz="6600" dirty="0"/>
              <a:t/>
            </a:r>
            <a:br>
              <a:rPr lang="en-US" sz="6600" dirty="0"/>
            </a:b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31782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bit 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38013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/>
              <a:t>Graduated with a PhD in Software Engineering under the supervision of Dr. Wong (I think you met him) in 2011</a:t>
            </a:r>
            <a:endParaRPr lang="en-US" sz="2800" dirty="0">
              <a:sym typeface="Wingdings" panose="05000000000000000000" pitchFamily="2" charset="2"/>
            </a:endParaRP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Joined the Windows Team at Microsoft as an SDET and stayed there for close to 2 years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Returned to DFW and joined Hudson Alley Software as a Senior Software Engineer. Stayed there close to 2 years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Became a Senior Software Architect at Verizon. But now I am with </a:t>
            </a:r>
            <a:r>
              <a:rPr lang="en-US" sz="2800" dirty="0" err="1">
                <a:sym typeface="Wingdings" panose="05000000000000000000" pitchFamily="2" charset="2"/>
              </a:rPr>
              <a:t>Varidesk</a:t>
            </a:r>
            <a:r>
              <a:rPr lang="en-US" sz="2800" dirty="0">
                <a:sym typeface="Wingdings" panose="05000000000000000000" pitchFamily="2" charset="2"/>
              </a:rPr>
              <a:t> and am loving being a developer again.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Also an Adjunct Professor of Computer Science at SMU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and clearly, I have nothing better to do on a Saturday…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914" y="223959"/>
            <a:ext cx="1968617" cy="13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test?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38013"/>
            <a:ext cx="10058400" cy="4023360"/>
          </a:xfrm>
        </p:spPr>
        <p:txBody>
          <a:bodyPr>
            <a:normAutofit fontScale="77500" lnSpcReduction="20000"/>
          </a:bodyPr>
          <a:lstStyle/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/>
              <a:t>Well Dr. Wong told us we should…Congratulations! You will probably get an A </a:t>
            </a:r>
            <a:r>
              <a:rPr lang="en-US" sz="2800" dirty="0">
                <a:sym typeface="Wingdings" panose="05000000000000000000" pitchFamily="2" charset="2"/>
              </a:rPr>
              <a:t>.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Well… if we agree…this lecture could end sooner.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Well… I didn’t hear the question…but nod head along with others…</a:t>
            </a:r>
          </a:p>
          <a:p>
            <a:pPr marL="0" indent="0">
              <a:buNone/>
            </a:pPr>
            <a:endParaRPr lang="en-US" sz="1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Seriously though…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Testing is an investment with proven returns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Testing is as fundamental a software development activity as any, and often can drive other activities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Testing lets you realize things about your product that you wouldn’t otherwise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On a personal note, testing can help avoid embarrassment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703" y="178229"/>
            <a:ext cx="2522464" cy="15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8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38013"/>
            <a:ext cx="10058400" cy="4023360"/>
          </a:xfrm>
        </p:spPr>
        <p:txBody>
          <a:bodyPr>
            <a:normAutofit/>
          </a:bodyPr>
          <a:lstStyle/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/>
              <a:t>Testing is not really a question of doing or not doing – it is about </a:t>
            </a:r>
            <a:r>
              <a:rPr lang="en-US" sz="2800" u="sng" dirty="0"/>
              <a:t>understanding</a:t>
            </a:r>
            <a:r>
              <a:rPr lang="en-US" sz="2800" dirty="0"/>
              <a:t>; this is as much an art as it is a science</a:t>
            </a:r>
            <a:endParaRPr lang="en-US" sz="2800" dirty="0">
              <a:sym typeface="Wingdings" panose="05000000000000000000" pitchFamily="2" charset="2"/>
            </a:endParaRP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We need to be familiar with the software we are testing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We need to plan, scope and prioritize and measure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We need to treat our tests as first class citizens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We need to leverage automation as appropriate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We need to be creative!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012" y="251417"/>
            <a:ext cx="1707333" cy="14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relationship(s) between</a:t>
            </a:r>
            <a:br>
              <a:rPr lang="en-US" dirty="0"/>
            </a:br>
            <a:r>
              <a:rPr lang="en-US" dirty="0"/>
              <a:t>dev code and 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38013"/>
            <a:ext cx="10058400" cy="4023360"/>
          </a:xfrm>
        </p:spPr>
        <p:txBody>
          <a:bodyPr>
            <a:normAutofit/>
          </a:bodyPr>
          <a:lstStyle/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What comes first – implementation or tests? 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Dev code usually has to be modified to facilitate test code, i.e., dev code </a:t>
            </a:r>
            <a:r>
              <a:rPr lang="en-US" sz="2800" i="1" dirty="0">
                <a:sym typeface="Wingdings" panose="05000000000000000000" pitchFamily="2" charset="2"/>
              </a:rPr>
              <a:t>needs to be made testable</a:t>
            </a:r>
            <a:endParaRPr lang="en-US" sz="2800" dirty="0">
              <a:sym typeface="Wingdings" panose="05000000000000000000" pitchFamily="2" charset="2"/>
            </a:endParaRP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More test code is typically written than dev code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Does test code need to be of an inferior quality than dev code? 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Ultimately, test code is meant to cover dev code (or is it ^_^)…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828" y="184558"/>
            <a:ext cx="2035728" cy="15267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1020" y="5301842"/>
            <a:ext cx="8179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Dev code and test code alike need to be under SCM, they are equally important – that is an important takeaway</a:t>
            </a:r>
          </a:p>
        </p:txBody>
      </p:sp>
    </p:spTree>
    <p:extLst>
      <p:ext uri="{BB962C8B-B14F-4D97-AF65-F5344CB8AC3E}">
        <p14:creationId xmlns:p14="http://schemas.microsoft.com/office/powerpoint/2010/main" val="245421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Categorizing tests helps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412608"/>
            <a:ext cx="10336914" cy="1825601"/>
          </a:xfrm>
        </p:spPr>
        <p:txBody>
          <a:bodyPr>
            <a:normAutofit/>
          </a:bodyPr>
          <a:lstStyle/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Not all tests are created alike…they have:</a:t>
            </a:r>
          </a:p>
          <a:p>
            <a:pPr marL="1045401" lvl="2" indent="-569913">
              <a:buFont typeface="Wingdings" panose="05000000000000000000" pitchFamily="2" charset="2"/>
              <a:buChar char="q"/>
            </a:pPr>
            <a:r>
              <a:rPr lang="en-US" sz="2200" dirty="0">
                <a:sym typeface="Wingdings" panose="05000000000000000000" pitchFamily="2" charset="2"/>
              </a:rPr>
              <a:t>Different goals</a:t>
            </a:r>
          </a:p>
          <a:p>
            <a:pPr marL="1045401" lvl="2" indent="-569913">
              <a:buFont typeface="Wingdings" panose="05000000000000000000" pitchFamily="2" charset="2"/>
              <a:buChar char="q"/>
            </a:pPr>
            <a:r>
              <a:rPr lang="en-US" sz="2200" dirty="0">
                <a:sym typeface="Wingdings" panose="05000000000000000000" pitchFamily="2" charset="2"/>
              </a:rPr>
              <a:t>Different needs (intentionally staying away from the word ‘requirements’)</a:t>
            </a:r>
          </a:p>
          <a:p>
            <a:pPr marL="1045401" lvl="2" indent="-569913">
              <a:buFont typeface="Wingdings" panose="05000000000000000000" pitchFamily="2" charset="2"/>
              <a:buChar char="q"/>
            </a:pPr>
            <a:r>
              <a:rPr lang="en-US" sz="2200" dirty="0">
                <a:sym typeface="Wingdings" panose="05000000000000000000" pitchFamily="2" charset="2"/>
              </a:rPr>
              <a:t>Different results and interpretations of the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054" y="406086"/>
            <a:ext cx="2154293" cy="1211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52" y="1776182"/>
            <a:ext cx="2352789" cy="23595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804" y="1992385"/>
            <a:ext cx="3118468" cy="23388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51" y="1758424"/>
            <a:ext cx="4461807" cy="25106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98341" y="2495603"/>
            <a:ext cx="2273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 – enough with the stock pictures…we get it you know how to use Google Images…</a:t>
            </a:r>
          </a:p>
        </p:txBody>
      </p:sp>
    </p:spTree>
    <p:extLst>
      <p:ext uri="{BB962C8B-B14F-4D97-AF65-F5344CB8AC3E}">
        <p14:creationId xmlns:p14="http://schemas.microsoft.com/office/powerpoint/2010/main" val="169759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38013"/>
            <a:ext cx="10336914" cy="4023360"/>
          </a:xfrm>
        </p:spPr>
        <p:txBody>
          <a:bodyPr>
            <a:normAutofit fontScale="92500"/>
          </a:bodyPr>
          <a:lstStyle/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What can we do to automate and what can automation do for us?</a:t>
            </a:r>
          </a:p>
          <a:p>
            <a:pPr marL="862521" lvl="1" indent="-569913">
              <a:buFont typeface="Wingdings" panose="05000000000000000000" pitchFamily="2" charset="2"/>
              <a:buChar char="q"/>
            </a:pPr>
            <a:r>
              <a:rPr lang="en-US" sz="2600" dirty="0">
                <a:sym typeface="Wingdings" panose="05000000000000000000" pitchFamily="2" charset="2"/>
              </a:rPr>
              <a:t>Believe in this! Let’s look at a popular library: </a:t>
            </a:r>
            <a:r>
              <a:rPr lang="en-US" sz="1900" dirty="0">
                <a:sym typeface="Wingdings" panose="05000000000000000000" pitchFamily="2" charset="2"/>
                <a:hlinkClick r:id="rId2"/>
              </a:rPr>
              <a:t>https://github.com/moment/moment</a:t>
            </a:r>
            <a:endParaRPr lang="en-US" sz="1900" dirty="0">
              <a:sym typeface="Wingdings" panose="05000000000000000000" pitchFamily="2" charset="2"/>
            </a:endParaRP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How do we pick a good testing framework?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Test execution cannot be an all or nothing effort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Test results are more meaningful when they are consumable  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When done right, automatic test execution and reporting is either:</a:t>
            </a:r>
          </a:p>
          <a:p>
            <a:pPr marL="1228281" lvl="3" indent="-569913">
              <a:buFont typeface="Wingdings" panose="05000000000000000000" pitchFamily="2" charset="2"/>
              <a:buChar char="q"/>
            </a:pPr>
            <a:r>
              <a:rPr lang="en-US" sz="2200" dirty="0">
                <a:sym typeface="Wingdings" panose="05000000000000000000" pitchFamily="2" charset="2"/>
              </a:rPr>
              <a:t>Triggered</a:t>
            </a:r>
          </a:p>
          <a:p>
            <a:pPr marL="1228281" lvl="3" indent="-569913">
              <a:buFont typeface="Wingdings" panose="05000000000000000000" pitchFamily="2" charset="2"/>
              <a:buChar char="q"/>
            </a:pPr>
            <a:r>
              <a:rPr lang="en-US" sz="2200" dirty="0">
                <a:sym typeface="Wingdings" panose="05000000000000000000" pitchFamily="2" charset="2"/>
              </a:rPr>
              <a:t>Performed on a timely basis</a:t>
            </a:r>
          </a:p>
          <a:p>
            <a:pPr marL="1228281" lvl="3" indent="-569913">
              <a:buFont typeface="Wingdings" panose="05000000000000000000" pitchFamily="2" charset="2"/>
              <a:buChar char="q"/>
            </a:pPr>
            <a:r>
              <a:rPr lang="en-US" sz="2200" dirty="0">
                <a:sym typeface="Wingdings" panose="05000000000000000000" pitchFamily="2" charset="2"/>
              </a:rPr>
              <a:t>Scheduled on-demand by anyone in the team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844" y="186618"/>
            <a:ext cx="1999438" cy="150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5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38013"/>
            <a:ext cx="10058400" cy="4023360"/>
          </a:xfrm>
        </p:spPr>
        <p:txBody>
          <a:bodyPr>
            <a:normAutofit/>
          </a:bodyPr>
          <a:lstStyle/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It is ‘a metric’ to evaluate tests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It is best taken literally – without inferring too much else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When used correctly, it is great at identifying untested code (and potentially untestable code)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When used incorrectly, it is great at instilling false confidence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The way I think it is best viewed – “</a:t>
            </a:r>
            <a:r>
              <a:rPr lang="en-US" sz="2800" i="1" dirty="0">
                <a:sym typeface="Wingdings" panose="05000000000000000000" pitchFamily="2" charset="2"/>
              </a:rPr>
              <a:t>when your tests have covered some code, you know something about the code; when you haven’t covered the code, you know nothing of it</a:t>
            </a:r>
            <a:r>
              <a:rPr lang="en-US" sz="2800" dirty="0">
                <a:sym typeface="Wingdings" panose="05000000000000000000" pitchFamily="2" charset="2"/>
              </a:rPr>
              <a:t>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007" y="181761"/>
            <a:ext cx="2251047" cy="146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9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tests fail…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38013"/>
            <a:ext cx="10058400" cy="4023360"/>
          </a:xfrm>
        </p:spPr>
        <p:txBody>
          <a:bodyPr>
            <a:normAutofit/>
          </a:bodyPr>
          <a:lstStyle/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Believe it or not, its quite normal…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Reproducibility is key</a:t>
            </a:r>
            <a:endParaRPr lang="en-US" sz="2200" dirty="0">
              <a:sym typeface="Wingdings" panose="05000000000000000000" pitchFamily="2" charset="2"/>
            </a:endParaRP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Sometimes its just not about the dev code or the test code, its just about the environment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Ultimately, test failures are a good thing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But the fix </a:t>
            </a:r>
            <a:r>
              <a:rPr lang="en-US" sz="2800" u="sng" dirty="0">
                <a:sym typeface="Wingdings" panose="05000000000000000000" pitchFamily="2" charset="2"/>
              </a:rPr>
              <a:t>cannot be</a:t>
            </a:r>
            <a:r>
              <a:rPr lang="en-US" sz="2800" dirty="0">
                <a:sym typeface="Wingdings" panose="05000000000000000000" pitchFamily="2" charset="2"/>
              </a:rPr>
              <a:t> just about getting the test to pass – there is much more to it than that</a:t>
            </a:r>
          </a:p>
          <a:p>
            <a:pPr marL="569913" indent="-569913">
              <a:buFont typeface="Wingdings" panose="05000000000000000000" pitchFamily="2" charset="2"/>
              <a:buChar char="q"/>
            </a:pPr>
            <a:endParaRPr lang="en-US" sz="2800" dirty="0">
              <a:sym typeface="Wingdings" panose="05000000000000000000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959" y="167780"/>
            <a:ext cx="1803661" cy="15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6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389</TotalTime>
  <Words>860</Words>
  <Application>Microsoft Office PowerPoint</Application>
  <PresentationFormat>Custom</PresentationFormat>
  <Paragraphs>77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</vt:lpstr>
      <vt:lpstr>Practically...Testing (or a less boring title of your choice) </vt:lpstr>
      <vt:lpstr>A little bit about me</vt:lpstr>
      <vt:lpstr>Why test?   </vt:lpstr>
      <vt:lpstr>Effective Testing</vt:lpstr>
      <vt:lpstr>The relationship(s) between dev code and test code</vt:lpstr>
      <vt:lpstr>Categorizing tests helps</vt:lpstr>
      <vt:lpstr>Tools and Automation</vt:lpstr>
      <vt:lpstr>Code coverage </vt:lpstr>
      <vt:lpstr>When tests fail…</vt:lpstr>
      <vt:lpstr>Fitting into testing and fitting testing in </vt:lpstr>
      <vt:lpstr>Final thoughts on testing</vt:lpstr>
      <vt:lpstr>Thank You  Questions?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experiences with Testing (or a less boring title of your choice)</dc:title>
  <dc:creator>Vidroha Debroy</dc:creator>
  <cp:lastModifiedBy>Eric Wong</cp:lastModifiedBy>
  <cp:revision>78</cp:revision>
  <dcterms:created xsi:type="dcterms:W3CDTF">2015-05-14T21:25:59Z</dcterms:created>
  <dcterms:modified xsi:type="dcterms:W3CDTF">2016-10-01T17:03:55Z</dcterms:modified>
</cp:coreProperties>
</file>