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8" r:id="rId3"/>
    <p:sldId id="273" r:id="rId4"/>
    <p:sldId id="265" r:id="rId5"/>
    <p:sldId id="264" r:id="rId6"/>
    <p:sldId id="266" r:id="rId7"/>
    <p:sldId id="274" r:id="rId8"/>
    <p:sldId id="256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472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38DDF-F277-4574-A12D-882F88A0B69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FEE7-EE35-4BC1-8674-B241C6B3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0FEE7-EE35-4BC1-8674-B241C6B3B0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968-4AEB-4FDF-96CB-DF6050BF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1599F-DFE9-461A-8CC8-61D29D6B0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9317-174D-4C30-8B8D-15564532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0F54-23C1-45ED-873B-8E8B4F42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01CB-51E4-4FAE-9FD7-BF9C3A0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7CC8-95A7-4A6A-A021-C04536C2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0CBBA-6D04-4216-A667-9651827F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EB8C-0990-4F0A-B71A-32277821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6AB5-C570-4514-B196-CA7DF14A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7698-2CE6-4485-A632-F22D0602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87940-E52C-48D9-9725-09AB66AA6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7319B-BEBF-499E-BB4D-160B40BB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1824-9F49-4478-88DA-0B2E0844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C50A-7AF7-452C-9D5B-E1C4C6F6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C1BB-DF59-418A-8DB0-3F721315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11A-67E6-4627-A568-C222265D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C21B-B0CD-410F-A2F7-C5DC47D2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DAA7-E01C-41E6-94BD-F8E330C7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A91-EF28-43AA-BB8B-569AC958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69F3-251C-4FC3-B729-7F9B0D26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EF5E-4A2D-477F-9AB9-30E67D2C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6532-48A5-4197-95CD-402DEB04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9165-B1C0-4727-95DE-25D76B4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EB2E-87DB-4240-BF3D-49537372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907B-85E4-4620-B81C-9BA39CAC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5A31-4C89-4B46-B464-9A1A6566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2DAC-4FE4-4CAC-A6CA-6C206A9B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A5E1A-719E-46DE-AD38-848F2AA5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9599-2232-48E7-83A2-B6C38CA5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3738-B2E4-4FFF-9689-88D5D2D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E2BD-405E-4538-8ECD-C9AE2B8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5DD-DDC8-4029-A228-8A50A7FE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6520-0BEF-4B24-BE18-F587CD6B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170C-C918-4E83-9C28-91C64C91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9DE43-783D-4620-93FC-483D575D1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71AA-5CD6-4C41-AA84-0D484989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B6995-4A1A-4C68-8F44-C688C12F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F05A4-3164-4F2D-847E-0504A4D3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1746E-7604-49E3-BF5B-986646F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D58A-366A-4B7F-90C6-40ABB4EA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8BE0-E626-4FDA-8CD4-CCE3BC6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3F2BB-C8DB-4146-9B8F-602C379E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2905-9D5F-41A9-8487-8700F3F8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48699-B26D-4F25-86D7-31196B3E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560B0-B0EC-4D42-9CDD-3A60D96D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3D90-D822-494D-AC17-47B0A215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1526-359B-4554-8ED5-FA9922C9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0DED-F641-4ED8-B3EF-D701AA6E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60A41-309E-4C0D-B758-98E101F4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69A1-8A79-4FE4-A8AA-28393FA2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DD7B0-18D8-487D-9EC1-2171715F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1A3D-2873-4912-973E-25BE26A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24EB-985A-434E-80E6-00971617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59698-2420-4CBB-8A65-BAE595F71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94E9-0D73-4705-BB7D-1BC100A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71B4-69D1-4A27-AC01-8F7BC772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49ED-07D9-49D2-B156-EBECC92B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AEEE-EE3B-43E1-811F-B3CD41F2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1B0B-DED9-405E-919F-7927F5C9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18C9-BECC-4BAD-8835-A48F86AE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7B50-97FD-4828-9019-61B94ADA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E0A1-977E-4A8B-BB64-C1B78A3D245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E256-11EF-4173-B050-8EA71C5F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50EF-B74A-412D-9C68-F652C861F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719B55-82C0-FC4E-B03B-015B8274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D6061-A965-44CA-82C1-8B54322A572E}"/>
              </a:ext>
            </a:extLst>
          </p:cNvPr>
          <p:cNvSpPr/>
          <p:nvPr/>
        </p:nvSpPr>
        <p:spPr>
          <a:xfrm>
            <a:off x="2450387" y="2967335"/>
            <a:ext cx="7427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JUnit and Testing Tutorial</a:t>
            </a:r>
          </a:p>
        </p:txBody>
      </p:sp>
    </p:spTree>
    <p:extLst>
      <p:ext uri="{BB962C8B-B14F-4D97-AF65-F5344CB8AC3E}">
        <p14:creationId xmlns:p14="http://schemas.microsoft.com/office/powerpoint/2010/main" val="275680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77" y="510261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assertTrue</a:t>
            </a:r>
            <a:r>
              <a:rPr lang="en-US" b="1" dirty="0"/>
              <a:t>() &amp; </a:t>
            </a:r>
            <a:r>
              <a:rPr lang="en-US" b="1" dirty="0" err="1"/>
              <a:t>assertFalse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180" y="2532640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a single variable to see if its value is either true, or false.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764530" y="3431582"/>
            <a:ext cx="4626662" cy="178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chemeClr val="accent1"/>
                </a:solidFill>
              </a:rPr>
              <a:t>int</a:t>
            </a:r>
            <a:r>
              <a:rPr lang="nn-NO" sz="2000" dirty="0"/>
              <a:t> val1 = </a:t>
            </a:r>
            <a:r>
              <a:rPr lang="nn-NO" sz="2000" dirty="0">
                <a:solidFill>
                  <a:schemeClr val="accent1"/>
                </a:solidFill>
              </a:rPr>
              <a:t>5</a:t>
            </a:r>
            <a:r>
              <a:rPr lang="nn-NO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chemeClr val="accent1"/>
                </a:solidFill>
              </a:rPr>
              <a:t>int</a:t>
            </a:r>
            <a:r>
              <a:rPr lang="nn-NO" sz="2000" dirty="0"/>
              <a:t> val2 = </a:t>
            </a:r>
            <a:r>
              <a:rPr lang="nn-NO" sz="2000" dirty="0">
                <a:solidFill>
                  <a:schemeClr val="accent1"/>
                </a:solidFill>
              </a:rPr>
              <a:t>6</a:t>
            </a:r>
            <a:r>
              <a:rPr lang="nn-NO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nn-NO" sz="2000" dirty="0"/>
              <a:t>assertTrue (val1 &lt; val2);</a:t>
            </a:r>
            <a:r>
              <a:rPr lang="en-US" sz="2000" dirty="0">
                <a:solidFill>
                  <a:schemeClr val="accent6"/>
                </a:solidFill>
              </a:rPr>
              <a:t> 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nn-NO" sz="2000" dirty="0"/>
          </a:p>
          <a:p>
            <a:pPr algn="just">
              <a:lnSpc>
                <a:spcPct val="110000"/>
              </a:lnSpc>
            </a:pPr>
            <a:r>
              <a:rPr lang="nn-NO" sz="2000" dirty="0"/>
              <a:t>assertFalse(val1 &gt; val2);</a:t>
            </a:r>
            <a:r>
              <a:rPr lang="en-US" sz="2000" dirty="0">
                <a:solidFill>
                  <a:schemeClr val="accent6"/>
                </a:solidFill>
              </a:rPr>
              <a:t> 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r>
              <a:rPr lang="nn-NO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07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92" y="510262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assertNull</a:t>
            </a:r>
            <a:r>
              <a:rPr lang="en-US" b="1" dirty="0"/>
              <a:t>() &amp; </a:t>
            </a:r>
            <a:r>
              <a:rPr lang="en-US" b="1" dirty="0" err="1"/>
              <a:t>assertNotNull</a:t>
            </a:r>
            <a:r>
              <a:rPr lang="en-US" b="1" dirty="0"/>
              <a:t>()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069" y="2532093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a single variable to see if it is null or not null.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933417" y="3431035"/>
            <a:ext cx="4270033" cy="178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str1 = </a:t>
            </a:r>
            <a:r>
              <a:rPr lang="nn-NO" sz="2000" dirty="0">
                <a:solidFill>
                  <a:schemeClr val="accent1"/>
                </a:solidFill>
              </a:rPr>
              <a:t>new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("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str2 = </a:t>
            </a:r>
            <a:r>
              <a:rPr lang="nn-NO" sz="2000" dirty="0">
                <a:solidFill>
                  <a:schemeClr val="accent1"/>
                </a:solidFill>
              </a:rPr>
              <a:t>null</a:t>
            </a:r>
            <a:r>
              <a:rPr lang="nn-NO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nn-NO" sz="2000" dirty="0"/>
              <a:t>assertNotNull(str1);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nn-NO" sz="2000" dirty="0"/>
          </a:p>
          <a:p>
            <a:pPr algn="just">
              <a:lnSpc>
                <a:spcPct val="110000"/>
              </a:lnSpc>
            </a:pPr>
            <a:r>
              <a:rPr lang="nn-NO" sz="2000" dirty="0"/>
              <a:t>assertNull(str2);      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r>
              <a:rPr lang="nn-NO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50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11" y="500394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assertSame</a:t>
            </a:r>
            <a:r>
              <a:rPr lang="en-US" b="1" dirty="0"/>
              <a:t>() &amp; </a:t>
            </a:r>
            <a:r>
              <a:rPr lang="en-US" b="1" dirty="0" err="1"/>
              <a:t>assertNotSame</a:t>
            </a:r>
            <a:r>
              <a:rPr lang="en-US" b="1" dirty="0"/>
              <a:t>()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113" y="2530056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if two object references point to the same object or not.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655173" y="3428998"/>
            <a:ext cx="4939644" cy="2696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str1 = </a:t>
            </a:r>
            <a:r>
              <a:rPr lang="nn-NO" sz="2000" dirty="0">
                <a:solidFill>
                  <a:schemeClr val="accent1"/>
                </a:solidFill>
              </a:rPr>
              <a:t>new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("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str2 = </a:t>
            </a:r>
            <a:r>
              <a:rPr lang="nn-NO" sz="2000" dirty="0">
                <a:solidFill>
                  <a:schemeClr val="accent1"/>
                </a:solidFill>
              </a:rPr>
              <a:t>new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("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str3 = 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str4 = 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";</a:t>
            </a:r>
          </a:p>
          <a:p>
            <a:pPr algn="just">
              <a:lnSpc>
                <a:spcPct val="110000"/>
              </a:lnSpc>
            </a:pPr>
            <a:r>
              <a:rPr lang="nn-NO" sz="2000" dirty="0"/>
              <a:t>assertSame(str3, str4);       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nn-NO" sz="2000" dirty="0"/>
          </a:p>
          <a:p>
            <a:pPr algn="just">
              <a:lnSpc>
                <a:spcPct val="110000"/>
              </a:lnSpc>
            </a:pPr>
            <a:r>
              <a:rPr lang="nn-NO" sz="2000" dirty="0"/>
              <a:t>assertNotSame(str1, str2); 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1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Do You Need to Do In the Exam?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974DE-332F-4C0F-9A0F-C7B66E421BB9}"/>
              </a:ext>
            </a:extLst>
          </p:cNvPr>
          <p:cNvSpPr/>
          <p:nvPr/>
        </p:nvSpPr>
        <p:spPr>
          <a:xfrm>
            <a:off x="4205664" y="2809275"/>
            <a:ext cx="40292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Read &amp; understand the subject 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565E4-D24F-480B-B9DC-EC6ADF5B33EB}"/>
              </a:ext>
            </a:extLst>
          </p:cNvPr>
          <p:cNvSpPr/>
          <p:nvPr/>
        </p:nvSpPr>
        <p:spPr>
          <a:xfrm>
            <a:off x="3759869" y="3646477"/>
            <a:ext cx="4920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Write the JUnit test cases for the subject programs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D5D7B-87D8-4F5A-84E8-4A7AFC5090C0}"/>
              </a:ext>
            </a:extLst>
          </p:cNvPr>
          <p:cNvSpPr/>
          <p:nvPr/>
        </p:nvSpPr>
        <p:spPr>
          <a:xfrm>
            <a:off x="5134683" y="4504170"/>
            <a:ext cx="2243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Execute the test cases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E8809DA-A2A9-4E8A-BB04-7D84A2BC2603}"/>
              </a:ext>
            </a:extLst>
          </p:cNvPr>
          <p:cNvSpPr/>
          <p:nvPr/>
        </p:nvSpPr>
        <p:spPr>
          <a:xfrm>
            <a:off x="6158715" y="3211638"/>
            <a:ext cx="195308" cy="418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124FC6-4F7C-4ECD-85EC-ED9A944F8D60}"/>
              </a:ext>
            </a:extLst>
          </p:cNvPr>
          <p:cNvSpPr/>
          <p:nvPr/>
        </p:nvSpPr>
        <p:spPr>
          <a:xfrm>
            <a:off x="6158715" y="4032047"/>
            <a:ext cx="195308" cy="418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A46BB5-D6EE-464D-B118-9EEE70F3A252}"/>
              </a:ext>
            </a:extLst>
          </p:cNvPr>
          <p:cNvGrpSpPr/>
          <p:nvPr/>
        </p:nvGrpSpPr>
        <p:grpSpPr>
          <a:xfrm>
            <a:off x="2876365" y="2924661"/>
            <a:ext cx="2148396" cy="1824437"/>
            <a:chOff x="2876365" y="1768522"/>
            <a:chExt cx="2148396" cy="18244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1541D1-6CB0-42FF-B2AA-642F907DC5F1}"/>
                </a:ext>
              </a:extLst>
            </p:cNvPr>
            <p:cNvSpPr/>
            <p:nvPr/>
          </p:nvSpPr>
          <p:spPr>
            <a:xfrm>
              <a:off x="2876365" y="3518030"/>
              <a:ext cx="2148396" cy="74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65417E-90B7-4111-BF31-72FB415E8113}"/>
                </a:ext>
              </a:extLst>
            </p:cNvPr>
            <p:cNvSpPr/>
            <p:nvPr/>
          </p:nvSpPr>
          <p:spPr>
            <a:xfrm rot="5400000">
              <a:off x="2070980" y="2649014"/>
              <a:ext cx="1674223" cy="63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ACFA325-6121-4A04-B4FC-5CA090423543}"/>
                </a:ext>
              </a:extLst>
            </p:cNvPr>
            <p:cNvSpPr/>
            <p:nvPr/>
          </p:nvSpPr>
          <p:spPr>
            <a:xfrm>
              <a:off x="2876365" y="1768522"/>
              <a:ext cx="1205012" cy="1529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45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is Branch Coverage (in </a:t>
            </a:r>
            <a:r>
              <a:rPr lang="en-US" b="1" dirty="0" err="1"/>
              <a:t>Mooctest</a:t>
            </a:r>
            <a:r>
              <a:rPr lang="en-US" b="1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88F2-10F1-45F8-97AE-2BE23BCBCC1E}"/>
              </a:ext>
            </a:extLst>
          </p:cNvPr>
          <p:cNvSpPr/>
          <p:nvPr/>
        </p:nvSpPr>
        <p:spPr>
          <a:xfrm>
            <a:off x="3396344" y="1800612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(x==1 &amp;&amp; y==1)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C4EDC-CE36-4D45-9B45-36F3A4131722}"/>
              </a:ext>
            </a:extLst>
          </p:cNvPr>
          <p:cNvCxnSpPr>
            <a:cxnSpLocks/>
          </p:cNvCxnSpPr>
          <p:nvPr/>
        </p:nvCxnSpPr>
        <p:spPr>
          <a:xfrm flipH="1">
            <a:off x="4355493" y="2335384"/>
            <a:ext cx="396537" cy="61529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537CB1-5FD9-444E-AA83-0AE051AD7167}"/>
              </a:ext>
            </a:extLst>
          </p:cNvPr>
          <p:cNvCxnSpPr>
            <a:cxnSpLocks/>
          </p:cNvCxnSpPr>
          <p:nvPr/>
        </p:nvCxnSpPr>
        <p:spPr>
          <a:xfrm>
            <a:off x="6522837" y="2348765"/>
            <a:ext cx="341422" cy="601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CC5BE5-4216-42AA-8FB6-D14B1E01557C}"/>
              </a:ext>
            </a:extLst>
          </p:cNvPr>
          <p:cNvSpPr txBox="1"/>
          <p:nvPr/>
        </p:nvSpPr>
        <p:spPr>
          <a:xfrm>
            <a:off x="3617927" y="2962231"/>
            <a:ext cx="146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Branch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6A198-096B-1F4E-9D3D-B9CDDF0095FE}"/>
                  </a:ext>
                </a:extLst>
              </p:cNvPr>
              <p:cNvSpPr txBox="1"/>
              <p:nvPr/>
            </p:nvSpPr>
            <p:spPr>
              <a:xfrm>
                <a:off x="1783304" y="3967817"/>
                <a:ext cx="7430559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𝐷𝑒𝑐𝑖𝑠𝑖𝑜𝑛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𝑒𝑥𝑒𝑐𝑢𝑡𝑒𝑑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6A198-096B-1F4E-9D3D-B9CDDF00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04" y="3967817"/>
                <a:ext cx="7430559" cy="766877"/>
              </a:xfrm>
              <a:prstGeom prst="rect">
                <a:avLst/>
              </a:prstGeom>
              <a:blipFill>
                <a:blip r:embed="rId2"/>
                <a:stretch>
                  <a:fillRect l="-341"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C2C2A7-0685-1745-A225-64470A66A67B}"/>
              </a:ext>
            </a:extLst>
          </p:cNvPr>
          <p:cNvSpPr txBox="1"/>
          <p:nvPr/>
        </p:nvSpPr>
        <p:spPr>
          <a:xfrm>
            <a:off x="6132007" y="2941804"/>
            <a:ext cx="146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Branch 2</a:t>
            </a:r>
          </a:p>
        </p:txBody>
      </p:sp>
    </p:spTree>
    <p:extLst>
      <p:ext uri="{BB962C8B-B14F-4D97-AF65-F5344CB8AC3E}">
        <p14:creationId xmlns:p14="http://schemas.microsoft.com/office/powerpoint/2010/main" val="13407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Our</a:t>
            </a:r>
            <a:r>
              <a:rPr lang="en-US" b="1" dirty="0"/>
              <a:t>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8C74-E578-4B9C-95D0-30200E9D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50" y="1834898"/>
            <a:ext cx="9518132" cy="587787"/>
          </a:xfrm>
        </p:spPr>
        <p:txBody>
          <a:bodyPr>
            <a:normAutofit/>
          </a:bodyPr>
          <a:lstStyle/>
          <a:p>
            <a:r>
              <a:rPr lang="en-US" dirty="0"/>
              <a:t>Each contestant need</a:t>
            </a:r>
            <a:r>
              <a:rPr lang="en-US" altLang="zh-CN" dirty="0"/>
              <a:t>s</a:t>
            </a:r>
            <a:r>
              <a:rPr lang="en-US" dirty="0"/>
              <a:t> to use JUnit to write test cases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EFD48-6251-4531-8A05-49BDD2D71B70}"/>
              </a:ext>
            </a:extLst>
          </p:cNvPr>
          <p:cNvSpPr/>
          <p:nvPr/>
        </p:nvSpPr>
        <p:spPr>
          <a:xfrm>
            <a:off x="1196050" y="2585234"/>
            <a:ext cx="87435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/>
              <a:t>Mooctest will execute these submitted JUnit test cases to evaluate the accumulative branch coverage and mutation score</a:t>
            </a:r>
          </a:p>
        </p:txBody>
      </p:sp>
    </p:spTree>
    <p:extLst>
      <p:ext uri="{BB962C8B-B14F-4D97-AF65-F5344CB8AC3E}">
        <p14:creationId xmlns:p14="http://schemas.microsoft.com/office/powerpoint/2010/main" val="41307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How to write a JUnit test case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41F3E6-4466-41F0-9AC0-3B2189803F69}"/>
              </a:ext>
            </a:extLst>
          </p:cNvPr>
          <p:cNvSpPr txBox="1">
            <a:spLocks/>
          </p:cNvSpPr>
          <p:nvPr/>
        </p:nvSpPr>
        <p:spPr>
          <a:xfrm>
            <a:off x="2966931" y="2096046"/>
            <a:ext cx="6310234" cy="281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algn="just">
              <a:lnSpc>
                <a:spcPct val="110000"/>
              </a:lnSpc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/>
              <a:t> a = </a:t>
            </a:r>
            <a:r>
              <a:rPr lang="en-US" sz="2000" dirty="0">
                <a:solidFill>
                  <a:schemeClr val="accent1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227013" algn="just">
              <a:lnSpc>
                <a:spcPct val="110000"/>
              </a:lnSpc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/>
              <a:t> b = </a:t>
            </a:r>
            <a:r>
              <a:rPr lang="en-US" sz="2000" dirty="0">
                <a:solidFill>
                  <a:schemeClr val="accent1"/>
                </a:solidFill>
              </a:rPr>
              <a:t>2</a:t>
            </a:r>
            <a:r>
              <a:rPr lang="en-US" sz="2000" dirty="0"/>
              <a:t>;</a:t>
            </a:r>
          </a:p>
          <a:p>
            <a:pPr marL="227013" algn="just">
              <a:lnSpc>
                <a:spcPct val="110000"/>
              </a:lnSpc>
              <a:spcBef>
                <a:spcPts val="0"/>
              </a:spcBef>
            </a:pPr>
            <a:endParaRPr lang="en-US" sz="2000" dirty="0">
              <a:solidFill>
                <a:schemeClr val="accent1"/>
              </a:solidFill>
            </a:endParaRPr>
          </a:p>
          <a:p>
            <a:pPr marL="227013" algn="just">
              <a:lnSpc>
                <a:spcPct val="110000"/>
              </a:lnSpc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/>
              <a:t> sum = add(a, b);</a:t>
            </a:r>
          </a:p>
          <a:p>
            <a:pPr marL="227013"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accent6"/>
              </a:solidFill>
            </a:endParaRPr>
          </a:p>
          <a:p>
            <a:pPr marL="227013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chemeClr val="accent6"/>
                </a:solidFill>
              </a:rPr>
              <a:t>// whether sum equals 3</a:t>
            </a:r>
          </a:p>
          <a:p>
            <a:pPr marL="227013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assertEquals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3</a:t>
            </a:r>
            <a:r>
              <a:rPr lang="en-US" sz="2000" dirty="0"/>
              <a:t>, sum);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2427D-CC86-48EC-9A39-2B0D3957B769}"/>
              </a:ext>
            </a:extLst>
          </p:cNvPr>
          <p:cNvSpPr/>
          <p:nvPr/>
        </p:nvSpPr>
        <p:spPr>
          <a:xfrm>
            <a:off x="2966931" y="1979634"/>
            <a:ext cx="6310234" cy="2912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A4C1-F5E2-423A-BE2E-C932AB8B7334}"/>
              </a:ext>
            </a:extLst>
          </p:cNvPr>
          <p:cNvCxnSpPr>
            <a:cxnSpLocks/>
          </p:cNvCxnSpPr>
          <p:nvPr/>
        </p:nvCxnSpPr>
        <p:spPr>
          <a:xfrm flipV="1">
            <a:off x="6109117" y="5038638"/>
            <a:ext cx="0" cy="546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09A117-0EF3-4560-8D5F-867EFD3F77B8}"/>
              </a:ext>
            </a:extLst>
          </p:cNvPr>
          <p:cNvSpPr txBox="1"/>
          <p:nvPr/>
        </p:nvSpPr>
        <p:spPr>
          <a:xfrm>
            <a:off x="5514531" y="5651378"/>
            <a:ext cx="118917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17DE6-0BE6-45A2-BAF5-8068896FD0DE}"/>
              </a:ext>
            </a:extLst>
          </p:cNvPr>
          <p:cNvSpPr/>
          <p:nvPr/>
        </p:nvSpPr>
        <p:spPr>
          <a:xfrm>
            <a:off x="3110843" y="2105473"/>
            <a:ext cx="1234912" cy="9205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F0A37A-6833-4AD0-A6B3-ABB63B7EAA8A}"/>
              </a:ext>
            </a:extLst>
          </p:cNvPr>
          <p:cNvCxnSpPr>
            <a:cxnSpLocks/>
          </p:cNvCxnSpPr>
          <p:nvPr/>
        </p:nvCxnSpPr>
        <p:spPr>
          <a:xfrm flipH="1">
            <a:off x="4513715" y="2611230"/>
            <a:ext cx="93482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0CCB5-DF53-4DF5-900A-A7817408837B}"/>
              </a:ext>
            </a:extLst>
          </p:cNvPr>
          <p:cNvSpPr txBox="1"/>
          <p:nvPr/>
        </p:nvSpPr>
        <p:spPr>
          <a:xfrm>
            <a:off x="5588369" y="2407711"/>
            <a:ext cx="13686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4124-B513-430B-BCE5-9FE0CE8F8120}"/>
              </a:ext>
            </a:extLst>
          </p:cNvPr>
          <p:cNvCxnSpPr>
            <a:cxnSpLocks/>
          </p:cNvCxnSpPr>
          <p:nvPr/>
        </p:nvCxnSpPr>
        <p:spPr>
          <a:xfrm flipH="1">
            <a:off x="5533383" y="3573605"/>
            <a:ext cx="91455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C4FEAE-9DEA-4CB4-8DB7-5A78850D0F05}"/>
              </a:ext>
            </a:extLst>
          </p:cNvPr>
          <p:cNvSpPr txBox="1"/>
          <p:nvPr/>
        </p:nvSpPr>
        <p:spPr>
          <a:xfrm>
            <a:off x="6579756" y="3388939"/>
            <a:ext cx="11125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94CC2-8AE8-4447-B7B9-343D9DFD8A63}"/>
              </a:ext>
            </a:extLst>
          </p:cNvPr>
          <p:cNvCxnSpPr>
            <a:cxnSpLocks/>
          </p:cNvCxnSpPr>
          <p:nvPr/>
        </p:nvCxnSpPr>
        <p:spPr>
          <a:xfrm flipH="1">
            <a:off x="5550662" y="4572006"/>
            <a:ext cx="8972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95DCFE-52FD-45BB-8702-C412EE7D8BF6}"/>
              </a:ext>
            </a:extLst>
          </p:cNvPr>
          <p:cNvSpPr txBox="1"/>
          <p:nvPr/>
        </p:nvSpPr>
        <p:spPr>
          <a:xfrm>
            <a:off x="6591929" y="4378758"/>
            <a:ext cx="2028489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Verification</a:t>
            </a:r>
          </a:p>
        </p:txBody>
      </p:sp>
    </p:spTree>
    <p:extLst>
      <p:ext uri="{BB962C8B-B14F-4D97-AF65-F5344CB8AC3E}">
        <p14:creationId xmlns:p14="http://schemas.microsoft.com/office/powerpoint/2010/main" val="55225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Common Assertion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8C74-E578-4B9C-95D0-30200E9D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246" y="2413928"/>
            <a:ext cx="5287508" cy="2712063"/>
          </a:xfrm>
        </p:spPr>
        <p:txBody>
          <a:bodyPr>
            <a:noAutofit/>
          </a:bodyPr>
          <a:lstStyle/>
          <a:p>
            <a:r>
              <a:rPr lang="en-US" dirty="0" err="1"/>
              <a:t>assertArrayEquals</a:t>
            </a:r>
            <a:r>
              <a:rPr lang="en-US" dirty="0"/>
              <a:t>()</a:t>
            </a:r>
          </a:p>
          <a:p>
            <a:r>
              <a:rPr lang="en-US" dirty="0" err="1"/>
              <a:t>assertEquals</a:t>
            </a:r>
            <a:r>
              <a:rPr lang="en-US" dirty="0"/>
              <a:t>()</a:t>
            </a:r>
          </a:p>
          <a:p>
            <a:r>
              <a:rPr lang="en-US" dirty="0" err="1"/>
              <a:t>assertTrue</a:t>
            </a:r>
            <a:r>
              <a:rPr lang="en-US" dirty="0"/>
              <a:t>() &amp; </a:t>
            </a:r>
            <a:r>
              <a:rPr lang="en-US" dirty="0" err="1"/>
              <a:t>assertFalse</a:t>
            </a:r>
            <a:r>
              <a:rPr lang="en-US" dirty="0"/>
              <a:t>()</a:t>
            </a:r>
          </a:p>
          <a:p>
            <a:r>
              <a:rPr lang="en-US" dirty="0" err="1"/>
              <a:t>assertNull</a:t>
            </a:r>
            <a:r>
              <a:rPr lang="en-US" dirty="0"/>
              <a:t>() &amp; </a:t>
            </a:r>
            <a:r>
              <a:rPr lang="en-US" dirty="0" err="1"/>
              <a:t>assertNotNull</a:t>
            </a:r>
            <a:r>
              <a:rPr lang="en-US" dirty="0"/>
              <a:t>()</a:t>
            </a:r>
          </a:p>
          <a:p>
            <a:r>
              <a:rPr lang="en-US" dirty="0" err="1"/>
              <a:t>assertSame</a:t>
            </a:r>
            <a:r>
              <a:rPr lang="en-US" dirty="0"/>
              <a:t>() &amp; </a:t>
            </a:r>
            <a:r>
              <a:rPr lang="en-US" dirty="0" err="1"/>
              <a:t>assertNotSame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340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58B9-2F1B-4CF5-A872-9051BD14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2761-29DD-41A7-9CEF-4B9C45F7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JUnit code can pass all the assertions. Otherwise your branch coverage and mutation score will not be updated</a:t>
            </a:r>
          </a:p>
          <a:p>
            <a:endParaRPr lang="en-US" dirty="0"/>
          </a:p>
          <a:p>
            <a:r>
              <a:rPr lang="en-US" dirty="0"/>
              <a:t>Make sure to click “Submit” button to submit your code </a:t>
            </a:r>
            <a:r>
              <a:rPr lang="en-US" dirty="0" err="1"/>
              <a:t>Mooctest</a:t>
            </a:r>
            <a:r>
              <a:rPr lang="en-US" dirty="0"/>
              <a:t> to receive score </a:t>
            </a:r>
          </a:p>
        </p:txBody>
      </p:sp>
    </p:spTree>
    <p:extLst>
      <p:ext uri="{BB962C8B-B14F-4D97-AF65-F5344CB8AC3E}">
        <p14:creationId xmlns:p14="http://schemas.microsoft.com/office/powerpoint/2010/main" val="232399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50" y="406566"/>
            <a:ext cx="10786369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assertArrayEquals</a:t>
            </a:r>
            <a:r>
              <a:rPr lang="en-US" b="1" dirty="0"/>
              <a:t>(expected, actual)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84" y="2300592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whether two arrays are equal to each other.</a:t>
            </a:r>
          </a:p>
          <a:p>
            <a:pPr algn="just"/>
            <a:r>
              <a:rPr lang="en-US" dirty="0"/>
              <a:t>It compares based on the order, if mismatch in order results in failure.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243267" y="3416345"/>
            <a:ext cx="5650334" cy="2237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[] </a:t>
            </a:r>
            <a:r>
              <a:rPr lang="en-US" altLang="zh-CN" sz="2000" dirty="0"/>
              <a:t>str1</a:t>
            </a:r>
            <a:r>
              <a:rPr lang="en-US" sz="2000" dirty="0"/>
              <a:t> = {"</a:t>
            </a:r>
            <a:r>
              <a:rPr lang="en-US" sz="2000" dirty="0">
                <a:solidFill>
                  <a:schemeClr val="accent6"/>
                </a:solidFill>
              </a:rPr>
              <a:t>apple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mango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grape</a:t>
            </a:r>
            <a:r>
              <a:rPr lang="en-US" sz="2000" dirty="0"/>
              <a:t>"};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[] str2 = {"</a:t>
            </a:r>
            <a:r>
              <a:rPr lang="en-US" sz="2000" dirty="0">
                <a:solidFill>
                  <a:schemeClr val="accent6"/>
                </a:solidFill>
              </a:rPr>
              <a:t>apple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mango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grape</a:t>
            </a:r>
            <a:r>
              <a:rPr lang="en-US" sz="2000" dirty="0"/>
              <a:t>"};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[] str3 = {“</a:t>
            </a:r>
            <a:r>
              <a:rPr lang="en-US" sz="2000" dirty="0">
                <a:solidFill>
                  <a:schemeClr val="accent6"/>
                </a:solidFill>
              </a:rPr>
              <a:t>banana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mango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grape</a:t>
            </a:r>
            <a:r>
              <a:rPr lang="en-US" sz="2000" dirty="0"/>
              <a:t>"};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assertArrayEquals</a:t>
            </a:r>
            <a:r>
              <a:rPr lang="en-US" sz="2000" dirty="0"/>
              <a:t>(str1, str2);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assertArrayEquals</a:t>
            </a:r>
            <a:r>
              <a:rPr lang="en-US" sz="2000" dirty="0"/>
              <a:t>(str1, str3); </a:t>
            </a:r>
            <a:r>
              <a:rPr lang="en-US" sz="2000" dirty="0">
                <a:solidFill>
                  <a:srgbClr val="FF0000"/>
                </a:solidFill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will fail the test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104" y="510262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assertEquals</a:t>
            </a:r>
            <a:r>
              <a:rPr lang="en-US" b="1" dirty="0"/>
              <a:t>(expected, actual)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88" y="2530057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Checks that two objects are equal.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744810" y="3428999"/>
            <a:ext cx="4684956" cy="2175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str1 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("</a:t>
            </a:r>
            <a:r>
              <a:rPr lang="en-US" sz="2000" dirty="0" err="1">
                <a:solidFill>
                  <a:schemeClr val="accent6"/>
                </a:solidFill>
              </a:rPr>
              <a:t>abc</a:t>
            </a:r>
            <a:r>
              <a:rPr lang="en-US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str2 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("</a:t>
            </a:r>
            <a:r>
              <a:rPr lang="en-US" sz="2000" dirty="0" err="1">
                <a:solidFill>
                  <a:schemeClr val="accent6"/>
                </a:solidFill>
              </a:rPr>
              <a:t>abc</a:t>
            </a:r>
            <a:r>
              <a:rPr lang="en-US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str3 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("</a:t>
            </a:r>
            <a:r>
              <a:rPr lang="en-US" sz="2000" dirty="0" err="1">
                <a:solidFill>
                  <a:schemeClr val="accent6"/>
                </a:solidFill>
              </a:rPr>
              <a:t>cba</a:t>
            </a:r>
            <a:r>
              <a:rPr lang="en-US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assertEquals</a:t>
            </a:r>
            <a:r>
              <a:rPr lang="en-US" sz="2000" dirty="0"/>
              <a:t>(str1, str2);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assertEquals</a:t>
            </a:r>
            <a:r>
              <a:rPr lang="en-US" sz="2000" dirty="0"/>
              <a:t>(str1, str3); </a:t>
            </a:r>
            <a:r>
              <a:rPr lang="en-US" sz="2000" dirty="0">
                <a:solidFill>
                  <a:srgbClr val="FF0000"/>
                </a:solidFill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will fail the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1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517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What Do You Need to Do In the Exam?</vt:lpstr>
      <vt:lpstr>What is Branch Coverage (in Mooctest)</vt:lpstr>
      <vt:lpstr>Our Exam</vt:lpstr>
      <vt:lpstr>How to write a JUnit test case</vt:lpstr>
      <vt:lpstr>Common Assertion Methods</vt:lpstr>
      <vt:lpstr>Be Careful</vt:lpstr>
      <vt:lpstr>assertArrayEquals(expected, actual) </vt:lpstr>
      <vt:lpstr>assertEquals(expected, actual) </vt:lpstr>
      <vt:lpstr>assertTrue() &amp; assertFalse() </vt:lpstr>
      <vt:lpstr>assertNull() &amp; assertNotNull() </vt:lpstr>
      <vt:lpstr>assertSame() &amp; assertNotSame()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assertArrayEquals() </dc:title>
  <dc:creator>Wang, Haoliang</dc:creator>
  <cp:lastModifiedBy>Li, Xuelin</cp:lastModifiedBy>
  <cp:revision>75</cp:revision>
  <dcterms:created xsi:type="dcterms:W3CDTF">2018-01-23T20:37:21Z</dcterms:created>
  <dcterms:modified xsi:type="dcterms:W3CDTF">2019-06-13T16:24:29Z</dcterms:modified>
</cp:coreProperties>
</file>