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anose="02010600030101010101" charset="0"/>
      <p:regular r:id="rId17"/>
      <p:bold r:id="rId18"/>
      <p:italic r:id="rId19"/>
      <p:boldItalic r:id="rId20"/>
    </p:embeddedFont>
    <p:embeddedFont>
      <p:font typeface="Raleway SemiBold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879845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879845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1c94706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1c94706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879845e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879845e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879845e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879845e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1c9470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1c9470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1c9470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1c9470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1c9470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1c9470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1c9470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1c9470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1c94706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1c94706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1c94706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1c94706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8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69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Sign up your account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957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Access using Chrome</a:t>
            </a:r>
            <a:br>
              <a:rPr lang="en"/>
            </a:br>
            <a:r>
              <a:rPr lang="en"/>
              <a:t>http://summer.mooctest.net/login2</a:t>
            </a:r>
            <a:br>
              <a:rPr lang="en"/>
            </a:b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Click “En” to switch to English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600" y="808050"/>
            <a:ext cx="5437527" cy="3527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20"/>
          <p:cNvSpPr/>
          <p:nvPr/>
        </p:nvSpPr>
        <p:spPr>
          <a:xfrm>
            <a:off x="8379725" y="881600"/>
            <a:ext cx="314400" cy="314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0"/>
          <p:cNvCxnSpPr>
            <a:endCxn id="126" idx="3"/>
          </p:cNvCxnSpPr>
          <p:nvPr/>
        </p:nvCxnSpPr>
        <p:spPr>
          <a:xfrm rot="10800000" flipH="1">
            <a:off x="7782868" y="1149957"/>
            <a:ext cx="642900" cy="37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951000" y="1453350"/>
            <a:ext cx="9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Switch to English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342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 SemiBold"/>
                <a:ea typeface="Raleway SemiBold"/>
                <a:cs typeface="Raleway SemiBold"/>
                <a:sym typeface="Raleway SemiBold"/>
              </a:rPr>
              <a:t>Coverage Measurement</a:t>
            </a:r>
            <a:endParaRPr sz="2000"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233475" y="1389600"/>
            <a:ext cx="2728200" cy="3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Score = Branch Coverage</a:t>
            </a:r>
            <a:br>
              <a:rPr lang="en" dirty="0"/>
            </a:br>
            <a:r>
              <a:rPr lang="en" dirty="0"/>
              <a:t>(https://www.guru99.com/code-coverage.html#6)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Line Score = Statement Coverage</a:t>
            </a:r>
            <a:endParaRPr dirty="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625" y="791450"/>
            <a:ext cx="6097449" cy="43188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Click “register”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69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Sign up your account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l="911"/>
          <a:stretch/>
        </p:blipFill>
        <p:spPr>
          <a:xfrm>
            <a:off x="3284050" y="1215600"/>
            <a:ext cx="5385376" cy="352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6" name="Google Shape;136;p21"/>
          <p:cNvSpPr/>
          <p:nvPr/>
        </p:nvSpPr>
        <p:spPr>
          <a:xfrm>
            <a:off x="6257850" y="3080375"/>
            <a:ext cx="314400" cy="314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>
            <a:endCxn id="136" idx="7"/>
          </p:cNvCxnSpPr>
          <p:nvPr/>
        </p:nvCxnSpPr>
        <p:spPr>
          <a:xfrm flipH="1">
            <a:off x="6526207" y="2721718"/>
            <a:ext cx="514200" cy="40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7040450" y="2285400"/>
            <a:ext cx="12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Sign up your account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75" y="1935650"/>
            <a:ext cx="8667448" cy="232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Class &gt; Join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69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Try the contest exercise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8112625" y="2481775"/>
            <a:ext cx="382500" cy="232500"/>
          </a:xfrm>
          <a:prstGeom prst="roundRect">
            <a:avLst>
              <a:gd name="adj" fmla="val 900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Try the exercise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</a:t>
            </a:r>
            <a:r>
              <a:rPr lang="en" sz="2400" dirty="0"/>
              <a:t>lass number: 887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Teacher’s name: M</a:t>
            </a:r>
            <a:r>
              <a:rPr lang="en-US" sz="2000" dirty="0" err="1"/>
              <a:t>ooctest</a:t>
            </a:r>
            <a:endParaRPr sz="2000" dirty="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50" y="1105900"/>
            <a:ext cx="5719500" cy="293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B96FC-6EF7-402D-B9CC-21F668F6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5" y="1940796"/>
            <a:ext cx="7482061" cy="2026520"/>
          </a:xfrm>
          <a:prstGeom prst="rect">
            <a:avLst/>
          </a:prstGeom>
        </p:spPr>
      </p:pic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Try the exercise</a:t>
            </a:r>
            <a:endParaRPr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25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Verify corresponding classes shows up.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076002" y="2718004"/>
            <a:ext cx="1281247" cy="240000"/>
          </a:xfrm>
          <a:prstGeom prst="roundRect">
            <a:avLst>
              <a:gd name="adj" fmla="val 900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Try the exercise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5635237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“</a:t>
            </a:r>
            <a:r>
              <a:rPr lang="en-US" dirty="0"/>
              <a:t>Exercise</a:t>
            </a:r>
            <a:r>
              <a:rPr lang="en" dirty="0"/>
              <a:t>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Click “</a:t>
            </a:r>
            <a:r>
              <a:rPr lang="en-US" dirty="0"/>
              <a:t>UTD-CS/SE6367-SYSM-6310</a:t>
            </a:r>
            <a:r>
              <a:rPr lang="en" dirty="0"/>
              <a:t>” of “</a:t>
            </a:r>
            <a:r>
              <a:rPr lang="en-US" dirty="0"/>
              <a:t>UTD-CS/SE6367-SYSM-6310</a:t>
            </a:r>
            <a:r>
              <a:rPr lang="en" dirty="0"/>
              <a:t>”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6F277-E43B-4692-8E56-0DAC79C3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5" y="2283357"/>
            <a:ext cx="7811110" cy="2363943"/>
          </a:xfrm>
          <a:prstGeom prst="rect">
            <a:avLst/>
          </a:prstGeom>
        </p:spPr>
      </p:pic>
      <p:sp>
        <p:nvSpPr>
          <p:cNvPr id="169" name="Google Shape;169;p25"/>
          <p:cNvSpPr/>
          <p:nvPr/>
        </p:nvSpPr>
        <p:spPr>
          <a:xfrm>
            <a:off x="2164500" y="3861221"/>
            <a:ext cx="1319564" cy="240000"/>
          </a:xfrm>
          <a:prstGeom prst="roundRect">
            <a:avLst>
              <a:gd name="adj" fmla="val 900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75" y="1257000"/>
            <a:ext cx="5595101" cy="344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Try the exercise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Click “Online IDE” of either one of the questions to start practice.</a:t>
            </a:r>
            <a:endParaRPr dirty="0"/>
          </a:p>
        </p:txBody>
      </p:sp>
      <p:sp>
        <p:nvSpPr>
          <p:cNvPr id="177" name="Google Shape;177;p26"/>
          <p:cNvSpPr/>
          <p:nvPr/>
        </p:nvSpPr>
        <p:spPr>
          <a:xfrm>
            <a:off x="5900900" y="3517675"/>
            <a:ext cx="472200" cy="171300"/>
          </a:xfrm>
          <a:prstGeom prst="roundRect">
            <a:avLst>
              <a:gd name="adj" fmla="val 900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5900900" y="3865025"/>
            <a:ext cx="472200" cy="171300"/>
          </a:xfrm>
          <a:prstGeom prst="roundRect">
            <a:avLst>
              <a:gd name="adj" fmla="val 900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91" y="555600"/>
            <a:ext cx="6256959" cy="4445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IDE Interface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297700" cy="3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Run</a:t>
            </a:r>
            <a:r>
              <a:rPr lang="en"/>
              <a:t> vs. </a:t>
            </a:r>
            <a:r>
              <a:rPr lang="en" b="1" i="1"/>
              <a:t>Submit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/>
              <a:t>Run</a:t>
            </a:r>
            <a:r>
              <a:rPr lang="en"/>
              <a:t> = Measure the coverage of your test cases. </a:t>
            </a:r>
            <a:br>
              <a:rPr lang="en"/>
            </a:br>
            <a:r>
              <a:rPr lang="en"/>
              <a:t>(Return results faster as it does not save the code to server)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/>
              <a:t>Submit</a:t>
            </a:r>
            <a:r>
              <a:rPr lang="en"/>
              <a:t> = Save your code to the server &amp; update your score on the leaderboard.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4125"/>
                </a:solidFill>
              </a:rPr>
              <a:t>Note: Don’t forget to </a:t>
            </a:r>
            <a:r>
              <a:rPr lang="en" b="1" i="1">
                <a:solidFill>
                  <a:srgbClr val="CC4125"/>
                </a:solidFill>
              </a:rPr>
              <a:t>Submit </a:t>
            </a:r>
            <a:r>
              <a:rPr lang="en">
                <a:solidFill>
                  <a:srgbClr val="CC4125"/>
                </a:solidFill>
              </a:rPr>
              <a:t>!</a:t>
            </a:r>
            <a:br>
              <a:rPr lang="en">
                <a:solidFill>
                  <a:srgbClr val="CC4125"/>
                </a:solidFill>
              </a:rPr>
            </a:br>
            <a:r>
              <a:rPr lang="en">
                <a:solidFill>
                  <a:srgbClr val="CC4125"/>
                </a:solidFill>
              </a:rPr>
              <a:t>Your final score will be determined by the code of the last </a:t>
            </a:r>
            <a:r>
              <a:rPr lang="en" b="1" i="1">
                <a:solidFill>
                  <a:srgbClr val="CC4125"/>
                </a:solidFill>
              </a:rPr>
              <a:t>Submit</a:t>
            </a:r>
            <a:r>
              <a:rPr lang="en">
                <a:solidFill>
                  <a:srgbClr val="CC4125"/>
                </a:solidFill>
              </a:rPr>
              <a:t>.</a:t>
            </a:r>
            <a:endParaRPr>
              <a:solidFill>
                <a:srgbClr val="CC4125"/>
              </a:solidFill>
            </a:endParaRPr>
          </a:p>
        </p:txBody>
      </p:sp>
      <p:cxnSp>
        <p:nvCxnSpPr>
          <p:cNvPr id="186" name="Google Shape;186;p27"/>
          <p:cNvCxnSpPr>
            <a:stCxn id="187" idx="0"/>
          </p:cNvCxnSpPr>
          <p:nvPr/>
        </p:nvCxnSpPr>
        <p:spPr>
          <a:xfrm rot="10800000">
            <a:off x="3853975" y="2279450"/>
            <a:ext cx="607500" cy="62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" name="Google Shape;187;p27"/>
          <p:cNvSpPr txBox="1"/>
          <p:nvPr/>
        </p:nvSpPr>
        <p:spPr>
          <a:xfrm>
            <a:off x="3861925" y="2907950"/>
            <a:ext cx="11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Your JUnit test code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8" name="Google Shape;188;p27"/>
          <p:cNvCxnSpPr>
            <a:stCxn id="189" idx="1"/>
          </p:cNvCxnSpPr>
          <p:nvPr/>
        </p:nvCxnSpPr>
        <p:spPr>
          <a:xfrm flipH="1">
            <a:off x="3876450" y="1183350"/>
            <a:ext cx="1742400" cy="436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27"/>
          <p:cNvSpPr txBox="1"/>
          <p:nvPr/>
        </p:nvSpPr>
        <p:spPr>
          <a:xfrm>
            <a:off x="5618850" y="897000"/>
            <a:ext cx="200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The source code of the program you will test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0" name="Google Shape;190;p27"/>
          <p:cNvCxnSpPr>
            <a:stCxn id="191" idx="0"/>
          </p:cNvCxnSpPr>
          <p:nvPr/>
        </p:nvCxnSpPr>
        <p:spPr>
          <a:xfrm rot="10800000">
            <a:off x="3389075" y="674750"/>
            <a:ext cx="82800" cy="29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1" name="Google Shape;191;p27"/>
          <p:cNvSpPr txBox="1"/>
          <p:nvPr/>
        </p:nvSpPr>
        <p:spPr>
          <a:xfrm>
            <a:off x="2804825" y="965150"/>
            <a:ext cx="13341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Run &amp; Submit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2" name="Google Shape;192;p27"/>
          <p:cNvCxnSpPr>
            <a:stCxn id="191" idx="0"/>
          </p:cNvCxnSpPr>
          <p:nvPr/>
        </p:nvCxnSpPr>
        <p:spPr>
          <a:xfrm rot="10800000" flipH="1">
            <a:off x="3471875" y="667250"/>
            <a:ext cx="224700" cy="29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275" y="689798"/>
            <a:ext cx="6224775" cy="44089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 SemiBold"/>
                <a:ea typeface="Raleway SemiBold"/>
                <a:cs typeface="Raleway SemiBold"/>
                <a:sym typeface="Raleway SemiBold"/>
              </a:rPr>
              <a:t>Measure coverage by Run</a:t>
            </a:r>
            <a:endParaRPr sz="2000"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29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</a:t>
            </a:r>
            <a:r>
              <a:rPr lang="en" b="1" i="1"/>
              <a:t>Run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Verify “BUILD SUCCESS” after clicking </a:t>
            </a:r>
            <a:r>
              <a:rPr lang="en" b="1" i="1"/>
              <a:t>Run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“Score” to check coverage</a:t>
            </a:r>
            <a:endParaRPr/>
          </a:p>
        </p:txBody>
      </p:sp>
      <p:cxnSp>
        <p:nvCxnSpPr>
          <p:cNvPr id="200" name="Google Shape;200;p28"/>
          <p:cNvCxnSpPr>
            <a:stCxn id="201" idx="2"/>
          </p:cNvCxnSpPr>
          <p:nvPr/>
        </p:nvCxnSpPr>
        <p:spPr>
          <a:xfrm flipH="1">
            <a:off x="4345200" y="3660600"/>
            <a:ext cx="1477200" cy="116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28"/>
          <p:cNvSpPr txBox="1"/>
          <p:nvPr/>
        </p:nvSpPr>
        <p:spPr>
          <a:xfrm>
            <a:off x="4506750" y="3087900"/>
            <a:ext cx="263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Verify “BUILD SUCCESS” after clicking </a:t>
            </a:r>
            <a:r>
              <a:rPr lang="en" b="1" i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Run</a:t>
            </a:r>
            <a:endParaRPr sz="1100" b="1" i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2" name="Google Shape;202;p28"/>
          <p:cNvCxnSpPr>
            <a:stCxn id="203" idx="1"/>
          </p:cNvCxnSpPr>
          <p:nvPr/>
        </p:nvCxnSpPr>
        <p:spPr>
          <a:xfrm flipH="1">
            <a:off x="3254100" y="2607925"/>
            <a:ext cx="1317900" cy="2160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3" name="Google Shape;203;p28"/>
          <p:cNvSpPr txBox="1"/>
          <p:nvPr/>
        </p:nvSpPr>
        <p:spPr>
          <a:xfrm>
            <a:off x="4572000" y="2344075"/>
            <a:ext cx="157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Click “Score” to check coverage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Raleway</vt:lpstr>
      <vt:lpstr>Arial</vt:lpstr>
      <vt:lpstr>Calibri</vt:lpstr>
      <vt:lpstr>Raleway SemiBold</vt:lpstr>
      <vt:lpstr>Simple Light</vt:lpstr>
      <vt:lpstr>Sign up your account</vt:lpstr>
      <vt:lpstr>Sign up your account</vt:lpstr>
      <vt:lpstr>Try the contest exercise</vt:lpstr>
      <vt:lpstr>Try the exercise</vt:lpstr>
      <vt:lpstr>Try the exercise</vt:lpstr>
      <vt:lpstr>Try the exercise</vt:lpstr>
      <vt:lpstr>Try the exercise</vt:lpstr>
      <vt:lpstr>IDE Interface</vt:lpstr>
      <vt:lpstr>Measure coverage by Run</vt:lpstr>
      <vt:lpstr>Coverage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up your account</dc:title>
  <cp:lastModifiedBy>Li, Xuelin</cp:lastModifiedBy>
  <cp:revision>1</cp:revision>
  <dcterms:modified xsi:type="dcterms:W3CDTF">2019-06-13T16:23:07Z</dcterms:modified>
</cp:coreProperties>
</file>