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72" r:id="rId5"/>
    <p:sldId id="259" r:id="rId6"/>
    <p:sldId id="260" r:id="rId7"/>
    <p:sldId id="261" r:id="rId8"/>
    <p:sldId id="262" r:id="rId9"/>
    <p:sldId id="264" r:id="rId10"/>
    <p:sldId id="263" r:id="rId11"/>
    <p:sldId id="265" r:id="rId12"/>
    <p:sldId id="266" r:id="rId13"/>
    <p:sldId id="273" r:id="rId14"/>
    <p:sldId id="268" r:id="rId15"/>
    <p:sldId id="269" r:id="rId16"/>
    <p:sldId id="270" r:id="rId17"/>
    <p:sldId id="271" r:id="rId18"/>
    <p:sldId id="276" r:id="rId19"/>
    <p:sldId id="278" r:id="rId20"/>
    <p:sldId id="315" r:id="rId21"/>
    <p:sldId id="316" r:id="rId22"/>
    <p:sldId id="317" r:id="rId23"/>
    <p:sldId id="318" r:id="rId24"/>
    <p:sldId id="319" r:id="rId25"/>
    <p:sldId id="320" r:id="rId26"/>
    <p:sldId id="321" r:id="rId27"/>
    <p:sldId id="275" r:id="rId28"/>
    <p:sldId id="322" r:id="rId29"/>
    <p:sldId id="323" r:id="rId30"/>
    <p:sldId id="325"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9"/>
    <p:restoredTop sz="96197"/>
  </p:normalViewPr>
  <p:slideViewPr>
    <p:cSldViewPr snapToGrid="0">
      <p:cViewPr varScale="1">
        <p:scale>
          <a:sx n="124" d="100"/>
          <a:sy n="124" d="100"/>
        </p:scale>
        <p:origin x="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A9B5-A5A7-FF86-1A07-1EAE3D017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331B7-DF9F-59C5-2D89-3116930E4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86958C-ECE9-AD3F-0147-818A0AD73D2C}"/>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5F201385-2851-82C7-3D2E-5FA213E57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B68E0-F4D7-1126-629F-CF285DD1AC24}"/>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8030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DB03-FA3B-232B-EE7E-F533F7B75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CD447-4E85-BAB8-8FDD-C32C5E69F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41136-E22F-B503-F8EA-050052A920E7}"/>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C2EC98BE-465F-1A00-0563-9BBA71A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63DDF-DF26-3110-98AF-5B6A103B8243}"/>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17329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6621A-9E40-B32D-0256-08510A6FB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54C2DD-0930-206F-1365-B47129013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D7D86-B0DF-D23C-FDC9-65F5752DE63A}"/>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ABD9B49C-67AE-0252-15CC-93D422AD5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B518-3964-A23A-9505-7070975E71FD}"/>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68172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8B04-F505-2172-828A-BEB64BF04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9B84F-50F3-FE09-89C4-408F439C2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77773-6B37-727A-1849-63C4D1FD12CB}"/>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64A4B0A8-4C87-EC1F-025A-219D2048E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53ABB-7F9A-C1FE-3933-EA5965ED60EF}"/>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43212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8673-00BB-60AD-B990-AA8E18AFC3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72221-794C-D2FB-3637-6B5EEA84D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B6065D-83C9-0C3A-A714-72E66FC66DBA}"/>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4292F90B-AFA3-41C8-0577-2BB7953E4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0D4B-264A-4635-3F56-C03C1875954E}"/>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01469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87CF-3897-CD2D-811B-CEBD3F7D3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AB7DE-E953-6681-D717-1A11A9074D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12BA3-E812-1983-7B81-2A6B1A6DE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65A6C-9DD1-F11E-D916-3AF2BC29A782}"/>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6" name="Footer Placeholder 5">
            <a:extLst>
              <a:ext uri="{FF2B5EF4-FFF2-40B4-BE49-F238E27FC236}">
                <a16:creationId xmlns:a16="http://schemas.microsoft.com/office/drawing/2014/main" id="{5C713837-959F-DFFB-C822-1D07731D7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48A6F-3EA6-C422-64C8-3588003E98D1}"/>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6017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7DF7-6DAC-73FF-2249-18E0A3103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756AD1-C884-41BB-0D76-4D384BE6E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6F37C-239F-20E5-4E30-56151FCA0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1BDDE-7B8E-D409-F316-874FF08EA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57819E-471F-0F96-DBE7-A30ABEEE33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FAC622-E7F3-FDAF-65B1-7782E30C6042}"/>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8" name="Footer Placeholder 7">
            <a:extLst>
              <a:ext uri="{FF2B5EF4-FFF2-40B4-BE49-F238E27FC236}">
                <a16:creationId xmlns:a16="http://schemas.microsoft.com/office/drawing/2014/main" id="{23EAECB7-8588-3EBD-BAD6-341265232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9D81B-A6DC-40EB-03C8-50565C9AD765}"/>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69674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75AF-514B-5459-F7C5-98DF3FFB7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D2898-C1A7-43C0-0B6C-7E8903E89120}"/>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4" name="Footer Placeholder 3">
            <a:extLst>
              <a:ext uri="{FF2B5EF4-FFF2-40B4-BE49-F238E27FC236}">
                <a16:creationId xmlns:a16="http://schemas.microsoft.com/office/drawing/2014/main" id="{23DA9B5C-040C-DCB7-285A-EE40D3D792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D1E17A-4C20-0BE9-5144-AA1E53FA18E7}"/>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56494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9152A-0718-59AE-B2A7-D379141FB146}"/>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3" name="Footer Placeholder 2">
            <a:extLst>
              <a:ext uri="{FF2B5EF4-FFF2-40B4-BE49-F238E27FC236}">
                <a16:creationId xmlns:a16="http://schemas.microsoft.com/office/drawing/2014/main" id="{FD69B983-474E-CC6F-4DD7-BDFCDDD719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A757D-3342-EADB-81B2-B36E8FAF2C68}"/>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142929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369A-9581-7BDE-08B7-CFB34F6B8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B99894-4809-40BD-25E2-A380A9437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B5E89-5A57-CFB2-3E96-D3613205B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AC70F-109D-A5CB-BA8A-8CC33BC21F76}"/>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6" name="Footer Placeholder 5">
            <a:extLst>
              <a:ext uri="{FF2B5EF4-FFF2-40B4-BE49-F238E27FC236}">
                <a16:creationId xmlns:a16="http://schemas.microsoft.com/office/drawing/2014/main" id="{234D054B-2B86-901F-72EB-5FDDD56F7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7093F-A5CB-C2C0-E750-5D76A2780A92}"/>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422778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5C6E-D228-CE0E-BA3D-DA00AFEC0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3C914-4B1E-6895-65B1-8C7D1A9B8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A78F98-408C-3BE6-7498-91FB74FF4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14CEB-CB8D-0E11-5404-007C2B72F349}"/>
              </a:ext>
            </a:extLst>
          </p:cNvPr>
          <p:cNvSpPr>
            <a:spLocks noGrp="1"/>
          </p:cNvSpPr>
          <p:nvPr>
            <p:ph type="dt" sz="half" idx="10"/>
          </p:nvPr>
        </p:nvSpPr>
        <p:spPr/>
        <p:txBody>
          <a:bodyPr/>
          <a:lstStyle/>
          <a:p>
            <a:fld id="{303B23F0-29E6-784E-987D-554119E812DB}" type="datetimeFigureOut">
              <a:rPr lang="en-US" smtClean="0"/>
              <a:t>4/11/23</a:t>
            </a:fld>
            <a:endParaRPr lang="en-US"/>
          </a:p>
        </p:txBody>
      </p:sp>
      <p:sp>
        <p:nvSpPr>
          <p:cNvPr id="6" name="Footer Placeholder 5">
            <a:extLst>
              <a:ext uri="{FF2B5EF4-FFF2-40B4-BE49-F238E27FC236}">
                <a16:creationId xmlns:a16="http://schemas.microsoft.com/office/drawing/2014/main" id="{E2397E7D-2CE7-E006-9B0F-E77D85710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BC112-552C-69B2-E59D-82A972CEA4C5}"/>
              </a:ext>
            </a:extLst>
          </p:cNvPr>
          <p:cNvSpPr>
            <a:spLocks noGrp="1"/>
          </p:cNvSpPr>
          <p:nvPr>
            <p:ph type="sldNum" sz="quarter" idx="12"/>
          </p:nvPr>
        </p:nvSpPr>
        <p:spPr/>
        <p:txBody>
          <a:bodyPr/>
          <a:lstStyle/>
          <a:p>
            <a:fld id="{B88BA8A4-5DB9-D14F-86F7-F7B05854E76F}" type="slidenum">
              <a:rPr lang="en-US" smtClean="0"/>
              <a:t>‹#›</a:t>
            </a:fld>
            <a:endParaRPr lang="en-US"/>
          </a:p>
        </p:txBody>
      </p:sp>
    </p:spTree>
    <p:extLst>
      <p:ext uri="{BB962C8B-B14F-4D97-AF65-F5344CB8AC3E}">
        <p14:creationId xmlns:p14="http://schemas.microsoft.com/office/powerpoint/2010/main" val="240394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24127-2D4A-0C1D-EB31-6A7AF48F8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F1CB7-2EC8-757E-A569-1A7C9A24B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302FE-7F94-760C-44D8-64120A021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B23F0-29E6-784E-987D-554119E812DB}" type="datetimeFigureOut">
              <a:rPr lang="en-US" smtClean="0"/>
              <a:t>4/11/23</a:t>
            </a:fld>
            <a:endParaRPr lang="en-US"/>
          </a:p>
        </p:txBody>
      </p:sp>
      <p:sp>
        <p:nvSpPr>
          <p:cNvPr id="5" name="Footer Placeholder 4">
            <a:extLst>
              <a:ext uri="{FF2B5EF4-FFF2-40B4-BE49-F238E27FC236}">
                <a16:creationId xmlns:a16="http://schemas.microsoft.com/office/drawing/2014/main" id="{77F438C1-FA50-8628-6BC2-589D2464E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4F364-DD46-8220-E292-C12DD3BED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BA8A4-5DB9-D14F-86F7-F7B05854E76F}" type="slidenum">
              <a:rPr lang="en-US" smtClean="0"/>
              <a:t>‹#›</a:t>
            </a:fld>
            <a:endParaRPr lang="en-US"/>
          </a:p>
        </p:txBody>
      </p:sp>
    </p:spTree>
    <p:extLst>
      <p:ext uri="{BB962C8B-B14F-4D97-AF65-F5344CB8AC3E}">
        <p14:creationId xmlns:p14="http://schemas.microsoft.com/office/powerpoint/2010/main" val="721206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it.ly/3nTwFvJ"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census.gov/data/developers/guidanc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i.census.gov/data/2018/pep/charagegroups?get=POP,GEONAME,DATE_DESC&amp;DATE_CODE=11&amp;RACE=10&amp;for=county:*&amp;in=state:24" TargetMode="External"/><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ensus.gov/data/developers/guidance/api-user-guide.Example_API_Queries.html" TargetMode="External"/><Relationship Id="rId2" Type="http://schemas.openxmlformats.org/officeDocument/2006/relationships/hyperlink" Target="https://api.census.gov/data.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cran.r-project.org/web/packages/censusapi/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alker-data.com/tidycensus/" TargetMode="External"/><Relationship Id="rId2" Type="http://schemas.openxmlformats.org/officeDocument/2006/relationships/hyperlink" Target="https://cran.r-project.org/web/packages/RJSONIO/index.html" TargetMode="External"/><Relationship Id="rId1" Type="http://schemas.openxmlformats.org/officeDocument/2006/relationships/slideLayout" Target="../slideLayouts/slideLayout2.xml"/><Relationship Id="rId4" Type="http://schemas.openxmlformats.org/officeDocument/2006/relationships/hyperlink" Target="https://walker-data.com/tidycensus/articles/other-dataset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BB790-76AC-6631-3AF2-D84F1DC228CB}"/>
              </a:ext>
            </a:extLst>
          </p:cNvPr>
          <p:cNvSpPr>
            <a:spLocks noGrp="1"/>
          </p:cNvSpPr>
          <p:nvPr>
            <p:ph type="ctrTitle"/>
          </p:nvPr>
        </p:nvSpPr>
        <p:spPr>
          <a:xfrm>
            <a:off x="838199" y="1093788"/>
            <a:ext cx="10506455" cy="2967208"/>
          </a:xfrm>
        </p:spPr>
        <p:txBody>
          <a:bodyPr>
            <a:normAutofit/>
          </a:bodyPr>
          <a:lstStyle/>
          <a:p>
            <a:pPr algn="l"/>
            <a:r>
              <a:rPr lang="en-US" sz="8000" dirty="0"/>
              <a:t>Getting Started </a:t>
            </a:r>
            <a:br>
              <a:rPr lang="en-US" sz="8000" dirty="0"/>
            </a:br>
            <a:r>
              <a:rPr lang="en-US" sz="8000" dirty="0"/>
              <a:t>with APIs in R</a:t>
            </a:r>
          </a:p>
        </p:txBody>
      </p:sp>
      <p:sp>
        <p:nvSpPr>
          <p:cNvPr id="3" name="Subtitle 2">
            <a:extLst>
              <a:ext uri="{FF2B5EF4-FFF2-40B4-BE49-F238E27FC236}">
                <a16:creationId xmlns:a16="http://schemas.microsoft.com/office/drawing/2014/main" id="{EA5687B6-6243-24CA-4D6C-D3743EFB695F}"/>
              </a:ext>
            </a:extLst>
          </p:cNvPr>
          <p:cNvSpPr>
            <a:spLocks noGrp="1"/>
          </p:cNvSpPr>
          <p:nvPr>
            <p:ph type="subTitle" idx="1"/>
          </p:nvPr>
        </p:nvSpPr>
        <p:spPr>
          <a:xfrm>
            <a:off x="5421664" y="4619624"/>
            <a:ext cx="5926039" cy="1570783"/>
          </a:xfrm>
        </p:spPr>
        <p:txBody>
          <a:bodyPr>
            <a:normAutofit/>
          </a:bodyPr>
          <a:lstStyle/>
          <a:p>
            <a:pPr algn="r"/>
            <a:r>
              <a:rPr lang="en-US" sz="1900" dirty="0"/>
              <a:t>Reina </a:t>
            </a:r>
            <a:r>
              <a:rPr lang="en-US" sz="1900" dirty="0" err="1"/>
              <a:t>Chano</a:t>
            </a:r>
            <a:r>
              <a:rPr lang="en-US" sz="1900" dirty="0"/>
              <a:t> Murray</a:t>
            </a:r>
          </a:p>
          <a:p>
            <a:pPr algn="r"/>
            <a:r>
              <a:rPr lang="en-US" sz="1900" dirty="0"/>
              <a:t>R-Ladies Baltimore + Irvine</a:t>
            </a:r>
          </a:p>
          <a:p>
            <a:pPr algn="r"/>
            <a:r>
              <a:rPr lang="en-US" sz="1900" dirty="0"/>
              <a:t>April 11, 2023</a:t>
            </a:r>
          </a:p>
          <a:p>
            <a:pPr algn="r"/>
            <a:r>
              <a:rPr lang="en-US" sz="1900" dirty="0">
                <a:hlinkClick r:id="rId2"/>
              </a:rPr>
              <a:t>http://bit.ly/3nTwFvJ</a:t>
            </a:r>
            <a:r>
              <a:rPr lang="en-US" sz="1900" dirty="0"/>
              <a:t> </a:t>
            </a:r>
          </a:p>
        </p:txBody>
      </p:sp>
      <p:sp>
        <p:nvSpPr>
          <p:cNvPr id="15"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97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E98552-2850-7F9F-16F6-B925D79508D0}"/>
              </a:ext>
            </a:extLst>
          </p:cNvPr>
          <p:cNvGrpSpPr/>
          <p:nvPr/>
        </p:nvGrpSpPr>
        <p:grpSpPr>
          <a:xfrm>
            <a:off x="2027455" y="266182"/>
            <a:ext cx="7510246" cy="2416546"/>
            <a:chOff x="1024154" y="1797050"/>
            <a:chExt cx="10143691" cy="3263900"/>
          </a:xfrm>
        </p:grpSpPr>
        <p:pic>
          <p:nvPicPr>
            <p:cNvPr id="3" name="Picture 2">
              <a:extLst>
                <a:ext uri="{FF2B5EF4-FFF2-40B4-BE49-F238E27FC236}">
                  <a16:creationId xmlns:a16="http://schemas.microsoft.com/office/drawing/2014/main" id="{6918BFC3-FD67-5C3F-65C1-C6500E388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4" y="1797050"/>
              <a:ext cx="10143691" cy="326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9C407B-3A9C-B4F5-A1B1-89B1A2239198}"/>
                </a:ext>
              </a:extLst>
            </p:cNvPr>
            <p:cNvSpPr/>
            <p:nvPr/>
          </p:nvSpPr>
          <p:spPr>
            <a:xfrm>
              <a:off x="2857284" y="28511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BC144F-58A4-A516-9D26-B2689F007285}"/>
                </a:ext>
              </a:extLst>
            </p:cNvPr>
            <p:cNvSpPr/>
            <p:nvPr/>
          </p:nvSpPr>
          <p:spPr>
            <a:xfrm>
              <a:off x="2895384" y="38798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E18DEB-FF68-DB2C-3A0A-DDD59DCD4A75}"/>
                </a:ext>
              </a:extLst>
            </p:cNvPr>
            <p:cNvSpPr/>
            <p:nvPr/>
          </p:nvSpPr>
          <p:spPr>
            <a:xfrm>
              <a:off x="7314984" y="2667000"/>
              <a:ext cx="520916" cy="1739900"/>
            </a:xfrm>
            <a:prstGeom prst="rect">
              <a:avLst/>
            </a:prstGeom>
            <a:solidFill>
              <a:srgbClr val="E93479">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7" name="Text Placeholder 8">
            <a:extLst>
              <a:ext uri="{FF2B5EF4-FFF2-40B4-BE49-F238E27FC236}">
                <a16:creationId xmlns:a16="http://schemas.microsoft.com/office/drawing/2014/main" id="{31854046-5F4E-02F1-DCA2-D9EF61D4EAEA}"/>
              </a:ext>
            </a:extLst>
          </p:cNvPr>
          <p:cNvSpPr>
            <a:spLocks noGrp="1"/>
          </p:cNvSpPr>
          <p:nvPr/>
        </p:nvSpPr>
        <p:spPr>
          <a:xfrm>
            <a:off x="2235200" y="2682728"/>
            <a:ext cx="7721600"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2"/>
                </a:solidFill>
                <a:latin typeface="Gentona Book" panose="00000500000000000000" pitchFamily="50" charset="0"/>
              </a:rPr>
              <a:t>4 main types of web APIs</a:t>
            </a:r>
          </a:p>
          <a:p>
            <a:pPr marL="457200" indent="-457200">
              <a:spcBef>
                <a:spcPts val="1600"/>
              </a:spcBef>
              <a:buFont typeface="+mj-lt"/>
              <a:buAutoNum type="arabicPeriod"/>
            </a:pPr>
            <a:r>
              <a:rPr lang="en-US" sz="2000" dirty="0">
                <a:latin typeface="Gentona Book" panose="00000500000000000000" pitchFamily="50" charset="0"/>
              </a:rPr>
              <a:t>Open / public APIs – no restrictions to access</a:t>
            </a:r>
            <a:r>
              <a:rPr lang="en-US" sz="2000" baseline="30000" dirty="0">
                <a:latin typeface="Gentona Book" panose="00000500000000000000" pitchFamily="50" charset="0"/>
              </a:rPr>
              <a:t>*</a:t>
            </a:r>
            <a:endParaRPr lang="en-US" sz="2000" dirty="0">
              <a:latin typeface="Gentona Book" panose="00000500000000000000" pitchFamily="50" charset="0"/>
            </a:endParaRPr>
          </a:p>
          <a:p>
            <a:pPr marL="457200" indent="-457200">
              <a:spcBef>
                <a:spcPts val="1600"/>
              </a:spcBef>
              <a:buFont typeface="+mj-lt"/>
              <a:buAutoNum type="arabicPeriod"/>
            </a:pPr>
            <a:r>
              <a:rPr lang="en-US" sz="2000" dirty="0">
                <a:latin typeface="Gentona Book" panose="00000500000000000000" pitchFamily="50" charset="0"/>
              </a:rPr>
              <a:t>Partner APIs – requires specific rights and/or licenses</a:t>
            </a:r>
          </a:p>
          <a:p>
            <a:pPr marL="457200" indent="-457200">
              <a:spcBef>
                <a:spcPts val="1600"/>
              </a:spcBef>
              <a:buFont typeface="+mj-lt"/>
              <a:buAutoNum type="arabicPeriod"/>
            </a:pPr>
            <a:r>
              <a:rPr lang="en-US" sz="2000" dirty="0">
                <a:latin typeface="Gentona Book" panose="00000500000000000000" pitchFamily="50" charset="0"/>
              </a:rPr>
              <a:t>Internal APIs – designed for internal use within an organization</a:t>
            </a:r>
          </a:p>
          <a:p>
            <a:pPr marL="457200" indent="-457200">
              <a:spcBef>
                <a:spcPts val="1600"/>
              </a:spcBef>
              <a:buFont typeface="+mj-lt"/>
              <a:buAutoNum type="arabicPeriod"/>
            </a:pPr>
            <a:r>
              <a:rPr lang="en-US" sz="2000" dirty="0">
                <a:latin typeface="Gentona Book" panose="00000500000000000000" pitchFamily="50" charset="0"/>
              </a:rPr>
              <a:t>Composite APIs – combines different data and service APIs</a:t>
            </a:r>
          </a:p>
          <a:p>
            <a:pPr marL="457200" indent="-457200">
              <a:spcBef>
                <a:spcPts val="1600"/>
              </a:spcBef>
              <a:buFont typeface="+mj-lt"/>
              <a:buAutoNum type="arabicPeriod"/>
            </a:pPr>
            <a:endParaRPr lang="en-US" sz="2000" dirty="0">
              <a:latin typeface="Gentona Book" panose="00000500000000000000" pitchFamily="50" charset="0"/>
            </a:endParaRPr>
          </a:p>
          <a:p>
            <a:pPr marL="457200" indent="-457200">
              <a:spcBef>
                <a:spcPts val="1600"/>
              </a:spcBef>
              <a:buFont typeface="+mj-lt"/>
              <a:buAutoNum type="arabicPeriod"/>
            </a:pPr>
            <a:endParaRPr lang="en-US" sz="2000" dirty="0">
              <a:latin typeface="Gentona Book" panose="00000500000000000000" pitchFamily="50" charset="0"/>
            </a:endParaRPr>
          </a:p>
          <a:p>
            <a:pPr marL="0" indent="0">
              <a:spcBef>
                <a:spcPts val="1600"/>
              </a:spcBef>
              <a:buNone/>
            </a:pPr>
            <a:r>
              <a:rPr lang="en-US" sz="2000" baseline="30000" dirty="0">
                <a:latin typeface="Gentona Book" panose="00000500000000000000" pitchFamily="50" charset="0"/>
              </a:rPr>
              <a:t>*</a:t>
            </a:r>
            <a:r>
              <a:rPr lang="en-US" sz="2000" dirty="0">
                <a:latin typeface="Gentona Book" panose="00000500000000000000" pitchFamily="50" charset="0"/>
              </a:rPr>
              <a:t> May need to create an account or request an API key</a:t>
            </a:r>
            <a:endParaRPr lang="en-US" sz="2000" baseline="30000" dirty="0">
              <a:latin typeface="Gentona Book" panose="00000500000000000000" pitchFamily="50" charset="0"/>
            </a:endParaRPr>
          </a:p>
        </p:txBody>
      </p:sp>
    </p:spTree>
    <p:extLst>
      <p:ext uri="{BB962C8B-B14F-4D97-AF65-F5344CB8AC3E}">
        <p14:creationId xmlns:p14="http://schemas.microsoft.com/office/powerpoint/2010/main" val="387454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5D286-F90A-FF44-FF70-6109F4F6E73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Why use an API?</a:t>
            </a:r>
          </a:p>
        </p:txBody>
      </p:sp>
      <p:sp>
        <p:nvSpPr>
          <p:cNvPr id="3" name="Text Placeholder 2">
            <a:extLst>
              <a:ext uri="{FF2B5EF4-FFF2-40B4-BE49-F238E27FC236}">
                <a16:creationId xmlns:a16="http://schemas.microsoft.com/office/drawing/2014/main" id="{E2693E2E-7330-DEF2-DEEA-1F52266DC7E4}"/>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69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F26710-F819-9D5C-7B68-6DDAA5D06E7B}"/>
              </a:ext>
            </a:extLst>
          </p:cNvPr>
          <p:cNvPicPr>
            <a:picLocks noChangeAspect="1"/>
          </p:cNvPicPr>
          <p:nvPr/>
        </p:nvPicPr>
        <p:blipFill>
          <a:blip r:embed="rId2"/>
          <a:stretch>
            <a:fillRect/>
          </a:stretch>
        </p:blipFill>
        <p:spPr>
          <a:xfrm>
            <a:off x="0" y="128154"/>
            <a:ext cx="12192000" cy="5865091"/>
          </a:xfrm>
          <a:prstGeom prst="rect">
            <a:avLst/>
          </a:prstGeom>
        </p:spPr>
      </p:pic>
      <p:pic>
        <p:nvPicPr>
          <p:cNvPr id="5" name="Picture 2">
            <a:extLst>
              <a:ext uri="{FF2B5EF4-FFF2-40B4-BE49-F238E27FC236}">
                <a16:creationId xmlns:a16="http://schemas.microsoft.com/office/drawing/2014/main" id="{43F09B64-BA50-6FCC-00D4-B4E7DCE32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775" y="6164696"/>
            <a:ext cx="8048625" cy="476250"/>
          </a:xfrm>
          <a:prstGeom prst="rect">
            <a:avLst/>
          </a:prstGeom>
          <a:noFill/>
          <a:ln w="19050">
            <a:solidFill>
              <a:srgbClr val="FFC000"/>
            </a:solidFill>
          </a:ln>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B686797D-3D31-0A3A-872C-B8BED9FD3CE8}"/>
              </a:ext>
            </a:extLst>
          </p:cNvPr>
          <p:cNvSpPr/>
          <p:nvPr/>
        </p:nvSpPr>
        <p:spPr>
          <a:xfrm>
            <a:off x="8420100" y="1625600"/>
            <a:ext cx="381000" cy="381000"/>
          </a:xfrm>
          <a:prstGeom prst="ellipse">
            <a:avLst/>
          </a:prstGeom>
          <a:solidFill>
            <a:srgbClr val="FFC000">
              <a:alpha val="2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8">
            <a:extLst>
              <a:ext uri="{FF2B5EF4-FFF2-40B4-BE49-F238E27FC236}">
                <a16:creationId xmlns:a16="http://schemas.microsoft.com/office/drawing/2014/main" id="{28A98FFE-15E8-EA5C-5897-C8EE8AB1BD6D}"/>
              </a:ext>
            </a:extLst>
          </p:cNvPr>
          <p:cNvCxnSpPr>
            <a:cxnSpLocks/>
          </p:cNvCxnSpPr>
          <p:nvPr/>
        </p:nvCxnSpPr>
        <p:spPr>
          <a:xfrm rot="5400000">
            <a:off x="6387884" y="3856255"/>
            <a:ext cx="3900920" cy="544514"/>
          </a:xfrm>
          <a:prstGeom prst="bentConnector3">
            <a:avLst/>
          </a:prstGeom>
          <a:ln w="28575">
            <a:solidFill>
              <a:srgbClr val="FFC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51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Why Use an API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pPr marL="0" indent="0">
              <a:buNone/>
            </a:pPr>
            <a:r>
              <a:rPr lang="en-US" b="1" dirty="0">
                <a:solidFill>
                  <a:schemeClr val="accent2"/>
                </a:solidFill>
              </a:rPr>
              <a:t>Get data directly from the source ​</a:t>
            </a:r>
          </a:p>
          <a:p>
            <a:pPr lvl="1">
              <a:spcAft>
                <a:spcPts val="1200"/>
              </a:spcAft>
            </a:pPr>
            <a:r>
              <a:rPr lang="en-US" dirty="0"/>
              <a:t>Data pulled from an API is usually formatted to be usable with some cleaning</a:t>
            </a:r>
          </a:p>
          <a:p>
            <a:pPr lvl="1"/>
            <a:r>
              <a:rPr lang="en-US" dirty="0"/>
              <a:t>Get access to </a:t>
            </a:r>
            <a:r>
              <a:rPr lang="en-US" dirty="0">
                <a:solidFill>
                  <a:schemeClr val="accent2"/>
                </a:solidFill>
              </a:rPr>
              <a:t>most recent, up-to-date data​</a:t>
            </a:r>
          </a:p>
          <a:p>
            <a:pPr marL="0" indent="0">
              <a:spcBef>
                <a:spcPts val="2400"/>
              </a:spcBef>
              <a:buNone/>
            </a:pPr>
            <a:r>
              <a:rPr lang="en-US" b="1" dirty="0">
                <a:solidFill>
                  <a:schemeClr val="accent2"/>
                </a:solidFill>
              </a:rPr>
              <a:t>Integrate and automate your data collection workflow ​</a:t>
            </a:r>
          </a:p>
          <a:p>
            <a:pPr lvl="1"/>
            <a:r>
              <a:rPr lang="en-US" dirty="0"/>
              <a:t>APIs can let you forgo the process of manually downloading datasets from a website, managing the data in a file management system, and loading it into the software you are using for analysis. ​</a:t>
            </a:r>
          </a:p>
        </p:txBody>
      </p:sp>
    </p:spTree>
    <p:extLst>
      <p:ext uri="{BB962C8B-B14F-4D97-AF65-F5344CB8AC3E}">
        <p14:creationId xmlns:p14="http://schemas.microsoft.com/office/powerpoint/2010/main" val="316135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B7FDE-6567-7522-1967-B23A880795F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Getting Started</a:t>
            </a:r>
          </a:p>
        </p:txBody>
      </p:sp>
      <p:sp>
        <p:nvSpPr>
          <p:cNvPr id="3" name="Text Placeholder 2">
            <a:extLst>
              <a:ext uri="{FF2B5EF4-FFF2-40B4-BE49-F238E27FC236}">
                <a16:creationId xmlns:a16="http://schemas.microsoft.com/office/drawing/2014/main" id="{89BDB72F-B8FF-3792-38F2-0E3245507D6B}"/>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2400" kern="1200" dirty="0">
                <a:solidFill>
                  <a:schemeClr val="tx1"/>
                </a:solidFill>
                <a:latin typeface="+mn-lt"/>
                <a:ea typeface="+mn-ea"/>
                <a:cs typeface="+mn-cs"/>
              </a:rPr>
              <a:t>The general workflow</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7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AE73D3-92A9-389E-11F6-03EF888BB802}"/>
              </a:ext>
            </a:extLst>
          </p:cNvPr>
          <p:cNvCxnSpPr/>
          <p:nvPr/>
        </p:nvCxnSpPr>
        <p:spPr>
          <a:xfrm>
            <a:off x="1195754" y="1125415"/>
            <a:ext cx="0" cy="4800600"/>
          </a:xfrm>
          <a:prstGeom prst="line">
            <a:avLst/>
          </a:prstGeom>
          <a:ln w="28575">
            <a:solidFill>
              <a:schemeClr val="accent2">
                <a:lumMod val="20000"/>
                <a:lumOff val="80000"/>
              </a:schemeClr>
            </a:solidFill>
          </a:ln>
        </p:spPr>
        <p:style>
          <a:lnRef idx="1">
            <a:schemeClr val="accent4"/>
          </a:lnRef>
          <a:fillRef idx="0">
            <a:schemeClr val="accent4"/>
          </a:fillRef>
          <a:effectRef idx="0">
            <a:schemeClr val="accent4"/>
          </a:effectRef>
          <a:fontRef idx="minor">
            <a:schemeClr val="tx1"/>
          </a:fontRef>
        </p:style>
      </p:cxnSp>
      <p:sp>
        <p:nvSpPr>
          <p:cNvPr id="3" name="Oval 2">
            <a:extLst>
              <a:ext uri="{FF2B5EF4-FFF2-40B4-BE49-F238E27FC236}">
                <a16:creationId xmlns:a16="http://schemas.microsoft.com/office/drawing/2014/main" id="{44029026-9950-3AF4-D783-D410B14B08E1}"/>
              </a:ext>
            </a:extLst>
          </p:cNvPr>
          <p:cNvSpPr/>
          <p:nvPr/>
        </p:nvSpPr>
        <p:spPr>
          <a:xfrm>
            <a:off x="984738" y="800100"/>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30F8DD37-24E6-9A11-3FB5-828F2B2D1389}"/>
              </a:ext>
            </a:extLst>
          </p:cNvPr>
          <p:cNvSpPr/>
          <p:nvPr/>
        </p:nvSpPr>
        <p:spPr>
          <a:xfrm>
            <a:off x="984738" y="3209193"/>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Oval 4">
            <a:extLst>
              <a:ext uri="{FF2B5EF4-FFF2-40B4-BE49-F238E27FC236}">
                <a16:creationId xmlns:a16="http://schemas.microsoft.com/office/drawing/2014/main" id="{BF85C772-6250-1FE1-DB92-6AF209185EEA}"/>
              </a:ext>
            </a:extLst>
          </p:cNvPr>
          <p:cNvSpPr/>
          <p:nvPr/>
        </p:nvSpPr>
        <p:spPr>
          <a:xfrm>
            <a:off x="984738" y="5618285"/>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Content Placeholder 2">
            <a:extLst>
              <a:ext uri="{FF2B5EF4-FFF2-40B4-BE49-F238E27FC236}">
                <a16:creationId xmlns:a16="http://schemas.microsoft.com/office/drawing/2014/main" id="{303FDE03-CE51-E044-0882-2F440E3B03AB}"/>
              </a:ext>
            </a:extLst>
          </p:cNvPr>
          <p:cNvSpPr txBox="1">
            <a:spLocks/>
          </p:cNvSpPr>
          <p:nvPr/>
        </p:nvSpPr>
        <p:spPr>
          <a:xfrm>
            <a:off x="1717430" y="861647"/>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Explore the documentation for the API</a:t>
            </a:r>
          </a:p>
        </p:txBody>
      </p:sp>
      <p:sp>
        <p:nvSpPr>
          <p:cNvPr id="7" name="Content Placeholder 2">
            <a:extLst>
              <a:ext uri="{FF2B5EF4-FFF2-40B4-BE49-F238E27FC236}">
                <a16:creationId xmlns:a16="http://schemas.microsoft.com/office/drawing/2014/main" id="{C7A36B9C-ED39-9220-FE38-B47FF0C766AD}"/>
              </a:ext>
            </a:extLst>
          </p:cNvPr>
          <p:cNvSpPr txBox="1">
            <a:spLocks/>
          </p:cNvSpPr>
          <p:nvPr/>
        </p:nvSpPr>
        <p:spPr>
          <a:xfrm>
            <a:off x="1717430" y="3253155"/>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Make your </a:t>
            </a:r>
            <a:r>
              <a:rPr lang="en-US" sz="2000" dirty="0">
                <a:solidFill>
                  <a:schemeClr val="accent6"/>
                </a:solidFill>
              </a:rPr>
              <a:t>request</a:t>
            </a:r>
          </a:p>
        </p:txBody>
      </p:sp>
      <p:sp>
        <p:nvSpPr>
          <p:cNvPr id="8" name="Content Placeholder 2">
            <a:extLst>
              <a:ext uri="{FF2B5EF4-FFF2-40B4-BE49-F238E27FC236}">
                <a16:creationId xmlns:a16="http://schemas.microsoft.com/office/drawing/2014/main" id="{AE0B9D2D-DAF0-B71B-9CA8-98F945D03CC9}"/>
              </a:ext>
            </a:extLst>
          </p:cNvPr>
          <p:cNvSpPr txBox="1">
            <a:spLocks/>
          </p:cNvSpPr>
          <p:nvPr/>
        </p:nvSpPr>
        <p:spPr>
          <a:xfrm>
            <a:off x="1717430" y="5644663"/>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Review </a:t>
            </a:r>
            <a:r>
              <a:rPr lang="en-US" sz="2000" dirty="0">
                <a:solidFill>
                  <a:schemeClr val="accent6"/>
                </a:solidFill>
              </a:rPr>
              <a:t>response</a:t>
            </a:r>
          </a:p>
        </p:txBody>
      </p:sp>
    </p:spTree>
    <p:extLst>
      <p:ext uri="{BB962C8B-B14F-4D97-AF65-F5344CB8AC3E}">
        <p14:creationId xmlns:p14="http://schemas.microsoft.com/office/powerpoint/2010/main" val="395870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8C6ED73-6725-F2AF-696D-BE628B0B5119}"/>
              </a:ext>
            </a:extLst>
          </p:cNvPr>
          <p:cNvCxnSpPr/>
          <p:nvPr/>
        </p:nvCxnSpPr>
        <p:spPr>
          <a:xfrm>
            <a:off x="1195754" y="1125415"/>
            <a:ext cx="0" cy="4800600"/>
          </a:xfrm>
          <a:prstGeom prst="line">
            <a:avLst/>
          </a:prstGeom>
          <a:ln w="28575">
            <a:solidFill>
              <a:schemeClr val="accent2">
                <a:lumMod val="20000"/>
                <a:lumOff val="80000"/>
              </a:schemeClr>
            </a:solidFill>
          </a:ln>
        </p:spPr>
        <p:style>
          <a:lnRef idx="1">
            <a:schemeClr val="accent4"/>
          </a:lnRef>
          <a:fillRef idx="0">
            <a:schemeClr val="accent4"/>
          </a:fillRef>
          <a:effectRef idx="0">
            <a:schemeClr val="accent4"/>
          </a:effectRef>
          <a:fontRef idx="minor">
            <a:schemeClr val="tx1"/>
          </a:fontRef>
        </p:style>
      </p:cxnSp>
      <p:sp>
        <p:nvSpPr>
          <p:cNvPr id="3" name="Oval 2">
            <a:extLst>
              <a:ext uri="{FF2B5EF4-FFF2-40B4-BE49-F238E27FC236}">
                <a16:creationId xmlns:a16="http://schemas.microsoft.com/office/drawing/2014/main" id="{2C157634-DC75-8DB2-FFFE-21E66C1B3C8D}"/>
              </a:ext>
            </a:extLst>
          </p:cNvPr>
          <p:cNvSpPr/>
          <p:nvPr/>
        </p:nvSpPr>
        <p:spPr>
          <a:xfrm>
            <a:off x="984738" y="800100"/>
            <a:ext cx="430824" cy="439615"/>
          </a:xfrm>
          <a:prstGeom prst="ellipse">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A701AFD8-910E-E68E-87E1-731F6B793717}"/>
              </a:ext>
            </a:extLst>
          </p:cNvPr>
          <p:cNvSpPr/>
          <p:nvPr/>
        </p:nvSpPr>
        <p:spPr>
          <a:xfrm>
            <a:off x="984738" y="3209193"/>
            <a:ext cx="430824" cy="43961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Oval 4">
            <a:extLst>
              <a:ext uri="{FF2B5EF4-FFF2-40B4-BE49-F238E27FC236}">
                <a16:creationId xmlns:a16="http://schemas.microsoft.com/office/drawing/2014/main" id="{3BE45FB4-2D48-530E-EAFB-4595DDE03D43}"/>
              </a:ext>
            </a:extLst>
          </p:cNvPr>
          <p:cNvSpPr/>
          <p:nvPr/>
        </p:nvSpPr>
        <p:spPr>
          <a:xfrm>
            <a:off x="984738" y="5618285"/>
            <a:ext cx="430824" cy="43961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Content Placeholder 2">
            <a:extLst>
              <a:ext uri="{FF2B5EF4-FFF2-40B4-BE49-F238E27FC236}">
                <a16:creationId xmlns:a16="http://schemas.microsoft.com/office/drawing/2014/main" id="{6E5FE8C6-0D62-7957-8D4B-A035FBF4FF8F}"/>
              </a:ext>
            </a:extLst>
          </p:cNvPr>
          <p:cNvSpPr txBox="1">
            <a:spLocks/>
          </p:cNvSpPr>
          <p:nvPr/>
        </p:nvSpPr>
        <p:spPr>
          <a:xfrm>
            <a:off x="1717430" y="861646"/>
            <a:ext cx="8384932" cy="2637691"/>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Explore the documentation for the API</a:t>
            </a:r>
          </a:p>
          <a:p>
            <a:pPr>
              <a:spcBef>
                <a:spcPts val="1200"/>
              </a:spcBef>
            </a:pPr>
            <a:r>
              <a:rPr lang="en-US" sz="1600" dirty="0"/>
              <a:t>Do they supply an API that does what you’re looking for?</a:t>
            </a:r>
          </a:p>
          <a:p>
            <a:pPr>
              <a:spcBef>
                <a:spcPts val="1200"/>
              </a:spcBef>
            </a:pPr>
            <a:r>
              <a:rPr lang="en-US" sz="1600" dirty="0"/>
              <a:t>Review the process for getting access to the API:</a:t>
            </a:r>
          </a:p>
          <a:p>
            <a:pPr lvl="1">
              <a:spcBef>
                <a:spcPts val="1200"/>
              </a:spcBef>
            </a:pPr>
            <a:r>
              <a:rPr lang="en-US" sz="1400" dirty="0"/>
              <a:t>Do you need to apply / create an account?</a:t>
            </a:r>
          </a:p>
          <a:p>
            <a:pPr lvl="1">
              <a:spcBef>
                <a:spcPts val="1200"/>
              </a:spcBef>
            </a:pPr>
            <a:r>
              <a:rPr lang="en-US" sz="1400" dirty="0"/>
              <a:t>Applying for an </a:t>
            </a:r>
            <a:r>
              <a:rPr lang="en-US" sz="1400" dirty="0">
                <a:solidFill>
                  <a:schemeClr val="accent6"/>
                </a:solidFill>
              </a:rPr>
              <a:t>API key </a:t>
            </a:r>
            <a:r>
              <a:rPr lang="en-US" sz="1400" dirty="0">
                <a:solidFill>
                  <a:schemeClr val="tx1"/>
                </a:solidFill>
              </a:rPr>
              <a:t>– unique identifier to authenticate your particular requests </a:t>
            </a:r>
          </a:p>
          <a:p>
            <a:pPr lvl="1">
              <a:spcBef>
                <a:spcPts val="1200"/>
              </a:spcBef>
            </a:pPr>
            <a:r>
              <a:rPr lang="en-US" sz="1400" dirty="0"/>
              <a:t>Query limits (if any) </a:t>
            </a:r>
          </a:p>
        </p:txBody>
      </p:sp>
      <p:sp>
        <p:nvSpPr>
          <p:cNvPr id="7" name="Content Placeholder 2">
            <a:extLst>
              <a:ext uri="{FF2B5EF4-FFF2-40B4-BE49-F238E27FC236}">
                <a16:creationId xmlns:a16="http://schemas.microsoft.com/office/drawing/2014/main" id="{47282794-49C8-6D6E-7291-DB77091C14A1}"/>
              </a:ext>
            </a:extLst>
          </p:cNvPr>
          <p:cNvSpPr txBox="1">
            <a:spLocks/>
          </p:cNvSpPr>
          <p:nvPr/>
        </p:nvSpPr>
        <p:spPr>
          <a:xfrm>
            <a:off x="1717430" y="3253155"/>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Make your </a:t>
            </a:r>
            <a:r>
              <a:rPr lang="en-US" sz="2000" dirty="0">
                <a:solidFill>
                  <a:schemeClr val="accent6"/>
                </a:solidFill>
              </a:rPr>
              <a:t>request</a:t>
            </a:r>
          </a:p>
        </p:txBody>
      </p:sp>
      <p:sp>
        <p:nvSpPr>
          <p:cNvPr id="8" name="Content Placeholder 2">
            <a:extLst>
              <a:ext uri="{FF2B5EF4-FFF2-40B4-BE49-F238E27FC236}">
                <a16:creationId xmlns:a16="http://schemas.microsoft.com/office/drawing/2014/main" id="{DFB7F587-56F2-8DFA-E030-0CA5929667BB}"/>
              </a:ext>
            </a:extLst>
          </p:cNvPr>
          <p:cNvSpPr txBox="1">
            <a:spLocks/>
          </p:cNvSpPr>
          <p:nvPr/>
        </p:nvSpPr>
        <p:spPr>
          <a:xfrm>
            <a:off x="1717430" y="5644663"/>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Review </a:t>
            </a:r>
            <a:r>
              <a:rPr lang="en-US" sz="2000" dirty="0">
                <a:solidFill>
                  <a:schemeClr val="accent6"/>
                </a:solidFill>
              </a:rPr>
              <a:t>response</a:t>
            </a:r>
          </a:p>
        </p:txBody>
      </p:sp>
      <p:sp>
        <p:nvSpPr>
          <p:cNvPr id="9" name="Rectangle 8">
            <a:extLst>
              <a:ext uri="{FF2B5EF4-FFF2-40B4-BE49-F238E27FC236}">
                <a16:creationId xmlns:a16="http://schemas.microsoft.com/office/drawing/2014/main" id="{641A3DB9-1666-5533-D442-E9BECF8EF34B}"/>
              </a:ext>
            </a:extLst>
          </p:cNvPr>
          <p:cNvSpPr/>
          <p:nvPr/>
        </p:nvSpPr>
        <p:spPr>
          <a:xfrm>
            <a:off x="1782085" y="3031880"/>
            <a:ext cx="2221521" cy="304531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7BA00BC-B2EC-BACA-8789-276381E704A0}"/>
              </a:ext>
            </a:extLst>
          </p:cNvPr>
          <p:cNvPicPr>
            <a:picLocks noChangeAspect="1"/>
          </p:cNvPicPr>
          <p:nvPr/>
        </p:nvPicPr>
        <p:blipFill>
          <a:blip r:embed="rId2"/>
          <a:stretch>
            <a:fillRect/>
          </a:stretch>
        </p:blipFill>
        <p:spPr>
          <a:xfrm>
            <a:off x="7552092" y="3034932"/>
            <a:ext cx="4384195" cy="3429000"/>
          </a:xfrm>
          <a:prstGeom prst="rect">
            <a:avLst/>
          </a:prstGeom>
          <a:ln>
            <a:solidFill>
              <a:schemeClr val="bg1">
                <a:lumMod val="75000"/>
              </a:schemeClr>
            </a:solidFill>
          </a:ln>
        </p:spPr>
      </p:pic>
      <p:sp>
        <p:nvSpPr>
          <p:cNvPr id="11" name="TextBox 10">
            <a:extLst>
              <a:ext uri="{FF2B5EF4-FFF2-40B4-BE49-F238E27FC236}">
                <a16:creationId xmlns:a16="http://schemas.microsoft.com/office/drawing/2014/main" id="{67194660-6E16-B011-D098-A8154C3FE14B}"/>
              </a:ext>
            </a:extLst>
          </p:cNvPr>
          <p:cNvSpPr txBox="1"/>
          <p:nvPr/>
        </p:nvSpPr>
        <p:spPr>
          <a:xfrm>
            <a:off x="7508132" y="6491897"/>
            <a:ext cx="3192106" cy="246221"/>
          </a:xfrm>
          <a:prstGeom prst="rect">
            <a:avLst/>
          </a:prstGeom>
          <a:noFill/>
        </p:spPr>
        <p:txBody>
          <a:bodyPr wrap="square">
            <a:spAutoFit/>
          </a:bodyPr>
          <a:lstStyle/>
          <a:p>
            <a:r>
              <a:rPr lang="en-US" sz="1000" dirty="0"/>
              <a:t>https://www.census.gov/data/developers/data-sets.html</a:t>
            </a:r>
          </a:p>
        </p:txBody>
      </p:sp>
    </p:spTree>
    <p:extLst>
      <p:ext uri="{BB962C8B-B14F-4D97-AF65-F5344CB8AC3E}">
        <p14:creationId xmlns:p14="http://schemas.microsoft.com/office/powerpoint/2010/main" val="230105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D5435E-CD31-D6A4-25E0-F926F8A991BB}"/>
              </a:ext>
            </a:extLst>
          </p:cNvPr>
          <p:cNvCxnSpPr/>
          <p:nvPr/>
        </p:nvCxnSpPr>
        <p:spPr>
          <a:xfrm>
            <a:off x="1195754" y="1125415"/>
            <a:ext cx="0" cy="4800600"/>
          </a:xfrm>
          <a:prstGeom prst="line">
            <a:avLst/>
          </a:prstGeom>
          <a:ln w="28575">
            <a:solidFill>
              <a:schemeClr val="accent2">
                <a:lumMod val="20000"/>
                <a:lumOff val="80000"/>
              </a:schemeClr>
            </a:solidFill>
          </a:ln>
        </p:spPr>
        <p:style>
          <a:lnRef idx="1">
            <a:schemeClr val="accent4"/>
          </a:lnRef>
          <a:fillRef idx="0">
            <a:schemeClr val="accent4"/>
          </a:fillRef>
          <a:effectRef idx="0">
            <a:schemeClr val="accent4"/>
          </a:effectRef>
          <a:fontRef idx="minor">
            <a:schemeClr val="tx1"/>
          </a:fontRef>
        </p:style>
      </p:cxnSp>
      <p:sp>
        <p:nvSpPr>
          <p:cNvPr id="3" name="Oval 2">
            <a:extLst>
              <a:ext uri="{FF2B5EF4-FFF2-40B4-BE49-F238E27FC236}">
                <a16:creationId xmlns:a16="http://schemas.microsoft.com/office/drawing/2014/main" id="{5AF6C107-CF1E-3CBC-F0B5-027A111C12B7}"/>
              </a:ext>
            </a:extLst>
          </p:cNvPr>
          <p:cNvSpPr/>
          <p:nvPr/>
        </p:nvSpPr>
        <p:spPr>
          <a:xfrm>
            <a:off x="984738" y="800100"/>
            <a:ext cx="430824" cy="43961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FB220112-DCEF-315C-4A8B-FE46E117EE39}"/>
              </a:ext>
            </a:extLst>
          </p:cNvPr>
          <p:cNvSpPr/>
          <p:nvPr/>
        </p:nvSpPr>
        <p:spPr>
          <a:xfrm>
            <a:off x="984738" y="3209193"/>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Oval 4">
            <a:extLst>
              <a:ext uri="{FF2B5EF4-FFF2-40B4-BE49-F238E27FC236}">
                <a16:creationId xmlns:a16="http://schemas.microsoft.com/office/drawing/2014/main" id="{216A42B5-3DDC-7536-2289-3767689BA1FD}"/>
              </a:ext>
            </a:extLst>
          </p:cNvPr>
          <p:cNvSpPr/>
          <p:nvPr/>
        </p:nvSpPr>
        <p:spPr>
          <a:xfrm>
            <a:off x="984738" y="5618285"/>
            <a:ext cx="430824" cy="4396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Content Placeholder 2">
            <a:extLst>
              <a:ext uri="{FF2B5EF4-FFF2-40B4-BE49-F238E27FC236}">
                <a16:creationId xmlns:a16="http://schemas.microsoft.com/office/drawing/2014/main" id="{93184C35-BB9D-667E-F839-37D1E25FA4D9}"/>
              </a:ext>
            </a:extLst>
          </p:cNvPr>
          <p:cNvSpPr txBox="1">
            <a:spLocks/>
          </p:cNvSpPr>
          <p:nvPr/>
        </p:nvSpPr>
        <p:spPr>
          <a:xfrm>
            <a:off x="1717430" y="861646"/>
            <a:ext cx="8384932" cy="2637691"/>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Explore the documentation for the API</a:t>
            </a:r>
          </a:p>
          <a:p>
            <a:pPr>
              <a:spcBef>
                <a:spcPts val="1200"/>
              </a:spcBef>
            </a:pPr>
            <a:r>
              <a:rPr lang="en-US" sz="1600" dirty="0"/>
              <a:t>Do they supply an API that does what you’re looking for?</a:t>
            </a:r>
          </a:p>
          <a:p>
            <a:pPr>
              <a:spcBef>
                <a:spcPts val="1200"/>
              </a:spcBef>
            </a:pPr>
            <a:r>
              <a:rPr lang="en-US" sz="1600" dirty="0"/>
              <a:t>Review the process for getting access to the API:</a:t>
            </a:r>
          </a:p>
          <a:p>
            <a:pPr lvl="1">
              <a:spcBef>
                <a:spcPts val="1200"/>
              </a:spcBef>
            </a:pPr>
            <a:r>
              <a:rPr lang="en-US" sz="1400" dirty="0"/>
              <a:t>Do you need to apply / create an account?</a:t>
            </a:r>
          </a:p>
          <a:p>
            <a:pPr lvl="1">
              <a:spcBef>
                <a:spcPts val="1200"/>
              </a:spcBef>
            </a:pPr>
            <a:r>
              <a:rPr lang="en-US" sz="1400" dirty="0"/>
              <a:t>Applying for an </a:t>
            </a:r>
            <a:r>
              <a:rPr lang="en-US" sz="1400" dirty="0">
                <a:solidFill>
                  <a:srgbClr val="E93479"/>
                </a:solidFill>
              </a:rPr>
              <a:t>API key</a:t>
            </a:r>
            <a:r>
              <a:rPr lang="en-US" sz="1400" dirty="0">
                <a:solidFill>
                  <a:schemeClr val="tx1">
                    <a:lumMod val="50000"/>
                    <a:lumOff val="50000"/>
                  </a:schemeClr>
                </a:solidFill>
              </a:rPr>
              <a:t> </a:t>
            </a:r>
            <a:r>
              <a:rPr lang="en-US" sz="1400" dirty="0">
                <a:solidFill>
                  <a:schemeClr val="tx1"/>
                </a:solidFill>
              </a:rPr>
              <a:t>– unique identifier to authenticate your particular requests </a:t>
            </a:r>
          </a:p>
          <a:p>
            <a:pPr lvl="1">
              <a:spcBef>
                <a:spcPts val="1200"/>
              </a:spcBef>
            </a:pPr>
            <a:r>
              <a:rPr lang="en-US" sz="1400" dirty="0"/>
              <a:t>Query limits (if any) </a:t>
            </a:r>
          </a:p>
        </p:txBody>
      </p:sp>
      <p:sp>
        <p:nvSpPr>
          <p:cNvPr id="7" name="Content Placeholder 2">
            <a:extLst>
              <a:ext uri="{FF2B5EF4-FFF2-40B4-BE49-F238E27FC236}">
                <a16:creationId xmlns:a16="http://schemas.microsoft.com/office/drawing/2014/main" id="{2C4974E9-65E5-FE53-93BA-F50A2105D1E0}"/>
              </a:ext>
            </a:extLst>
          </p:cNvPr>
          <p:cNvSpPr txBox="1">
            <a:spLocks/>
          </p:cNvSpPr>
          <p:nvPr/>
        </p:nvSpPr>
        <p:spPr>
          <a:xfrm>
            <a:off x="1717430" y="3253155"/>
            <a:ext cx="6309946" cy="1401152"/>
          </a:xfrm>
          <a:prstGeom prst="rect">
            <a:avLst/>
          </a:prstGeom>
        </p:spPr>
        <p:txBody>
          <a:bodyPr>
            <a:normAutofit lnSpcReduction="10000"/>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Make your </a:t>
            </a:r>
            <a:r>
              <a:rPr lang="en-US" sz="2000" dirty="0">
                <a:solidFill>
                  <a:schemeClr val="accent6"/>
                </a:solidFill>
              </a:rPr>
              <a:t>request</a:t>
            </a:r>
          </a:p>
          <a:p>
            <a:pPr>
              <a:spcBef>
                <a:spcPts val="1200"/>
              </a:spcBef>
            </a:pPr>
            <a:r>
              <a:rPr lang="en-US" sz="1600" dirty="0">
                <a:solidFill>
                  <a:schemeClr val="tx1"/>
                </a:solidFill>
              </a:rPr>
              <a:t>Identify the URI/URL (uniform resource identifier/locator)</a:t>
            </a:r>
          </a:p>
          <a:p>
            <a:pPr>
              <a:spcBef>
                <a:spcPts val="1200"/>
              </a:spcBef>
            </a:pPr>
            <a:r>
              <a:rPr lang="en-US" sz="1600" dirty="0">
                <a:solidFill>
                  <a:schemeClr val="tx1"/>
                </a:solidFill>
              </a:rPr>
              <a:t>Prepare your query</a:t>
            </a:r>
          </a:p>
          <a:p>
            <a:pPr>
              <a:spcBef>
                <a:spcPts val="1200"/>
              </a:spcBef>
            </a:pPr>
            <a:r>
              <a:rPr lang="en-US" sz="1600" dirty="0">
                <a:solidFill>
                  <a:schemeClr val="tx1"/>
                </a:solidFill>
              </a:rPr>
              <a:t>Send a   </a:t>
            </a:r>
            <a:r>
              <a:rPr lang="en-US" sz="1600" dirty="0">
                <a:solidFill>
                  <a:schemeClr val="accent2"/>
                </a:solidFill>
                <a:latin typeface="Consolas" panose="020B0609020204030204" pitchFamily="49" charset="0"/>
                <a:cs typeface="Consolas" panose="020B0609020204030204" pitchFamily="49" charset="0"/>
              </a:rPr>
              <a:t>GET request</a:t>
            </a:r>
            <a:r>
              <a:rPr lang="en-US" sz="1600" dirty="0">
                <a:solidFill>
                  <a:schemeClr val="tx1"/>
                </a:solidFill>
              </a:rPr>
              <a:t>   to the API</a:t>
            </a:r>
          </a:p>
        </p:txBody>
      </p:sp>
      <p:sp>
        <p:nvSpPr>
          <p:cNvPr id="8" name="Content Placeholder 2">
            <a:extLst>
              <a:ext uri="{FF2B5EF4-FFF2-40B4-BE49-F238E27FC236}">
                <a16:creationId xmlns:a16="http://schemas.microsoft.com/office/drawing/2014/main" id="{C111F6E5-D56A-A50B-CA37-75F5115FAA0E}"/>
              </a:ext>
            </a:extLst>
          </p:cNvPr>
          <p:cNvSpPr txBox="1">
            <a:spLocks/>
          </p:cNvSpPr>
          <p:nvPr/>
        </p:nvSpPr>
        <p:spPr>
          <a:xfrm>
            <a:off x="1717430" y="5539157"/>
            <a:ext cx="6309946" cy="1401152"/>
          </a:xfrm>
          <a:prstGeom prst="rect">
            <a:avLst/>
          </a:prstGeom>
        </p:spPr>
        <p:txBody>
          <a:bodyPr>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2800" kern="1200">
                <a:solidFill>
                  <a:srgbClr val="404040"/>
                </a:solidFill>
                <a:latin typeface="Gentona Book" panose="00000500000000000000" pitchFamily="50" charset="0"/>
                <a:ea typeface="Fira Sans" panose="020B0503050000020004" pitchFamily="34" charset="0"/>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sz="2400" kern="1200">
                <a:solidFill>
                  <a:srgbClr val="404040"/>
                </a:solidFill>
                <a:latin typeface="Gentona Book" panose="00000500000000000000" pitchFamily="50" charset="0"/>
                <a:ea typeface="Fira Sans" panose="020B0503050000020004" pitchFamily="34" charset="0"/>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sz="2000" kern="1200">
                <a:solidFill>
                  <a:srgbClr val="404040"/>
                </a:solidFill>
                <a:latin typeface="Gentona Book" panose="00000500000000000000" pitchFamily="50" charset="0"/>
                <a:ea typeface="Fira Sans" panose="020B0503050000020004" pitchFamily="34" charset="0"/>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sz="1800" kern="1200">
                <a:solidFill>
                  <a:srgbClr val="404040"/>
                </a:solidFill>
                <a:latin typeface="Gentona Book" panose="00000500000000000000" pitchFamily="50" charset="0"/>
                <a:ea typeface="Fira Sans" panose="020B050305000002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US" sz="2000" dirty="0"/>
              <a:t>Review </a:t>
            </a:r>
            <a:r>
              <a:rPr lang="en-US" sz="2000" dirty="0">
                <a:solidFill>
                  <a:schemeClr val="accent6"/>
                </a:solidFill>
              </a:rPr>
              <a:t>response</a:t>
            </a:r>
          </a:p>
          <a:p>
            <a:pPr>
              <a:spcBef>
                <a:spcPts val="1200"/>
              </a:spcBef>
            </a:pPr>
            <a:r>
              <a:rPr lang="en-US" sz="1600" dirty="0">
                <a:solidFill>
                  <a:schemeClr val="tx1"/>
                </a:solidFill>
              </a:rPr>
              <a:t>Parse through and clean response</a:t>
            </a:r>
          </a:p>
          <a:p>
            <a:pPr>
              <a:spcBef>
                <a:spcPts val="1200"/>
              </a:spcBef>
            </a:pPr>
            <a:r>
              <a:rPr lang="en-US" sz="1600" dirty="0">
                <a:solidFill>
                  <a:schemeClr val="tx1"/>
                </a:solidFill>
              </a:rPr>
              <a:t>Convert response to a </a:t>
            </a:r>
            <a:r>
              <a:rPr lang="en-US" sz="1600" dirty="0" err="1">
                <a:solidFill>
                  <a:schemeClr val="tx1"/>
                </a:solidFill>
              </a:rPr>
              <a:t>dataframe</a:t>
            </a:r>
            <a:endParaRPr lang="en-US" sz="1600" dirty="0">
              <a:solidFill>
                <a:schemeClr val="tx1"/>
              </a:solidFill>
            </a:endParaRPr>
          </a:p>
        </p:txBody>
      </p:sp>
      <p:sp>
        <p:nvSpPr>
          <p:cNvPr id="9" name="Rectangle 8">
            <a:extLst>
              <a:ext uri="{FF2B5EF4-FFF2-40B4-BE49-F238E27FC236}">
                <a16:creationId xmlns:a16="http://schemas.microsoft.com/office/drawing/2014/main" id="{D788F059-540E-B938-13B6-11A5D56B0D6A}"/>
              </a:ext>
            </a:extLst>
          </p:cNvPr>
          <p:cNvSpPr/>
          <p:nvPr/>
        </p:nvSpPr>
        <p:spPr>
          <a:xfrm>
            <a:off x="1717430" y="454024"/>
            <a:ext cx="7452947" cy="27991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75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2405E-5B1F-8422-3133-B09A75890A1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Explore the US Census API</a:t>
            </a:r>
          </a:p>
        </p:txBody>
      </p:sp>
      <p:sp>
        <p:nvSpPr>
          <p:cNvPr id="3" name="Text Placeholder 2">
            <a:extLst>
              <a:ext uri="{FF2B5EF4-FFF2-40B4-BE49-F238E27FC236}">
                <a16:creationId xmlns:a16="http://schemas.microsoft.com/office/drawing/2014/main" id="{9EF98934-3F08-99D4-2610-6C3B47C1CDAA}"/>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68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US Census Data API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669035" y="1929384"/>
            <a:ext cx="10943035" cy="4251960"/>
          </a:xfrm>
        </p:spPr>
        <p:txBody>
          <a:bodyPr>
            <a:normAutofit lnSpcReduction="10000"/>
          </a:bodyPr>
          <a:lstStyle/>
          <a:p>
            <a:r>
              <a:rPr lang="en-US" dirty="0">
                <a:hlinkClick r:id="rId2"/>
              </a:rPr>
              <a:t>https://www.census.gov/data/developers/guidance.html</a:t>
            </a:r>
            <a:br>
              <a:rPr lang="en-US" dirty="0"/>
            </a:br>
            <a:endParaRPr lang="en-US" dirty="0"/>
          </a:p>
          <a:p>
            <a:r>
              <a:rPr lang="en-US" dirty="0">
                <a:solidFill>
                  <a:schemeClr val="tx1"/>
                </a:solidFill>
              </a:rPr>
              <a:t>Available data</a:t>
            </a:r>
          </a:p>
          <a:p>
            <a:pPr lvl="1"/>
            <a:r>
              <a:rPr lang="en-US" b="0" i="0" u="none" strike="noStrike" dirty="0">
                <a:solidFill>
                  <a:srgbClr val="000000"/>
                </a:solidFill>
                <a:effectLst/>
                <a:latin typeface="Gentona Book" panose="00000500000000000000" pitchFamily="50" charset="0"/>
              </a:rPr>
              <a:t>American Community Survey (ACS)</a:t>
            </a:r>
            <a:r>
              <a:rPr lang="en-US" b="0" i="0" dirty="0">
                <a:solidFill>
                  <a:srgbClr val="000000"/>
                </a:solidFill>
                <a:effectLst/>
                <a:latin typeface="Gentona Book" panose="00000500000000000000" pitchFamily="50" charset="0"/>
              </a:rPr>
              <a:t>​</a:t>
            </a:r>
            <a:r>
              <a:rPr lang="en-US" dirty="0">
                <a:solidFill>
                  <a:srgbClr val="000000"/>
                </a:solidFill>
              </a:rPr>
              <a:t>, </a:t>
            </a:r>
            <a:r>
              <a:rPr lang="en-US" b="0" i="0" u="none" strike="noStrike" dirty="0">
                <a:solidFill>
                  <a:srgbClr val="000000"/>
                </a:solidFill>
                <a:effectLst/>
                <a:latin typeface="Gentona Book" panose="00000500000000000000" pitchFamily="50" charset="0"/>
              </a:rPr>
              <a:t>Economic Indicators Time Series</a:t>
            </a:r>
            <a:r>
              <a:rPr lang="en-US" b="0" i="0" dirty="0">
                <a:solidFill>
                  <a:srgbClr val="000000"/>
                </a:solidFill>
                <a:effectLst/>
                <a:latin typeface="Gentona Book" panose="00000500000000000000" pitchFamily="50" charset="0"/>
              </a:rPr>
              <a:t>​, </a:t>
            </a:r>
            <a:r>
              <a:rPr lang="en-US" b="0" i="0" u="none" strike="noStrike" dirty="0">
                <a:solidFill>
                  <a:srgbClr val="000000"/>
                </a:solidFill>
                <a:effectLst/>
                <a:latin typeface="Gentona Book" panose="00000500000000000000" pitchFamily="50" charset="0"/>
              </a:rPr>
              <a:t>Decennial Census, Economic Census</a:t>
            </a:r>
            <a:r>
              <a:rPr lang="en-US" b="0" i="0" dirty="0">
                <a:solidFill>
                  <a:srgbClr val="000000"/>
                </a:solidFill>
                <a:effectLst/>
                <a:latin typeface="Gentona Book" panose="00000500000000000000" pitchFamily="50" charset="0"/>
              </a:rPr>
              <a:t>​</a:t>
            </a:r>
            <a:r>
              <a:rPr lang="en-US" dirty="0">
                <a:solidFill>
                  <a:srgbClr val="000000"/>
                </a:solidFill>
                <a:latin typeface="Arial" panose="020B0604020202020204" pitchFamily="34" charset="0"/>
              </a:rPr>
              <a:t>, </a:t>
            </a:r>
            <a:r>
              <a:rPr lang="en-US" b="0" i="0" u="none" strike="noStrike" dirty="0">
                <a:solidFill>
                  <a:srgbClr val="000000"/>
                </a:solidFill>
                <a:effectLst/>
                <a:latin typeface="Gentona Book" panose="00000500000000000000" pitchFamily="50" charset="0"/>
              </a:rPr>
              <a:t>County Business Patterns and </a:t>
            </a:r>
            <a:r>
              <a:rPr lang="en-US" b="0" i="0" u="none" strike="noStrike" dirty="0" err="1">
                <a:solidFill>
                  <a:srgbClr val="000000"/>
                </a:solidFill>
                <a:effectLst/>
                <a:latin typeface="Gentona Book" panose="00000500000000000000" pitchFamily="50" charset="0"/>
              </a:rPr>
              <a:t>Nonemployer</a:t>
            </a:r>
            <a:r>
              <a:rPr lang="en-US" b="0" i="0" u="none" strike="noStrike" dirty="0">
                <a:solidFill>
                  <a:srgbClr val="000000"/>
                </a:solidFill>
                <a:effectLst/>
                <a:latin typeface="Gentona Book" panose="00000500000000000000" pitchFamily="50" charset="0"/>
              </a:rPr>
              <a:t> Statistics</a:t>
            </a:r>
            <a:r>
              <a:rPr lang="en-US" b="0" i="0" dirty="0">
                <a:solidFill>
                  <a:srgbClr val="000000"/>
                </a:solidFill>
                <a:effectLst/>
                <a:latin typeface="Gentona Book" panose="00000500000000000000" pitchFamily="50" charset="0"/>
              </a:rPr>
              <a:t>​, </a:t>
            </a:r>
            <a:r>
              <a:rPr lang="en-US" b="0" i="0" u="none" strike="noStrike" dirty="0">
                <a:solidFill>
                  <a:srgbClr val="000000"/>
                </a:solidFill>
                <a:effectLst/>
                <a:latin typeface="Gentona Book" panose="00000500000000000000" pitchFamily="50" charset="0"/>
              </a:rPr>
              <a:t>Population Estimates and Projections</a:t>
            </a:r>
            <a:r>
              <a:rPr lang="en-US" b="0" i="0" dirty="0">
                <a:solidFill>
                  <a:srgbClr val="000000"/>
                </a:solidFill>
                <a:effectLst/>
                <a:latin typeface="Gentona Book" panose="00000500000000000000" pitchFamily="50" charset="0"/>
              </a:rPr>
              <a:t>​</a:t>
            </a:r>
            <a:r>
              <a:rPr lang="en-US" dirty="0">
                <a:solidFill>
                  <a:srgbClr val="000000"/>
                </a:solidFill>
                <a:latin typeface="Arial" panose="020B0604020202020204" pitchFamily="34" charset="0"/>
              </a:rPr>
              <a:t>, </a:t>
            </a:r>
            <a:r>
              <a:rPr lang="en-US" b="0" i="0" u="none" strike="noStrike" dirty="0">
                <a:solidFill>
                  <a:srgbClr val="000000"/>
                </a:solidFill>
                <a:effectLst/>
                <a:latin typeface="Gentona Book" panose="00000500000000000000" pitchFamily="50" charset="0"/>
              </a:rPr>
              <a:t>International Trade, </a:t>
            </a:r>
            <a:r>
              <a:rPr lang="en-US" b="0" i="0" u="none" strike="noStrike" dirty="0" err="1">
                <a:solidFill>
                  <a:srgbClr val="000000"/>
                </a:solidFill>
                <a:effectLst/>
                <a:latin typeface="Gentona Book" panose="00000500000000000000" pitchFamily="50" charset="0"/>
              </a:rPr>
              <a:t>etc</a:t>
            </a:r>
            <a:r>
              <a:rPr lang="en-US" b="0" i="0" u="none" strike="noStrike" dirty="0">
                <a:solidFill>
                  <a:srgbClr val="000000"/>
                </a:solidFill>
                <a:effectLst/>
                <a:latin typeface="Gentona Book" panose="00000500000000000000" pitchFamily="50" charset="0"/>
              </a:rPr>
              <a:t>…</a:t>
            </a:r>
            <a:r>
              <a:rPr lang="en-US" b="0" i="0" dirty="0">
                <a:solidFill>
                  <a:srgbClr val="000000"/>
                </a:solidFill>
                <a:effectLst/>
                <a:latin typeface="Gentona Book" panose="00000500000000000000" pitchFamily="50" charset="0"/>
              </a:rPr>
              <a:t>​</a:t>
            </a:r>
            <a:br>
              <a:rPr lang="en-US" b="0" i="0" dirty="0">
                <a:solidFill>
                  <a:srgbClr val="000000"/>
                </a:solidFill>
                <a:effectLst/>
                <a:latin typeface="Gentona Book" panose="00000500000000000000" pitchFamily="50" charset="0"/>
              </a:rPr>
            </a:br>
            <a:endParaRPr lang="en-US" b="0" i="0" dirty="0">
              <a:solidFill>
                <a:srgbClr val="000000"/>
              </a:solidFill>
              <a:effectLst/>
              <a:latin typeface="Gentona Book" panose="00000500000000000000" pitchFamily="50" charset="0"/>
            </a:endParaRPr>
          </a:p>
          <a:p>
            <a:pPr algn="l" rtl="0" fontAlgn="base">
              <a:buFont typeface="Arial" panose="020B0604020202020204" pitchFamily="34" charset="0"/>
              <a:buChar char="•"/>
            </a:pPr>
            <a:r>
              <a:rPr lang="en-US" b="0" i="0" u="none" strike="noStrike" dirty="0">
                <a:solidFill>
                  <a:srgbClr val="000000"/>
                </a:solidFill>
                <a:effectLst/>
                <a:latin typeface="Gentona Book" panose="00000500000000000000" pitchFamily="50" charset="0"/>
              </a:rPr>
              <a:t>Query small quantities of data (up to 50 variables in a single query, and up to 500 queries per IP address per day)</a:t>
            </a:r>
            <a:r>
              <a:rPr lang="en-US" b="0" i="0" dirty="0">
                <a:solidFill>
                  <a:srgbClr val="000000"/>
                </a:solidFill>
                <a:effectLst/>
                <a:latin typeface="Gentona Book" panose="00000500000000000000" pitchFamily="50" charset="0"/>
              </a:rPr>
              <a:t>​</a:t>
            </a:r>
            <a:endParaRPr lang="en-US" dirty="0">
              <a:solidFill>
                <a:srgbClr val="000000"/>
              </a:solidFill>
              <a:latin typeface="Arial" panose="020B0604020202020204" pitchFamily="34" charset="0"/>
            </a:endParaRPr>
          </a:p>
          <a:p>
            <a:pPr lvl="1" fontAlgn="base"/>
            <a:r>
              <a:rPr lang="en-US" b="0" i="0" u="none" strike="noStrike" dirty="0">
                <a:solidFill>
                  <a:srgbClr val="000000"/>
                </a:solidFill>
                <a:effectLst/>
                <a:latin typeface="Gentona Book" panose="00000500000000000000" pitchFamily="50" charset="0"/>
              </a:rPr>
              <a:t>To make more than 500 queries per IP address per day, request an </a:t>
            </a:r>
            <a:r>
              <a:rPr lang="en-US" b="0" i="0" u="none" strike="noStrike" dirty="0">
                <a:solidFill>
                  <a:schemeClr val="accent6"/>
                </a:solidFill>
                <a:effectLst/>
                <a:latin typeface="Gentona Book" panose="00000500000000000000" pitchFamily="50" charset="0"/>
              </a:rPr>
              <a:t>API key</a:t>
            </a:r>
            <a:endParaRPr lang="en-US" b="0" i="0" dirty="0">
              <a:solidFill>
                <a:schemeClr val="accent6"/>
              </a:solidFill>
              <a:effectLst/>
              <a:latin typeface="Arial" panose="020B0604020202020204" pitchFamily="34" charset="0"/>
            </a:endParaRPr>
          </a:p>
        </p:txBody>
      </p:sp>
    </p:spTree>
    <p:extLst>
      <p:ext uri="{BB962C8B-B14F-4D97-AF65-F5344CB8AC3E}">
        <p14:creationId xmlns:p14="http://schemas.microsoft.com/office/powerpoint/2010/main" val="381917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What we’ll use today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r>
              <a:rPr lang="en-US" sz="2200" dirty="0" err="1"/>
              <a:t>Rstudio</a:t>
            </a:r>
            <a:r>
              <a:rPr lang="en-US" sz="2200" dirty="0"/>
              <a:t> (Posit)</a:t>
            </a:r>
          </a:p>
          <a:p>
            <a:r>
              <a:rPr lang="en-US" sz="2200" dirty="0"/>
              <a:t>Packages:</a:t>
            </a:r>
          </a:p>
          <a:p>
            <a:pPr lvl="1"/>
            <a:r>
              <a:rPr lang="en-US" sz="1800" dirty="0" err="1">
                <a:latin typeface="Consolas" panose="020B0609020204030204" pitchFamily="49" charset="0"/>
                <a:cs typeface="Consolas" panose="020B0609020204030204" pitchFamily="49" charset="0"/>
              </a:rPr>
              <a:t>httr</a:t>
            </a:r>
            <a:endParaRPr lang="en-US" sz="1800" dirty="0">
              <a:latin typeface="Consolas" panose="020B0609020204030204" pitchFamily="49" charset="0"/>
              <a:cs typeface="Consolas" panose="020B0609020204030204" pitchFamily="49" charset="0"/>
            </a:endParaRPr>
          </a:p>
          <a:p>
            <a:pPr lvl="1"/>
            <a:r>
              <a:rPr lang="en-US" sz="1800" dirty="0" err="1">
                <a:latin typeface="Consolas" panose="020B0609020204030204" pitchFamily="49" charset="0"/>
                <a:cs typeface="Consolas" panose="020B0609020204030204" pitchFamily="49" charset="0"/>
              </a:rPr>
              <a:t>jsonlite</a:t>
            </a:r>
            <a:endParaRPr lang="en-US" sz="1800" dirty="0">
              <a:latin typeface="Consolas" panose="020B0609020204030204" pitchFamily="49" charset="0"/>
              <a:cs typeface="Consolas" panose="020B0609020204030204" pitchFamily="49" charset="0"/>
            </a:endParaRPr>
          </a:p>
          <a:p>
            <a:pPr lvl="1"/>
            <a:r>
              <a:rPr lang="en-US" sz="1800" dirty="0" err="1">
                <a:latin typeface="Consolas" panose="020B0609020204030204" pitchFamily="49" charset="0"/>
                <a:cs typeface="Consolas" panose="020B0609020204030204" pitchFamily="49" charset="0"/>
              </a:rPr>
              <a:t>censusapi</a:t>
            </a:r>
            <a:endParaRPr lang="en-US" sz="1800" dirty="0">
              <a:latin typeface="Consolas" panose="020B0609020204030204" pitchFamily="49" charset="0"/>
              <a:cs typeface="Consolas" panose="020B0609020204030204" pitchFamily="49" charset="0"/>
            </a:endParaRPr>
          </a:p>
          <a:p>
            <a:r>
              <a:rPr lang="en-US" sz="2200" dirty="0"/>
              <a:t>US Census Bureau API Key</a:t>
            </a:r>
          </a:p>
        </p:txBody>
      </p:sp>
    </p:spTree>
    <p:extLst>
      <p:ext uri="{BB962C8B-B14F-4D97-AF65-F5344CB8AC3E}">
        <p14:creationId xmlns:p14="http://schemas.microsoft.com/office/powerpoint/2010/main" val="117962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Tree>
    <p:extLst>
      <p:ext uri="{BB962C8B-B14F-4D97-AF65-F5344CB8AC3E}">
        <p14:creationId xmlns:p14="http://schemas.microsoft.com/office/powerpoint/2010/main" val="68546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7" name="Rectangle 6">
            <a:extLst>
              <a:ext uri="{FF2B5EF4-FFF2-40B4-BE49-F238E27FC236}">
                <a16:creationId xmlns:a16="http://schemas.microsoft.com/office/drawing/2014/main" id="{9F559B05-8E06-EF0F-BA80-9FB21B6A7DC3}"/>
              </a:ext>
            </a:extLst>
          </p:cNvPr>
          <p:cNvSpPr/>
          <p:nvPr/>
        </p:nvSpPr>
        <p:spPr>
          <a:xfrm>
            <a:off x="149013" y="1925854"/>
            <a:ext cx="2401488"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F3B157-D728-1D00-C1D9-5D746C626B67}"/>
              </a:ext>
            </a:extLst>
          </p:cNvPr>
          <p:cNvSpPr/>
          <p:nvPr/>
        </p:nvSpPr>
        <p:spPr>
          <a:xfrm>
            <a:off x="97449" y="2667707"/>
            <a:ext cx="2453051" cy="323165"/>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Start with the host name</a:t>
            </a:r>
          </a:p>
        </p:txBody>
      </p:sp>
      <p:cxnSp>
        <p:nvCxnSpPr>
          <p:cNvPr id="11" name="Straight Arrow Connector 10">
            <a:extLst>
              <a:ext uri="{FF2B5EF4-FFF2-40B4-BE49-F238E27FC236}">
                <a16:creationId xmlns:a16="http://schemas.microsoft.com/office/drawing/2014/main" id="{FC989037-FCC1-FBE6-584E-A1F8B789E9AB}"/>
              </a:ext>
            </a:extLst>
          </p:cNvPr>
          <p:cNvCxnSpPr>
            <a:cxnSpLocks/>
          </p:cNvCxnSpPr>
          <p:nvPr/>
        </p:nvCxnSpPr>
        <p:spPr>
          <a:xfrm flipV="1">
            <a:off x="1323975" y="2276475"/>
            <a:ext cx="0" cy="3286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1501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3" name="Rectangle 2">
            <a:extLst>
              <a:ext uri="{FF2B5EF4-FFF2-40B4-BE49-F238E27FC236}">
                <a16:creationId xmlns:a16="http://schemas.microsoft.com/office/drawing/2014/main" id="{B6CCB726-384E-FE6B-31A7-3448432327D1}"/>
              </a:ext>
            </a:extLst>
          </p:cNvPr>
          <p:cNvSpPr/>
          <p:nvPr/>
        </p:nvSpPr>
        <p:spPr>
          <a:xfrm flipH="1">
            <a:off x="2593731" y="1943438"/>
            <a:ext cx="2164385"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96204D-51D8-1BF4-E78E-E129BC2A9A95}"/>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5" name="Straight Arrow Connector 4">
            <a:extLst>
              <a:ext uri="{FF2B5EF4-FFF2-40B4-BE49-F238E27FC236}">
                <a16:creationId xmlns:a16="http://schemas.microsoft.com/office/drawing/2014/main" id="{4E36C3B5-F867-BD35-53D7-A50B2AE4EBDB}"/>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FB65BD85-862B-3B1A-154B-7145AE04B269}"/>
              </a:ext>
            </a:extLst>
          </p:cNvPr>
          <p:cNvCxnSpPr/>
          <p:nvPr/>
        </p:nvCxnSpPr>
        <p:spPr>
          <a:xfrm>
            <a:off x="18113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F4DFC1F-01EF-4473-48AB-F36E9162B142}"/>
              </a:ext>
            </a:extLst>
          </p:cNvPr>
          <p:cNvSpPr/>
          <p:nvPr/>
        </p:nvSpPr>
        <p:spPr>
          <a:xfrm>
            <a:off x="2312375" y="2667707"/>
            <a:ext cx="4334607"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spTree>
    <p:extLst>
      <p:ext uri="{BB962C8B-B14F-4D97-AF65-F5344CB8AC3E}">
        <p14:creationId xmlns:p14="http://schemas.microsoft.com/office/powerpoint/2010/main" val="233026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7" name="Rectangle 6">
            <a:extLst>
              <a:ext uri="{FF2B5EF4-FFF2-40B4-BE49-F238E27FC236}">
                <a16:creationId xmlns:a16="http://schemas.microsoft.com/office/drawing/2014/main" id="{5D30DC4C-1DCF-0026-1368-9BAFDFC32A55}"/>
              </a:ext>
            </a:extLst>
          </p:cNvPr>
          <p:cNvSpPr/>
          <p:nvPr/>
        </p:nvSpPr>
        <p:spPr>
          <a:xfrm>
            <a:off x="4759565" y="1925854"/>
            <a:ext cx="5128901"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B78C482-7070-4019-D8E3-2D4D15548A75}"/>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9CEE2698-8FF4-29EE-A846-C2982A0DF35A}"/>
              </a:ext>
            </a:extLst>
          </p:cNvPr>
          <p:cNvCxnSpPr>
            <a:cxnSpLocks/>
          </p:cNvCxnSpPr>
          <p:nvPr/>
        </p:nvCxnSpPr>
        <p:spPr>
          <a:xfrm>
            <a:off x="189230"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930383-9C08-81DB-45E0-23B56FFC7B51}"/>
              </a:ext>
            </a:extLst>
          </p:cNvPr>
          <p:cNvCxnSpPr>
            <a:cxnSpLocks/>
          </p:cNvCxnSpPr>
          <p:nvPr/>
        </p:nvCxnSpPr>
        <p:spPr>
          <a:xfrm>
            <a:off x="2561490" y="2198538"/>
            <a:ext cx="2198076" cy="17584"/>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A4385F1-F815-5196-6222-09C8CFDB204C}"/>
              </a:ext>
            </a:extLst>
          </p:cNvPr>
          <p:cNvSpPr/>
          <p:nvPr/>
        </p:nvSpPr>
        <p:spPr>
          <a:xfrm>
            <a:off x="6802315" y="2667707"/>
            <a:ext cx="2227385"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6" name="Straight Arrow Connector 15">
            <a:extLst>
              <a:ext uri="{FF2B5EF4-FFF2-40B4-BE49-F238E27FC236}">
                <a16:creationId xmlns:a16="http://schemas.microsoft.com/office/drawing/2014/main" id="{F4C96218-71AE-2BE0-9B78-D56FD3E277E5}"/>
              </a:ext>
            </a:extLst>
          </p:cNvPr>
          <p:cNvCxnSpPr>
            <a:cxnSpLocks/>
          </p:cNvCxnSpPr>
          <p:nvPr/>
        </p:nvCxnSpPr>
        <p:spPr>
          <a:xfrm flipV="1">
            <a:off x="7180111" y="2251290"/>
            <a:ext cx="0" cy="3286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38CB3DFF-A2A1-95DD-75D6-D8FB847E6A14}"/>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18" name="Straight Arrow Connector 17">
            <a:extLst>
              <a:ext uri="{FF2B5EF4-FFF2-40B4-BE49-F238E27FC236}">
                <a16:creationId xmlns:a16="http://schemas.microsoft.com/office/drawing/2014/main" id="{2F6BAF7A-7850-35AD-592A-556F312958A8}"/>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1" name="Rectangle 20">
            <a:extLst>
              <a:ext uri="{FF2B5EF4-FFF2-40B4-BE49-F238E27FC236}">
                <a16:creationId xmlns:a16="http://schemas.microsoft.com/office/drawing/2014/main" id="{6B9B2618-EC63-6582-070F-C1B33EF03F7C}"/>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spTree>
    <p:extLst>
      <p:ext uri="{BB962C8B-B14F-4D97-AF65-F5344CB8AC3E}">
        <p14:creationId xmlns:p14="http://schemas.microsoft.com/office/powerpoint/2010/main" val="1196094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3" name="Rectangle 2">
            <a:extLst>
              <a:ext uri="{FF2B5EF4-FFF2-40B4-BE49-F238E27FC236}">
                <a16:creationId xmlns:a16="http://schemas.microsoft.com/office/drawing/2014/main" id="{AD1F0F98-8DEF-C488-AEAE-DA798BDF8C1A}"/>
              </a:ext>
            </a:extLst>
          </p:cNvPr>
          <p:cNvSpPr/>
          <p:nvPr/>
        </p:nvSpPr>
        <p:spPr>
          <a:xfrm flipH="1">
            <a:off x="9884433" y="1925854"/>
            <a:ext cx="2193264"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600F591-E378-C834-3834-B8F51E7EDE3E}"/>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5" name="Straight Arrow Connector 4">
            <a:extLst>
              <a:ext uri="{FF2B5EF4-FFF2-40B4-BE49-F238E27FC236}">
                <a16:creationId xmlns:a16="http://schemas.microsoft.com/office/drawing/2014/main" id="{403154E7-9FA7-E2F5-74D2-5696D6EACE89}"/>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297279C9-2331-D004-E33F-28D449D770EC}"/>
              </a:ext>
            </a:extLst>
          </p:cNvPr>
          <p:cNvCxnSpPr/>
          <p:nvPr/>
        </p:nvCxnSpPr>
        <p:spPr>
          <a:xfrm>
            <a:off x="14067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D373F58-8C97-AA96-6B9F-4612B1AFD781}"/>
              </a:ext>
            </a:extLst>
          </p:cNvPr>
          <p:cNvSpPr/>
          <p:nvPr/>
        </p:nvSpPr>
        <p:spPr>
          <a:xfrm>
            <a:off x="6802315" y="2667707"/>
            <a:ext cx="2398326" cy="553998"/>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9" name="Straight Arrow Connector 18">
            <a:extLst>
              <a:ext uri="{FF2B5EF4-FFF2-40B4-BE49-F238E27FC236}">
                <a16:creationId xmlns:a16="http://schemas.microsoft.com/office/drawing/2014/main" id="{47A39973-CA5E-D7C5-DD99-D09DFD9C68DF}"/>
              </a:ext>
            </a:extLst>
          </p:cNvPr>
          <p:cNvCxnSpPr>
            <a:cxnSpLocks/>
          </p:cNvCxnSpPr>
          <p:nvPr/>
        </p:nvCxnSpPr>
        <p:spPr>
          <a:xfrm flipV="1">
            <a:off x="7180111"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sp>
        <p:nvSpPr>
          <p:cNvPr id="20" name="Rectangle 19">
            <a:extLst>
              <a:ext uri="{FF2B5EF4-FFF2-40B4-BE49-F238E27FC236}">
                <a16:creationId xmlns:a16="http://schemas.microsoft.com/office/drawing/2014/main" id="{E8E59AEC-5C71-F7C5-8AD2-F747A5F343CD}"/>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21" name="Straight Arrow Connector 20">
            <a:extLst>
              <a:ext uri="{FF2B5EF4-FFF2-40B4-BE49-F238E27FC236}">
                <a16:creationId xmlns:a16="http://schemas.microsoft.com/office/drawing/2014/main" id="{4604E975-34E4-9203-A66D-AF142B645B34}"/>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2" name="Rectangle 21">
            <a:extLst>
              <a:ext uri="{FF2B5EF4-FFF2-40B4-BE49-F238E27FC236}">
                <a16:creationId xmlns:a16="http://schemas.microsoft.com/office/drawing/2014/main" id="{67661D96-EF42-C81F-BACE-990131F16F47}"/>
              </a:ext>
            </a:extLst>
          </p:cNvPr>
          <p:cNvSpPr/>
          <p:nvPr/>
        </p:nvSpPr>
        <p:spPr>
          <a:xfrm>
            <a:off x="9522823" y="2668414"/>
            <a:ext cx="1620423"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4. Filter variables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&amp;for=</a:t>
            </a:r>
          </a:p>
        </p:txBody>
      </p:sp>
      <p:cxnSp>
        <p:nvCxnSpPr>
          <p:cNvPr id="23" name="Straight Arrow Connector 22">
            <a:extLst>
              <a:ext uri="{FF2B5EF4-FFF2-40B4-BE49-F238E27FC236}">
                <a16:creationId xmlns:a16="http://schemas.microsoft.com/office/drawing/2014/main" id="{74E34A7E-CCF0-A1BF-B5EE-CEBBCA7B64A6}"/>
              </a:ext>
            </a:extLst>
          </p:cNvPr>
          <p:cNvCxnSpPr>
            <a:cxnSpLocks/>
          </p:cNvCxnSpPr>
          <p:nvPr/>
        </p:nvCxnSpPr>
        <p:spPr>
          <a:xfrm flipV="1">
            <a:off x="10119104" y="2251290"/>
            <a:ext cx="0" cy="3286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50D5B60C-6CF2-18FD-FA69-E367ADA2BEB2}"/>
              </a:ext>
            </a:extLst>
          </p:cNvPr>
          <p:cNvCxnSpPr>
            <a:cxnSpLocks/>
          </p:cNvCxnSpPr>
          <p:nvPr/>
        </p:nvCxnSpPr>
        <p:spPr>
          <a:xfrm>
            <a:off x="4751035" y="2198538"/>
            <a:ext cx="5117215"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A2B4F5-7C66-D4E5-1EDD-676B0F82C84F}"/>
              </a:ext>
            </a:extLst>
          </p:cNvPr>
          <p:cNvCxnSpPr>
            <a:cxnSpLocks/>
          </p:cNvCxnSpPr>
          <p:nvPr/>
        </p:nvCxnSpPr>
        <p:spPr>
          <a:xfrm>
            <a:off x="2553398" y="2198538"/>
            <a:ext cx="2181453"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870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7" name="Rectangle 6">
            <a:extLst>
              <a:ext uri="{FF2B5EF4-FFF2-40B4-BE49-F238E27FC236}">
                <a16:creationId xmlns:a16="http://schemas.microsoft.com/office/drawing/2014/main" id="{426104BB-0A32-BACA-9A13-6429480C4D84}"/>
              </a:ext>
            </a:extLst>
          </p:cNvPr>
          <p:cNvSpPr/>
          <p:nvPr/>
        </p:nvSpPr>
        <p:spPr>
          <a:xfrm>
            <a:off x="12077698" y="1925854"/>
            <a:ext cx="114301" cy="272684"/>
          </a:xfrm>
          <a:prstGeom prst="rect">
            <a:avLst/>
          </a:prstGeom>
          <a:solidFill>
            <a:srgbClr val="FFC000">
              <a:alpha val="34902"/>
            </a:srgb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115A00-D971-3F82-7E74-3BBEA13CAD5E}"/>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11" name="Straight Arrow Connector 10">
            <a:extLst>
              <a:ext uri="{FF2B5EF4-FFF2-40B4-BE49-F238E27FC236}">
                <a16:creationId xmlns:a16="http://schemas.microsoft.com/office/drawing/2014/main" id="{B058E4A3-8A26-217A-3FFC-4CDCBFBCF62C}"/>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4" name="Straight Connector 13">
            <a:extLst>
              <a:ext uri="{FF2B5EF4-FFF2-40B4-BE49-F238E27FC236}">
                <a16:creationId xmlns:a16="http://schemas.microsoft.com/office/drawing/2014/main" id="{CB9219C9-8397-3F9F-7D56-1D21C2B5CDA6}"/>
              </a:ext>
            </a:extLst>
          </p:cNvPr>
          <p:cNvCxnSpPr>
            <a:cxnSpLocks/>
          </p:cNvCxnSpPr>
          <p:nvPr/>
        </p:nvCxnSpPr>
        <p:spPr>
          <a:xfrm>
            <a:off x="14067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5A244C-8020-EC0C-39BE-13F0430209A4}"/>
              </a:ext>
            </a:extLst>
          </p:cNvPr>
          <p:cNvCxnSpPr>
            <a:cxnSpLocks/>
          </p:cNvCxnSpPr>
          <p:nvPr/>
        </p:nvCxnSpPr>
        <p:spPr>
          <a:xfrm>
            <a:off x="2545306" y="2198538"/>
            <a:ext cx="2181453"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F0E1EA-6DB6-1D97-12D9-BD6F0CC8E4CF}"/>
              </a:ext>
            </a:extLst>
          </p:cNvPr>
          <p:cNvSpPr/>
          <p:nvPr/>
        </p:nvSpPr>
        <p:spPr>
          <a:xfrm>
            <a:off x="6802315" y="2667707"/>
            <a:ext cx="2333592" cy="553998"/>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7" name="Straight Arrow Connector 16">
            <a:extLst>
              <a:ext uri="{FF2B5EF4-FFF2-40B4-BE49-F238E27FC236}">
                <a16:creationId xmlns:a16="http://schemas.microsoft.com/office/drawing/2014/main" id="{8E1E2FED-821D-D60E-D243-3C14312BACFB}"/>
              </a:ext>
            </a:extLst>
          </p:cNvPr>
          <p:cNvCxnSpPr>
            <a:cxnSpLocks/>
          </p:cNvCxnSpPr>
          <p:nvPr/>
        </p:nvCxnSpPr>
        <p:spPr>
          <a:xfrm flipV="1">
            <a:off x="7180111"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sp>
        <p:nvSpPr>
          <p:cNvPr id="18" name="Rectangle 17">
            <a:extLst>
              <a:ext uri="{FF2B5EF4-FFF2-40B4-BE49-F238E27FC236}">
                <a16:creationId xmlns:a16="http://schemas.microsoft.com/office/drawing/2014/main" id="{3ED3B74F-700B-2875-C5AE-5069EE0AF813}"/>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26" name="Straight Arrow Connector 25">
            <a:extLst>
              <a:ext uri="{FF2B5EF4-FFF2-40B4-BE49-F238E27FC236}">
                <a16:creationId xmlns:a16="http://schemas.microsoft.com/office/drawing/2014/main" id="{E90B16A9-F1E4-8372-8B61-40B9DC1A9E18}"/>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id="{C68579F4-6CC7-E942-B9E1-3C481DC9B072}"/>
              </a:ext>
            </a:extLst>
          </p:cNvPr>
          <p:cNvSpPr/>
          <p:nvPr/>
        </p:nvSpPr>
        <p:spPr>
          <a:xfrm>
            <a:off x="9522823" y="2668414"/>
            <a:ext cx="1620423"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4. Filter variables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&amp;for=</a:t>
            </a:r>
          </a:p>
        </p:txBody>
      </p:sp>
      <p:cxnSp>
        <p:nvCxnSpPr>
          <p:cNvPr id="28" name="Straight Arrow Connector 27">
            <a:extLst>
              <a:ext uri="{FF2B5EF4-FFF2-40B4-BE49-F238E27FC236}">
                <a16:creationId xmlns:a16="http://schemas.microsoft.com/office/drawing/2014/main" id="{A8F2D1FB-BECF-D0E5-B90F-FAC4081B2043}"/>
              </a:ext>
            </a:extLst>
          </p:cNvPr>
          <p:cNvCxnSpPr>
            <a:cxnSpLocks/>
          </p:cNvCxnSpPr>
          <p:nvPr/>
        </p:nvCxnSpPr>
        <p:spPr>
          <a:xfrm flipV="1">
            <a:off x="10329002" y="2251289"/>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B1592E89-22ED-CF62-98E8-0C66789FD1BB}"/>
              </a:ext>
            </a:extLst>
          </p:cNvPr>
          <p:cNvSpPr/>
          <p:nvPr/>
        </p:nvSpPr>
        <p:spPr>
          <a:xfrm>
            <a:off x="9900619" y="3673284"/>
            <a:ext cx="2124692"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5. If needed, add your key using </a:t>
            </a:r>
            <a:r>
              <a:rPr lang="en-US" sz="1500" dirty="0">
                <a:solidFill>
                  <a:schemeClr val="tx1">
                    <a:lumMod val="50000"/>
                    <a:lumOff val="50000"/>
                  </a:schemeClr>
                </a:solidFill>
                <a:latin typeface="Consolas" panose="020B0609020204030204" pitchFamily="49" charset="0"/>
              </a:rPr>
              <a:t>&amp;key=</a:t>
            </a:r>
          </a:p>
        </p:txBody>
      </p:sp>
      <p:cxnSp>
        <p:nvCxnSpPr>
          <p:cNvPr id="30" name="Straight Connector 29">
            <a:extLst>
              <a:ext uri="{FF2B5EF4-FFF2-40B4-BE49-F238E27FC236}">
                <a16:creationId xmlns:a16="http://schemas.microsoft.com/office/drawing/2014/main" id="{AB7D6172-5E9E-2E14-2876-9B2578C677EC}"/>
              </a:ext>
            </a:extLst>
          </p:cNvPr>
          <p:cNvCxnSpPr>
            <a:cxnSpLocks/>
          </p:cNvCxnSpPr>
          <p:nvPr/>
        </p:nvCxnSpPr>
        <p:spPr>
          <a:xfrm>
            <a:off x="4742943" y="2198538"/>
            <a:ext cx="5157676"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C8D074-989D-07FA-436A-88DA220CC952}"/>
              </a:ext>
            </a:extLst>
          </p:cNvPr>
          <p:cNvCxnSpPr>
            <a:cxnSpLocks/>
          </p:cNvCxnSpPr>
          <p:nvPr/>
        </p:nvCxnSpPr>
        <p:spPr>
          <a:xfrm>
            <a:off x="9900619" y="2198538"/>
            <a:ext cx="2124692"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cxnSp>
        <p:nvCxnSpPr>
          <p:cNvPr id="32" name="Connector: Elbow 23">
            <a:extLst>
              <a:ext uri="{FF2B5EF4-FFF2-40B4-BE49-F238E27FC236}">
                <a16:creationId xmlns:a16="http://schemas.microsoft.com/office/drawing/2014/main" id="{EBC60F00-8110-E8BF-E66E-B189ECD64F65}"/>
              </a:ext>
            </a:extLst>
          </p:cNvPr>
          <p:cNvCxnSpPr>
            <a:cxnSpLocks/>
          </p:cNvCxnSpPr>
          <p:nvPr/>
        </p:nvCxnSpPr>
        <p:spPr>
          <a:xfrm rot="5400000" flipH="1" flipV="1">
            <a:off x="11148259" y="2617486"/>
            <a:ext cx="1333482" cy="601090"/>
          </a:xfrm>
          <a:prstGeom prst="bentConnector3">
            <a:avLst>
              <a:gd name="adj1" fmla="val 5000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34625B-7193-CDA7-E5A8-904B3422903F}"/>
              </a:ext>
            </a:extLst>
          </p:cNvPr>
          <p:cNvSpPr txBox="1"/>
          <p:nvPr/>
        </p:nvSpPr>
        <p:spPr>
          <a:xfrm>
            <a:off x="140678" y="6205306"/>
            <a:ext cx="6100762" cy="461665"/>
          </a:xfrm>
          <a:prstGeom prst="rect">
            <a:avLst/>
          </a:prstGeom>
          <a:noFill/>
        </p:spPr>
        <p:txBody>
          <a:bodyPr wrap="square">
            <a:spAutoFit/>
          </a:bodyPr>
          <a:lstStyle/>
          <a:p>
            <a:r>
              <a:rPr lang="en-US" sz="2400" dirty="0">
                <a:solidFill>
                  <a:srgbClr val="0563C1"/>
                </a:solidFill>
                <a:latin typeface="Gentona Book" panose="00000500000000000000" pitchFamily="50" charset="0"/>
                <a:hlinkClick r:id="rId3"/>
              </a:rPr>
              <a:t>Click here to see </a:t>
            </a:r>
            <a:r>
              <a:rPr lang="en-US" sz="2400" b="0" i="0" strike="noStrike" dirty="0">
                <a:solidFill>
                  <a:srgbClr val="0563C1"/>
                </a:solidFill>
                <a:effectLst/>
                <a:latin typeface="Gentona Book" panose="00000500000000000000" pitchFamily="50" charset="0"/>
                <a:hlinkClick r:id="rId3"/>
              </a:rPr>
              <a:t>RESULT</a:t>
            </a:r>
            <a:endParaRPr lang="en-US" sz="2400" dirty="0"/>
          </a:p>
        </p:txBody>
      </p:sp>
    </p:spTree>
    <p:extLst>
      <p:ext uri="{BB962C8B-B14F-4D97-AF65-F5344CB8AC3E}">
        <p14:creationId xmlns:p14="http://schemas.microsoft.com/office/powerpoint/2010/main" val="4119554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Creating Queries in a Web Browser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85A38A7-4B30-3210-542C-70F2C86F7810}"/>
              </a:ext>
            </a:extLst>
          </p:cNvPr>
          <p:cNvSpPr/>
          <p:nvPr/>
        </p:nvSpPr>
        <p:spPr>
          <a:xfrm>
            <a:off x="114302" y="1819860"/>
            <a:ext cx="12077698" cy="396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dirty="0">
                <a:latin typeface="Gentona Book" panose="00000500000000000000" pitchFamily="50" charset="0"/>
              </a:rPr>
              <a:t>https://api.census.gov/data/2018/pep/charagegroups?get=POP,GEONAME,DATE_DESC&amp;DATE_CODE=11&amp;RACE=10&amp;for=county:*&amp;in=state:24</a:t>
            </a:r>
          </a:p>
        </p:txBody>
      </p:sp>
      <p:sp>
        <p:nvSpPr>
          <p:cNvPr id="9" name="Rectangle 8">
            <a:extLst>
              <a:ext uri="{FF2B5EF4-FFF2-40B4-BE49-F238E27FC236}">
                <a16:creationId xmlns:a16="http://schemas.microsoft.com/office/drawing/2014/main" id="{32115A00-D971-3F82-7E74-3BBEA13CAD5E}"/>
              </a:ext>
            </a:extLst>
          </p:cNvPr>
          <p:cNvSpPr/>
          <p:nvPr/>
        </p:nvSpPr>
        <p:spPr>
          <a:xfrm>
            <a:off x="97450" y="2667707"/>
            <a:ext cx="1388450" cy="323165"/>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1. host name</a:t>
            </a:r>
          </a:p>
        </p:txBody>
      </p:sp>
      <p:cxnSp>
        <p:nvCxnSpPr>
          <p:cNvPr id="11" name="Straight Arrow Connector 10">
            <a:extLst>
              <a:ext uri="{FF2B5EF4-FFF2-40B4-BE49-F238E27FC236}">
                <a16:creationId xmlns:a16="http://schemas.microsoft.com/office/drawing/2014/main" id="{B058E4A3-8A26-217A-3FFC-4CDCBFBCF62C}"/>
              </a:ext>
            </a:extLst>
          </p:cNvPr>
          <p:cNvCxnSpPr>
            <a:cxnSpLocks/>
          </p:cNvCxnSpPr>
          <p:nvPr/>
        </p:nvCxnSpPr>
        <p:spPr>
          <a:xfrm flipV="1">
            <a:off x="475246"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cxnSp>
        <p:nvCxnSpPr>
          <p:cNvPr id="14" name="Straight Connector 13">
            <a:extLst>
              <a:ext uri="{FF2B5EF4-FFF2-40B4-BE49-F238E27FC236}">
                <a16:creationId xmlns:a16="http://schemas.microsoft.com/office/drawing/2014/main" id="{CB9219C9-8397-3F9F-7D56-1D21C2B5CDA6}"/>
              </a:ext>
            </a:extLst>
          </p:cNvPr>
          <p:cNvCxnSpPr>
            <a:cxnSpLocks/>
          </p:cNvCxnSpPr>
          <p:nvPr/>
        </p:nvCxnSpPr>
        <p:spPr>
          <a:xfrm>
            <a:off x="140678" y="2198538"/>
            <a:ext cx="2338752"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D5A244C-8020-EC0C-39BE-13F0430209A4}"/>
              </a:ext>
            </a:extLst>
          </p:cNvPr>
          <p:cNvCxnSpPr>
            <a:cxnSpLocks/>
          </p:cNvCxnSpPr>
          <p:nvPr/>
        </p:nvCxnSpPr>
        <p:spPr>
          <a:xfrm>
            <a:off x="2545306" y="2198538"/>
            <a:ext cx="2181453"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0F0E1EA-6DB6-1D97-12D9-BD6F0CC8E4CF}"/>
              </a:ext>
            </a:extLst>
          </p:cNvPr>
          <p:cNvSpPr/>
          <p:nvPr/>
        </p:nvSpPr>
        <p:spPr>
          <a:xfrm>
            <a:off x="6802315" y="2667707"/>
            <a:ext cx="2333592" cy="553998"/>
          </a:xfrm>
          <a:prstGeom prst="rect">
            <a:avLst/>
          </a:prstGeom>
          <a:ln>
            <a:solidFill>
              <a:srgbClr val="FFEBAB"/>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3.  Add variable requests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?get=</a:t>
            </a:r>
          </a:p>
        </p:txBody>
      </p:sp>
      <p:cxnSp>
        <p:nvCxnSpPr>
          <p:cNvPr id="17" name="Straight Arrow Connector 16">
            <a:extLst>
              <a:ext uri="{FF2B5EF4-FFF2-40B4-BE49-F238E27FC236}">
                <a16:creationId xmlns:a16="http://schemas.microsoft.com/office/drawing/2014/main" id="{8E1E2FED-821D-D60E-D243-3C14312BACFB}"/>
              </a:ext>
            </a:extLst>
          </p:cNvPr>
          <p:cNvCxnSpPr>
            <a:cxnSpLocks/>
          </p:cNvCxnSpPr>
          <p:nvPr/>
        </p:nvCxnSpPr>
        <p:spPr>
          <a:xfrm flipV="1">
            <a:off x="7180111" y="2251290"/>
            <a:ext cx="0" cy="328613"/>
          </a:xfrm>
          <a:prstGeom prst="straightConnector1">
            <a:avLst/>
          </a:prstGeom>
          <a:ln>
            <a:solidFill>
              <a:srgbClr val="FFEBAB"/>
            </a:solidFill>
            <a:tailEnd type="triangle"/>
          </a:ln>
        </p:spPr>
        <p:style>
          <a:lnRef idx="1">
            <a:schemeClr val="accent4"/>
          </a:lnRef>
          <a:fillRef idx="0">
            <a:schemeClr val="accent4"/>
          </a:fillRef>
          <a:effectRef idx="0">
            <a:schemeClr val="accent4"/>
          </a:effectRef>
          <a:fontRef idx="minor">
            <a:schemeClr val="tx1"/>
          </a:fontRef>
        </p:style>
      </p:cxnSp>
      <p:sp>
        <p:nvSpPr>
          <p:cNvPr id="18" name="Rectangle 17">
            <a:extLst>
              <a:ext uri="{FF2B5EF4-FFF2-40B4-BE49-F238E27FC236}">
                <a16:creationId xmlns:a16="http://schemas.microsoft.com/office/drawing/2014/main" id="{3ED3B74F-700B-2875-C5AE-5069EE0AF813}"/>
              </a:ext>
            </a:extLst>
          </p:cNvPr>
          <p:cNvSpPr/>
          <p:nvPr/>
        </p:nvSpPr>
        <p:spPr>
          <a:xfrm>
            <a:off x="2312375" y="2667707"/>
            <a:ext cx="4334607"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2. Add dataset name</a:t>
            </a:r>
          </a:p>
          <a:p>
            <a:r>
              <a:rPr lang="en-US" sz="1500" dirty="0">
                <a:latin typeface="Gentona Book" panose="00000500000000000000" pitchFamily="50" charset="0"/>
              </a:rPr>
              <a:t>(list available at </a:t>
            </a:r>
            <a:r>
              <a:rPr lang="en-US" sz="1500" dirty="0">
                <a:latin typeface="Gentona Book" panose="00000500000000000000" pitchFamily="50" charset="0"/>
                <a:hlinkClick r:id="rId2"/>
              </a:rPr>
              <a:t>https://api.census.gov/data.html</a:t>
            </a:r>
            <a:r>
              <a:rPr lang="en-US" sz="1500" dirty="0">
                <a:latin typeface="Gentona Book" panose="00000500000000000000" pitchFamily="50" charset="0"/>
              </a:rPr>
              <a:t>) </a:t>
            </a:r>
          </a:p>
        </p:txBody>
      </p:sp>
      <p:cxnSp>
        <p:nvCxnSpPr>
          <p:cNvPr id="26" name="Straight Arrow Connector 25">
            <a:extLst>
              <a:ext uri="{FF2B5EF4-FFF2-40B4-BE49-F238E27FC236}">
                <a16:creationId xmlns:a16="http://schemas.microsoft.com/office/drawing/2014/main" id="{E90B16A9-F1E4-8372-8B61-40B9DC1A9E18}"/>
              </a:ext>
            </a:extLst>
          </p:cNvPr>
          <p:cNvCxnSpPr>
            <a:cxnSpLocks/>
          </p:cNvCxnSpPr>
          <p:nvPr/>
        </p:nvCxnSpPr>
        <p:spPr>
          <a:xfrm flipV="1">
            <a:off x="2690172" y="2251290"/>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sp>
        <p:nvSpPr>
          <p:cNvPr id="27" name="Rectangle 26">
            <a:extLst>
              <a:ext uri="{FF2B5EF4-FFF2-40B4-BE49-F238E27FC236}">
                <a16:creationId xmlns:a16="http://schemas.microsoft.com/office/drawing/2014/main" id="{C68579F4-6CC7-E942-B9E1-3C481DC9B072}"/>
              </a:ext>
            </a:extLst>
          </p:cNvPr>
          <p:cNvSpPr/>
          <p:nvPr/>
        </p:nvSpPr>
        <p:spPr>
          <a:xfrm>
            <a:off x="9522823" y="2668414"/>
            <a:ext cx="1620423" cy="553998"/>
          </a:xfrm>
          <a:prstGeom prst="rect">
            <a:avLst/>
          </a:prstGeom>
          <a:ln>
            <a:solidFill>
              <a:srgbClr val="F6ACC8"/>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4. Filter variables </a:t>
            </a:r>
            <a:br>
              <a:rPr lang="en-US" sz="1500" dirty="0">
                <a:latin typeface="Gentona Book" panose="00000500000000000000" pitchFamily="50" charset="0"/>
              </a:rPr>
            </a:br>
            <a:r>
              <a:rPr lang="en-US" sz="1500" dirty="0">
                <a:latin typeface="Gentona Book" panose="00000500000000000000" pitchFamily="50" charset="0"/>
              </a:rPr>
              <a:t>using </a:t>
            </a:r>
            <a:r>
              <a:rPr lang="en-US" sz="1500" dirty="0">
                <a:solidFill>
                  <a:schemeClr val="tx1">
                    <a:lumMod val="50000"/>
                    <a:lumOff val="50000"/>
                  </a:schemeClr>
                </a:solidFill>
                <a:latin typeface="Consolas" panose="020B0609020204030204" pitchFamily="49" charset="0"/>
              </a:rPr>
              <a:t>&amp;for=</a:t>
            </a:r>
          </a:p>
        </p:txBody>
      </p:sp>
      <p:cxnSp>
        <p:nvCxnSpPr>
          <p:cNvPr id="28" name="Straight Arrow Connector 27">
            <a:extLst>
              <a:ext uri="{FF2B5EF4-FFF2-40B4-BE49-F238E27FC236}">
                <a16:creationId xmlns:a16="http://schemas.microsoft.com/office/drawing/2014/main" id="{A8F2D1FB-BECF-D0E5-B90F-FAC4081B2043}"/>
              </a:ext>
            </a:extLst>
          </p:cNvPr>
          <p:cNvCxnSpPr>
            <a:cxnSpLocks/>
          </p:cNvCxnSpPr>
          <p:nvPr/>
        </p:nvCxnSpPr>
        <p:spPr>
          <a:xfrm flipV="1">
            <a:off x="10329002" y="2251289"/>
            <a:ext cx="0" cy="328613"/>
          </a:xfrm>
          <a:prstGeom prst="straightConnector1">
            <a:avLst/>
          </a:prstGeom>
          <a:ln>
            <a:solidFill>
              <a:srgbClr val="F6ACC8"/>
            </a:solidFill>
            <a:tailEnd type="triangle"/>
          </a:ln>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AB7D6172-5E9E-2E14-2876-9B2578C677EC}"/>
              </a:ext>
            </a:extLst>
          </p:cNvPr>
          <p:cNvCxnSpPr>
            <a:cxnSpLocks/>
          </p:cNvCxnSpPr>
          <p:nvPr/>
        </p:nvCxnSpPr>
        <p:spPr>
          <a:xfrm>
            <a:off x="4742943" y="2198538"/>
            <a:ext cx="5157676" cy="0"/>
          </a:xfrm>
          <a:prstGeom prst="line">
            <a:avLst/>
          </a:prstGeom>
          <a:ln w="28575">
            <a:solidFill>
              <a:srgbClr val="FFEBA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C8D074-989D-07FA-436A-88DA220CC952}"/>
              </a:ext>
            </a:extLst>
          </p:cNvPr>
          <p:cNvCxnSpPr>
            <a:cxnSpLocks/>
          </p:cNvCxnSpPr>
          <p:nvPr/>
        </p:nvCxnSpPr>
        <p:spPr>
          <a:xfrm>
            <a:off x="9900619" y="2198538"/>
            <a:ext cx="2124692" cy="0"/>
          </a:xfrm>
          <a:prstGeom prst="line">
            <a:avLst/>
          </a:prstGeom>
          <a:ln w="28575">
            <a:solidFill>
              <a:srgbClr val="F6ACC8"/>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9BC59AC-DF1B-2C8C-36FA-8B607BB63279}"/>
              </a:ext>
            </a:extLst>
          </p:cNvPr>
          <p:cNvSpPr txBox="1"/>
          <p:nvPr/>
        </p:nvSpPr>
        <p:spPr>
          <a:xfrm>
            <a:off x="166688" y="4635646"/>
            <a:ext cx="12077698" cy="2236510"/>
          </a:xfrm>
          <a:prstGeom prst="rect">
            <a:avLst/>
          </a:prstGeom>
          <a:noFill/>
        </p:spPr>
        <p:txBody>
          <a:bodyPr wrap="square">
            <a:spAutoFit/>
          </a:bodyPr>
          <a:lstStyle/>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Making queries in your browser is a good way to practice and get </a:t>
            </a:r>
            <a:r>
              <a:rPr lang="en-US" b="0" i="0" dirty="0">
                <a:effectLst/>
                <a:latin typeface="Gentona Book" panose="00000500000000000000" pitchFamily="50" charset="0"/>
              </a:rPr>
              <a:t>​</a:t>
            </a:r>
            <a:br>
              <a:rPr lang="en-US" b="0" i="0" dirty="0">
                <a:effectLst/>
                <a:latin typeface="Gentona Book" panose="00000500000000000000" pitchFamily="50" charset="0"/>
              </a:rPr>
            </a:br>
            <a:r>
              <a:rPr lang="en-US" b="0" i="0" u="none" strike="noStrike" dirty="0">
                <a:effectLst/>
                <a:latin typeface="Gentona Book" panose="00000500000000000000" pitchFamily="50" charset="0"/>
              </a:rPr>
              <a:t>comfortable with the variables and filters available in the Census Data API</a:t>
            </a:r>
            <a:r>
              <a:rPr lang="en-US" b="0" i="0" dirty="0">
                <a:effectLst/>
                <a:latin typeface="Gentona Book" panose="00000500000000000000" pitchFamily="50" charset="0"/>
              </a:rPr>
              <a:t>​</a:t>
            </a:r>
          </a:p>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Works best on Chrome or Firefox</a:t>
            </a:r>
            <a:r>
              <a:rPr lang="en-US" b="0" i="0" dirty="0">
                <a:effectLst/>
                <a:latin typeface="Gentona Book" panose="00000500000000000000" pitchFamily="50" charset="0"/>
              </a:rPr>
              <a:t>​</a:t>
            </a:r>
          </a:p>
          <a:p>
            <a:pPr marL="742950" lvl="1" indent="-285750" fontAlgn="base">
              <a:spcBef>
                <a:spcPts val="400"/>
              </a:spcBef>
              <a:buFont typeface="Arial" panose="020B0604020202020204" pitchFamily="34" charset="0"/>
              <a:buChar char="•"/>
            </a:pPr>
            <a:r>
              <a:rPr lang="en-US" dirty="0">
                <a:latin typeface="Gentona Book" panose="00000500000000000000" pitchFamily="50" charset="0"/>
              </a:rPr>
              <a:t>Use an extension like JSON Formatter, JSON Viewer, or </a:t>
            </a:r>
            <a:r>
              <a:rPr lang="en-US" dirty="0" err="1">
                <a:latin typeface="Gentona Book" panose="00000500000000000000" pitchFamily="50" charset="0"/>
              </a:rPr>
              <a:t>JSONView</a:t>
            </a:r>
            <a:r>
              <a:rPr lang="en-US" dirty="0">
                <a:latin typeface="Gentona Book" panose="00000500000000000000" pitchFamily="50" charset="0"/>
              </a:rPr>
              <a:t> to make JSON easier to read in your browser</a:t>
            </a:r>
            <a:endParaRPr lang="en-US" b="0" i="0" dirty="0">
              <a:effectLst/>
              <a:latin typeface="Gentona Book" panose="00000500000000000000" pitchFamily="50" charset="0"/>
            </a:endParaRPr>
          </a:p>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In web browser, right-click and select “Save As” to save results as a csv</a:t>
            </a:r>
            <a:r>
              <a:rPr lang="en-US" b="0" i="0" dirty="0">
                <a:effectLst/>
                <a:latin typeface="Gentona Book" panose="00000500000000000000" pitchFamily="50" charset="0"/>
              </a:rPr>
              <a:t>​</a:t>
            </a:r>
          </a:p>
          <a:p>
            <a:pPr marL="285750" indent="-285750" algn="l" rtl="0" fontAlgn="base">
              <a:spcBef>
                <a:spcPts val="400"/>
              </a:spcBef>
              <a:buFont typeface="Arial" panose="020B0604020202020204" pitchFamily="34" charset="0"/>
              <a:buChar char="•"/>
            </a:pPr>
            <a:r>
              <a:rPr lang="en-US" b="0" i="0" u="none" strike="noStrike" dirty="0">
                <a:effectLst/>
                <a:latin typeface="Gentona Book" panose="00000500000000000000" pitchFamily="50" charset="0"/>
              </a:rPr>
              <a:t>Sample queries: </a:t>
            </a:r>
            <a:r>
              <a:rPr lang="en-US" b="0" i="0" dirty="0">
                <a:effectLst/>
                <a:latin typeface="Gentona Book" panose="00000500000000000000" pitchFamily="50" charset="0"/>
              </a:rPr>
              <a:t>​</a:t>
            </a:r>
            <a:br>
              <a:rPr lang="en-US" b="0" i="0" dirty="0">
                <a:solidFill>
                  <a:srgbClr val="000000"/>
                </a:solidFill>
                <a:effectLst/>
                <a:latin typeface="Gentona Book" panose="00000500000000000000" pitchFamily="50" charset="0"/>
              </a:rPr>
            </a:br>
            <a:r>
              <a:rPr lang="en-US" b="0" i="0" u="sng" strike="noStrike" dirty="0">
                <a:solidFill>
                  <a:srgbClr val="0563C1"/>
                </a:solidFill>
                <a:effectLst/>
                <a:latin typeface="Gentona Book" panose="00000500000000000000" pitchFamily="50" charset="0"/>
                <a:hlinkClick r:id="rId3"/>
              </a:rPr>
              <a:t>https://www.census.gov/data/developers/guidance/api-user-guide.Example_API_Queries.html</a:t>
            </a:r>
            <a:r>
              <a:rPr lang="en-US" b="0" i="0" u="none" strike="noStrike" dirty="0">
                <a:solidFill>
                  <a:srgbClr val="000000"/>
                </a:solidFill>
                <a:effectLst/>
                <a:latin typeface="Gentona Book" panose="00000500000000000000" pitchFamily="50" charset="0"/>
              </a:rPr>
              <a:t> </a:t>
            </a:r>
            <a:endParaRPr lang="en-US" b="0" i="0" dirty="0">
              <a:solidFill>
                <a:srgbClr val="000000"/>
              </a:solidFill>
              <a:effectLst/>
              <a:latin typeface="Gentona Book" panose="00000500000000000000" pitchFamily="50" charset="0"/>
            </a:endParaRPr>
          </a:p>
        </p:txBody>
      </p:sp>
      <p:sp>
        <p:nvSpPr>
          <p:cNvPr id="4" name="Rectangle 3">
            <a:extLst>
              <a:ext uri="{FF2B5EF4-FFF2-40B4-BE49-F238E27FC236}">
                <a16:creationId xmlns:a16="http://schemas.microsoft.com/office/drawing/2014/main" id="{8FFD9817-B587-F59F-6504-98C7C77E7341}"/>
              </a:ext>
            </a:extLst>
          </p:cNvPr>
          <p:cNvSpPr/>
          <p:nvPr/>
        </p:nvSpPr>
        <p:spPr>
          <a:xfrm>
            <a:off x="12077698" y="1925854"/>
            <a:ext cx="114301" cy="272684"/>
          </a:xfrm>
          <a:prstGeom prst="rect">
            <a:avLst/>
          </a:prstGeom>
          <a:solidFill>
            <a:schemeClr val="accent4">
              <a:lumMod val="20000"/>
              <a:lumOff val="80000"/>
              <a:alpha val="34902"/>
            </a:schemeClr>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329C91E-3F85-7D46-54D3-20156B932C42}"/>
              </a:ext>
            </a:extLst>
          </p:cNvPr>
          <p:cNvSpPr/>
          <p:nvPr/>
        </p:nvSpPr>
        <p:spPr>
          <a:xfrm>
            <a:off x="9900619" y="3673284"/>
            <a:ext cx="2124692" cy="553998"/>
          </a:xfrm>
          <a:prstGeom prst="rect">
            <a:avLst/>
          </a:prstGeom>
          <a:ln>
            <a:solidFill>
              <a:srgbClr val="FFC000"/>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latin typeface="Gentona Book" panose="00000500000000000000" pitchFamily="50" charset="0"/>
              </a:rPr>
              <a:t>5. If needed, add your key using </a:t>
            </a:r>
            <a:r>
              <a:rPr lang="en-US" sz="1500" dirty="0">
                <a:solidFill>
                  <a:schemeClr val="tx1">
                    <a:lumMod val="50000"/>
                    <a:lumOff val="50000"/>
                  </a:schemeClr>
                </a:solidFill>
                <a:latin typeface="Consolas" panose="020B0609020204030204" pitchFamily="49" charset="0"/>
              </a:rPr>
              <a:t>&amp;key=</a:t>
            </a:r>
          </a:p>
        </p:txBody>
      </p:sp>
      <p:cxnSp>
        <p:nvCxnSpPr>
          <p:cNvPr id="12" name="Connector: Elbow 23">
            <a:extLst>
              <a:ext uri="{FF2B5EF4-FFF2-40B4-BE49-F238E27FC236}">
                <a16:creationId xmlns:a16="http://schemas.microsoft.com/office/drawing/2014/main" id="{9E068233-5D53-E689-B82A-11B0112E5741}"/>
              </a:ext>
            </a:extLst>
          </p:cNvPr>
          <p:cNvCxnSpPr>
            <a:cxnSpLocks/>
          </p:cNvCxnSpPr>
          <p:nvPr/>
        </p:nvCxnSpPr>
        <p:spPr>
          <a:xfrm rot="5400000" flipH="1" flipV="1">
            <a:off x="11148259" y="2617486"/>
            <a:ext cx="1333482" cy="601090"/>
          </a:xfrm>
          <a:prstGeom prst="bentConnector3">
            <a:avLst>
              <a:gd name="adj1" fmla="val 5000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01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8D7FE-9408-66BF-0469-BD160BA56A7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Demo 1</a:t>
            </a:r>
          </a:p>
        </p:txBody>
      </p:sp>
      <p:sp>
        <p:nvSpPr>
          <p:cNvPr id="3" name="Text Placeholder 2">
            <a:extLst>
              <a:ext uri="{FF2B5EF4-FFF2-40B4-BE49-F238E27FC236}">
                <a16:creationId xmlns:a16="http://schemas.microsoft.com/office/drawing/2014/main" id="{97BE832F-F93E-4207-2D07-2C6C54324CA2}"/>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2400" kern="1200" dirty="0">
                <a:solidFill>
                  <a:schemeClr val="tx1"/>
                </a:solidFill>
                <a:latin typeface="+mn-lt"/>
                <a:ea typeface="+mn-ea"/>
                <a:cs typeface="+mn-cs"/>
              </a:rPr>
              <a:t>Using </a:t>
            </a:r>
            <a:r>
              <a:rPr lang="en-US" sz="2000" kern="1200" dirty="0" err="1">
                <a:solidFill>
                  <a:schemeClr val="accent6"/>
                </a:solidFill>
                <a:latin typeface="Consolas" panose="020B0609020204030204" pitchFamily="49" charset="0"/>
                <a:cs typeface="Consolas" panose="020B0609020204030204" pitchFamily="49" charset="0"/>
              </a:rPr>
              <a:t>httr</a:t>
            </a:r>
            <a:r>
              <a:rPr lang="en-US" sz="2400" kern="1200" dirty="0">
                <a:solidFill>
                  <a:schemeClr val="tx1"/>
                </a:solidFill>
                <a:latin typeface="+mn-lt"/>
                <a:ea typeface="+mn-ea"/>
                <a:cs typeface="+mn-cs"/>
              </a:rPr>
              <a:t> and </a:t>
            </a:r>
            <a:r>
              <a:rPr lang="en-US" sz="2000" kern="1200" dirty="0" err="1">
                <a:solidFill>
                  <a:schemeClr val="accent6"/>
                </a:solidFill>
                <a:latin typeface="Consolas" panose="020B0609020204030204" pitchFamily="49" charset="0"/>
                <a:cs typeface="Consolas" panose="020B0609020204030204" pitchFamily="49" charset="0"/>
              </a:rPr>
              <a:t>jsonlite</a:t>
            </a:r>
            <a:endParaRPr lang="en-US" sz="2000" kern="1200" dirty="0">
              <a:solidFill>
                <a:schemeClr val="accent6"/>
              </a:solidFill>
              <a:latin typeface="Consolas" panose="020B0609020204030204" pitchFamily="49" charset="0"/>
              <a:cs typeface="Consolas" panose="020B0609020204030204" pitchFamily="49" charset="0"/>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2934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8D7FE-9408-66BF-0469-BD160BA56A7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Demo 2</a:t>
            </a:r>
          </a:p>
        </p:txBody>
      </p:sp>
      <p:sp>
        <p:nvSpPr>
          <p:cNvPr id="3" name="Text Placeholder 2">
            <a:extLst>
              <a:ext uri="{FF2B5EF4-FFF2-40B4-BE49-F238E27FC236}">
                <a16:creationId xmlns:a16="http://schemas.microsoft.com/office/drawing/2014/main" id="{97BE832F-F93E-4207-2D07-2C6C54324CA2}"/>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2400" kern="1200" dirty="0">
                <a:solidFill>
                  <a:schemeClr val="tx1"/>
                </a:solidFill>
                <a:latin typeface="+mn-lt"/>
                <a:ea typeface="+mn-ea"/>
                <a:cs typeface="+mn-cs"/>
              </a:rPr>
              <a:t>Using </a:t>
            </a:r>
            <a:r>
              <a:rPr lang="en-US" sz="2000" kern="1200" dirty="0" err="1">
                <a:solidFill>
                  <a:schemeClr val="accent6"/>
                </a:solidFill>
                <a:latin typeface="Consolas" panose="020B0609020204030204" pitchFamily="49" charset="0"/>
                <a:cs typeface="Consolas" panose="020B0609020204030204" pitchFamily="49" charset="0"/>
              </a:rPr>
              <a:t>censusapi</a:t>
            </a:r>
            <a:endParaRPr lang="en-US" sz="2000" kern="1200" dirty="0">
              <a:solidFill>
                <a:schemeClr val="accent6"/>
              </a:solidFill>
              <a:latin typeface="Consolas" panose="020B0609020204030204" pitchFamily="49" charset="0"/>
              <a:cs typeface="Consolas" panose="020B0609020204030204" pitchFamily="49" charset="0"/>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190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err="1"/>
              <a:t>censusapi</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pPr algn="l" rtl="0" fontAlgn="base">
              <a:spcBef>
                <a:spcPts val="0"/>
              </a:spcBef>
              <a:spcAft>
                <a:spcPts val="1800"/>
              </a:spcAft>
            </a:pPr>
            <a:r>
              <a:rPr lang="en-US" b="0" i="0" u="none" strike="noStrike" dirty="0">
                <a:solidFill>
                  <a:srgbClr val="000000"/>
                </a:solidFill>
                <a:effectLst/>
                <a:latin typeface="Gentona Book" panose="00000500000000000000" pitchFamily="50" charset="0"/>
                <a:hlinkClick r:id="rId2"/>
              </a:rPr>
              <a:t>Link</a:t>
            </a:r>
            <a:endParaRPr lang="en-US" b="0" i="0" u="none" strike="noStrike" dirty="0">
              <a:solidFill>
                <a:srgbClr val="000000"/>
              </a:solidFill>
              <a:effectLst/>
              <a:latin typeface="Gentona Book" panose="00000500000000000000" pitchFamily="50" charset="0"/>
            </a:endParaRPr>
          </a:p>
          <a:p>
            <a:pPr algn="l" rtl="0" fontAlgn="base">
              <a:spcBef>
                <a:spcPts val="0"/>
              </a:spcBef>
              <a:spcAft>
                <a:spcPts val="1800"/>
              </a:spcAft>
            </a:pPr>
            <a:r>
              <a:rPr lang="en-US" b="0" i="0" u="none" strike="noStrike" dirty="0">
                <a:solidFill>
                  <a:srgbClr val="000000"/>
                </a:solidFill>
                <a:effectLst/>
                <a:latin typeface="Gentona Book" panose="00000500000000000000" pitchFamily="50" charset="0"/>
              </a:rPr>
              <a:t>R wrapper for US Census Data API. </a:t>
            </a:r>
            <a:r>
              <a:rPr lang="en-US" b="0" i="0" dirty="0">
                <a:solidFill>
                  <a:srgbClr val="000000"/>
                </a:solidFill>
                <a:effectLst/>
                <a:latin typeface="Gentona Book" panose="00000500000000000000" pitchFamily="50" charset="0"/>
              </a:rPr>
              <a:t>​</a:t>
            </a:r>
            <a:endParaRPr lang="en-US" b="0" i="0" dirty="0">
              <a:solidFill>
                <a:srgbClr val="000000"/>
              </a:solidFill>
              <a:effectLst/>
              <a:latin typeface="Segoe UI" panose="020B0502040204020203" pitchFamily="34" charset="0"/>
            </a:endParaRPr>
          </a:p>
          <a:p>
            <a:pPr algn="l" rtl="0" fontAlgn="base">
              <a:spcBef>
                <a:spcPts val="0"/>
              </a:spcBef>
              <a:spcAft>
                <a:spcPts val="1800"/>
              </a:spcAft>
            </a:pPr>
            <a:r>
              <a:rPr lang="en-US" b="0" i="0" dirty="0">
                <a:solidFill>
                  <a:srgbClr val="000000"/>
                </a:solidFill>
                <a:effectLst/>
                <a:latin typeface="Gentona Book" panose="00000500000000000000" pitchFamily="50" charset="0"/>
              </a:rPr>
              <a:t>​</a:t>
            </a:r>
            <a:r>
              <a:rPr lang="en-US" b="0" i="0" u="none" strike="noStrike" dirty="0">
                <a:solidFill>
                  <a:srgbClr val="000000"/>
                </a:solidFill>
                <a:effectLst/>
                <a:latin typeface="Gentona Book" panose="00000500000000000000" pitchFamily="50" charset="0"/>
              </a:rPr>
              <a:t>Covers more datasets than </a:t>
            </a:r>
            <a:r>
              <a:rPr lang="en-US" b="0" i="0" u="none" strike="noStrike" dirty="0" err="1">
                <a:solidFill>
                  <a:schemeClr val="accent6"/>
                </a:solidFill>
                <a:effectLst/>
                <a:latin typeface="Gentona Book" panose="00000500000000000000" pitchFamily="50" charset="0"/>
              </a:rPr>
              <a:t>tidycensus</a:t>
            </a:r>
            <a:r>
              <a:rPr lang="en-US" b="0" i="0" u="none" strike="noStrike" dirty="0">
                <a:solidFill>
                  <a:srgbClr val="000000"/>
                </a:solidFill>
                <a:effectLst/>
                <a:latin typeface="Gentona Book" panose="00000500000000000000" pitchFamily="50" charset="0"/>
              </a:rPr>
              <a:t> </a:t>
            </a:r>
            <a:br>
              <a:rPr lang="en-US" b="0" i="0" u="none" strike="noStrike" dirty="0">
                <a:solidFill>
                  <a:srgbClr val="000000"/>
                </a:solidFill>
                <a:effectLst/>
                <a:latin typeface="Gentona Book" panose="00000500000000000000" pitchFamily="50" charset="0"/>
              </a:rPr>
            </a:br>
            <a:r>
              <a:rPr lang="en-US" b="0" i="0" u="none" strike="noStrike" dirty="0">
                <a:solidFill>
                  <a:srgbClr val="000000"/>
                </a:solidFill>
                <a:effectLst/>
                <a:latin typeface="Gentona Book" panose="00000500000000000000" pitchFamily="50" charset="0"/>
              </a:rPr>
              <a:t>(another R package for US Census data) </a:t>
            </a:r>
            <a:r>
              <a:rPr lang="en-US" b="0" i="0" dirty="0">
                <a:solidFill>
                  <a:srgbClr val="000000"/>
                </a:solidFill>
                <a:effectLst/>
                <a:latin typeface="Gentona Book" panose="00000500000000000000" pitchFamily="50" charset="0"/>
              </a:rPr>
              <a:t>​</a:t>
            </a:r>
          </a:p>
          <a:p>
            <a:pPr algn="l" rtl="0" fontAlgn="base">
              <a:spcBef>
                <a:spcPts val="0"/>
              </a:spcBef>
              <a:spcAft>
                <a:spcPts val="1800"/>
              </a:spcAft>
            </a:pPr>
            <a:r>
              <a:rPr lang="en-US" b="0" i="0" u="none" strike="noStrike" dirty="0">
                <a:solidFill>
                  <a:srgbClr val="000000"/>
                </a:solidFill>
                <a:effectLst/>
                <a:latin typeface="Gentona Book" panose="00000500000000000000" pitchFamily="50" charset="0"/>
              </a:rPr>
              <a:t>Returns data frames of census data </a:t>
            </a:r>
            <a:r>
              <a:rPr lang="en-US" i="0" u="none" strike="noStrike" dirty="0">
                <a:effectLst/>
                <a:latin typeface="Gentona Book" panose="00000500000000000000" pitchFamily="50" charset="0"/>
              </a:rPr>
              <a:t>AND</a:t>
            </a:r>
            <a:r>
              <a:rPr lang="en-US" i="0" u="none" strike="noStrike" dirty="0">
                <a:solidFill>
                  <a:schemeClr val="accent6"/>
                </a:solidFill>
                <a:effectLst/>
                <a:latin typeface="Gentona Book" panose="00000500000000000000" pitchFamily="50" charset="0"/>
              </a:rPr>
              <a:t> metadata </a:t>
            </a:r>
            <a:endParaRPr lang="en-US" sz="2200" dirty="0"/>
          </a:p>
        </p:txBody>
      </p:sp>
    </p:spTree>
    <p:extLst>
      <p:ext uri="{BB962C8B-B14F-4D97-AF65-F5344CB8AC3E}">
        <p14:creationId xmlns:p14="http://schemas.microsoft.com/office/powerpoint/2010/main" val="282264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a:t>Agenda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515600" cy="4251960"/>
          </a:xfrm>
        </p:spPr>
        <p:txBody>
          <a:bodyPr>
            <a:normAutofit/>
          </a:bodyPr>
          <a:lstStyle/>
          <a:p>
            <a:pPr>
              <a:spcBef>
                <a:spcPts val="600"/>
              </a:spcBef>
              <a:spcAft>
                <a:spcPts val="1800"/>
              </a:spcAft>
            </a:pPr>
            <a:r>
              <a:rPr lang="en-US" sz="2200" dirty="0"/>
              <a:t>What is an API?</a:t>
            </a:r>
          </a:p>
          <a:p>
            <a:pPr>
              <a:spcBef>
                <a:spcPts val="600"/>
              </a:spcBef>
              <a:spcAft>
                <a:spcPts val="1800"/>
              </a:spcAft>
            </a:pPr>
            <a:r>
              <a:rPr lang="en-US" sz="2200" dirty="0"/>
              <a:t>Why use APIs?</a:t>
            </a:r>
          </a:p>
          <a:p>
            <a:pPr>
              <a:spcBef>
                <a:spcPts val="600"/>
              </a:spcBef>
              <a:spcAft>
                <a:spcPts val="1800"/>
              </a:spcAft>
            </a:pPr>
            <a:r>
              <a:rPr lang="en-US" sz="2200" dirty="0"/>
              <a:t>Getting started (the general workflow)</a:t>
            </a:r>
          </a:p>
          <a:p>
            <a:pPr>
              <a:spcBef>
                <a:spcPts val="600"/>
              </a:spcBef>
              <a:spcAft>
                <a:spcPts val="1800"/>
              </a:spcAft>
            </a:pPr>
            <a:r>
              <a:rPr lang="en-US" sz="2200" dirty="0"/>
              <a:t>Explore the US Census API (creating queries in a web browser)</a:t>
            </a:r>
            <a:endParaRPr lang="en-US" sz="1800" dirty="0"/>
          </a:p>
          <a:p>
            <a:pPr>
              <a:spcBef>
                <a:spcPts val="600"/>
              </a:spcBef>
            </a:pPr>
            <a:r>
              <a:rPr lang="en-US" sz="2200" dirty="0"/>
              <a:t>Demos:</a:t>
            </a:r>
          </a:p>
          <a:p>
            <a:pPr lvl="1"/>
            <a:r>
              <a:rPr lang="en-US" sz="2000" dirty="0"/>
              <a:t>Using </a:t>
            </a:r>
            <a:r>
              <a:rPr lang="en-US" sz="1800" dirty="0" err="1">
                <a:latin typeface="Consolas" panose="020B0609020204030204" pitchFamily="49" charset="0"/>
                <a:cs typeface="Consolas" panose="020B0609020204030204" pitchFamily="49" charset="0"/>
              </a:rPr>
              <a:t>httr</a:t>
            </a:r>
            <a:r>
              <a:rPr lang="en-US" sz="2000" dirty="0"/>
              <a:t> and </a:t>
            </a:r>
            <a:r>
              <a:rPr lang="en-US" sz="1800" dirty="0" err="1">
                <a:latin typeface="Consolas" panose="020B0609020204030204" pitchFamily="49" charset="0"/>
                <a:cs typeface="Consolas" panose="020B0609020204030204" pitchFamily="49" charset="0"/>
              </a:rPr>
              <a:t>jsonlite</a:t>
            </a:r>
            <a:endParaRPr lang="en-US" sz="1800" dirty="0">
              <a:latin typeface="Consolas" panose="020B0609020204030204" pitchFamily="49" charset="0"/>
              <a:cs typeface="Consolas" panose="020B0609020204030204" pitchFamily="49" charset="0"/>
            </a:endParaRPr>
          </a:p>
          <a:p>
            <a:pPr lvl="1"/>
            <a:r>
              <a:rPr lang="en-US" sz="2000" dirty="0"/>
              <a:t>Using </a:t>
            </a:r>
            <a:r>
              <a:rPr lang="en-US" sz="1800" dirty="0" err="1">
                <a:latin typeface="Consolas" panose="020B0609020204030204" pitchFamily="49" charset="0"/>
                <a:cs typeface="Consolas" panose="020B0609020204030204" pitchFamily="49" charset="0"/>
              </a:rPr>
              <a:t>censusapi</a:t>
            </a:r>
            <a:endParaRPr lang="en-US" sz="1800" dirty="0">
              <a:latin typeface="Consolas" panose="020B0609020204030204" pitchFamily="49" charset="0"/>
              <a:cs typeface="Consolas" panose="020B0609020204030204" pitchFamily="49" charset="0"/>
            </a:endParaRPr>
          </a:p>
          <a:p>
            <a:pPr marL="0" indent="0">
              <a:buNone/>
            </a:pPr>
            <a:endParaRPr lang="en-US" sz="2200" dirty="0"/>
          </a:p>
        </p:txBody>
      </p:sp>
    </p:spTree>
    <p:extLst>
      <p:ext uri="{BB962C8B-B14F-4D97-AF65-F5344CB8AC3E}">
        <p14:creationId xmlns:p14="http://schemas.microsoft.com/office/powerpoint/2010/main" val="3311582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AB433-7BF2-A65A-C884-65181D78C27D}"/>
              </a:ext>
            </a:extLst>
          </p:cNvPr>
          <p:cNvSpPr>
            <a:spLocks noGrp="1"/>
          </p:cNvSpPr>
          <p:nvPr>
            <p:ph type="title"/>
          </p:nvPr>
        </p:nvSpPr>
        <p:spPr>
          <a:xfrm>
            <a:off x="838200" y="365125"/>
            <a:ext cx="10515600" cy="1325563"/>
          </a:xfrm>
        </p:spPr>
        <p:txBody>
          <a:bodyPr>
            <a:normAutofit/>
          </a:bodyPr>
          <a:lstStyle/>
          <a:p>
            <a:r>
              <a:rPr lang="en-US" sz="5400" dirty="0"/>
              <a:t>Other Demos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A1373-413F-9EDB-08DC-20F68E8A8FD0}"/>
              </a:ext>
            </a:extLst>
          </p:cNvPr>
          <p:cNvSpPr>
            <a:spLocks noGrp="1"/>
          </p:cNvSpPr>
          <p:nvPr>
            <p:ph idx="1"/>
          </p:nvPr>
        </p:nvSpPr>
        <p:spPr>
          <a:xfrm>
            <a:off x="838200" y="1929384"/>
            <a:ext cx="10853928" cy="4660870"/>
          </a:xfrm>
        </p:spPr>
        <p:txBody>
          <a:bodyPr>
            <a:normAutofit fontScale="92500" lnSpcReduction="20000"/>
          </a:bodyPr>
          <a:lstStyle/>
          <a:p>
            <a:r>
              <a:rPr lang="en-US" dirty="0" err="1">
                <a:latin typeface="Gentona Book" pitchFamily="2" charset="77"/>
              </a:rPr>
              <a:t>rjsonio</a:t>
            </a:r>
            <a:r>
              <a:rPr lang="en-US" dirty="0">
                <a:latin typeface="Gentona Book" pitchFamily="2" charset="77"/>
              </a:rPr>
              <a:t> demo:</a:t>
            </a:r>
            <a:endParaRPr lang="en-US" dirty="0">
              <a:latin typeface="Gentona Book" pitchFamily="2" charset="77"/>
              <a:hlinkClick r:id="rId2"/>
            </a:endParaRPr>
          </a:p>
          <a:p>
            <a:pPr lvl="1"/>
            <a:r>
              <a:rPr lang="en-US" dirty="0">
                <a:latin typeface="Gentona Book" pitchFamily="2" charset="77"/>
                <a:hlinkClick r:id="rId2"/>
              </a:rPr>
              <a:t>RJSONIO</a:t>
            </a:r>
            <a:r>
              <a:rPr lang="en-US" dirty="0">
                <a:latin typeface="Gentona Book" pitchFamily="2" charset="77"/>
              </a:rPr>
              <a:t> – a package that converts data to and from JSON format</a:t>
            </a:r>
          </a:p>
          <a:p>
            <a:pPr lvl="1"/>
            <a:r>
              <a:rPr lang="en-US" dirty="0">
                <a:latin typeface="Gentona Book" pitchFamily="2" charset="77"/>
              </a:rPr>
              <a:t>Similar to using </a:t>
            </a:r>
            <a:r>
              <a:rPr lang="en-US" sz="2200" dirty="0" err="1">
                <a:latin typeface="Consolas" panose="020B0609020204030204" pitchFamily="49" charset="0"/>
                <a:cs typeface="Consolas" panose="020B0609020204030204" pitchFamily="49" charset="0"/>
              </a:rPr>
              <a:t>httr</a:t>
            </a:r>
            <a:r>
              <a:rPr lang="en-US" dirty="0">
                <a:latin typeface="Gentona Book" pitchFamily="2" charset="77"/>
              </a:rPr>
              <a:t> and </a:t>
            </a:r>
            <a:r>
              <a:rPr lang="en-US" sz="2200" dirty="0" err="1">
                <a:latin typeface="Consolas" panose="020B0609020204030204" pitchFamily="49" charset="0"/>
                <a:cs typeface="Consolas" panose="020B0609020204030204" pitchFamily="49" charset="0"/>
              </a:rPr>
              <a:t>jsonlite</a:t>
            </a:r>
            <a:br>
              <a:rPr lang="en-US" dirty="0">
                <a:latin typeface="Gentona Book" pitchFamily="2" charset="77"/>
              </a:rPr>
            </a:br>
            <a:endParaRPr lang="en-US" dirty="0">
              <a:latin typeface="Gentona Book" pitchFamily="2" charset="77"/>
            </a:endParaRPr>
          </a:p>
          <a:p>
            <a:r>
              <a:rPr lang="en-US" dirty="0" err="1">
                <a:latin typeface="Gentona Book" pitchFamily="2" charset="77"/>
              </a:rPr>
              <a:t>tidycensus</a:t>
            </a:r>
            <a:r>
              <a:rPr lang="en-US" dirty="0">
                <a:latin typeface="Gentona Book" pitchFamily="2" charset="77"/>
              </a:rPr>
              <a:t> demo:</a:t>
            </a:r>
          </a:p>
          <a:p>
            <a:pPr lvl="1"/>
            <a:r>
              <a:rPr lang="en-US" dirty="0">
                <a:latin typeface="Gentona Book" pitchFamily="2" charset="77"/>
                <a:hlinkClick r:id="rId3"/>
              </a:rPr>
              <a:t>Tidycensus</a:t>
            </a:r>
            <a:r>
              <a:rPr lang="en-US" dirty="0">
                <a:latin typeface="Gentona Book" pitchFamily="2" charset="77"/>
              </a:rPr>
              <a:t> - an integrated package that allows users to access decennial census and ACS data as </a:t>
            </a:r>
            <a:r>
              <a:rPr lang="en-US" dirty="0" err="1">
                <a:latin typeface="Gentona Book" pitchFamily="2" charset="77"/>
              </a:rPr>
              <a:t>tidyverse</a:t>
            </a:r>
            <a:r>
              <a:rPr lang="en-US" dirty="0">
                <a:latin typeface="Gentona Book" pitchFamily="2" charset="77"/>
              </a:rPr>
              <a:t>-ready data frames. </a:t>
            </a:r>
            <a:br>
              <a:rPr lang="en-US" dirty="0">
                <a:latin typeface="Gentona Book" pitchFamily="2" charset="77"/>
              </a:rPr>
            </a:br>
            <a:r>
              <a:rPr lang="en-US" dirty="0">
                <a:latin typeface="Gentona Book" pitchFamily="2" charset="77"/>
              </a:rPr>
              <a:t>​</a:t>
            </a:r>
          </a:p>
          <a:p>
            <a:pPr lvl="1"/>
            <a:r>
              <a:rPr lang="en-US" dirty="0">
                <a:latin typeface="Gentona Book" pitchFamily="2" charset="77"/>
              </a:rPr>
              <a:t>Offers access to less datasets than </a:t>
            </a:r>
            <a:r>
              <a:rPr lang="en-US" sz="2200" dirty="0" err="1">
                <a:latin typeface="Consolas" panose="020B0609020204030204" pitchFamily="49" charset="0"/>
                <a:cs typeface="Consolas" panose="020B0609020204030204" pitchFamily="49" charset="0"/>
              </a:rPr>
              <a:t>censusapi</a:t>
            </a:r>
            <a:r>
              <a:rPr lang="en-US" dirty="0">
                <a:latin typeface="Gentona Book" pitchFamily="2" charset="77"/>
              </a:rPr>
              <a:t>:</a:t>
            </a:r>
            <a:br>
              <a:rPr lang="en-US" dirty="0">
                <a:latin typeface="Gentona Book" pitchFamily="2" charset="77"/>
              </a:rPr>
            </a:br>
            <a:br>
              <a:rPr lang="en-US" dirty="0">
                <a:latin typeface="Gentona Book" pitchFamily="2" charset="77"/>
              </a:rPr>
            </a:br>
            <a:r>
              <a:rPr lang="en-US" i="1" dirty="0">
                <a:solidFill>
                  <a:schemeClr val="tx1">
                    <a:lumMod val="65000"/>
                    <a:lumOff val="35000"/>
                  </a:schemeClr>
                </a:solidFill>
              </a:rPr>
              <a:t>The main intent of the </a:t>
            </a:r>
            <a:r>
              <a:rPr lang="en-US" i="1" dirty="0" err="1">
                <a:solidFill>
                  <a:schemeClr val="tx1">
                    <a:lumMod val="65000"/>
                    <a:lumOff val="35000"/>
                  </a:schemeClr>
                </a:solidFill>
              </a:rPr>
              <a:t>tidycensus</a:t>
            </a:r>
            <a:r>
              <a:rPr lang="en-US" i="1" dirty="0">
                <a:solidFill>
                  <a:schemeClr val="tx1">
                    <a:lumMod val="65000"/>
                    <a:lumOff val="35000"/>
                  </a:schemeClr>
                </a:solidFill>
              </a:rPr>
              <a:t> package is to return population characteristics of the United States in tidy format allowing for integration with simple feature geometries. Its intent is not, and has never been, to wrap the universe of APIs and datasets available from the US Census Bureau. </a:t>
            </a:r>
            <a:br>
              <a:rPr lang="en-US" i="1" dirty="0">
                <a:solidFill>
                  <a:schemeClr val="tx1">
                    <a:lumMod val="65000"/>
                    <a:lumOff val="35000"/>
                  </a:schemeClr>
                </a:solidFill>
              </a:rPr>
            </a:br>
            <a:endParaRPr lang="en-US" i="1" dirty="0">
              <a:solidFill>
                <a:schemeClr val="tx1">
                  <a:lumMod val="65000"/>
                  <a:lumOff val="35000"/>
                </a:schemeClr>
              </a:solidFill>
            </a:endParaRPr>
          </a:p>
          <a:p>
            <a:pPr lvl="1"/>
            <a:r>
              <a:rPr lang="en-US" dirty="0">
                <a:solidFill>
                  <a:schemeClr val="tx1">
                    <a:lumMod val="65000"/>
                    <a:lumOff val="35000"/>
                  </a:schemeClr>
                </a:solidFill>
                <a:latin typeface="Gentona Book" pitchFamily="2" charset="77"/>
                <a:hlinkClick r:id="rId4"/>
              </a:rPr>
              <a:t>Walkthrough</a:t>
            </a:r>
            <a:endParaRPr lang="en-US" dirty="0">
              <a:solidFill>
                <a:schemeClr val="tx1">
                  <a:lumMod val="65000"/>
                  <a:lumOff val="35000"/>
                </a:schemeClr>
              </a:solidFill>
              <a:latin typeface="Gentona Book" pitchFamily="2" charset="77"/>
            </a:endParaRPr>
          </a:p>
          <a:p>
            <a:pPr lvl="1"/>
            <a:endParaRPr lang="en-US" dirty="0">
              <a:latin typeface="Gentona Book" pitchFamily="2" charset="77"/>
            </a:endParaRPr>
          </a:p>
          <a:p>
            <a:pPr algn="l" rtl="0" fontAlgn="base">
              <a:spcBef>
                <a:spcPts val="0"/>
              </a:spcBef>
              <a:spcAft>
                <a:spcPts val="1800"/>
              </a:spcAft>
            </a:pPr>
            <a:endParaRPr lang="en-US" sz="2200" dirty="0"/>
          </a:p>
        </p:txBody>
      </p:sp>
    </p:spTree>
    <p:extLst>
      <p:ext uri="{BB962C8B-B14F-4D97-AF65-F5344CB8AC3E}">
        <p14:creationId xmlns:p14="http://schemas.microsoft.com/office/powerpoint/2010/main" val="3637975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BB790-76AC-6631-3AF2-D84F1DC228CB}"/>
              </a:ext>
            </a:extLst>
          </p:cNvPr>
          <p:cNvSpPr>
            <a:spLocks noGrp="1"/>
          </p:cNvSpPr>
          <p:nvPr>
            <p:ph type="ctrTitle"/>
          </p:nvPr>
        </p:nvSpPr>
        <p:spPr>
          <a:xfrm>
            <a:off x="838199" y="1093788"/>
            <a:ext cx="10506455" cy="2967208"/>
          </a:xfrm>
        </p:spPr>
        <p:txBody>
          <a:bodyPr>
            <a:normAutofit/>
          </a:bodyPr>
          <a:lstStyle/>
          <a:p>
            <a:pPr algn="l"/>
            <a:r>
              <a:rPr lang="en-US" sz="8000" dirty="0"/>
              <a:t>Thank you!</a:t>
            </a:r>
          </a:p>
        </p:txBody>
      </p:sp>
      <p:sp>
        <p:nvSpPr>
          <p:cNvPr id="3" name="Subtitle 2">
            <a:extLst>
              <a:ext uri="{FF2B5EF4-FFF2-40B4-BE49-F238E27FC236}">
                <a16:creationId xmlns:a16="http://schemas.microsoft.com/office/drawing/2014/main" id="{EA5687B6-6243-24CA-4D6C-D3743EFB695F}"/>
              </a:ext>
            </a:extLst>
          </p:cNvPr>
          <p:cNvSpPr>
            <a:spLocks noGrp="1"/>
          </p:cNvSpPr>
          <p:nvPr>
            <p:ph type="subTitle" idx="1"/>
          </p:nvPr>
        </p:nvSpPr>
        <p:spPr>
          <a:xfrm>
            <a:off x="6096000" y="4619624"/>
            <a:ext cx="5251703" cy="1038225"/>
          </a:xfrm>
        </p:spPr>
        <p:txBody>
          <a:bodyPr>
            <a:normAutofit fontScale="92500" lnSpcReduction="10000"/>
          </a:bodyPr>
          <a:lstStyle/>
          <a:p>
            <a:pPr algn="r"/>
            <a:r>
              <a:rPr lang="en-US" sz="1900" dirty="0"/>
              <a:t>Reina </a:t>
            </a:r>
            <a:r>
              <a:rPr lang="en-US" sz="1900" dirty="0" err="1"/>
              <a:t>Chano</a:t>
            </a:r>
            <a:r>
              <a:rPr lang="en-US" sz="1900" dirty="0"/>
              <a:t> Murray</a:t>
            </a:r>
          </a:p>
          <a:p>
            <a:pPr algn="r"/>
            <a:r>
              <a:rPr lang="en-US" sz="1900" dirty="0"/>
              <a:t>R-Ladies Baltimore + Irvine</a:t>
            </a:r>
          </a:p>
          <a:p>
            <a:pPr algn="r"/>
            <a:r>
              <a:rPr lang="en-US" sz="1900" dirty="0"/>
              <a:t>April 11, 2023</a:t>
            </a:r>
          </a:p>
        </p:txBody>
      </p:sp>
      <p:sp>
        <p:nvSpPr>
          <p:cNvPr id="15"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875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5A1A1-E6C1-37ED-AAF0-731A0312268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What is an API?</a:t>
            </a:r>
          </a:p>
        </p:txBody>
      </p:sp>
      <p:sp>
        <p:nvSpPr>
          <p:cNvPr id="3" name="Text Placeholder 2">
            <a:extLst>
              <a:ext uri="{FF2B5EF4-FFF2-40B4-BE49-F238E27FC236}">
                <a16:creationId xmlns:a16="http://schemas.microsoft.com/office/drawing/2014/main" id="{F0BB213A-E34E-BE48-D547-1568C01DF4E6}"/>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24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4A35DD8-8AE7-97E9-57EE-646D0A7618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7" b="15153"/>
          <a:stretch/>
        </p:blipFill>
        <p:spPr bwMode="auto">
          <a:xfrm>
            <a:off x="2176756" y="1225286"/>
            <a:ext cx="7835437" cy="440742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43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592C28A-A230-1BC2-186C-4F7DFCDCF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336813"/>
            <a:ext cx="5822950" cy="618437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8">
            <a:extLst>
              <a:ext uri="{FF2B5EF4-FFF2-40B4-BE49-F238E27FC236}">
                <a16:creationId xmlns:a16="http://schemas.microsoft.com/office/drawing/2014/main" id="{0B726FDF-E353-B308-149E-C3B8F7334CE9}"/>
              </a:ext>
            </a:extLst>
          </p:cNvPr>
          <p:cNvSpPr>
            <a:spLocks noGrp="1"/>
          </p:cNvSpPr>
          <p:nvPr/>
        </p:nvSpPr>
        <p:spPr>
          <a:xfrm>
            <a:off x="6724481" y="1701800"/>
            <a:ext cx="5292192"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ED7D31"/>
                </a:solidFill>
                <a:latin typeface="Gentona Book" panose="00000500000000000000" pitchFamily="50" charset="0"/>
              </a:rPr>
              <a:t>Ordering a Meal</a:t>
            </a:r>
          </a:p>
          <a:p>
            <a:pPr>
              <a:spcBef>
                <a:spcPts val="1600"/>
              </a:spcBef>
            </a:pPr>
            <a:r>
              <a:rPr lang="en-US" sz="2000" dirty="0">
                <a:latin typeface="Gentona Book" panose="00000500000000000000" pitchFamily="50" charset="0"/>
              </a:rPr>
              <a:t>Customer makes an order</a:t>
            </a:r>
          </a:p>
          <a:p>
            <a:pPr>
              <a:spcBef>
                <a:spcPts val="1600"/>
              </a:spcBef>
            </a:pPr>
            <a:r>
              <a:rPr lang="en-US" sz="2000" dirty="0">
                <a:latin typeface="Gentona Book" panose="00000500000000000000" pitchFamily="50" charset="0"/>
              </a:rPr>
              <a:t>Server takes down order, processes it,</a:t>
            </a:r>
            <a:br>
              <a:rPr lang="en-US" sz="2000" dirty="0">
                <a:latin typeface="Gentona Book" panose="00000500000000000000" pitchFamily="50" charset="0"/>
              </a:rPr>
            </a:br>
            <a:r>
              <a:rPr lang="en-US" sz="2000" dirty="0">
                <a:latin typeface="Gentona Book" panose="00000500000000000000" pitchFamily="50" charset="0"/>
              </a:rPr>
              <a:t>and passes it to cook</a:t>
            </a:r>
          </a:p>
          <a:p>
            <a:pPr>
              <a:spcBef>
                <a:spcPts val="1600"/>
              </a:spcBef>
            </a:pPr>
            <a:r>
              <a:rPr lang="en-US" sz="2000" dirty="0">
                <a:latin typeface="Gentona Book" panose="00000500000000000000" pitchFamily="50" charset="0"/>
              </a:rPr>
              <a:t>Cook acknowledges order</a:t>
            </a:r>
          </a:p>
          <a:p>
            <a:pPr>
              <a:spcBef>
                <a:spcPts val="1600"/>
              </a:spcBef>
            </a:pPr>
            <a:r>
              <a:rPr lang="en-US" sz="2000" dirty="0">
                <a:latin typeface="Gentona Book" panose="00000500000000000000" pitchFamily="50" charset="0"/>
              </a:rPr>
              <a:t>Cook makes the order, gives it to the server</a:t>
            </a:r>
          </a:p>
          <a:p>
            <a:pPr>
              <a:spcBef>
                <a:spcPts val="1600"/>
              </a:spcBef>
            </a:pPr>
            <a:r>
              <a:rPr lang="en-US" sz="2000" dirty="0">
                <a:latin typeface="Gentona Book" panose="00000500000000000000" pitchFamily="50" charset="0"/>
              </a:rPr>
              <a:t>Server gives the customer their order</a:t>
            </a:r>
          </a:p>
        </p:txBody>
      </p:sp>
    </p:spTree>
    <p:extLst>
      <p:ext uri="{BB962C8B-B14F-4D97-AF65-F5344CB8AC3E}">
        <p14:creationId xmlns:p14="http://schemas.microsoft.com/office/powerpoint/2010/main" val="131470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CADEDD82-EE71-D380-B882-93B752A74FE0}"/>
              </a:ext>
            </a:extLst>
          </p:cNvPr>
          <p:cNvSpPr>
            <a:spLocks noGrp="1"/>
          </p:cNvSpPr>
          <p:nvPr/>
        </p:nvSpPr>
        <p:spPr>
          <a:xfrm>
            <a:off x="7213600" y="1701800"/>
            <a:ext cx="4546600"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ED7D31"/>
                </a:solidFill>
                <a:latin typeface="Gentona Book" panose="00000500000000000000" pitchFamily="50" charset="0"/>
              </a:rPr>
              <a:t>APIs</a:t>
            </a:r>
          </a:p>
          <a:p>
            <a:pPr>
              <a:spcBef>
                <a:spcPts val="1600"/>
              </a:spcBef>
            </a:pPr>
            <a:r>
              <a:rPr lang="en-US" sz="2000" dirty="0">
                <a:latin typeface="Gentona Book" panose="00000500000000000000" pitchFamily="50" charset="0"/>
              </a:rPr>
              <a:t>User (client) makes a </a:t>
            </a:r>
            <a:r>
              <a:rPr lang="en-US" sz="2000" b="1" dirty="0">
                <a:solidFill>
                  <a:schemeClr val="accent6"/>
                </a:solidFill>
                <a:latin typeface="Gentona Book" panose="00000500000000000000" pitchFamily="50" charset="0"/>
              </a:rPr>
              <a:t>request</a:t>
            </a:r>
            <a:r>
              <a:rPr lang="en-US" sz="2000" dirty="0">
                <a:latin typeface="Gentona Book" panose="00000500000000000000" pitchFamily="50" charset="0"/>
              </a:rPr>
              <a:t> </a:t>
            </a:r>
          </a:p>
          <a:p>
            <a:pPr>
              <a:spcBef>
                <a:spcPts val="1600"/>
              </a:spcBef>
            </a:pPr>
            <a:r>
              <a:rPr lang="en-US" sz="2000" dirty="0">
                <a:latin typeface="Gentona Book" panose="00000500000000000000" pitchFamily="50" charset="0"/>
              </a:rPr>
              <a:t>API takes down request​, processes it, ​and passes it to the application​</a:t>
            </a:r>
          </a:p>
          <a:p>
            <a:pPr>
              <a:spcBef>
                <a:spcPts val="1600"/>
              </a:spcBef>
            </a:pPr>
            <a:r>
              <a:rPr lang="en-US" sz="2000" dirty="0">
                <a:latin typeface="Gentona Book" panose="00000500000000000000" pitchFamily="50" charset="0"/>
              </a:rPr>
              <a:t>Application acknowledges request​</a:t>
            </a:r>
          </a:p>
          <a:p>
            <a:pPr>
              <a:spcBef>
                <a:spcPts val="1600"/>
              </a:spcBef>
            </a:pPr>
            <a:r>
              <a:rPr lang="en-US" sz="2000" dirty="0">
                <a:latin typeface="Gentona Book" panose="00000500000000000000" pitchFamily="50" charset="0"/>
              </a:rPr>
              <a:t>Application processes request​ and signals API​</a:t>
            </a:r>
          </a:p>
          <a:p>
            <a:pPr>
              <a:spcBef>
                <a:spcPts val="1600"/>
              </a:spcBef>
            </a:pPr>
            <a:r>
              <a:rPr lang="en-US" sz="2000" dirty="0">
                <a:latin typeface="Gentona Book" panose="00000500000000000000" pitchFamily="50" charset="0"/>
              </a:rPr>
              <a:t>API returns a </a:t>
            </a:r>
            <a:r>
              <a:rPr lang="en-US" sz="2000" b="1" dirty="0">
                <a:solidFill>
                  <a:schemeClr val="accent6"/>
                </a:solidFill>
                <a:latin typeface="Gentona Book" panose="00000500000000000000" pitchFamily="50" charset="0"/>
              </a:rPr>
              <a:t>response</a:t>
            </a:r>
            <a:r>
              <a:rPr lang="en-US" sz="2000" dirty="0">
                <a:latin typeface="Gentona Book" panose="00000500000000000000" pitchFamily="50" charset="0"/>
              </a:rPr>
              <a:t> to user​</a:t>
            </a:r>
          </a:p>
        </p:txBody>
      </p:sp>
      <p:pic>
        <p:nvPicPr>
          <p:cNvPr id="3" name="Picture 2">
            <a:extLst>
              <a:ext uri="{FF2B5EF4-FFF2-40B4-BE49-F238E27FC236}">
                <a16:creationId xmlns:a16="http://schemas.microsoft.com/office/drawing/2014/main" id="{9A4F67B6-78A1-EE92-C881-E5ED07972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94" y="1559676"/>
            <a:ext cx="5595806" cy="373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0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7EA01B8-9090-61FB-2428-288A7D778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4" y="1797050"/>
            <a:ext cx="10143691" cy="3263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5B371ED-CD0C-D8E3-1100-94D688AABCEB}"/>
              </a:ext>
            </a:extLst>
          </p:cNvPr>
          <p:cNvSpPr/>
          <p:nvPr/>
        </p:nvSpPr>
        <p:spPr>
          <a:xfrm>
            <a:off x="2857284" y="2851150"/>
            <a:ext cx="952500" cy="368300"/>
          </a:xfrm>
          <a:prstGeom prst="rect">
            <a:avLst/>
          </a:prstGeom>
          <a:solidFill>
            <a:srgbClr val="FFC000">
              <a:alpha val="5098"/>
            </a:srgbClr>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688963B-6F2D-25D2-06F7-80D8D47BBB29}"/>
              </a:ext>
            </a:extLst>
          </p:cNvPr>
          <p:cNvSpPr/>
          <p:nvPr/>
        </p:nvSpPr>
        <p:spPr>
          <a:xfrm>
            <a:off x="2895384" y="3854450"/>
            <a:ext cx="952500" cy="368300"/>
          </a:xfrm>
          <a:prstGeom prst="rect">
            <a:avLst/>
          </a:prstGeom>
          <a:solidFill>
            <a:srgbClr val="FFC000">
              <a:alpha val="5098"/>
            </a:srgbClr>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BFA378-5B13-DFC4-3FBD-D68B1D115550}"/>
              </a:ext>
            </a:extLst>
          </p:cNvPr>
          <p:cNvSpPr/>
          <p:nvPr/>
        </p:nvSpPr>
        <p:spPr>
          <a:xfrm>
            <a:off x="7314984" y="2667000"/>
            <a:ext cx="520916" cy="1739900"/>
          </a:xfrm>
          <a:prstGeom prst="rect">
            <a:avLst/>
          </a:prstGeom>
          <a:solidFill>
            <a:srgbClr val="E93479">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6965EB-DB10-5D3D-E64B-A4834C0C3CE8}"/>
              </a:ext>
            </a:extLst>
          </p:cNvPr>
          <p:cNvSpPr txBox="1"/>
          <p:nvPr/>
        </p:nvSpPr>
        <p:spPr>
          <a:xfrm>
            <a:off x="3702050" y="1754227"/>
            <a:ext cx="3526286" cy="369332"/>
          </a:xfrm>
          <a:prstGeom prst="rect">
            <a:avLst/>
          </a:prstGeom>
          <a:noFill/>
          <a:ln>
            <a:solidFill>
              <a:srgbClr val="FFC000"/>
            </a:solidFill>
          </a:ln>
        </p:spPr>
        <p:txBody>
          <a:bodyPr wrap="none" rtlCol="0">
            <a:spAutoFit/>
          </a:bodyPr>
          <a:lstStyle/>
          <a:p>
            <a:r>
              <a:rPr lang="en-US" dirty="0">
                <a:solidFill>
                  <a:schemeClr val="tx1">
                    <a:lumMod val="75000"/>
                    <a:lumOff val="25000"/>
                  </a:schemeClr>
                </a:solidFill>
              </a:rPr>
              <a:t>Follows specific programmatic rules</a:t>
            </a:r>
          </a:p>
        </p:txBody>
      </p:sp>
      <p:cxnSp>
        <p:nvCxnSpPr>
          <p:cNvPr id="7" name="Connector: Elbow 10">
            <a:extLst>
              <a:ext uri="{FF2B5EF4-FFF2-40B4-BE49-F238E27FC236}">
                <a16:creationId xmlns:a16="http://schemas.microsoft.com/office/drawing/2014/main" id="{29C37748-2743-8C76-D807-CF3F1D37068A}"/>
              </a:ext>
            </a:extLst>
          </p:cNvPr>
          <p:cNvCxnSpPr>
            <a:cxnSpLocks/>
            <a:endCxn id="3" idx="0"/>
          </p:cNvCxnSpPr>
          <p:nvPr/>
        </p:nvCxnSpPr>
        <p:spPr>
          <a:xfrm rot="5400000">
            <a:off x="3061665" y="2210762"/>
            <a:ext cx="912257" cy="368518"/>
          </a:xfrm>
          <a:prstGeom prst="bentConnector3">
            <a:avLst>
              <a:gd name="adj1" fmla="val 1275"/>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035989-89A4-CDF4-2C60-876003A6B6D8}"/>
              </a:ext>
            </a:extLst>
          </p:cNvPr>
          <p:cNvSpPr txBox="1"/>
          <p:nvPr/>
        </p:nvSpPr>
        <p:spPr>
          <a:xfrm>
            <a:off x="3788698" y="4765159"/>
            <a:ext cx="5488682" cy="369332"/>
          </a:xfrm>
          <a:prstGeom prst="rect">
            <a:avLst/>
          </a:prstGeom>
          <a:noFill/>
          <a:ln>
            <a:solidFill>
              <a:srgbClr val="FFC000"/>
            </a:solidFill>
          </a:ln>
        </p:spPr>
        <p:txBody>
          <a:bodyPr wrap="none" rtlCol="0">
            <a:spAutoFit/>
          </a:bodyPr>
          <a:lstStyle/>
          <a:p>
            <a:r>
              <a:rPr lang="en-US" dirty="0">
                <a:solidFill>
                  <a:schemeClr val="tx1">
                    <a:lumMod val="75000"/>
                    <a:lumOff val="25000"/>
                  </a:schemeClr>
                </a:solidFill>
              </a:rPr>
              <a:t>Contains content in a documented and structured format</a:t>
            </a:r>
          </a:p>
        </p:txBody>
      </p:sp>
      <p:cxnSp>
        <p:nvCxnSpPr>
          <p:cNvPr id="9" name="Connector: Elbow 15">
            <a:extLst>
              <a:ext uri="{FF2B5EF4-FFF2-40B4-BE49-F238E27FC236}">
                <a16:creationId xmlns:a16="http://schemas.microsoft.com/office/drawing/2014/main" id="{D6418699-D6C5-C679-BBA0-D58BC029719A}"/>
              </a:ext>
            </a:extLst>
          </p:cNvPr>
          <p:cNvCxnSpPr>
            <a:cxnSpLocks/>
            <a:endCxn id="4" idx="2"/>
          </p:cNvCxnSpPr>
          <p:nvPr/>
        </p:nvCxnSpPr>
        <p:spPr>
          <a:xfrm rot="16200000" flipV="1">
            <a:off x="3229332" y="4365053"/>
            <a:ext cx="701673" cy="417068"/>
          </a:xfrm>
          <a:prstGeom prst="bentConnector3">
            <a:avLst>
              <a:gd name="adj1" fmla="val 1131"/>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4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D830BB-28DF-2566-66E3-1D1138667CB6}"/>
              </a:ext>
            </a:extLst>
          </p:cNvPr>
          <p:cNvGrpSpPr/>
          <p:nvPr/>
        </p:nvGrpSpPr>
        <p:grpSpPr>
          <a:xfrm>
            <a:off x="2027455" y="266182"/>
            <a:ext cx="7510246" cy="2416546"/>
            <a:chOff x="1024154" y="1797050"/>
            <a:chExt cx="10143691" cy="3263900"/>
          </a:xfrm>
        </p:grpSpPr>
        <p:pic>
          <p:nvPicPr>
            <p:cNvPr id="3" name="Picture 2">
              <a:extLst>
                <a:ext uri="{FF2B5EF4-FFF2-40B4-BE49-F238E27FC236}">
                  <a16:creationId xmlns:a16="http://schemas.microsoft.com/office/drawing/2014/main" id="{C7072036-0819-2018-25A2-AAC12959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4" y="1797050"/>
              <a:ext cx="10143691" cy="326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4EE697-8A63-5470-16E5-BA08C6E6E373}"/>
                </a:ext>
              </a:extLst>
            </p:cNvPr>
            <p:cNvSpPr/>
            <p:nvPr/>
          </p:nvSpPr>
          <p:spPr>
            <a:xfrm>
              <a:off x="2857284" y="28511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440C24-B80B-5EF6-05D2-666450C59E50}"/>
                </a:ext>
              </a:extLst>
            </p:cNvPr>
            <p:cNvSpPr/>
            <p:nvPr/>
          </p:nvSpPr>
          <p:spPr>
            <a:xfrm>
              <a:off x="2895384" y="3879850"/>
              <a:ext cx="952500" cy="368300"/>
            </a:xfrm>
            <a:prstGeom prst="rect">
              <a:avLst/>
            </a:prstGeom>
            <a:solidFill>
              <a:srgbClr val="FFC000">
                <a:alpha val="34902"/>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466A94-85D4-20AE-D943-F176BF41BE0B}"/>
                </a:ext>
              </a:extLst>
            </p:cNvPr>
            <p:cNvSpPr/>
            <p:nvPr/>
          </p:nvSpPr>
          <p:spPr>
            <a:xfrm>
              <a:off x="7314984" y="2667000"/>
              <a:ext cx="520916" cy="1739900"/>
            </a:xfrm>
            <a:prstGeom prst="rect">
              <a:avLst/>
            </a:prstGeom>
            <a:solidFill>
              <a:srgbClr val="E93479">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7" name="Text Placeholder 8">
            <a:extLst>
              <a:ext uri="{FF2B5EF4-FFF2-40B4-BE49-F238E27FC236}">
                <a16:creationId xmlns:a16="http://schemas.microsoft.com/office/drawing/2014/main" id="{3884A7F5-14A5-5B44-2D89-309F0F4DDFE6}"/>
              </a:ext>
            </a:extLst>
          </p:cNvPr>
          <p:cNvSpPr>
            <a:spLocks noGrp="1"/>
          </p:cNvSpPr>
          <p:nvPr/>
        </p:nvSpPr>
        <p:spPr>
          <a:xfrm>
            <a:off x="2235200" y="2682728"/>
            <a:ext cx="7721600" cy="36454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2"/>
                </a:solidFill>
                <a:latin typeface="Gentona Book" panose="00000500000000000000" pitchFamily="50" charset="0"/>
              </a:rPr>
              <a:t>APIs</a:t>
            </a:r>
          </a:p>
          <a:p>
            <a:pPr>
              <a:spcBef>
                <a:spcPts val="1600"/>
              </a:spcBef>
            </a:pPr>
            <a:r>
              <a:rPr lang="en-US" sz="2000" dirty="0">
                <a:latin typeface="Gentona Book" panose="00000500000000000000" pitchFamily="50" charset="0"/>
              </a:rPr>
              <a:t>Is </a:t>
            </a:r>
            <a:r>
              <a:rPr lang="en-US" sz="2000" b="1" dirty="0">
                <a:solidFill>
                  <a:srgbClr val="FF0000"/>
                </a:solidFill>
                <a:latin typeface="Gentona Book" panose="00000500000000000000" pitchFamily="50" charset="0"/>
              </a:rPr>
              <a:t>NOT</a:t>
            </a:r>
            <a:r>
              <a:rPr lang="en-US" sz="2000" dirty="0">
                <a:latin typeface="Gentona Book" panose="00000500000000000000" pitchFamily="50" charset="0"/>
              </a:rPr>
              <a:t> the database or the server – it is the code that governs the access point(s) for the server</a:t>
            </a:r>
          </a:p>
          <a:p>
            <a:pPr>
              <a:spcBef>
                <a:spcPts val="1600"/>
              </a:spcBef>
            </a:pPr>
            <a:r>
              <a:rPr lang="en-US" sz="2000" dirty="0">
                <a:latin typeface="Gentona Book" panose="00000500000000000000" pitchFamily="50" charset="0"/>
              </a:rPr>
              <a:t>APIs cover a broad category that includes all interfaces that facilitate communication between computer applications</a:t>
            </a:r>
          </a:p>
          <a:p>
            <a:pPr>
              <a:spcBef>
                <a:spcPts val="1600"/>
              </a:spcBef>
            </a:pPr>
            <a:r>
              <a:rPr lang="en-US" sz="2000" dirty="0">
                <a:latin typeface="Gentona Book" panose="00000500000000000000" pitchFamily="50" charset="0"/>
              </a:rPr>
              <a:t>We’re talking about </a:t>
            </a:r>
            <a:r>
              <a:rPr lang="en-US" sz="2000" b="1" dirty="0">
                <a:latin typeface="Gentona Book" panose="00000500000000000000" pitchFamily="50" charset="0"/>
              </a:rPr>
              <a:t>Web APIs</a:t>
            </a:r>
            <a:r>
              <a:rPr lang="en-US" sz="2000" dirty="0">
                <a:latin typeface="Gentona Book" panose="00000500000000000000" pitchFamily="50" charset="0"/>
              </a:rPr>
              <a:t> – APIs that expose an application’s data and functionality over the internet, allowing two computers (the client and the server) to interact with each other to </a:t>
            </a:r>
            <a:br>
              <a:rPr lang="en-US" sz="2000" dirty="0">
                <a:latin typeface="Gentona Book" panose="00000500000000000000" pitchFamily="50" charset="0"/>
              </a:rPr>
            </a:br>
            <a:r>
              <a:rPr lang="en-US" sz="2000" dirty="0">
                <a:solidFill>
                  <a:schemeClr val="accent2"/>
                </a:solidFill>
                <a:latin typeface="Gentona Book" panose="00000500000000000000" pitchFamily="50" charset="0"/>
              </a:rPr>
              <a:t>request</a:t>
            </a:r>
            <a:r>
              <a:rPr lang="en-US" sz="2000" dirty="0">
                <a:latin typeface="Gentona Book" panose="00000500000000000000" pitchFamily="50" charset="0"/>
              </a:rPr>
              <a:t> and </a:t>
            </a:r>
            <a:r>
              <a:rPr lang="en-US" sz="2000" dirty="0">
                <a:solidFill>
                  <a:schemeClr val="accent2"/>
                </a:solidFill>
                <a:latin typeface="Gentona Book" panose="00000500000000000000" pitchFamily="50" charset="0"/>
              </a:rPr>
              <a:t>provide</a:t>
            </a:r>
            <a:r>
              <a:rPr lang="en-US" sz="2000" dirty="0">
                <a:latin typeface="Gentona Book" panose="00000500000000000000" pitchFamily="50" charset="0"/>
              </a:rPr>
              <a:t> data.</a:t>
            </a:r>
          </a:p>
          <a:p>
            <a:pPr>
              <a:spcBef>
                <a:spcPts val="1600"/>
              </a:spcBef>
            </a:pPr>
            <a:endParaRPr lang="en-US" sz="2000" dirty="0">
              <a:latin typeface="Gentona Book" panose="00000500000000000000" pitchFamily="50" charset="0"/>
            </a:endParaRPr>
          </a:p>
        </p:txBody>
      </p:sp>
    </p:spTree>
    <p:extLst>
      <p:ext uri="{BB962C8B-B14F-4D97-AF65-F5344CB8AC3E}">
        <p14:creationId xmlns:p14="http://schemas.microsoft.com/office/powerpoint/2010/main" val="329511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1338</TotalTime>
  <Words>1545</Words>
  <Application>Microsoft Macintosh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Gentona Book</vt:lpstr>
      <vt:lpstr>Segoe UI</vt:lpstr>
      <vt:lpstr>Office Theme</vt:lpstr>
      <vt:lpstr>Getting Started  with APIs in R</vt:lpstr>
      <vt:lpstr>What we’ll use today </vt:lpstr>
      <vt:lpstr>Agenda</vt:lpstr>
      <vt:lpstr>What is an API?</vt:lpstr>
      <vt:lpstr>PowerPoint Presentation</vt:lpstr>
      <vt:lpstr>PowerPoint Presentation</vt:lpstr>
      <vt:lpstr>PowerPoint Presentation</vt:lpstr>
      <vt:lpstr>PowerPoint Presentation</vt:lpstr>
      <vt:lpstr>PowerPoint Presentation</vt:lpstr>
      <vt:lpstr>PowerPoint Presentation</vt:lpstr>
      <vt:lpstr>Why use an API?</vt:lpstr>
      <vt:lpstr>PowerPoint Presentation</vt:lpstr>
      <vt:lpstr>Why Use an API</vt:lpstr>
      <vt:lpstr>Getting Started</vt:lpstr>
      <vt:lpstr>PowerPoint Presentation</vt:lpstr>
      <vt:lpstr>PowerPoint Presentation</vt:lpstr>
      <vt:lpstr>PowerPoint Presentation</vt:lpstr>
      <vt:lpstr>Explore the US Census API</vt:lpstr>
      <vt:lpstr>US Census Data API</vt:lpstr>
      <vt:lpstr>Creating Queries in a Web Browser</vt:lpstr>
      <vt:lpstr>Creating Queries in a Web Browser</vt:lpstr>
      <vt:lpstr>Creating Queries in a Web Browser</vt:lpstr>
      <vt:lpstr>Creating Queries in a Web Browser</vt:lpstr>
      <vt:lpstr>Creating Queries in a Web Browser</vt:lpstr>
      <vt:lpstr>Creating Queries in a Web Browser</vt:lpstr>
      <vt:lpstr>Creating Queries in a Web Browser</vt:lpstr>
      <vt:lpstr>Demo 1</vt:lpstr>
      <vt:lpstr>Demo 2</vt:lpstr>
      <vt:lpstr>censusapi</vt:lpstr>
      <vt:lpstr>Other Demos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APIs in R</dc:title>
  <dc:creator>Reina Murray</dc:creator>
  <cp:lastModifiedBy>Reina Murray</cp:lastModifiedBy>
  <cp:revision>34</cp:revision>
  <dcterms:created xsi:type="dcterms:W3CDTF">2023-04-07T00:01:33Z</dcterms:created>
  <dcterms:modified xsi:type="dcterms:W3CDTF">2023-04-11T19:29:34Z</dcterms:modified>
</cp:coreProperties>
</file>