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nl-B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4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A2A056-C95F-461B-A212-487B1CCD638A}" type="datetimeFigureOut">
              <a:rPr lang="en-US" smtClean="0"/>
              <a:t>21-Sep-17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BA1A8-AA20-4044-AD60-15B0E80B7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85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GB" sz="1200" smtClean="0">
                <a:latin typeface="Times New Roman" pitchFamily="18" charset="0"/>
              </a:rPr>
              <a:t>TMS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GB" sz="1200" smtClean="0">
                <a:latin typeface="Times New Roman" pitchFamily="18" charset="0"/>
              </a:rPr>
              <a:t>0. Context</a:t>
            </a:r>
          </a:p>
        </p:txBody>
      </p:sp>
      <p:sp>
        <p:nvSpPr>
          <p:cNvPr id="184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fld id="{8B000216-8161-4AB8-98AB-D508833EFF00}" type="slidenum">
              <a:rPr lang="en-GB" sz="1200" smtClean="0">
                <a:latin typeface="Times New Roman" pitchFamily="18" charset="0"/>
              </a:rPr>
              <a:pPr/>
              <a:t>1</a:t>
            </a:fld>
            <a:endParaRPr lang="en-GB" sz="1200" smtClean="0">
              <a:latin typeface="Times New Roman" pitchFamily="18" charset="0"/>
            </a:endParaRPr>
          </a:p>
        </p:txBody>
      </p:sp>
      <p:sp>
        <p:nvSpPr>
          <p:cNvPr id="1843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smtClean="0"/>
          </a:p>
        </p:txBody>
      </p:sp>
    </p:spTree>
    <p:extLst>
      <p:ext uri="{BB962C8B-B14F-4D97-AF65-F5344CB8AC3E}">
        <p14:creationId xmlns:p14="http://schemas.microsoft.com/office/powerpoint/2010/main" val="4231199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GB" sz="1200" smtClean="0">
                <a:latin typeface="Times New Roman" pitchFamily="18" charset="0"/>
              </a:rPr>
              <a:t>TMS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GB" sz="1200" smtClean="0">
                <a:latin typeface="Times New Roman" pitchFamily="18" charset="0"/>
              </a:rPr>
              <a:t>0. Context</a:t>
            </a:r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fld id="{78162C21-4A4C-479A-9EA2-75490BEEDFA4}" type="slidenum">
              <a:rPr lang="en-GB" sz="1200" smtClean="0">
                <a:latin typeface="Times New Roman" pitchFamily="18" charset="0"/>
              </a:rPr>
              <a:pPr/>
              <a:t>2</a:t>
            </a:fld>
            <a:endParaRPr lang="en-GB" sz="1200" smtClean="0">
              <a:latin typeface="Times New Roman" pitchFamily="18" charset="0"/>
            </a:endParaRPr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smtClean="0"/>
          </a:p>
        </p:txBody>
      </p:sp>
    </p:spTree>
    <p:extLst>
      <p:ext uri="{BB962C8B-B14F-4D97-AF65-F5344CB8AC3E}">
        <p14:creationId xmlns:p14="http://schemas.microsoft.com/office/powerpoint/2010/main" val="4154270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smtClean="0"/>
          </a:p>
        </p:txBody>
      </p:sp>
      <p:sp>
        <p:nvSpPr>
          <p:cNvPr id="20484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GB" sz="1200" smtClean="0">
                <a:latin typeface="Times New Roman" pitchFamily="18" charset="0"/>
              </a:rPr>
              <a:t>TMS</a:t>
            </a:r>
          </a:p>
        </p:txBody>
      </p:sp>
      <p:sp>
        <p:nvSpPr>
          <p:cNvPr id="20485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GB" sz="1200" smtClean="0">
                <a:latin typeface="Times New Roman" pitchFamily="18" charset="0"/>
              </a:rPr>
              <a:t>0. Context</a:t>
            </a:r>
          </a:p>
        </p:txBody>
      </p:sp>
      <p:sp>
        <p:nvSpPr>
          <p:cNvPr id="2048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fld id="{62A43C62-9721-4CEC-BC8D-3F9853FB33B9}" type="slidenum">
              <a:rPr lang="en-GB" sz="1200" smtClean="0">
                <a:latin typeface="Times New Roman" pitchFamily="18" charset="0"/>
              </a:rPr>
              <a:pPr/>
              <a:t>4</a:t>
            </a:fld>
            <a:endParaRPr lang="en-GB" sz="120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349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smtClean="0"/>
          </a:p>
        </p:txBody>
      </p:sp>
      <p:sp>
        <p:nvSpPr>
          <p:cNvPr id="2150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GB" sz="1200" smtClean="0">
                <a:latin typeface="Times New Roman" pitchFamily="18" charset="0"/>
              </a:rPr>
              <a:t>TMS</a:t>
            </a:r>
          </a:p>
        </p:txBody>
      </p:sp>
      <p:sp>
        <p:nvSpPr>
          <p:cNvPr id="21509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GB" sz="1200" smtClean="0">
                <a:latin typeface="Times New Roman" pitchFamily="18" charset="0"/>
              </a:rPr>
              <a:t>0. Context</a:t>
            </a:r>
          </a:p>
        </p:txBody>
      </p:sp>
      <p:sp>
        <p:nvSpPr>
          <p:cNvPr id="2151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fld id="{02B77EC3-A5D9-4323-862B-C2E2A4EBA6F3}" type="slidenum">
              <a:rPr lang="en-GB" sz="1200" smtClean="0">
                <a:latin typeface="Times New Roman" pitchFamily="18" charset="0"/>
              </a:rPr>
              <a:pPr/>
              <a:t>5</a:t>
            </a:fld>
            <a:endParaRPr lang="en-GB" sz="120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256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GB" sz="1200" smtClean="0">
                <a:latin typeface="Times New Roman" pitchFamily="18" charset="0"/>
              </a:rPr>
              <a:t>TMS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GB" sz="1200" smtClean="0">
                <a:latin typeface="Times New Roman" pitchFamily="18" charset="0"/>
              </a:rPr>
              <a:t>0. Context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fld id="{BBB4912A-505A-42C1-B09F-A4BAA93763CB}" type="slidenum">
              <a:rPr lang="en-GB" sz="1200" smtClean="0">
                <a:latin typeface="Times New Roman" pitchFamily="18" charset="0"/>
              </a:rPr>
              <a:pPr/>
              <a:t>6</a:t>
            </a:fld>
            <a:endParaRPr lang="en-GB" sz="1200" smtClean="0">
              <a:latin typeface="Times New Roman" pitchFamily="18" charset="0"/>
            </a:endParaRPr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smtClean="0"/>
          </a:p>
        </p:txBody>
      </p:sp>
    </p:spTree>
    <p:extLst>
      <p:ext uri="{BB962C8B-B14F-4D97-AF65-F5344CB8AC3E}">
        <p14:creationId xmlns:p14="http://schemas.microsoft.com/office/powerpoint/2010/main" val="3206509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924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1531" y="4293096"/>
            <a:ext cx="9313035" cy="630982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1531" y="4941122"/>
            <a:ext cx="9313035" cy="43204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4F4F4F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36" y="5878773"/>
            <a:ext cx="5156681" cy="8847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9336" y="116632"/>
            <a:ext cx="11953328" cy="6629822"/>
          </a:xfrm>
          <a:prstGeom prst="rect">
            <a:avLst/>
          </a:prstGeom>
          <a:noFill/>
          <a:ln w="857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25236353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188640"/>
            <a:ext cx="11521280" cy="549844"/>
          </a:xfrm>
          <a:ln>
            <a:noFill/>
          </a:ln>
        </p:spPr>
        <p:txBody>
          <a:bodyPr>
            <a:normAutofit/>
          </a:bodyPr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836712"/>
            <a:ext cx="11521280" cy="5040560"/>
          </a:xfrm>
        </p:spPr>
        <p:txBody>
          <a:bodyPr/>
          <a:lstStyle>
            <a:lvl1pPr>
              <a:buFont typeface="Wingdings" pitchFamily="2" charset="2"/>
              <a:buChar char="§"/>
              <a:defRPr sz="2800">
                <a:solidFill>
                  <a:srgbClr val="474746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§"/>
              <a:defRPr sz="2400">
                <a:solidFill>
                  <a:srgbClr val="474746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2000">
                <a:solidFill>
                  <a:srgbClr val="474746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Font typeface="Wingdings" pitchFamily="2" charset="2"/>
              <a:buChar char="§"/>
              <a:defRPr sz="1600">
                <a:solidFill>
                  <a:srgbClr val="474746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Font typeface="Wingdings" pitchFamily="2" charset="2"/>
              <a:buChar char="§"/>
              <a:defRPr sz="1600">
                <a:solidFill>
                  <a:srgbClr val="474746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2543605" y="6381329"/>
            <a:ext cx="2266451" cy="365125"/>
          </a:xfrm>
        </p:spPr>
        <p:txBody>
          <a:bodyPr/>
          <a:lstStyle>
            <a:lvl1pPr>
              <a:defRPr/>
            </a:lvl1pPr>
          </a:lstStyle>
          <a:p>
            <a:fld id="{6559652E-C199-334F-9320-471B095246A8}" type="datetime1">
              <a:rPr lang="nl-BE"/>
              <a:pPr/>
              <a:t>21/09/2017</a:t>
            </a:fld>
            <a:endParaRPr lang="nl-BE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24969" y="6381329"/>
            <a:ext cx="5950376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90259" y="6382917"/>
            <a:ext cx="1003300" cy="365125"/>
          </a:xfrm>
        </p:spPr>
        <p:txBody>
          <a:bodyPr/>
          <a:lstStyle>
            <a:lvl1pPr>
              <a:defRPr/>
            </a:lvl1pPr>
          </a:lstStyle>
          <a:p>
            <a:fld id="{BBB2625E-E22D-324D-B6D3-F6234E5E9FE9}" type="slidenum">
              <a:rPr lang="nl-BE"/>
              <a:pPr/>
              <a:t>‹#›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0" y="6365784"/>
            <a:ext cx="2309355" cy="39621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9336" y="116632"/>
            <a:ext cx="11953328" cy="662982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0286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62C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1007435" y="836712"/>
            <a:ext cx="9313035" cy="630982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err="1"/>
              <a:t>Titel</a:t>
            </a:r>
            <a:r>
              <a:rPr lang="en-US" dirty="0"/>
              <a:t> </a:t>
            </a:r>
            <a:r>
              <a:rPr lang="en-US" dirty="0" err="1"/>
              <a:t>tussenslide</a:t>
            </a:r>
            <a:endParaRPr lang="nl-BE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07435" y="1484738"/>
            <a:ext cx="9313035" cy="43204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Ondertitel</a:t>
            </a:r>
            <a:r>
              <a:rPr lang="en-US" dirty="0"/>
              <a:t> </a:t>
            </a:r>
            <a:r>
              <a:rPr lang="en-US" dirty="0" err="1"/>
              <a:t>tussenslide</a:t>
            </a:r>
            <a:endParaRPr lang="nl-B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0" y="6365784"/>
            <a:ext cx="2309355" cy="39621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9336" y="116632"/>
            <a:ext cx="11953328" cy="662982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1461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FAB549E4-F103-41CD-9CE0-3EC974FC3DF2}" type="datetimeFigureOut">
              <a:rPr lang="en-US" smtClean="0"/>
              <a:t>21-Sep-17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116033F9-E038-4ED0-BCC4-EA47B2841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596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5" charset="-128"/>
          <a:cs typeface="ＭＳ Ｐゴシック" pitchFamily="-105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105" charset="-128"/>
          <a:cs typeface="ＭＳ Ｐゴシック" pitchFamily="-105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105" charset="-128"/>
          <a:cs typeface="ＭＳ Ｐゴシック" pitchFamily="-105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105" charset="-128"/>
          <a:cs typeface="ＭＳ Ｐゴシック" pitchFamily="-105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105" charset="-128"/>
          <a:cs typeface="ＭＳ Ｐゴシック" pitchFamily="-105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5" charset="-128"/>
          <a:cs typeface="ＭＳ Ｐゴシック" pitchFamily="-105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mmt@edm.uhasselt.b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Data Compression</a:t>
            </a:r>
            <a:endParaRPr lang="en-GB" dirty="0" smtClean="0"/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Wim Lamotte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35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  <a:endParaRPr lang="en-GB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overview of data compression</a:t>
            </a:r>
          </a:p>
          <a:p>
            <a:r>
              <a:rPr lang="en-US" dirty="0" smtClean="0"/>
              <a:t>Applied to everyday data (text, images, video, audio)</a:t>
            </a:r>
          </a:p>
          <a:p>
            <a:r>
              <a:rPr lang="en-GB" dirty="0" smtClean="0"/>
              <a:t>Approach:</a:t>
            </a:r>
          </a:p>
          <a:p>
            <a:pPr lvl="1"/>
            <a:r>
              <a:rPr lang="en-GB" dirty="0" smtClean="0"/>
              <a:t>Introductory classes (“</a:t>
            </a:r>
            <a:r>
              <a:rPr lang="en-GB" dirty="0" err="1" smtClean="0"/>
              <a:t>hoorcolleges</a:t>
            </a:r>
            <a:r>
              <a:rPr lang="en-GB" dirty="0" smtClean="0"/>
              <a:t>”)</a:t>
            </a:r>
          </a:p>
          <a:p>
            <a:pPr lvl="1"/>
            <a:r>
              <a:rPr lang="en-GB" dirty="0" smtClean="0"/>
              <a:t>Studying relevant articles / documents</a:t>
            </a:r>
          </a:p>
          <a:p>
            <a:pPr lvl="1"/>
            <a:r>
              <a:rPr lang="en-GB" dirty="0" smtClean="0"/>
              <a:t>Assignments: arithmetic coding, image and video </a:t>
            </a:r>
            <a:r>
              <a:rPr lang="en-GB" dirty="0" smtClean="0"/>
              <a:t>compression</a:t>
            </a:r>
            <a:endParaRPr lang="en-GB" dirty="0" smtClean="0"/>
          </a:p>
          <a:p>
            <a:pPr lvl="2"/>
            <a:r>
              <a:rPr lang="en-GB" dirty="0" smtClean="0"/>
              <a:t>In groups of 2, self-created through </a:t>
            </a:r>
            <a:r>
              <a:rPr lang="en-GB" dirty="0" smtClean="0"/>
              <a:t>BB</a:t>
            </a:r>
            <a:endParaRPr lang="en-GB" dirty="0" smtClean="0"/>
          </a:p>
        </p:txBody>
      </p:sp>
      <p:sp>
        <p:nvSpPr>
          <p:cNvPr id="6" name="Rectangle 5"/>
          <p:cNvSpPr/>
          <p:nvPr/>
        </p:nvSpPr>
        <p:spPr>
          <a:xfrm>
            <a:off x="2266950" y="4869161"/>
            <a:ext cx="7658100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C00000"/>
            </a:solidFill>
          </a:ln>
          <a:effectLst>
            <a:glow rad="139700">
              <a:schemeClr val="bg1">
                <a:lumMod val="75000"/>
                <a:alpha val="40000"/>
              </a:schemeClr>
            </a:glo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l-BE" sz="2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+mn-lt"/>
              </a:rPr>
              <a:t>No </a:t>
            </a:r>
            <a:r>
              <a:rPr lang="nl-BE" sz="28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+mn-lt"/>
              </a:rPr>
              <a:t>collaboration</a:t>
            </a:r>
            <a:r>
              <a:rPr lang="nl-BE" sz="2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+mn-lt"/>
              </a:rPr>
              <a:t> / </a:t>
            </a:r>
            <a:r>
              <a:rPr lang="nl-BE" sz="28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+mn-lt"/>
              </a:rPr>
              <a:t>discussion</a:t>
            </a:r>
            <a:r>
              <a:rPr lang="nl-BE" sz="2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+mn-lt"/>
              </a:rPr>
              <a:t> </a:t>
            </a:r>
            <a:r>
              <a:rPr lang="nl-BE" sz="28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+mn-lt"/>
              </a:rPr>
              <a:t>allowed</a:t>
            </a:r>
            <a:r>
              <a:rPr lang="nl-BE" sz="2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+mn-lt"/>
              </a:rPr>
              <a:t> </a:t>
            </a:r>
            <a:r>
              <a:rPr lang="nl-BE" sz="28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+mn-lt"/>
              </a:rPr>
              <a:t>with</a:t>
            </a:r>
            <a:r>
              <a:rPr lang="nl-BE" sz="2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+mn-lt"/>
              </a:rPr>
              <a:t> </a:t>
            </a:r>
            <a:r>
              <a:rPr lang="nl-BE" sz="28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+mn-lt"/>
              </a:rPr>
              <a:t>other</a:t>
            </a:r>
            <a:r>
              <a:rPr lang="nl-BE" sz="2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+mn-lt"/>
              </a:rPr>
              <a:t> </a:t>
            </a:r>
            <a:r>
              <a:rPr lang="nl-BE" sz="28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+mn-lt"/>
              </a:rPr>
              <a:t>students</a:t>
            </a:r>
            <a:r>
              <a:rPr lang="nl-BE" sz="2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+mn-lt"/>
              </a:rPr>
              <a:t> / </a:t>
            </a:r>
            <a:r>
              <a:rPr lang="nl-BE" sz="28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+mn-lt"/>
              </a:rPr>
              <a:t>groups</a:t>
            </a:r>
            <a:r>
              <a:rPr lang="nl-BE" sz="2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+mn-lt"/>
              </a:rPr>
              <a:t>/ </a:t>
            </a:r>
            <a:r>
              <a:rPr lang="nl-BE" sz="28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+mn-lt"/>
              </a:rPr>
              <a:t>externals</a:t>
            </a:r>
            <a:r>
              <a:rPr lang="nl-BE" sz="2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+mn-lt"/>
              </a:rPr>
              <a:t>!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625E-E22D-324D-B6D3-F6234E5E9FE9}" type="slidenum">
              <a:rPr lang="nl-BE" smtClean="0"/>
              <a:pPr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6978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199" y="1124745"/>
            <a:ext cx="8004865" cy="444281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AutoShape 4" descr="Inline afbeelding 1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2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Evaluation</a:t>
            </a:r>
            <a:endParaRPr lang="en-GB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parts</a:t>
            </a:r>
          </a:p>
          <a:p>
            <a:pPr lvl="1"/>
            <a:r>
              <a:rPr lang="en-US" dirty="0" smtClean="0"/>
              <a:t>Regular written exam	40%</a:t>
            </a:r>
          </a:p>
          <a:p>
            <a:pPr lvl="1"/>
            <a:r>
              <a:rPr lang="en-US" dirty="0" smtClean="0"/>
              <a:t>Assignments			60%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IMPORTANT: respect all deadlines!</a:t>
            </a:r>
          </a:p>
          <a:p>
            <a:pPr marL="457200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 REQUIRED to be allowed to take the written exam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625E-E22D-324D-B6D3-F6234E5E9FE9}" type="slidenum">
              <a:rPr lang="nl-BE" smtClean="0"/>
              <a:pPr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7463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Relevant Reading</a:t>
            </a:r>
            <a:endParaRPr lang="en-GB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Books:</a:t>
            </a:r>
          </a:p>
          <a:p>
            <a:pPr lvl="1"/>
            <a:r>
              <a:rPr lang="en-US" dirty="0" smtClean="0"/>
              <a:t>F. </a:t>
            </a:r>
            <a:r>
              <a:rPr lang="en-US" dirty="0" err="1" smtClean="0"/>
              <a:t>Halsall</a:t>
            </a:r>
            <a:r>
              <a:rPr lang="en-US" dirty="0" smtClean="0"/>
              <a:t>, “Multimedia Communications”, Addison-Wesley, 2001</a:t>
            </a:r>
          </a:p>
          <a:p>
            <a:pPr lvl="1"/>
            <a:r>
              <a:rPr lang="en-US" dirty="0" smtClean="0"/>
              <a:t>Z-N. Li &amp; M. Drew, “Fundamentals of </a:t>
            </a:r>
            <a:r>
              <a:rPr lang="en-US" dirty="0" smtClean="0"/>
              <a:t>Multimedia, 2</a:t>
            </a:r>
            <a:r>
              <a:rPr lang="en-US" baseline="30000" dirty="0" smtClean="0"/>
              <a:t>nd</a:t>
            </a:r>
            <a:r>
              <a:rPr lang="en-US" dirty="0" smtClean="0"/>
              <a:t> edition”, </a:t>
            </a:r>
            <a:r>
              <a:rPr lang="en-US" dirty="0" smtClean="0"/>
              <a:t>Prentice-Hall, </a:t>
            </a:r>
            <a:r>
              <a:rPr lang="en-US" dirty="0" smtClean="0"/>
              <a:t>2014</a:t>
            </a:r>
            <a:endParaRPr lang="en-US" dirty="0" smtClean="0"/>
          </a:p>
        </p:txBody>
      </p:sp>
      <p:pic>
        <p:nvPicPr>
          <p:cNvPr id="1026" name="Picture 2" descr="http://covers.openlibrary.org/b/id/1141865-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8" y="3060683"/>
            <a:ext cx="2434952" cy="3036100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marktplaza.nl/images/1/2/Fundamentals-of-Multimedia-Nian-Li-9780131272569-12163402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896" y="3059573"/>
            <a:ext cx="2232248" cy="303721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625E-E22D-324D-B6D3-F6234E5E9FE9}" type="slidenum">
              <a:rPr lang="nl-BE" smtClean="0"/>
              <a:pPr/>
              <a:t>5</a:t>
            </a:fld>
            <a:endParaRPr lang="nl-BE"/>
          </a:p>
        </p:txBody>
      </p:sp>
      <p:pic>
        <p:nvPicPr>
          <p:cNvPr id="2" name="Picture 2" descr="Fundamentals of Multimedia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15" r="18067"/>
          <a:stretch/>
        </p:blipFill>
        <p:spPr bwMode="auto">
          <a:xfrm>
            <a:off x="7549480" y="3059573"/>
            <a:ext cx="1858888" cy="3023095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41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Team</a:t>
            </a:r>
            <a:endParaRPr lang="en-GB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Examiner: Wim Lamotte</a:t>
            </a:r>
          </a:p>
          <a:p>
            <a:endParaRPr lang="en-US" smtClean="0"/>
          </a:p>
          <a:p>
            <a:r>
              <a:rPr lang="en-US" smtClean="0"/>
              <a:t>Guidance of assignments:</a:t>
            </a:r>
          </a:p>
          <a:p>
            <a:pPr lvl="1"/>
            <a:r>
              <a:rPr lang="nl-BE" smtClean="0"/>
              <a:t>Jori Liesenborgs</a:t>
            </a:r>
          </a:p>
          <a:p>
            <a:pPr lvl="1"/>
            <a:r>
              <a:rPr lang="en-GB" smtClean="0"/>
              <a:t>Peter Quax</a:t>
            </a:r>
          </a:p>
          <a:p>
            <a:pPr lvl="1"/>
            <a:endParaRPr lang="en-GB" smtClean="0"/>
          </a:p>
          <a:p>
            <a:r>
              <a:rPr lang="en-GB" smtClean="0"/>
              <a:t>Communication:</a:t>
            </a:r>
          </a:p>
          <a:p>
            <a:pPr lvl="1"/>
            <a:r>
              <a:rPr lang="en-GB" smtClean="0"/>
              <a:t>Blackboard (check your enrollment!)</a:t>
            </a:r>
          </a:p>
          <a:p>
            <a:pPr lvl="2"/>
            <a:r>
              <a:rPr lang="en-GB" smtClean="0"/>
              <a:t>Slides, assignments and groups, important files and documents, discussion fora, …</a:t>
            </a:r>
          </a:p>
          <a:p>
            <a:pPr lvl="1"/>
            <a:r>
              <a:rPr lang="en-GB" smtClean="0"/>
              <a:t>1 E-mail: </a:t>
            </a:r>
            <a:r>
              <a:rPr lang="en-GB" smtClean="0">
                <a:hlinkClick r:id="rId3"/>
              </a:rPr>
              <a:t>mailto:datacomp@edm.uhasselt.be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625E-E22D-324D-B6D3-F6234E5E9FE9}" type="slidenum">
              <a:rPr lang="nl-BE" smtClean="0"/>
              <a:pPr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765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35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HasseltPowerpointTemplate_EDM-fot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UHasseltPowerpointTemplate_EDM-foto</Template>
  <TotalTime>801</TotalTime>
  <Words>177</Words>
  <Application>Microsoft Office PowerPoint</Application>
  <PresentationFormat>Widescreen</PresentationFormat>
  <Paragraphs>54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ＭＳ Ｐゴシック</vt:lpstr>
      <vt:lpstr>Arial</vt:lpstr>
      <vt:lpstr>Calibri</vt:lpstr>
      <vt:lpstr>Times New Roman</vt:lpstr>
      <vt:lpstr>Verdana</vt:lpstr>
      <vt:lpstr>Wingdings</vt:lpstr>
      <vt:lpstr>UHasseltPowerpointTemplate_EDM-foto</vt:lpstr>
      <vt:lpstr>Data Compression</vt:lpstr>
      <vt:lpstr>Overview</vt:lpstr>
      <vt:lpstr>Blackboard</vt:lpstr>
      <vt:lpstr>Evaluation</vt:lpstr>
      <vt:lpstr>Relevant Reading</vt:lpstr>
      <vt:lpstr>Team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informatica Profiel Networking &amp; security</dc:title>
  <dc:creator>Peter Quax</dc:creator>
  <cp:lastModifiedBy>Wim Lamotte</cp:lastModifiedBy>
  <cp:revision>53</cp:revision>
  <dcterms:created xsi:type="dcterms:W3CDTF">2016-10-29T09:39:49Z</dcterms:created>
  <dcterms:modified xsi:type="dcterms:W3CDTF">2017-09-21T12:34:52Z</dcterms:modified>
</cp:coreProperties>
</file>