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A056-C95F-461B-A212-487B1CCD638A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A1A8-AA20-4044-AD60-15B0E80B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1. Inleiding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79C1D53-94DD-4857-98FA-B7E41F68D1CF}" type="slidenum">
              <a:rPr lang="en-GB" sz="1200" smtClean="0">
                <a:latin typeface="Times New Roman" pitchFamily="18" charset="0"/>
              </a:rPr>
              <a:pPr/>
              <a:t>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1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1. Inleiding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B56EFA0-C678-4B7D-8989-6307A85ACE37}" type="slidenum">
              <a:rPr lang="en-GB" sz="1200" smtClean="0">
                <a:latin typeface="Times New Roman" pitchFamily="18" charset="0"/>
              </a:rPr>
              <a:pPr/>
              <a:t>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553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1. Inleiding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EF3CA039-CF39-4821-B74F-83143B4CF835}" type="slidenum">
              <a:rPr lang="en-GB" sz="1200" smtClean="0">
                <a:latin typeface="Times New Roman" pitchFamily="18" charset="0"/>
              </a:rPr>
              <a:pPr/>
              <a:t>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778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1FBD1C40-D410-4B77-94A9-C39740520AE4}" type="slidenum">
              <a:rPr lang="en-GB" sz="1200" smtClean="0">
                <a:latin typeface="Times New Roman" pitchFamily="18" charset="0"/>
              </a:rPr>
              <a:pPr/>
              <a:t>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1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788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788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4D9F47D-4380-4D52-AAE2-BFEF0BFF7E7D}" type="slidenum">
              <a:rPr lang="en-GB" sz="1200" smtClean="0">
                <a:latin typeface="Times New Roman" pitchFamily="18" charset="0"/>
              </a:rPr>
              <a:pPr/>
              <a:t>7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0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31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95D97C2-107E-434B-A8E2-308BAF4A190B}" type="slidenum">
              <a:rPr lang="en-GB" sz="1200" smtClean="0">
                <a:latin typeface="Times New Roman" pitchFamily="18" charset="0"/>
              </a:rPr>
              <a:pPr/>
              <a:t>13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8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42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53D0B07-369F-4AA8-AA78-0CBF6C850FAD}" type="slidenum">
              <a:rPr lang="en-GB" sz="1200" smtClean="0">
                <a:latin typeface="Times New Roman" pitchFamily="18" charset="0"/>
              </a:rPr>
              <a:pPr/>
              <a:t>14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D399D4A-A8A3-480C-ADD0-7C42DD0DC391}" type="slidenum">
              <a:rPr lang="en-GB" sz="1200" smtClean="0">
                <a:latin typeface="Times New Roman" pitchFamily="18" charset="0"/>
              </a:rPr>
              <a:pPr/>
              <a:t>15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531" y="4293096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941122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5878773"/>
            <a:ext cx="5156681" cy="884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36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2"/>
            <a:ext cx="1152128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3605" y="6381329"/>
            <a:ext cx="2266451" cy="365125"/>
          </a:xfrm>
        </p:spPr>
        <p:txBody>
          <a:bodyPr/>
          <a:lstStyle>
            <a:lvl1pPr>
              <a:defRPr/>
            </a:lvl1pPr>
          </a:lstStyle>
          <a:p>
            <a:fld id="{6559652E-C199-334F-9320-471B095246A8}" type="datetime1">
              <a:rPr lang="nl-BE"/>
              <a:pPr/>
              <a:t>21/09/2017</a:t>
            </a:fld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4969" y="6381329"/>
            <a:ext cx="595037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259" y="6382917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2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07435" y="83671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435" y="148473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46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AB549E4-F103-41CD-9CE0-3EC974FC3DF2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16033F9-E038-4ED0-BCC4-EA47B28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1. General principles - Information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Entropy</a:t>
            </a:r>
            <a:r>
              <a:rPr lang="nl-BE" dirty="0" smtClean="0"/>
              <a:t> (2)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err="1" smtClean="0"/>
                  <a:t>Example</a:t>
                </a:r>
                <a:r>
                  <a:rPr lang="nl-BE" dirty="0" smtClean="0"/>
                  <a:t> 1: </a:t>
                </a:r>
                <a:r>
                  <a:rPr lang="nl-BE" dirty="0" err="1" smtClean="0"/>
                  <a:t>grayscale</a:t>
                </a:r>
                <a:r>
                  <a:rPr lang="nl-BE" dirty="0" smtClean="0"/>
                  <a:t> image </a:t>
                </a:r>
                <a:r>
                  <a:rPr lang="nl-BE" dirty="0" err="1" smtClean="0"/>
                  <a:t>with</a:t>
                </a:r>
                <a:r>
                  <a:rPr lang="nl-BE" dirty="0" smtClean="0"/>
                  <a:t> uniform </a:t>
                </a:r>
                <a:r>
                  <a:rPr lang="nl-BE" dirty="0" err="1" smtClean="0"/>
                  <a:t>occurrence</a:t>
                </a:r>
                <a:r>
                  <a:rPr lang="nl-BE" dirty="0" smtClean="0"/>
                  <a:t> of </a:t>
                </a:r>
                <a:r>
                  <a:rPr lang="nl-BE" dirty="0" err="1" smtClean="0"/>
                  <a:t>all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possible</a:t>
                </a:r>
                <a:r>
                  <a:rPr lang="nl-BE" dirty="0" smtClean="0"/>
                  <a:t> gray </a:t>
                </a:r>
                <a:r>
                  <a:rPr lang="nl-BE" dirty="0" err="1" smtClean="0"/>
                  <a:t>values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represented</a:t>
                </a:r>
                <a:r>
                  <a:rPr lang="nl-BE" dirty="0" smtClean="0"/>
                  <a:t> in 8 bits</a:t>
                </a:r>
              </a:p>
              <a:p>
                <a:pPr marL="400050" lvl="1" indent="0">
                  <a:buNone/>
                </a:pPr>
                <a:r>
                  <a:rPr lang="nl-BE" dirty="0" smtClean="0">
                    <a:sym typeface="Wingdings" pitchFamily="2" charset="2"/>
                  </a:rPr>
                  <a:t> </a:t>
                </a:r>
                <a:r>
                  <a:rPr lang="nl-BE" dirty="0" err="1" smtClean="0">
                    <a:sym typeface="Wingdings" pitchFamily="2" charset="2"/>
                  </a:rPr>
                  <a:t>Each</a:t>
                </a:r>
                <a:r>
                  <a:rPr lang="nl-BE" dirty="0" smtClean="0">
                    <a:sym typeface="Wingdings" pitchFamily="2" charset="2"/>
                  </a:rPr>
                  <a:t> had a chance of 1/256</a:t>
                </a:r>
              </a:p>
              <a:p>
                <a:pPr marL="400050" lvl="1" indent="0">
                  <a:buNone/>
                </a:pPr>
                <a:r>
                  <a:rPr lang="nl-BE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η</m:t>
                    </m:r>
                    <m:r>
                      <a:rPr lang="nl-BE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i="1">
                            <a:latin typeface="Cambria Math"/>
                          </a:rPr>
                          <m:t>𝑖</m:t>
                        </m:r>
                        <m:r>
                          <a:rPr lang="nl-BE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nl-BE" b="0" i="1" smtClean="0">
                            <a:latin typeface="Cambria Math"/>
                          </a:rPr>
                          <m:t>256</m:t>
                        </m:r>
                      </m:sup>
                      <m:e>
                        <m:box>
                          <m:box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BE" b="0" i="1" smtClean="0">
                                    <a:latin typeface="Cambria Math"/>
                                  </a:rPr>
                                  <m:t>256</m:t>
                                </m:r>
                              </m:den>
                            </m:f>
                          </m:e>
                        </m:box>
                      </m:e>
                    </m:nary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nl-BE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56</m:t>
                            </m:r>
                          </m:e>
                        </m:box>
                      </m:e>
                    </m:func>
                  </m:oMath>
                </a14:m>
                <a:r>
                  <a:rPr lang="nl-BE" dirty="0" smtClean="0"/>
                  <a:t> = 8</a:t>
                </a:r>
              </a:p>
              <a:p>
                <a:pPr marL="400050" lvl="1" indent="0">
                  <a:buNone/>
                </a:pPr>
                <a:r>
                  <a:rPr lang="nl-BE" dirty="0" smtClean="0">
                    <a:sym typeface="Wingdings" pitchFamily="2" charset="2"/>
                  </a:rPr>
                  <a:t> 8 bits </a:t>
                </a:r>
                <a:r>
                  <a:rPr lang="nl-BE" dirty="0" err="1" smtClean="0">
                    <a:sym typeface="Wingdings" pitchFamily="2" charset="2"/>
                  </a:rPr>
                  <a:t>required</a:t>
                </a:r>
                <a:endParaRPr lang="nl-BE" dirty="0" smtClean="0">
                  <a:sym typeface="Wingdings" pitchFamily="2" charset="2"/>
                </a:endParaRPr>
              </a:p>
              <a:p>
                <a:pPr marL="400050" lvl="1" indent="0">
                  <a:buNone/>
                </a:pPr>
                <a:r>
                  <a:rPr lang="nl-BE" dirty="0" smtClean="0">
                    <a:sym typeface="Wingdings" pitchFamily="2" charset="2"/>
                  </a:rPr>
                  <a:t> No </a:t>
                </a:r>
                <a:r>
                  <a:rPr lang="nl-BE" dirty="0" err="1" smtClean="0">
                    <a:sym typeface="Wingdings" pitchFamily="2" charset="2"/>
                  </a:rPr>
                  <a:t>compression</a:t>
                </a:r>
                <a:r>
                  <a:rPr lang="nl-BE" dirty="0" smtClean="0">
                    <a:sym typeface="Wingdings" pitchFamily="2" charset="2"/>
                  </a:rPr>
                  <a:t> </a:t>
                </a:r>
                <a:r>
                  <a:rPr lang="nl-BE" dirty="0" err="1" smtClean="0">
                    <a:sym typeface="Wingdings" pitchFamily="2" charset="2"/>
                  </a:rPr>
                  <a:t>possible</a:t>
                </a:r>
                <a:endParaRPr lang="nl-BE" dirty="0" smtClean="0">
                  <a:sym typeface="Wingdings" pitchFamily="2" charset="2"/>
                </a:endParaRPr>
              </a:p>
              <a:p>
                <a:endParaRPr lang="nl-BE" dirty="0" smtClean="0">
                  <a:sym typeface="Wingdings" pitchFamily="2" charset="2"/>
                </a:endParaRPr>
              </a:p>
              <a:p>
                <a:r>
                  <a:rPr lang="nl-BE" dirty="0" err="1" smtClean="0"/>
                  <a:t>Example</a:t>
                </a:r>
                <a:r>
                  <a:rPr lang="nl-BE" dirty="0" smtClean="0"/>
                  <a:t> 2: </a:t>
                </a:r>
                <a:r>
                  <a:rPr lang="nl-BE" dirty="0" err="1" smtClean="0"/>
                  <a:t>grayscale</a:t>
                </a:r>
                <a:r>
                  <a:rPr lang="nl-BE" dirty="0" smtClean="0"/>
                  <a:t> image </a:t>
                </a:r>
                <a:r>
                  <a:rPr lang="nl-BE" dirty="0" err="1" smtClean="0"/>
                  <a:t>where</a:t>
                </a:r>
                <a:r>
                  <a:rPr lang="nl-BE" dirty="0" smtClean="0"/>
                  <a:t> 1/3 of the pixels have </a:t>
                </a:r>
                <a:r>
                  <a:rPr lang="nl-BE" dirty="0" err="1" smtClean="0"/>
                  <a:t>value</a:t>
                </a:r>
                <a:r>
                  <a:rPr lang="nl-BE" dirty="0" smtClean="0"/>
                  <a:t> 20 </a:t>
                </a:r>
                <a:r>
                  <a:rPr lang="nl-BE" dirty="0" err="1" smtClean="0"/>
                  <a:t>and</a:t>
                </a:r>
                <a:r>
                  <a:rPr lang="nl-BE" dirty="0" smtClean="0"/>
                  <a:t> 2/3 have </a:t>
                </a:r>
                <a:r>
                  <a:rPr lang="nl-BE" dirty="0" err="1" smtClean="0"/>
                  <a:t>value</a:t>
                </a:r>
                <a:r>
                  <a:rPr lang="nl-BE" dirty="0" smtClean="0"/>
                  <a:t> 200</a:t>
                </a:r>
                <a:endParaRPr lang="nl-BE" dirty="0">
                  <a:sym typeface="Wingdings" pitchFamily="2" charset="2"/>
                </a:endParaRPr>
              </a:p>
              <a:p>
                <a:pPr marL="400050" lvl="1" indent="0">
                  <a:buNone/>
                </a:pPr>
                <a:r>
                  <a:rPr lang="nl-BE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η</m:t>
                    </m:r>
                    <m:r>
                      <a:rPr lang="nl-BE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BE" b="0" i="1" smtClean="0">
                            <a:latin typeface="Cambria Math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l-BE" b="0" i="1" smtClean="0">
                            <a:latin typeface="Cambria Math"/>
                          </a:rPr>
                          <m:t>3</m:t>
                        </m:r>
                      </m:e>
                    </m:func>
                    <m:r>
                      <a:rPr lang="nl-B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nl-BE" i="1">
                            <a:latin typeface="Cambria Math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nl-B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nl-BE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nl-BE" dirty="0" smtClean="0"/>
                  <a:t>= 0.92</a:t>
                </a:r>
                <a:endParaRPr lang="nl-BE" dirty="0"/>
              </a:p>
              <a:p>
                <a:pPr marL="400050" lvl="1" indent="0">
                  <a:buNone/>
                </a:pPr>
                <a:r>
                  <a:rPr lang="nl-BE" dirty="0">
                    <a:sym typeface="Wingdings" pitchFamily="2" charset="2"/>
                  </a:rPr>
                  <a:t> </a:t>
                </a:r>
                <a:r>
                  <a:rPr lang="nl-BE" dirty="0" smtClean="0">
                    <a:sym typeface="Wingdings" pitchFamily="2" charset="2"/>
                  </a:rPr>
                  <a:t>1 bit per pixel </a:t>
                </a:r>
                <a:r>
                  <a:rPr lang="nl-BE" dirty="0" err="1" smtClean="0">
                    <a:sym typeface="Wingdings" pitchFamily="2" charset="2"/>
                  </a:rPr>
                  <a:t>required</a:t>
                </a:r>
                <a:endParaRPr lang="nl-B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nl-BE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Compression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0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Entropy</a:t>
            </a:r>
            <a:r>
              <a:rPr lang="nl-BE" dirty="0" smtClean="0"/>
              <a:t> (3)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Flat chance </a:t>
            </a:r>
            <a:r>
              <a:rPr lang="nl-BE" dirty="0" err="1" smtClean="0"/>
              <a:t>distribution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(</a:t>
            </a:r>
            <a:r>
              <a:rPr lang="nl-BE" dirty="0" err="1" smtClean="0"/>
              <a:t>cdf</a:t>
            </a:r>
            <a:r>
              <a:rPr lang="nl-BE" dirty="0" smtClean="0"/>
              <a:t>) </a:t>
            </a:r>
            <a:r>
              <a:rPr lang="nl-BE" dirty="0" smtClean="0">
                <a:sym typeface="Wingdings" pitchFamily="2" charset="2"/>
              </a:rPr>
              <a:t> </a:t>
            </a:r>
            <a:r>
              <a:rPr lang="nl-BE" dirty="0" err="1" smtClean="0">
                <a:sym typeface="Wingdings" pitchFamily="2" charset="2"/>
              </a:rPr>
              <a:t>larger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entropy</a:t>
            </a:r>
            <a:endParaRPr lang="nl-BE" dirty="0"/>
          </a:p>
        </p:txBody>
      </p:sp>
      <p:sp>
        <p:nvSpPr>
          <p:cNvPr id="1638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1200">
                <a:solidFill>
                  <a:srgbClr val="1D224B"/>
                </a:solidFill>
                <a:latin typeface="Calibri" pitchFamily="34" charset="0"/>
              </a:rPr>
              <a:t>Data Compression</a:t>
            </a:r>
            <a:endParaRPr lang="nl-NL" sz="1200">
              <a:solidFill>
                <a:srgbClr val="1D224B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16389" name="Text Box 26"/>
          <p:cNvSpPr txBox="1">
            <a:spLocks noChangeArrowheads="1"/>
          </p:cNvSpPr>
          <p:nvPr/>
        </p:nvSpPr>
        <p:spPr bwMode="auto">
          <a:xfrm>
            <a:off x="2971801" y="5653087"/>
            <a:ext cx="1573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1" hangingPunct="1"/>
            <a:r>
              <a:rPr lang="nl-BE" sz="1800" dirty="0" err="1">
                <a:latin typeface="Calibri" pitchFamily="34" charset="0"/>
                <a:cs typeface="Calibri" pitchFamily="34" charset="0"/>
              </a:rPr>
              <a:t>Cdf</a:t>
            </a:r>
            <a:r>
              <a:rPr lang="nl-BE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nl-BE" sz="1800" dirty="0" err="1">
                <a:latin typeface="Calibri" pitchFamily="34" charset="0"/>
                <a:cs typeface="Calibri" pitchFamily="34" charset="0"/>
              </a:rPr>
              <a:t>example</a:t>
            </a:r>
            <a:r>
              <a:rPr lang="nl-BE" sz="1800" dirty="0">
                <a:latin typeface="Calibri" pitchFamily="34" charset="0"/>
                <a:cs typeface="Calibri" pitchFamily="34" charset="0"/>
              </a:rPr>
              <a:t> 1</a:t>
            </a:r>
          </a:p>
        </p:txBody>
      </p:sp>
      <p:sp>
        <p:nvSpPr>
          <p:cNvPr id="16390" name="Text Box 46"/>
          <p:cNvSpPr txBox="1">
            <a:spLocks noChangeArrowheads="1"/>
          </p:cNvSpPr>
          <p:nvPr/>
        </p:nvSpPr>
        <p:spPr bwMode="auto">
          <a:xfrm>
            <a:off x="6629401" y="5653087"/>
            <a:ext cx="1515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1" hangingPunct="1"/>
            <a:r>
              <a:rPr lang="nl-BE" sz="1800" dirty="0" err="1">
                <a:latin typeface="Calibri" pitchFamily="34" charset="0"/>
                <a:cs typeface="Calibri" pitchFamily="34" charset="0"/>
              </a:rPr>
              <a:t>Cdf</a:t>
            </a:r>
            <a:r>
              <a:rPr lang="nl-BE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nl-BE" sz="1800" dirty="0" err="1">
                <a:latin typeface="Calibri" pitchFamily="34" charset="0"/>
                <a:cs typeface="Calibri" pitchFamily="34" charset="0"/>
              </a:rPr>
              <a:t>example</a:t>
            </a:r>
            <a:r>
              <a:rPr lang="nl-BE" sz="1800" dirty="0">
                <a:latin typeface="Calibri" pitchFamily="34" charset="0"/>
                <a:cs typeface="Calibri" pitchFamily="34" charset="0"/>
              </a:rPr>
              <a:t> 2</a:t>
            </a:r>
          </a:p>
        </p:txBody>
      </p:sp>
      <p:grpSp>
        <p:nvGrpSpPr>
          <p:cNvPr id="16391" name="Group 55"/>
          <p:cNvGrpSpPr>
            <a:grpSpLocks/>
          </p:cNvGrpSpPr>
          <p:nvPr/>
        </p:nvGrpSpPr>
        <p:grpSpPr bwMode="auto">
          <a:xfrm>
            <a:off x="2133600" y="2224088"/>
            <a:ext cx="3443288" cy="3127375"/>
            <a:chOff x="192" y="1008"/>
            <a:chExt cx="2169" cy="1970"/>
          </a:xfrm>
        </p:grpSpPr>
        <p:sp>
          <p:nvSpPr>
            <p:cNvPr id="16407" name="Line 4"/>
            <p:cNvSpPr>
              <a:spLocks noChangeShapeType="1"/>
            </p:cNvSpPr>
            <p:nvPr/>
          </p:nvSpPr>
          <p:spPr bwMode="auto">
            <a:xfrm>
              <a:off x="720" y="12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8" name="Line 5"/>
            <p:cNvSpPr>
              <a:spLocks noChangeShapeType="1"/>
            </p:cNvSpPr>
            <p:nvPr/>
          </p:nvSpPr>
          <p:spPr bwMode="auto">
            <a:xfrm>
              <a:off x="720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9" name="Line 7"/>
            <p:cNvSpPr>
              <a:spLocks noChangeShapeType="1"/>
            </p:cNvSpPr>
            <p:nvPr/>
          </p:nvSpPr>
          <p:spPr bwMode="auto">
            <a:xfrm>
              <a:off x="672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0" name="Text Box 8"/>
            <p:cNvSpPr txBox="1">
              <a:spLocks noChangeArrowheads="1"/>
            </p:cNvSpPr>
            <p:nvPr/>
          </p:nvSpPr>
          <p:spPr bwMode="auto">
            <a:xfrm>
              <a:off x="192" y="1807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1/256</a:t>
              </a:r>
            </a:p>
          </p:txBody>
        </p:sp>
        <p:sp>
          <p:nvSpPr>
            <p:cNvPr id="16411" name="Text Box 9"/>
            <p:cNvSpPr txBox="1">
              <a:spLocks noChangeArrowheads="1"/>
            </p:cNvSpPr>
            <p:nvPr/>
          </p:nvSpPr>
          <p:spPr bwMode="auto">
            <a:xfrm>
              <a:off x="528" y="100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800" i="1">
                  <a:latin typeface="Calibri" pitchFamily="34" charset="0"/>
                  <a:cs typeface="Calibri" pitchFamily="34" charset="0"/>
                </a:rPr>
                <a:t>p</a:t>
              </a:r>
              <a:r>
                <a:rPr lang="nl-BE" sz="1800" i="1" baseline="-25000"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16412" name="Text Box 10"/>
            <p:cNvSpPr txBox="1">
              <a:spLocks noChangeArrowheads="1"/>
            </p:cNvSpPr>
            <p:nvPr/>
          </p:nvSpPr>
          <p:spPr bwMode="auto">
            <a:xfrm>
              <a:off x="2208" y="2736"/>
              <a:ext cx="1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800" i="1"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>
              <a:off x="816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4" name="Line 12"/>
            <p:cNvSpPr>
              <a:spLocks noChangeShapeType="1"/>
            </p:cNvSpPr>
            <p:nvPr/>
          </p:nvSpPr>
          <p:spPr bwMode="auto">
            <a:xfrm>
              <a:off x="912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5" name="Line 13"/>
            <p:cNvSpPr>
              <a:spLocks noChangeShapeType="1"/>
            </p:cNvSpPr>
            <p:nvPr/>
          </p:nvSpPr>
          <p:spPr bwMode="auto">
            <a:xfrm>
              <a:off x="1008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6" name="Line 14"/>
            <p:cNvSpPr>
              <a:spLocks noChangeShapeType="1"/>
            </p:cNvSpPr>
            <p:nvPr/>
          </p:nvSpPr>
          <p:spPr bwMode="auto">
            <a:xfrm>
              <a:off x="1104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7" name="Line 15"/>
            <p:cNvSpPr>
              <a:spLocks noChangeShapeType="1"/>
            </p:cNvSpPr>
            <p:nvPr/>
          </p:nvSpPr>
          <p:spPr bwMode="auto">
            <a:xfrm>
              <a:off x="1200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8" name="Line 16"/>
            <p:cNvSpPr>
              <a:spLocks noChangeShapeType="1"/>
            </p:cNvSpPr>
            <p:nvPr/>
          </p:nvSpPr>
          <p:spPr bwMode="auto">
            <a:xfrm>
              <a:off x="1296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19" name="Line 17"/>
            <p:cNvSpPr>
              <a:spLocks noChangeShapeType="1"/>
            </p:cNvSpPr>
            <p:nvPr/>
          </p:nvSpPr>
          <p:spPr bwMode="auto">
            <a:xfrm>
              <a:off x="1392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>
              <a:off x="1488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1" name="Line 21"/>
            <p:cNvSpPr>
              <a:spLocks noChangeShapeType="1"/>
            </p:cNvSpPr>
            <p:nvPr/>
          </p:nvSpPr>
          <p:spPr bwMode="auto">
            <a:xfrm>
              <a:off x="1776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2" name="Line 22"/>
            <p:cNvSpPr>
              <a:spLocks noChangeShapeType="1"/>
            </p:cNvSpPr>
            <p:nvPr/>
          </p:nvSpPr>
          <p:spPr bwMode="auto">
            <a:xfrm>
              <a:off x="1872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3" name="Line 23"/>
            <p:cNvSpPr>
              <a:spLocks noChangeShapeType="1"/>
            </p:cNvSpPr>
            <p:nvPr/>
          </p:nvSpPr>
          <p:spPr bwMode="auto">
            <a:xfrm>
              <a:off x="1968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4" name="Line 24"/>
            <p:cNvSpPr>
              <a:spLocks noChangeShapeType="1"/>
            </p:cNvSpPr>
            <p:nvPr/>
          </p:nvSpPr>
          <p:spPr bwMode="auto">
            <a:xfrm>
              <a:off x="2064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5" name="Line 25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26" name="Text Box 47"/>
            <p:cNvSpPr txBox="1">
              <a:spLocks noChangeArrowheads="1"/>
            </p:cNvSpPr>
            <p:nvPr/>
          </p:nvSpPr>
          <p:spPr bwMode="auto">
            <a:xfrm>
              <a:off x="720" y="2784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6427" name="Text Box 48"/>
            <p:cNvSpPr txBox="1">
              <a:spLocks noChangeArrowheads="1"/>
            </p:cNvSpPr>
            <p:nvPr/>
          </p:nvSpPr>
          <p:spPr bwMode="auto">
            <a:xfrm>
              <a:off x="1920" y="2784"/>
              <a:ext cx="2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255</a:t>
              </a:r>
            </a:p>
          </p:txBody>
        </p:sp>
      </p:grpSp>
      <p:grpSp>
        <p:nvGrpSpPr>
          <p:cNvPr id="16392" name="Group 56"/>
          <p:cNvGrpSpPr>
            <a:grpSpLocks/>
          </p:cNvGrpSpPr>
          <p:nvPr/>
        </p:nvGrpSpPr>
        <p:grpSpPr bwMode="auto">
          <a:xfrm>
            <a:off x="6019800" y="2224088"/>
            <a:ext cx="3214688" cy="3127375"/>
            <a:chOff x="3024" y="1008"/>
            <a:chExt cx="2025" cy="1970"/>
          </a:xfrm>
        </p:grpSpPr>
        <p:sp>
          <p:nvSpPr>
            <p:cNvPr id="16393" name="Line 27"/>
            <p:cNvSpPr>
              <a:spLocks noChangeShapeType="1"/>
            </p:cNvSpPr>
            <p:nvPr/>
          </p:nvSpPr>
          <p:spPr bwMode="auto">
            <a:xfrm>
              <a:off x="3408" y="12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394" name="Line 28"/>
            <p:cNvSpPr>
              <a:spLocks noChangeShapeType="1"/>
            </p:cNvSpPr>
            <p:nvPr/>
          </p:nvSpPr>
          <p:spPr bwMode="auto">
            <a:xfrm>
              <a:off x="3408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395" name="Line 29"/>
            <p:cNvSpPr>
              <a:spLocks noChangeShapeType="1"/>
            </p:cNvSpPr>
            <p:nvPr/>
          </p:nvSpPr>
          <p:spPr bwMode="auto">
            <a:xfrm>
              <a:off x="3360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396" name="Text Box 30"/>
            <p:cNvSpPr txBox="1">
              <a:spLocks noChangeArrowheads="1"/>
            </p:cNvSpPr>
            <p:nvPr/>
          </p:nvSpPr>
          <p:spPr bwMode="auto">
            <a:xfrm>
              <a:off x="3024" y="1968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2/3</a:t>
              </a:r>
            </a:p>
          </p:txBody>
        </p:sp>
        <p:sp>
          <p:nvSpPr>
            <p:cNvPr id="16397" name="Text Box 31"/>
            <p:cNvSpPr txBox="1">
              <a:spLocks noChangeArrowheads="1"/>
            </p:cNvSpPr>
            <p:nvPr/>
          </p:nvSpPr>
          <p:spPr bwMode="auto">
            <a:xfrm>
              <a:off x="3216" y="1008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800" i="1">
                  <a:latin typeface="Calibri" pitchFamily="34" charset="0"/>
                  <a:cs typeface="Calibri" pitchFamily="34" charset="0"/>
                </a:rPr>
                <a:t>p</a:t>
              </a:r>
              <a:r>
                <a:rPr lang="nl-BE" sz="1800" i="1" baseline="-25000"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16398" name="Text Box 32"/>
            <p:cNvSpPr txBox="1">
              <a:spLocks noChangeArrowheads="1"/>
            </p:cNvSpPr>
            <p:nvPr/>
          </p:nvSpPr>
          <p:spPr bwMode="auto">
            <a:xfrm>
              <a:off x="4896" y="2736"/>
              <a:ext cx="1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800" i="1"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16399" name="Line 34"/>
            <p:cNvSpPr>
              <a:spLocks noChangeShapeType="1"/>
            </p:cNvSpPr>
            <p:nvPr/>
          </p:nvSpPr>
          <p:spPr bwMode="auto">
            <a:xfrm>
              <a:off x="3600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0" name="Line 43"/>
            <p:cNvSpPr>
              <a:spLocks noChangeShapeType="1"/>
            </p:cNvSpPr>
            <p:nvPr/>
          </p:nvSpPr>
          <p:spPr bwMode="auto">
            <a:xfrm>
              <a:off x="4656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1" name="Text Box 49"/>
            <p:cNvSpPr txBox="1">
              <a:spLocks noChangeArrowheads="1"/>
            </p:cNvSpPr>
            <p:nvPr/>
          </p:nvSpPr>
          <p:spPr bwMode="auto">
            <a:xfrm>
              <a:off x="3408" y="2784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16402" name="Text Box 50"/>
            <p:cNvSpPr txBox="1">
              <a:spLocks noChangeArrowheads="1"/>
            </p:cNvSpPr>
            <p:nvPr/>
          </p:nvSpPr>
          <p:spPr bwMode="auto">
            <a:xfrm>
              <a:off x="4608" y="2784"/>
              <a:ext cx="2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255</a:t>
              </a:r>
            </a:p>
          </p:txBody>
        </p:sp>
        <p:sp>
          <p:nvSpPr>
            <p:cNvPr id="16403" name="Line 51"/>
            <p:cNvSpPr>
              <a:spLocks noChangeShapeType="1"/>
            </p:cNvSpPr>
            <p:nvPr/>
          </p:nvSpPr>
          <p:spPr bwMode="auto">
            <a:xfrm>
              <a:off x="3360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4" name="Line 52"/>
            <p:cNvSpPr>
              <a:spLocks noChangeShapeType="1"/>
            </p:cNvSpPr>
            <p:nvPr/>
          </p:nvSpPr>
          <p:spPr bwMode="auto">
            <a:xfrm>
              <a:off x="3360" y="17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nl-BE"/>
            </a:p>
          </p:txBody>
        </p:sp>
        <p:sp>
          <p:nvSpPr>
            <p:cNvPr id="16405" name="Text Box 53"/>
            <p:cNvSpPr txBox="1">
              <a:spLocks noChangeArrowheads="1"/>
            </p:cNvSpPr>
            <p:nvPr/>
          </p:nvSpPr>
          <p:spPr bwMode="auto">
            <a:xfrm>
              <a:off x="3024" y="2304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1/3</a:t>
              </a:r>
            </a:p>
          </p:txBody>
        </p:sp>
        <p:sp>
          <p:nvSpPr>
            <p:cNvPr id="16406" name="Text Box 54"/>
            <p:cNvSpPr txBox="1">
              <a:spLocks noChangeArrowheads="1"/>
            </p:cNvSpPr>
            <p:nvPr/>
          </p:nvSpPr>
          <p:spPr bwMode="auto">
            <a:xfrm>
              <a:off x="3072" y="1632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eaLnBrk="1" hangingPunct="1"/>
              <a:r>
                <a:rPr lang="nl-BE" sz="140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6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Entropy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examples:</a:t>
            </a:r>
          </a:p>
          <a:p>
            <a:pPr lvl="1"/>
            <a:r>
              <a:rPr lang="en-GB" dirty="0" smtClean="0"/>
              <a:t>RLE: Run length encoding</a:t>
            </a:r>
          </a:p>
          <a:p>
            <a:pPr lvl="2"/>
            <a:r>
              <a:rPr lang="en-GB" dirty="0" smtClean="0"/>
              <a:t>E.g. bitmap encoding: subsequent pixels of same colour coded as one colour value and a repetition count</a:t>
            </a:r>
          </a:p>
          <a:p>
            <a:pPr lvl="2"/>
            <a:r>
              <a:rPr lang="en-GB" dirty="0" smtClean="0"/>
              <a:t>TGA file format: </a:t>
            </a:r>
            <a:r>
              <a:rPr lang="nl-BE" dirty="0" smtClean="0"/>
              <a:t>24-bit colour </a:t>
            </a:r>
            <a:r>
              <a:rPr lang="nl-BE" dirty="0" err="1" smtClean="0"/>
              <a:t>values</a:t>
            </a:r>
            <a:endParaRPr lang="nl-BE" dirty="0" smtClean="0"/>
          </a:p>
          <a:p>
            <a:pPr lvl="3"/>
            <a:r>
              <a:rPr lang="nl-BE" dirty="0" smtClean="0"/>
              <a:t>2 types pixels: </a:t>
            </a:r>
            <a:r>
              <a:rPr lang="nl-BE" dirty="0" err="1" smtClean="0"/>
              <a:t>raw</a:t>
            </a:r>
            <a:r>
              <a:rPr lang="nl-BE" dirty="0" smtClean="0"/>
              <a:t> pixels vs. </a:t>
            </a:r>
            <a:r>
              <a:rPr lang="nl-BE" dirty="0" err="1" smtClean="0"/>
              <a:t>encoded</a:t>
            </a:r>
            <a:r>
              <a:rPr lang="nl-BE" dirty="0" smtClean="0"/>
              <a:t> pixels</a:t>
            </a:r>
          </a:p>
          <a:p>
            <a:pPr lvl="3"/>
            <a:r>
              <a:rPr lang="nl-BE" dirty="0" err="1" smtClean="0"/>
              <a:t>Raw</a:t>
            </a:r>
            <a:r>
              <a:rPr lang="nl-BE" dirty="0" smtClean="0"/>
              <a:t> = </a:t>
            </a:r>
            <a:r>
              <a:rPr lang="nl-BE" dirty="0" err="1" smtClean="0"/>
              <a:t>plain</a:t>
            </a:r>
            <a:r>
              <a:rPr lang="nl-BE" dirty="0" smtClean="0"/>
              <a:t> colour </a:t>
            </a:r>
            <a:r>
              <a:rPr lang="nl-BE" dirty="0" err="1" smtClean="0"/>
              <a:t>value</a:t>
            </a:r>
            <a:endParaRPr lang="nl-BE" dirty="0" smtClean="0"/>
          </a:p>
          <a:p>
            <a:pPr lvl="3"/>
            <a:r>
              <a:rPr lang="nl-BE" dirty="0" err="1" smtClean="0"/>
              <a:t>Encoded</a:t>
            </a:r>
            <a:r>
              <a:rPr lang="nl-BE" dirty="0" smtClean="0"/>
              <a:t> = </a:t>
            </a:r>
            <a:r>
              <a:rPr lang="nl-BE" dirty="0" err="1" smtClean="0"/>
              <a:t>repeat</a:t>
            </a:r>
            <a:r>
              <a:rPr lang="nl-BE" dirty="0" smtClean="0"/>
              <a:t> </a:t>
            </a:r>
            <a:r>
              <a:rPr lang="nl-BE" dirty="0" err="1" smtClean="0"/>
              <a:t>count</a:t>
            </a:r>
            <a:r>
              <a:rPr lang="nl-BE" dirty="0" smtClean="0"/>
              <a:t> + colour </a:t>
            </a:r>
            <a:r>
              <a:rPr lang="nl-BE" dirty="0" err="1" smtClean="0"/>
              <a:t>value</a:t>
            </a:r>
            <a:endParaRPr lang="en-GB" dirty="0" smtClean="0"/>
          </a:p>
          <a:p>
            <a:pPr lvl="1"/>
            <a:r>
              <a:rPr lang="en-GB" dirty="0" smtClean="0"/>
              <a:t>Statistical encoding</a:t>
            </a:r>
          </a:p>
          <a:p>
            <a:pPr lvl="2"/>
            <a:r>
              <a:rPr lang="en-GB" dirty="0" smtClean="0"/>
              <a:t>Code data with variable length codes</a:t>
            </a:r>
          </a:p>
          <a:p>
            <a:pPr lvl="2"/>
            <a:r>
              <a:rPr lang="en-GB" dirty="0" smtClean="0"/>
              <a:t>Use shorter codes for more frequently occurring data</a:t>
            </a:r>
          </a:p>
          <a:p>
            <a:pPr lvl="3"/>
            <a:r>
              <a:rPr lang="en-GB" dirty="0" smtClean="0"/>
              <a:t>E.g. take into account frequency of letters in text</a:t>
            </a:r>
          </a:p>
          <a:p>
            <a:pPr lvl="2"/>
            <a:r>
              <a:rPr lang="en-GB" dirty="0" smtClean="0"/>
              <a:t>Variable length implies that no code may be prefix of another </a:t>
            </a:r>
            <a:r>
              <a:rPr lang="en-GB" dirty="0" smtClean="0"/>
              <a:t>code (why?)</a:t>
            </a:r>
            <a:endParaRPr lang="en-GB" dirty="0" smtClean="0"/>
          </a:p>
          <a:p>
            <a:pPr lvl="2"/>
            <a:r>
              <a:rPr lang="en-GB" dirty="0" smtClean="0"/>
              <a:t>Example algorithm: Huffman coding (see further)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1. Introduction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1200">
                <a:solidFill>
                  <a:srgbClr val="1D224B"/>
                </a:solidFill>
                <a:latin typeface="Calibri" pitchFamily="34" charset="0"/>
              </a:rPr>
              <a:t>Data Compression</a:t>
            </a:r>
            <a:endParaRPr lang="nl-NL" sz="1200">
              <a:solidFill>
                <a:srgbClr val="1D224B"/>
              </a:solidFill>
              <a:latin typeface="Calibri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 Encoding</a:t>
            </a:r>
            <a:endParaRPr lang="en-GB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Exploit specific properties of the information/data</a:t>
            </a:r>
          </a:p>
          <a:p>
            <a:pPr eaLnBrk="1" hangingPunct="1"/>
            <a:r>
              <a:rPr lang="en-US" dirty="0" smtClean="0"/>
              <a:t>=&gt; generate alternative representation</a:t>
            </a:r>
          </a:p>
          <a:p>
            <a:pPr eaLnBrk="1" hangingPunct="1"/>
            <a:r>
              <a:rPr lang="en-US" dirty="0" smtClean="0"/>
              <a:t>=&gt; compression or easier to compress</a:t>
            </a:r>
          </a:p>
          <a:p>
            <a:pPr eaLnBrk="1" hangingPunct="1"/>
            <a:r>
              <a:rPr lang="en-US" dirty="0" smtClean="0"/>
              <a:t>2 typical examples:</a:t>
            </a:r>
          </a:p>
          <a:p>
            <a:pPr lvl="1" eaLnBrk="1" hangingPunct="1"/>
            <a:r>
              <a:rPr lang="en-GB" dirty="0" smtClean="0"/>
              <a:t>Differential encoding</a:t>
            </a:r>
          </a:p>
          <a:p>
            <a:pPr lvl="2" eaLnBrk="1" hangingPunct="1"/>
            <a:r>
              <a:rPr lang="en-GB" dirty="0" smtClean="0"/>
              <a:t>Large variety in possible values (e.g. pixel values), but relatively little difference between subsequent values</a:t>
            </a:r>
          </a:p>
          <a:p>
            <a:pPr lvl="1" eaLnBrk="1" hangingPunct="1"/>
            <a:r>
              <a:rPr lang="en-GB" dirty="0" smtClean="0"/>
              <a:t>Transform encoding</a:t>
            </a:r>
          </a:p>
          <a:p>
            <a:pPr lvl="2" eaLnBrk="1" hangingPunct="1"/>
            <a:r>
              <a:rPr lang="en-GB" dirty="0" smtClean="0"/>
              <a:t>Transform information into a more “compressible”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1200">
                <a:solidFill>
                  <a:srgbClr val="1D224B"/>
                </a:solidFill>
                <a:latin typeface="Calibri" pitchFamily="34" charset="0"/>
              </a:rPr>
              <a:t>Data Compression</a:t>
            </a:r>
            <a:endParaRPr lang="nl-NL" sz="1200">
              <a:solidFill>
                <a:srgbClr val="1D224B"/>
              </a:solidFill>
              <a:latin typeface="Calibri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Differential Encoding</a:t>
            </a:r>
            <a:endParaRPr lang="en-GB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Reduce coding size by storing subsequent differences</a:t>
            </a:r>
          </a:p>
          <a:p>
            <a:pPr eaLnBrk="1" hangingPunct="1"/>
            <a:r>
              <a:rPr lang="en-US" dirty="0" smtClean="0"/>
              <a:t>E.g. original data: 12 bits per value, but subsequent values can be coded in max. 3 bits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=&gt; 75% less capacity needed by storing differences</a:t>
            </a:r>
          </a:p>
          <a:p>
            <a:pPr eaLnBrk="1" hangingPunct="1"/>
            <a:r>
              <a:rPr lang="en-US" dirty="0" smtClean="0"/>
              <a:t>Lossless or </a:t>
            </a:r>
            <a:r>
              <a:rPr lang="en-US" dirty="0" err="1" smtClean="0"/>
              <a:t>lossy</a:t>
            </a:r>
            <a:r>
              <a:rPr lang="en-US" dirty="0" smtClean="0"/>
              <a:t>?</a:t>
            </a:r>
            <a:endParaRPr lang="en-US" dirty="0" smtClean="0"/>
          </a:p>
          <a:p>
            <a:pPr lvl="1" eaLnBrk="1" hangingPunct="1"/>
            <a:r>
              <a:rPr lang="en-US" dirty="0" smtClean="0"/>
              <a:t>Depends on resolution used for difference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2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1200">
                <a:solidFill>
                  <a:srgbClr val="1D224B"/>
                </a:solidFill>
                <a:latin typeface="Calibri" pitchFamily="34" charset="0"/>
              </a:rPr>
              <a:t>Data Compression</a:t>
            </a:r>
            <a:endParaRPr lang="nl-NL" sz="1200">
              <a:solidFill>
                <a:srgbClr val="1D224B"/>
              </a:solidFill>
              <a:latin typeface="Calibri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 Encoding</a:t>
            </a:r>
            <a:endParaRPr lang="en-GB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Transformation of data to another domain</a:t>
            </a:r>
          </a:p>
          <a:p>
            <a:pPr eaLnBrk="1" hangingPunct="1"/>
            <a:r>
              <a:rPr lang="en-US" dirty="0" smtClean="0"/>
              <a:t>=&gt; more compressible</a:t>
            </a:r>
          </a:p>
          <a:p>
            <a:pPr eaLnBrk="1" hangingPunct="1"/>
            <a:r>
              <a:rPr lang="en-US" dirty="0" smtClean="0"/>
              <a:t>Mainly used in image compression (e.g. DCT, wavelets, …)</a:t>
            </a:r>
          </a:p>
          <a:p>
            <a:pPr eaLnBrk="1" hangingPunct="1"/>
            <a:r>
              <a:rPr lang="en-US" dirty="0" smtClean="0"/>
              <a:t>DCT used in JPEG compression (cf. later)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Let’s now apply these basic principles to:</a:t>
            </a:r>
          </a:p>
          <a:p>
            <a:pPr lvl="1" eaLnBrk="1" hangingPunct="1"/>
            <a:r>
              <a:rPr lang="en-US" dirty="0" smtClean="0"/>
              <a:t>Text compression</a:t>
            </a:r>
          </a:p>
          <a:p>
            <a:pPr lvl="1" eaLnBrk="1" hangingPunct="1"/>
            <a:r>
              <a:rPr lang="en-US" dirty="0" smtClean="0"/>
              <a:t>Image compression</a:t>
            </a:r>
          </a:p>
          <a:p>
            <a:pPr lvl="1" eaLnBrk="1" hangingPunct="1"/>
            <a:r>
              <a:rPr lang="en-US" dirty="0" smtClean="0"/>
              <a:t>Video compression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Digitization</a:t>
            </a:r>
            <a:endParaRPr lang="en-GB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= convert analog signals into digital signals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2 steps:</a:t>
            </a:r>
          </a:p>
          <a:p>
            <a:pPr lvl="1"/>
            <a:r>
              <a:rPr lang="en-GB" smtClean="0"/>
              <a:t>Sampling: obtain discrete values by inspecting the analog signal, at regular intervals</a:t>
            </a:r>
          </a:p>
          <a:p>
            <a:pPr lvl="1"/>
            <a:r>
              <a:rPr lang="en-GB" smtClean="0"/>
              <a:t>Quantization and coding: assign numerical value to sample values, coded with specified number of bits</a:t>
            </a:r>
            <a:endParaRPr lang="en-GB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1. Introduction</a:t>
            </a: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E25D-74BF-412E-AC07-2C859E560FB3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16" y="1342094"/>
            <a:ext cx="632936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2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A/D and D/A conversion</a:t>
            </a:r>
            <a:endParaRPr lang="en-GB" dirty="0" smtClean="0"/>
          </a:p>
        </p:txBody>
      </p:sp>
      <p:sp>
        <p:nvSpPr>
          <p:cNvPr id="1741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A/D conversion: mostly to feed signals from the real world into a computer system</a:t>
            </a:r>
          </a:p>
          <a:p>
            <a:pPr lvl="1"/>
            <a:r>
              <a:rPr lang="en-GB" smtClean="0"/>
              <a:t>E.g. digitalizing human voice</a:t>
            </a:r>
          </a:p>
          <a:p>
            <a:endParaRPr lang="en-GB" smtClean="0"/>
          </a:p>
          <a:p>
            <a:r>
              <a:rPr lang="en-GB" smtClean="0"/>
              <a:t>D/A conversion: for output to human senses</a:t>
            </a:r>
          </a:p>
          <a:p>
            <a:pPr lvl="1"/>
            <a:r>
              <a:rPr lang="en-GB" smtClean="0"/>
              <a:t>E.g. via sound interface to (analog) speakers</a:t>
            </a:r>
            <a:endParaRPr lang="en-GB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1. Introduction</a:t>
            </a: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C333-4D4B-4672-8649-B1AAEA6CDAC9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33057"/>
            <a:ext cx="64008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8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 of digitization</a:t>
            </a:r>
            <a:endParaRPr lang="en-GB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A/D conversion introduces distortion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Can be reduced by</a:t>
            </a:r>
          </a:p>
          <a:p>
            <a:pPr lvl="1"/>
            <a:r>
              <a:rPr lang="en-GB" dirty="0" smtClean="0"/>
              <a:t>Higher sample frequency</a:t>
            </a:r>
          </a:p>
          <a:p>
            <a:pPr lvl="1"/>
            <a:r>
              <a:rPr lang="en-GB" dirty="0" smtClean="0"/>
              <a:t>Higher number of bits when coding</a:t>
            </a:r>
          </a:p>
          <a:p>
            <a:r>
              <a:rPr lang="en-GB" dirty="0" smtClean="0"/>
              <a:t>=&gt; Higher bitrate, higher storage requirements</a:t>
            </a:r>
          </a:p>
          <a:p>
            <a:r>
              <a:rPr lang="en-GB" dirty="0" smtClean="0"/>
              <a:t>=&gt; Compression techniques required!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1. Introduction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7F49-0D80-4DF6-B834-DC47EC9E0FC6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412776"/>
            <a:ext cx="6336704" cy="18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Compression: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encoders - destination decoders</a:t>
            </a:r>
          </a:p>
          <a:p>
            <a:r>
              <a:rPr lang="en-GB" dirty="0"/>
              <a:t>Lossless vs. </a:t>
            </a:r>
            <a:r>
              <a:rPr lang="en-GB" dirty="0" err="1"/>
              <a:t>lossy</a:t>
            </a:r>
            <a:r>
              <a:rPr lang="en-GB" dirty="0"/>
              <a:t> compression</a:t>
            </a:r>
          </a:p>
          <a:p>
            <a:r>
              <a:rPr lang="en-GB" dirty="0"/>
              <a:t>Entropy encoding</a:t>
            </a:r>
          </a:p>
          <a:p>
            <a:r>
              <a:rPr lang="en-GB" dirty="0"/>
              <a:t>Source encoding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 smtClean="0"/>
              <a:t>1. Introduction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38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encoders – destination decoders</a:t>
            </a:r>
            <a:endParaRPr lang="en-GB" smtClean="0"/>
          </a:p>
        </p:txBody>
      </p:sp>
      <p:sp>
        <p:nvSpPr>
          <p:cNvPr id="11270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Software-only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 </a:t>
            </a:r>
            <a:r>
              <a:rPr lang="en-US" dirty="0" smtClean="0"/>
              <a:t>processors/hardware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11271" name="Picture 103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19" y="1484785"/>
            <a:ext cx="71437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2" name="Picture 103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94" y="4259802"/>
            <a:ext cx="7086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1200">
                <a:solidFill>
                  <a:srgbClr val="1D224B"/>
                </a:solidFill>
                <a:latin typeface="Calibri" pitchFamily="34" charset="0"/>
              </a:rPr>
              <a:t>Data Compression</a:t>
            </a:r>
            <a:endParaRPr lang="nl-NL" sz="1200">
              <a:solidFill>
                <a:srgbClr val="1D224B"/>
              </a:solidFill>
              <a:latin typeface="Calibri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Lossless vs. lossy compression</a:t>
            </a:r>
            <a:endParaRPr lang="en-GB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Lossless (“</a:t>
            </a:r>
            <a:r>
              <a:rPr lang="en-US" dirty="0" err="1" smtClean="0"/>
              <a:t>verliesloos</a:t>
            </a:r>
            <a:r>
              <a:rPr lang="en-US" dirty="0" smtClean="0"/>
              <a:t>”) = reversible: original data can be reconstructed from compressed data</a:t>
            </a:r>
          </a:p>
          <a:p>
            <a:pPr lvl="1" eaLnBrk="1" hangingPunct="1"/>
            <a:r>
              <a:rPr lang="en-GB" dirty="0" smtClean="0"/>
              <a:t>Only compression, no changes</a:t>
            </a:r>
          </a:p>
          <a:p>
            <a:pPr lvl="1" eaLnBrk="1" hangingPunct="1"/>
            <a:r>
              <a:rPr lang="en-GB" dirty="0" smtClean="0"/>
              <a:t>E.g. Medical images, text files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err="1" smtClean="0"/>
              <a:t>Lossy</a:t>
            </a:r>
            <a:r>
              <a:rPr lang="en-GB" dirty="0" smtClean="0"/>
              <a:t> (“met </a:t>
            </a:r>
            <a:r>
              <a:rPr lang="en-GB" dirty="0" err="1" smtClean="0"/>
              <a:t>verlies</a:t>
            </a:r>
            <a:r>
              <a:rPr lang="en-GB" dirty="0" smtClean="0"/>
              <a:t>”) = not (fully) reversible</a:t>
            </a:r>
          </a:p>
          <a:p>
            <a:pPr lvl="1" eaLnBrk="1" hangingPunct="1"/>
            <a:r>
              <a:rPr lang="en-GB" dirty="0" smtClean="0"/>
              <a:t>Compress with loss of data</a:t>
            </a:r>
          </a:p>
          <a:p>
            <a:pPr lvl="1" eaLnBrk="1" hangingPunct="1"/>
            <a:r>
              <a:rPr lang="en-GB" dirty="0" smtClean="0"/>
              <a:t>Keep differences minimal, so that they are (almost) unnoticeable</a:t>
            </a:r>
          </a:p>
          <a:p>
            <a:pPr lvl="1" eaLnBrk="1" hangingPunct="1"/>
            <a:r>
              <a:rPr lang="en-GB" dirty="0" smtClean="0"/>
              <a:t>E.g. pictures, audio and video streams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9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encoding vs. source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encoding:</a:t>
            </a:r>
          </a:p>
          <a:p>
            <a:pPr lvl="1"/>
            <a:r>
              <a:rPr lang="en-US" dirty="0" err="1" smtClean="0"/>
              <a:t>Lossles</a:t>
            </a:r>
            <a:endParaRPr lang="en-US" dirty="0" smtClean="0"/>
          </a:p>
          <a:p>
            <a:pPr lvl="1"/>
            <a:r>
              <a:rPr lang="en-US" dirty="0" smtClean="0"/>
              <a:t>Independent </a:t>
            </a:r>
            <a:r>
              <a:rPr lang="en-US" dirty="0"/>
              <a:t>of knowledge of type of data or semantics</a:t>
            </a:r>
          </a:p>
          <a:p>
            <a:pPr lvl="2"/>
            <a:r>
              <a:rPr lang="en-US" dirty="0"/>
              <a:t>Only takes into account mere digital representation of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Source encoding:</a:t>
            </a:r>
          </a:p>
          <a:p>
            <a:pPr lvl="1"/>
            <a:r>
              <a:rPr lang="en-US" dirty="0"/>
              <a:t>Exploit specific properties of the information/data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 smtClean="0"/>
              <a:t>1. Introduction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6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Entropy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= </a:t>
                </a:r>
                <a:r>
                  <a:rPr lang="nl-BE" dirty="0" err="1" smtClean="0"/>
                  <a:t>measure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for</a:t>
                </a:r>
                <a:r>
                  <a:rPr lang="nl-BE" dirty="0" smtClean="0"/>
                  <a:t> level of chaos in a system</a:t>
                </a:r>
              </a:p>
              <a:p>
                <a:r>
                  <a:rPr lang="nl-BE" dirty="0" smtClean="0"/>
                  <a:t>Definition: </a:t>
                </a:r>
                <a:r>
                  <a:rPr lang="nl-BE" dirty="0" err="1" smtClean="0"/>
                  <a:t>for</a:t>
                </a:r>
                <a:r>
                  <a:rPr lang="nl-BE" dirty="0" smtClean="0"/>
                  <a:t> information </a:t>
                </a:r>
                <a:r>
                  <a:rPr lang="nl-BE" dirty="0" err="1" smtClean="0"/>
                  <a:t>with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alphabet</a:t>
                </a:r>
                <a:r>
                  <a:rPr lang="nl-BE" dirty="0" smtClean="0"/>
                  <a:t> S={s</a:t>
                </a:r>
                <a:r>
                  <a:rPr lang="nl-BE" baseline="-25000" dirty="0" smtClean="0"/>
                  <a:t>1</a:t>
                </a:r>
                <a:r>
                  <a:rPr lang="nl-BE" dirty="0" smtClean="0"/>
                  <a:t>,..., s</a:t>
                </a:r>
                <a:r>
                  <a:rPr lang="nl-BE" baseline="-25000" dirty="0" smtClean="0"/>
                  <a:t>n</a:t>
                </a:r>
                <a:r>
                  <a:rPr lang="nl-BE" dirty="0" smtClean="0"/>
                  <a:t>} the </a:t>
                </a:r>
                <a:r>
                  <a:rPr lang="nl-BE" dirty="0" err="1" smtClean="0"/>
                  <a:t>entropy</a:t>
                </a:r>
                <a:r>
                  <a:rPr lang="nl-BE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η</m:t>
                    </m:r>
                    <m:r>
                      <a:rPr lang="nl-BE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b="0" i="1" smtClean="0">
                            <a:latin typeface="Cambria Math"/>
                          </a:rPr>
                          <m:t>𝑖</m:t>
                        </m:r>
                        <m:r>
                          <a:rPr lang="nl-B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nl-B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BE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:r>
                  <a:rPr lang="nl-BE" sz="2000" dirty="0" err="1"/>
                  <a:t>where</a:t>
                </a:r>
                <a:r>
                  <a:rPr lang="nl-BE" sz="2000" dirty="0"/>
                  <a:t> p</a:t>
                </a:r>
                <a:r>
                  <a:rPr lang="nl-BE" sz="2000" baseline="-25000" dirty="0"/>
                  <a:t>i</a:t>
                </a:r>
                <a:r>
                  <a:rPr lang="nl-BE" sz="2000" dirty="0"/>
                  <a:t> = chance (0..1) of </a:t>
                </a:r>
                <a:r>
                  <a:rPr lang="nl-BE" sz="2000" dirty="0" err="1"/>
                  <a:t>occurrence</a:t>
                </a:r>
                <a:r>
                  <a:rPr lang="nl-BE" sz="2000" dirty="0"/>
                  <a:t> of </a:t>
                </a:r>
                <a:r>
                  <a:rPr lang="nl-BE" sz="2000" dirty="0" err="1"/>
                  <a:t>symbol</a:t>
                </a:r>
                <a:r>
                  <a:rPr lang="nl-BE" sz="2000" dirty="0"/>
                  <a:t> s</a:t>
                </a:r>
                <a:r>
                  <a:rPr lang="nl-BE" sz="2000" baseline="-25000" dirty="0"/>
                  <a:t>i</a:t>
                </a:r>
                <a:endParaRPr lang="nl-BE" sz="2000" dirty="0"/>
              </a:p>
              <a:p>
                <a:r>
                  <a:rPr lang="nl-BE" dirty="0" smtClean="0"/>
                  <a:t>Shannon’s coding theorema: </a:t>
                </a:r>
                <a:r>
                  <a:rPr lang="el-GR" dirty="0" smtClean="0"/>
                  <a:t>η</a:t>
                </a:r>
                <a:r>
                  <a:rPr lang="nl-BE" dirty="0" smtClean="0"/>
                  <a:t> </a:t>
                </a:r>
                <a:r>
                  <a:rPr lang="el-GR" dirty="0" smtClean="0"/>
                  <a:t>≤</a:t>
                </a:r>
                <a:r>
                  <a:rPr lang="nl-BE" dirty="0" smtClean="0"/>
                  <a:t> l (</a:t>
                </a:r>
                <a:r>
                  <a:rPr lang="nl-BE" dirty="0" err="1" smtClean="0"/>
                  <a:t>where</a:t>
                </a:r>
                <a:r>
                  <a:rPr lang="nl-BE" dirty="0" smtClean="0"/>
                  <a:t> l = </a:t>
                </a:r>
                <a:r>
                  <a:rPr lang="nl-BE" dirty="0" err="1" smtClean="0"/>
                  <a:t>average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number</a:t>
                </a:r>
                <a:r>
                  <a:rPr lang="nl-BE" dirty="0" smtClean="0"/>
                  <a:t> of bits per code word)</a:t>
                </a:r>
              </a:p>
              <a:p>
                <a:r>
                  <a:rPr lang="nl-BE" dirty="0" smtClean="0">
                    <a:sym typeface="Wingdings" panose="05000000000000000000" pitchFamily="2" charset="2"/>
                  </a:rPr>
                  <a:t> a smaller </a:t>
                </a:r>
                <a:r>
                  <a:rPr lang="nl-BE" dirty="0" err="1" smtClean="0"/>
                  <a:t>entropy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requires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less</a:t>
                </a:r>
                <a:r>
                  <a:rPr lang="nl-BE" dirty="0" smtClean="0"/>
                  <a:t> bits</a:t>
                </a:r>
              </a:p>
              <a:p>
                <a:r>
                  <a:rPr lang="nl-BE" dirty="0" smtClean="0">
                    <a:sym typeface="Wingdings" panose="05000000000000000000" pitchFamily="2" charset="2"/>
                  </a:rPr>
                  <a:t>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entropy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coding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aims</a:t>
                </a:r>
                <a:r>
                  <a:rPr lang="nl-BE" dirty="0" smtClean="0">
                    <a:sym typeface="Wingdings" panose="05000000000000000000" pitchFamily="2" charset="2"/>
                  </a:rPr>
                  <a:t> at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reducing</a:t>
                </a:r>
                <a:r>
                  <a:rPr lang="nl-BE" dirty="0" smtClean="0">
                    <a:sym typeface="Wingdings" panose="05000000000000000000" pitchFamily="2" charset="2"/>
                  </a:rPr>
                  <a:t> the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entropy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by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using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an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alternative</a:t>
                </a:r>
                <a:r>
                  <a:rPr lang="nl-BE" dirty="0" smtClean="0">
                    <a:sym typeface="Wingdings" panose="05000000000000000000" pitchFamily="2" charset="2"/>
                  </a:rPr>
                  <a:t> </a:t>
                </a:r>
                <a:r>
                  <a:rPr lang="nl-BE" dirty="0" err="1" smtClean="0">
                    <a:sym typeface="Wingdings" panose="05000000000000000000" pitchFamily="2" charset="2"/>
                  </a:rPr>
                  <a:t>representation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Compression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 Introduction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48BB4-1AC0-4AB4-9654-B68F2F3B5DE9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8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HasseltPowerpointTemplate_EDM-fo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UHasseltPowerpointTemplate_EDM-foto</Template>
  <TotalTime>822</TotalTime>
  <Words>751</Words>
  <Application>Microsoft Office PowerPoint</Application>
  <PresentationFormat>Widescreen</PresentationFormat>
  <Paragraphs>197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Times New Roman</vt:lpstr>
      <vt:lpstr>Verdana</vt:lpstr>
      <vt:lpstr>Wingdings</vt:lpstr>
      <vt:lpstr>UHasseltPowerpointTemplate_EDM-foto</vt:lpstr>
      <vt:lpstr>Data Compression</vt:lpstr>
      <vt:lpstr>Digitization</vt:lpstr>
      <vt:lpstr>A/D and D/A conversion</vt:lpstr>
      <vt:lpstr>Drawback of digitization</vt:lpstr>
      <vt:lpstr>Compression: basic concepts</vt:lpstr>
      <vt:lpstr>Source encoders – destination decoders</vt:lpstr>
      <vt:lpstr>Lossless vs. lossy compression</vt:lpstr>
      <vt:lpstr>Entropy encoding vs. source encoding</vt:lpstr>
      <vt:lpstr>Entropy</vt:lpstr>
      <vt:lpstr>Entropy (2)</vt:lpstr>
      <vt:lpstr>Entropy (3)</vt:lpstr>
      <vt:lpstr>Entropy encoding</vt:lpstr>
      <vt:lpstr>Source Encoding</vt:lpstr>
      <vt:lpstr>Differential Encoding</vt:lpstr>
      <vt:lpstr>Transform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informatica Profiel Networking &amp; security</dc:title>
  <dc:creator>Peter Quax</dc:creator>
  <cp:lastModifiedBy>Wim Lamotte</cp:lastModifiedBy>
  <cp:revision>55</cp:revision>
  <dcterms:created xsi:type="dcterms:W3CDTF">2016-10-29T09:39:49Z</dcterms:created>
  <dcterms:modified xsi:type="dcterms:W3CDTF">2017-09-21T12:56:09Z</dcterms:modified>
</cp:coreProperties>
</file>