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nl-B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2A056-C95F-461B-A212-487B1CCD638A}" type="datetimeFigureOut">
              <a:rPr lang="en-US" smtClean="0"/>
              <a:t>21-Sep-17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BA1A8-AA20-4044-AD60-15B0E80B7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85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9626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9626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9626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DCD2BBD7-BEAF-49FB-8144-1436CC718B67}" type="slidenum">
              <a:rPr lang="en-GB" sz="1200" smtClean="0">
                <a:latin typeface="Times New Roman" pitchFamily="18" charset="0"/>
              </a:rPr>
              <a:pPr/>
              <a:t>2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401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9114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9114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9114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88D9D77A-09D3-4EA9-87BD-569010ED834D}" type="slidenum">
              <a:rPr lang="en-GB" sz="1200" smtClean="0">
                <a:latin typeface="Times New Roman" pitchFamily="18" charset="0"/>
              </a:rPr>
              <a:pPr/>
              <a:t>11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611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9216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9216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921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113F7E22-FDE1-4B57-A262-0983A10C72A7}" type="slidenum">
              <a:rPr lang="en-GB" sz="1200" smtClean="0">
                <a:latin typeface="Times New Roman" pitchFamily="18" charset="0"/>
              </a:rPr>
              <a:pPr/>
              <a:t>12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674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9728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9728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9728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5D71F7F2-1829-4EBB-A3F1-5310B2AC0A34}" type="slidenum">
              <a:rPr lang="en-GB" sz="1200" smtClean="0">
                <a:latin typeface="Times New Roman" pitchFamily="18" charset="0"/>
              </a:rPr>
              <a:pPr/>
              <a:t>32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051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9830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9830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983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AF921BDD-0060-4E6B-98B3-2DA1F24A203B}" type="slidenum">
              <a:rPr lang="en-GB" sz="1200" smtClean="0">
                <a:latin typeface="Times New Roman" pitchFamily="18" charset="0"/>
              </a:rPr>
              <a:pPr/>
              <a:t>33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99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9933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9933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993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04B05077-D40F-42AF-9AB7-5A97912E8FA4}" type="slidenum">
              <a:rPr lang="en-GB" sz="1200" smtClean="0">
                <a:latin typeface="Times New Roman" pitchFamily="18" charset="0"/>
              </a:rPr>
              <a:pPr/>
              <a:t>34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42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10035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10035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10035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A42E75E5-6064-4139-ACBE-DE3DFFCA1536}" type="slidenum">
              <a:rPr lang="en-GB" sz="1200" smtClean="0">
                <a:latin typeface="Times New Roman" pitchFamily="18" charset="0"/>
              </a:rPr>
              <a:pPr/>
              <a:t>35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150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10138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10138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1013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573BD82E-F9E5-49F6-8EB7-48637D6CE1CC}" type="slidenum">
              <a:rPr lang="en-GB" sz="1200" smtClean="0">
                <a:latin typeface="Times New Roman" pitchFamily="18" charset="0"/>
              </a:rPr>
              <a:pPr/>
              <a:t>36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956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8294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8294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829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78124EEF-CE93-41FF-986A-5A87CD9EF7FC}" type="slidenum">
              <a:rPr lang="en-GB" sz="1200" smtClean="0">
                <a:latin typeface="Times New Roman" pitchFamily="18" charset="0"/>
              </a:rPr>
              <a:pPr/>
              <a:t>3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624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8397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8397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8397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EE064987-A444-4855-A0CC-9370F119A405}" type="slidenum">
              <a:rPr lang="en-GB" sz="1200" smtClean="0">
                <a:latin typeface="Times New Roman" pitchFamily="18" charset="0"/>
              </a:rPr>
              <a:pPr/>
              <a:t>4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735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8499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8499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849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0E4DDB9F-A5C5-49E3-B406-3C40CA9506DA}" type="slidenum">
              <a:rPr lang="en-GB" sz="1200" smtClean="0">
                <a:latin typeface="Times New Roman" pitchFamily="18" charset="0"/>
              </a:rPr>
              <a:pPr/>
              <a:t>5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943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8602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8602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8602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9F1BCA81-8E51-49C6-8C7D-0C2D252DECF3}" type="slidenum">
              <a:rPr lang="en-GB" sz="1200" smtClean="0">
                <a:latin typeface="Times New Roman" pitchFamily="18" charset="0"/>
              </a:rPr>
              <a:pPr/>
              <a:t>6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612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8704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8704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870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F77C2667-24AC-4791-B07A-709A324C3DB6}" type="slidenum">
              <a:rPr lang="en-GB" sz="1200" smtClean="0">
                <a:latin typeface="Times New Roman" pitchFamily="18" charset="0"/>
              </a:rPr>
              <a:pPr/>
              <a:t>7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303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8806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8806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880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6F1382A0-748F-41B4-9679-4354761DDA8D}" type="slidenum">
              <a:rPr lang="en-GB" sz="1200" smtClean="0">
                <a:latin typeface="Times New Roman" pitchFamily="18" charset="0"/>
              </a:rPr>
              <a:pPr/>
              <a:t>8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165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8909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8909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8909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AC969FF1-4693-4F85-9716-A8242AC0E234}" type="slidenum">
              <a:rPr lang="en-GB" sz="1200" smtClean="0">
                <a:latin typeface="Times New Roman" pitchFamily="18" charset="0"/>
              </a:rPr>
              <a:pPr/>
              <a:t>9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993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9011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9011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901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69756C88-4716-4C56-9100-51C2EE206DC2}" type="slidenum">
              <a:rPr lang="en-GB" sz="1200" smtClean="0">
                <a:latin typeface="Times New Roman" pitchFamily="18" charset="0"/>
              </a:rPr>
              <a:pPr/>
              <a:t>10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35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92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1531" y="4293096"/>
            <a:ext cx="9313035" cy="63098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531" y="4941122"/>
            <a:ext cx="9313035" cy="43204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F4F4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5878773"/>
            <a:ext cx="5156681" cy="8847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9336" y="116632"/>
            <a:ext cx="11953328" cy="6629822"/>
          </a:xfrm>
          <a:prstGeom prst="rect">
            <a:avLst/>
          </a:prstGeom>
          <a:noFill/>
          <a:ln w="857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523635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188640"/>
            <a:ext cx="11521280" cy="549844"/>
          </a:xfrm>
          <a:ln>
            <a:noFill/>
          </a:ln>
        </p:spPr>
        <p:txBody>
          <a:bodyPr>
            <a:normAutofit/>
          </a:bodyPr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836712"/>
            <a:ext cx="11521280" cy="5040560"/>
          </a:xfrm>
        </p:spPr>
        <p:txBody>
          <a:bodyPr/>
          <a:lstStyle>
            <a:lvl1pPr>
              <a:buFont typeface="Wingdings" pitchFamily="2" charset="2"/>
              <a:buChar char="§"/>
              <a:defRPr sz="28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24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20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6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6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2543605" y="6381329"/>
            <a:ext cx="2266451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Data Compression</a:t>
            </a:r>
            <a:endParaRPr lang="nl-BE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24969" y="6381329"/>
            <a:ext cx="595037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BE" smtClean="0"/>
              <a:t>2. Text Compression</a:t>
            </a:r>
            <a:endParaRPr lang="nl-BE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90259" y="6382917"/>
            <a:ext cx="1003300" cy="365125"/>
          </a:xfrm>
        </p:spPr>
        <p:txBody>
          <a:bodyPr/>
          <a:lstStyle>
            <a:lvl1pPr>
              <a:defRPr/>
            </a:lvl1pPr>
          </a:lstStyle>
          <a:p>
            <a:fld id="{BBB2625E-E22D-324D-B6D3-F6234E5E9FE9}" type="slidenum">
              <a:rPr lang="nl-BE"/>
              <a:pPr/>
              <a:t>‹#›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0" y="6365784"/>
            <a:ext cx="2309355" cy="3962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9336" y="116632"/>
            <a:ext cx="11953328" cy="66298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028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62C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007435" y="836712"/>
            <a:ext cx="9313035" cy="63098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tussenslide</a:t>
            </a:r>
            <a:endParaRPr lang="nl-B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07435" y="1484738"/>
            <a:ext cx="9313035" cy="43204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Ondertitel</a:t>
            </a:r>
            <a:r>
              <a:rPr lang="en-US" dirty="0"/>
              <a:t> </a:t>
            </a:r>
            <a:r>
              <a:rPr lang="en-US" dirty="0" err="1"/>
              <a:t>tussenslide</a:t>
            </a:r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0" y="6365784"/>
            <a:ext cx="2309355" cy="3962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9336" y="116632"/>
            <a:ext cx="11953328" cy="66298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1461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smtClean="0"/>
              <a:t>Data Compression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2. Text Compression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116033F9-E038-4ED0-BCC4-EA47B2841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9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fu.ca/CC/365/mark/squeeze/index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Data Compression</a:t>
            </a:r>
            <a:endParaRPr lang="en-US" dirty="0"/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2. Text Compression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Huffman coding: properties</a:t>
            </a:r>
            <a:endParaRPr lang="nl-BE" dirty="0" smtClean="0"/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mtClean="0"/>
              <a:t>Unique prefix: no code word is prefix of another code</a:t>
            </a:r>
          </a:p>
          <a:p>
            <a:pPr lvl="1"/>
            <a:r>
              <a:rPr lang="nl-BE" smtClean="0"/>
              <a:t>Reason: all symbols are at the leaves of the tree</a:t>
            </a:r>
          </a:p>
          <a:p>
            <a:pPr lvl="1"/>
            <a:r>
              <a:rPr lang="nl-BE" smtClean="0"/>
              <a:t>Advantage: no ambiguity </a:t>
            </a:r>
            <a:r>
              <a:rPr lang="nl-BE" smtClean="0">
                <a:sym typeface="Wingdings" panose="05000000000000000000" pitchFamily="2" charset="2"/>
              </a:rPr>
              <a:t> </a:t>
            </a:r>
            <a:r>
              <a:rPr lang="nl-BE" smtClean="0"/>
              <a:t>efficient decoding</a:t>
            </a:r>
          </a:p>
          <a:p>
            <a:r>
              <a:rPr lang="nl-BE" smtClean="0"/>
              <a:t>Optimal: minimal redundancy</a:t>
            </a:r>
          </a:p>
          <a:p>
            <a:pPr lvl="1"/>
            <a:r>
              <a:rPr lang="nl-BE" smtClean="0"/>
              <a:t>Average code-length   l </a:t>
            </a:r>
            <a:r>
              <a:rPr lang="nl-BE" smtClean="0">
                <a:sym typeface="Symbol" pitchFamily="18" charset="2"/>
              </a:rPr>
              <a:t>  + 1</a:t>
            </a:r>
            <a:endParaRPr lang="nl-BE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2. Text Compression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8BB4-1AC0-4AB4-9654-B68F2F3B5DE9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139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Huffman coding: decoder algorithm</a:t>
            </a:r>
            <a:endParaRPr lang="nl-BE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2. Text Compression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8BB4-1AC0-4AB4-9654-B68F2F3B5DE9}" type="slidenum">
              <a:rPr lang="nl-NL" smtClean="0"/>
              <a:pPr/>
              <a:t>11</a:t>
            </a:fld>
            <a:endParaRPr lang="nl-NL"/>
          </a:p>
        </p:txBody>
      </p:sp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20800"/>
            <a:ext cx="3843338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526" y="4601165"/>
            <a:ext cx="5756275" cy="1510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81800" y="2667001"/>
            <a:ext cx="1681742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Dynamic data??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321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Huffman decoding</a:t>
            </a:r>
            <a:endParaRPr lang="nl-BE" dirty="0" smtClean="0"/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Problem</a:t>
            </a:r>
            <a:r>
              <a:rPr lang="nl-BE" dirty="0" smtClean="0"/>
              <a:t>: receiver/decoder </a:t>
            </a:r>
            <a:r>
              <a:rPr lang="nl-BE" dirty="0" err="1" smtClean="0"/>
              <a:t>needs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know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code </a:t>
            </a:r>
            <a:r>
              <a:rPr lang="nl-BE" dirty="0" err="1" smtClean="0"/>
              <a:t>words</a:t>
            </a:r>
            <a:endParaRPr lang="nl-BE" dirty="0" smtClean="0"/>
          </a:p>
          <a:p>
            <a:pPr lvl="1"/>
            <a:r>
              <a:rPr lang="nl-BE" dirty="0" err="1" smtClean="0"/>
              <a:t>Either</a:t>
            </a:r>
            <a:r>
              <a:rPr lang="nl-BE" dirty="0" smtClean="0"/>
              <a:t> </a:t>
            </a:r>
            <a:r>
              <a:rPr lang="nl-BE" dirty="0" err="1" smtClean="0"/>
              <a:t>send</a:t>
            </a:r>
            <a:r>
              <a:rPr lang="nl-BE" dirty="0" smtClean="0"/>
              <a:t> </a:t>
            </a:r>
            <a:r>
              <a:rPr lang="nl-BE" dirty="0" err="1" smtClean="0"/>
              <a:t>before</a:t>
            </a:r>
            <a:r>
              <a:rPr lang="nl-BE" dirty="0" smtClean="0"/>
              <a:t> (</a:t>
            </a:r>
            <a:r>
              <a:rPr lang="nl-BE" dirty="0" err="1" smtClean="0"/>
              <a:t>coded</a:t>
            </a:r>
            <a:r>
              <a:rPr lang="nl-BE" dirty="0" smtClean="0"/>
              <a:t>) data</a:t>
            </a:r>
          </a:p>
          <a:p>
            <a:pPr lvl="2"/>
            <a:r>
              <a:rPr lang="nl-BE" dirty="0" smtClean="0"/>
              <a:t>Disadvantage: extra overhead (storage </a:t>
            </a:r>
            <a:r>
              <a:rPr lang="nl-BE" dirty="0" err="1" smtClean="0"/>
              <a:t>and</a:t>
            </a:r>
            <a:r>
              <a:rPr lang="nl-BE" dirty="0" smtClean="0"/>
              <a:t>/or </a:t>
            </a:r>
            <a:r>
              <a:rPr lang="nl-BE" dirty="0" err="1" smtClean="0"/>
              <a:t>network</a:t>
            </a:r>
            <a:r>
              <a:rPr lang="nl-BE" dirty="0" smtClean="0"/>
              <a:t>)</a:t>
            </a:r>
          </a:p>
          <a:p>
            <a:pPr lvl="1"/>
            <a:r>
              <a:rPr lang="nl-BE" dirty="0" smtClean="0"/>
              <a:t>Or code </a:t>
            </a:r>
            <a:r>
              <a:rPr lang="nl-BE" dirty="0" err="1" smtClean="0"/>
              <a:t>words</a:t>
            </a:r>
            <a:r>
              <a:rPr lang="nl-BE" dirty="0" smtClean="0"/>
              <a:t> </a:t>
            </a:r>
            <a:r>
              <a:rPr lang="nl-BE" dirty="0" err="1" smtClean="0"/>
              <a:t>known</a:t>
            </a:r>
            <a:r>
              <a:rPr lang="nl-BE" dirty="0" smtClean="0"/>
              <a:t> in advance</a:t>
            </a:r>
          </a:p>
          <a:p>
            <a:pPr lvl="2"/>
            <a:r>
              <a:rPr lang="nl-BE" dirty="0" smtClean="0"/>
              <a:t>E.g. </a:t>
            </a:r>
            <a:r>
              <a:rPr lang="nl-BE" dirty="0" err="1" smtClean="0"/>
              <a:t>based</a:t>
            </a:r>
            <a:r>
              <a:rPr lang="nl-BE" dirty="0" smtClean="0"/>
              <a:t> on </a:t>
            </a:r>
            <a:r>
              <a:rPr lang="nl-BE" dirty="0" err="1" smtClean="0"/>
              <a:t>statistical</a:t>
            </a:r>
            <a:r>
              <a:rPr lang="nl-BE" dirty="0" smtClean="0"/>
              <a:t> </a:t>
            </a:r>
            <a:r>
              <a:rPr lang="nl-BE" dirty="0" err="1" smtClean="0"/>
              <a:t>properties</a:t>
            </a:r>
            <a:r>
              <a:rPr lang="nl-BE" dirty="0" smtClean="0"/>
              <a:t> of </a:t>
            </a:r>
            <a:r>
              <a:rPr lang="nl-BE" dirty="0" err="1" smtClean="0"/>
              <a:t>natural</a:t>
            </a:r>
            <a:r>
              <a:rPr lang="nl-BE" dirty="0" smtClean="0"/>
              <a:t> </a:t>
            </a:r>
            <a:r>
              <a:rPr lang="nl-BE" dirty="0" err="1" smtClean="0"/>
              <a:t>language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err="1" smtClean="0"/>
              <a:t>Better</a:t>
            </a:r>
            <a:r>
              <a:rPr lang="nl-BE" dirty="0" smtClean="0"/>
              <a:t> approach </a:t>
            </a:r>
            <a:r>
              <a:rPr lang="nl-BE" dirty="0" err="1" smtClean="0"/>
              <a:t>for</a:t>
            </a:r>
            <a:r>
              <a:rPr lang="nl-BE" dirty="0" smtClean="0"/>
              <a:t> random data: </a:t>
            </a:r>
            <a:r>
              <a:rPr lang="nl-BE" dirty="0" err="1" smtClean="0"/>
              <a:t>dynamic</a:t>
            </a:r>
            <a:r>
              <a:rPr lang="nl-BE" dirty="0" smtClean="0"/>
              <a:t> Huffman </a:t>
            </a:r>
            <a:r>
              <a:rPr lang="nl-BE" dirty="0" err="1" smtClean="0"/>
              <a:t>coding</a:t>
            </a:r>
            <a:endParaRPr lang="nl-BE" dirty="0" smtClean="0"/>
          </a:p>
          <a:p>
            <a:pPr lvl="1"/>
            <a:r>
              <a:rPr lang="nl-BE" dirty="0" err="1" smtClean="0"/>
              <a:t>Principle</a:t>
            </a:r>
            <a:r>
              <a:rPr lang="nl-BE" dirty="0" smtClean="0"/>
              <a:t>: </a:t>
            </a:r>
            <a:r>
              <a:rPr lang="nl-BE" dirty="0" err="1" smtClean="0"/>
              <a:t>build</a:t>
            </a:r>
            <a:r>
              <a:rPr lang="nl-BE" dirty="0" smtClean="0"/>
              <a:t> tree on-</a:t>
            </a:r>
            <a:r>
              <a:rPr lang="nl-BE" dirty="0" err="1" smtClean="0"/>
              <a:t>the</a:t>
            </a:r>
            <a:r>
              <a:rPr lang="nl-BE" dirty="0" smtClean="0"/>
              <a:t>-</a:t>
            </a:r>
            <a:r>
              <a:rPr lang="nl-BE" dirty="0" err="1" smtClean="0"/>
              <a:t>fly</a:t>
            </a:r>
            <a:r>
              <a:rPr lang="nl-BE" dirty="0" smtClean="0"/>
              <a:t> at </a:t>
            </a:r>
            <a:r>
              <a:rPr lang="nl-BE" dirty="0" err="1" smtClean="0"/>
              <a:t>sender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receiver side</a:t>
            </a:r>
          </a:p>
          <a:p>
            <a:pPr lvl="2"/>
            <a:r>
              <a:rPr lang="nl-BE" dirty="0" smtClean="0"/>
              <a:t>First </a:t>
            </a:r>
            <a:r>
              <a:rPr lang="nl-BE" dirty="0" err="1" smtClean="0"/>
              <a:t>occurrence</a:t>
            </a:r>
            <a:r>
              <a:rPr lang="nl-BE" dirty="0" smtClean="0"/>
              <a:t> of a </a:t>
            </a:r>
            <a:r>
              <a:rPr lang="nl-BE" dirty="0" err="1" smtClean="0"/>
              <a:t>character</a:t>
            </a:r>
            <a:r>
              <a:rPr lang="nl-BE" dirty="0" smtClean="0"/>
              <a:t>: </a:t>
            </a:r>
            <a:r>
              <a:rPr lang="nl-BE" dirty="0" err="1" smtClean="0"/>
              <a:t>send</a:t>
            </a:r>
            <a:r>
              <a:rPr lang="nl-BE" dirty="0" smtClean="0"/>
              <a:t> as is</a:t>
            </a:r>
          </a:p>
          <a:p>
            <a:pPr lvl="2"/>
            <a:r>
              <a:rPr lang="nl-BE" dirty="0" err="1" smtClean="0"/>
              <a:t>When</a:t>
            </a:r>
            <a:r>
              <a:rPr lang="nl-BE" dirty="0" smtClean="0"/>
              <a:t> </a:t>
            </a:r>
            <a:r>
              <a:rPr lang="nl-BE" dirty="0" err="1" smtClean="0"/>
              <a:t>repeated</a:t>
            </a:r>
            <a:r>
              <a:rPr lang="nl-BE" dirty="0" smtClean="0"/>
              <a:t>: </a:t>
            </a:r>
            <a:r>
              <a:rPr lang="en-US" dirty="0" smtClean="0">
                <a:hlinkClick r:id="rId3"/>
              </a:rPr>
              <a:t>update occurrence, restructure tree and adjust code(s)</a:t>
            </a:r>
            <a:endParaRPr lang="nl-BE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2. Text Compression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8BB4-1AC0-4AB4-9654-B68F2F3B5DE9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3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6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6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uiExpand="1" build="p" bldLvl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Arithmetic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Overcomes Huffman’s main limitation (which?)</a:t>
            </a:r>
          </a:p>
          <a:p>
            <a:r>
              <a:rPr lang="en-US" smtClean="0"/>
              <a:t>Already proposed by Shannon in 1948, but mainly developed in 1970’s – 1980’s</a:t>
            </a:r>
          </a:p>
          <a:p>
            <a:r>
              <a:rPr lang="en-US" smtClean="0"/>
              <a:t>Modern versions in JPEG2000, H.264, H.265, …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2. Text Compression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625E-E22D-324D-B6D3-F6234E5E9FE9}" type="slidenum">
              <a:rPr lang="nl-BE" smtClean="0"/>
              <a:pPr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73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Arithmetic coding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Treat whole message (or a chunk thereof) as a whole, code at once</a:t>
            </a:r>
          </a:p>
          <a:p>
            <a:r>
              <a:rPr lang="en-US" smtClean="0">
                <a:sym typeface="Wingdings" panose="05000000000000000000" pitchFamily="2" charset="2"/>
              </a:rPr>
              <a:t> fractional number of bits per input symbol</a:t>
            </a:r>
          </a:p>
          <a:p>
            <a:r>
              <a:rPr lang="en-CA" smtClean="0"/>
              <a:t>Approach:</a:t>
            </a:r>
          </a:p>
          <a:p>
            <a:pPr lvl="1"/>
            <a:r>
              <a:rPr lang="en-CA" smtClean="0"/>
              <a:t>Message is represented by a half-open interval [a, b[ where a and b are real numbers between 0 and 1</a:t>
            </a:r>
          </a:p>
          <a:p>
            <a:pPr lvl="1"/>
            <a:r>
              <a:rPr lang="en-CA" smtClean="0"/>
              <a:t>Start with interval [0, 1[</a:t>
            </a:r>
          </a:p>
          <a:p>
            <a:pPr lvl="1"/>
            <a:r>
              <a:rPr lang="en-CA" smtClean="0"/>
              <a:t>As message becomes longer, length of the interval shortens and number of bits needed to represent the interval increases</a:t>
            </a:r>
            <a:endParaRPr lang="en-US" smtClean="0">
              <a:sym typeface="Wingdings" panose="05000000000000000000" pitchFamily="2" charset="2"/>
            </a:endParaRPr>
          </a:p>
          <a:p>
            <a:r>
              <a:rPr lang="en-US" smtClean="0">
                <a:sym typeface="Wingdings" panose="05000000000000000000" pitchFamily="2" charset="2"/>
              </a:rPr>
              <a:t>We first look at simplistic approach, then extend with scaling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2. Text Compression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625E-E22D-324D-B6D3-F6234E5E9FE9}" type="slidenum">
              <a:rPr lang="nl-BE" smtClean="0"/>
              <a:pPr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626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arithmetic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BEGIN</a:t>
            </a:r>
          </a:p>
          <a:p>
            <a:pPr marL="457200" lvl="1" indent="0">
              <a:buNone/>
            </a:pPr>
            <a:r>
              <a:rPr lang="en-CA" dirty="0" smtClean="0"/>
              <a:t>low = 0.0;  high = 1.0;  range = 1.0;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while (symbol != terminator)</a:t>
            </a:r>
          </a:p>
          <a:p>
            <a:pPr marL="457200" lvl="1" indent="0">
              <a:buNone/>
            </a:pPr>
            <a:r>
              <a:rPr lang="en-CA" dirty="0" smtClean="0"/>
              <a:t>{</a:t>
            </a:r>
          </a:p>
          <a:p>
            <a:pPr marL="457200" lvl="1" indent="0">
              <a:buNone/>
            </a:pPr>
            <a:r>
              <a:rPr lang="en-CA" dirty="0" smtClean="0"/>
              <a:t>	get (symbol);</a:t>
            </a:r>
          </a:p>
          <a:p>
            <a:pPr marL="457200" lvl="1" indent="0">
              <a:buNone/>
            </a:pPr>
            <a:r>
              <a:rPr lang="en-CA" dirty="0" smtClean="0"/>
              <a:t>	low = low + range * </a:t>
            </a:r>
            <a:r>
              <a:rPr lang="en-CA" dirty="0" err="1" smtClean="0"/>
              <a:t>Range_low</a:t>
            </a:r>
            <a:r>
              <a:rPr lang="en-CA" dirty="0" smtClean="0"/>
              <a:t>(symbol);</a:t>
            </a:r>
          </a:p>
          <a:p>
            <a:pPr marL="457200" lvl="1" indent="0">
              <a:buNone/>
            </a:pPr>
            <a:r>
              <a:rPr lang="en-CA" dirty="0" smtClean="0"/>
              <a:t>	high = low + range * </a:t>
            </a:r>
            <a:r>
              <a:rPr lang="en-CA" dirty="0" err="1" smtClean="0"/>
              <a:t>Range_high</a:t>
            </a:r>
            <a:r>
              <a:rPr lang="en-CA" dirty="0" smtClean="0"/>
              <a:t>(symbol);</a:t>
            </a:r>
          </a:p>
          <a:p>
            <a:pPr marL="457200" lvl="1" indent="0">
              <a:buNone/>
            </a:pPr>
            <a:r>
              <a:rPr lang="en-CA" dirty="0" smtClean="0"/>
              <a:t>	range = high - low;</a:t>
            </a:r>
          </a:p>
          <a:p>
            <a:pPr marL="457200" lvl="1" indent="0">
              <a:buNone/>
            </a:pPr>
            <a:r>
              <a:rPr lang="en-CA" dirty="0" smtClean="0"/>
              <a:t>}</a:t>
            </a:r>
          </a:p>
          <a:p>
            <a:pPr marL="457200" lvl="1" indent="0">
              <a:buNone/>
            </a:pPr>
            <a:r>
              <a:rPr lang="en-CA" dirty="0" smtClean="0"/>
              <a:t>output a code such that low &lt;= code &lt; high;</a:t>
            </a:r>
          </a:p>
          <a:p>
            <a:pPr marL="0" indent="0">
              <a:buNone/>
            </a:pPr>
            <a:r>
              <a:rPr lang="en-CA" dirty="0" smtClean="0"/>
              <a:t>END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2. Text Compression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625E-E22D-324D-B6D3-F6234E5E9FE9}" type="slidenum">
              <a:rPr lang="nl-BE" smtClean="0"/>
              <a:pPr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18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Alphabet: {A,B,C,D,E,F,$} with following probabilities (and associated ranges):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Q: how will string “CAEE$” be encoded?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2. Text Compression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625E-E22D-324D-B6D3-F6234E5E9FE9}" type="slidenum">
              <a:rPr lang="nl-BE" smtClean="0"/>
              <a:pPr/>
              <a:t>16</a:t>
            </a:fld>
            <a:endParaRPr lang="nl-BE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250829"/>
              </p:ext>
            </p:extLst>
          </p:nvPr>
        </p:nvGraphicFramePr>
        <p:xfrm>
          <a:off x="3723726" y="2073016"/>
          <a:ext cx="47445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9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Symbol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Probability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Range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A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0.2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[0,</a:t>
                      </a:r>
                      <a:r>
                        <a:rPr lang="en-CA" baseline="0" dirty="0" smtClean="0">
                          <a:latin typeface="Trebuchet MS"/>
                        </a:rPr>
                        <a:t> 0.2)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B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0.1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[0.2, 0.3)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C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0.2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[0.3, 0.5)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D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0.05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[0.5,</a:t>
                      </a:r>
                      <a:r>
                        <a:rPr lang="en-CA" baseline="0" dirty="0" smtClean="0">
                          <a:latin typeface="Trebuchet MS"/>
                        </a:rPr>
                        <a:t> 0.55)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E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0.3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[0.55, 0.85)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F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0.05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[0.85, 0.9)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$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0.1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[0.9, 1.0)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20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Gradually shrinking range: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2. Text Compression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625E-E22D-324D-B6D3-F6234E5E9FE9}" type="slidenum">
              <a:rPr lang="nl-BE" smtClean="0"/>
              <a:pPr/>
              <a:t>17</a:t>
            </a:fld>
            <a:endParaRPr lang="nl-BE"/>
          </a:p>
        </p:txBody>
      </p:sp>
      <p:pic>
        <p:nvPicPr>
          <p:cNvPr id="7" name="Picture 6" descr="arith-code-al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52662" y="1628801"/>
            <a:ext cx="7286676" cy="410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3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Evolution of </a:t>
            </a:r>
            <a:r>
              <a:rPr lang="en-US" dirty="0" smtClean="0">
                <a:latin typeface="Consolas" panose="020B0609020204030204" pitchFamily="49" charset="0"/>
              </a:rPr>
              <a:t>low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high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</a:rPr>
              <a:t>range</a:t>
            </a:r>
            <a:r>
              <a:rPr lang="en-US" dirty="0" smtClean="0"/>
              <a:t> variables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Q: why end with </a:t>
            </a:r>
          </a:p>
          <a:p>
            <a:pPr lvl="1"/>
            <a:r>
              <a:rPr lang="en-US" dirty="0" smtClean="0"/>
              <a:t>“output a code such that low &lt;= code &lt; high” 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2. Text Compression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625E-E22D-324D-B6D3-F6234E5E9FE9}" type="slidenum">
              <a:rPr lang="nl-BE" smtClean="0"/>
              <a:pPr/>
              <a:t>18</a:t>
            </a:fld>
            <a:endParaRPr lang="nl-BE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119916"/>
              </p:ext>
            </p:extLst>
          </p:nvPr>
        </p:nvGraphicFramePr>
        <p:xfrm>
          <a:off x="4095736" y="1786742"/>
          <a:ext cx="400052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Symbol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onsolas" panose="020B0609020204030204" pitchFamily="49" charset="0"/>
                        </a:rPr>
                        <a:t>low</a:t>
                      </a:r>
                      <a:endParaRPr lang="en-CA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onsolas" panose="020B0609020204030204" pitchFamily="49" charset="0"/>
                        </a:rPr>
                        <a:t>high</a:t>
                      </a:r>
                      <a:endParaRPr lang="en-CA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range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0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1.0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1.0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C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0.3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0.5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0.2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A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0.30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0.34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0.04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E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0.322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0.334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0.012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E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0.3286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0.3322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0.0036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$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0.33184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0.33220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0.00036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61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Generating code word for arithmetic 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BEGIN</a:t>
            </a:r>
          </a:p>
          <a:p>
            <a:pPr marL="457200" lvl="1" indent="0">
              <a:buNone/>
            </a:pPr>
            <a:r>
              <a:rPr lang="en-CA" dirty="0" smtClean="0"/>
              <a:t>code = 0;</a:t>
            </a:r>
          </a:p>
          <a:p>
            <a:pPr marL="457200" lvl="1" indent="0">
              <a:buNone/>
            </a:pPr>
            <a:r>
              <a:rPr lang="en-CA" dirty="0" smtClean="0"/>
              <a:t>k = 1;</a:t>
            </a:r>
          </a:p>
          <a:p>
            <a:pPr marL="457200" lvl="1" indent="0">
              <a:buNone/>
            </a:pPr>
            <a:r>
              <a:rPr lang="en-CA" dirty="0" smtClean="0"/>
              <a:t>while (value(code) &lt; low)</a:t>
            </a:r>
          </a:p>
          <a:p>
            <a:pPr marL="457200" lvl="1" indent="0">
              <a:buNone/>
            </a:pPr>
            <a:r>
              <a:rPr lang="en-CA" dirty="0" smtClean="0"/>
              <a:t>{ </a:t>
            </a:r>
          </a:p>
          <a:p>
            <a:pPr marL="457200" lvl="1" indent="0">
              <a:buNone/>
            </a:pPr>
            <a:r>
              <a:rPr lang="en-CA" dirty="0" smtClean="0"/>
              <a:t>	assign 1 to the kth binary fraction bit</a:t>
            </a:r>
          </a:p>
          <a:p>
            <a:pPr marL="457200" lvl="1" indent="0">
              <a:buNone/>
            </a:pPr>
            <a:r>
              <a:rPr lang="en-CA" dirty="0" smtClean="0"/>
              <a:t>	if (value(code) &gt; high)</a:t>
            </a:r>
          </a:p>
          <a:p>
            <a:pPr marL="457200" lvl="1" indent="0">
              <a:buNone/>
            </a:pPr>
            <a:r>
              <a:rPr lang="en-CA" dirty="0" smtClean="0"/>
              <a:t>		replace the kth bit by 0</a:t>
            </a:r>
          </a:p>
          <a:p>
            <a:pPr marL="457200" lvl="1" indent="0">
              <a:buNone/>
            </a:pPr>
            <a:r>
              <a:rPr lang="en-CA" dirty="0" smtClean="0"/>
              <a:t>	k = k + 1;</a:t>
            </a:r>
          </a:p>
          <a:p>
            <a:pPr marL="457200" lvl="1" indent="0">
              <a:buNone/>
            </a:pPr>
            <a:r>
              <a:rPr lang="en-CA" dirty="0" smtClean="0"/>
              <a:t>}</a:t>
            </a:r>
          </a:p>
          <a:p>
            <a:pPr marL="0" indent="0">
              <a:buNone/>
            </a:pPr>
            <a:r>
              <a:rPr lang="en-CA" dirty="0" smtClean="0"/>
              <a:t>END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 Generates shortest </a:t>
            </a:r>
            <a:r>
              <a:rPr lang="en-US" dirty="0" err="1" smtClean="0">
                <a:sym typeface="Wingdings" panose="05000000000000000000" pitchFamily="2" charset="2"/>
              </a:rPr>
              <a:t>codeword</a:t>
            </a:r>
            <a:r>
              <a:rPr lang="en-US" dirty="0" smtClean="0">
                <a:sym typeface="Wingdings" panose="05000000000000000000" pitchFamily="2" charset="2"/>
              </a:rPr>
              <a:t> in [</a:t>
            </a:r>
            <a:r>
              <a:rPr lang="en-US" dirty="0" err="1" smtClean="0">
                <a:sym typeface="Wingdings" panose="05000000000000000000" pitchFamily="2" charset="2"/>
              </a:rPr>
              <a:t>low,high</a:t>
            </a:r>
            <a:r>
              <a:rPr lang="en-US" dirty="0" smtClean="0">
                <a:sym typeface="Wingdings" panose="05000000000000000000" pitchFamily="2" charset="2"/>
              </a:rPr>
              <a:t>[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2. Text Compression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625E-E22D-324D-B6D3-F6234E5E9FE9}" type="slidenum">
              <a:rPr lang="nl-BE" smtClean="0"/>
              <a:pPr/>
              <a:t>19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8673895" y="3172326"/>
            <a:ext cx="281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= the bit representing 2</a:t>
            </a:r>
            <a:r>
              <a:rPr lang="en-US" baseline="30000" dirty="0" smtClean="0">
                <a:solidFill>
                  <a:srgbClr val="0070C0"/>
                </a:solidFill>
              </a:rPr>
              <a:t>-k</a:t>
            </a:r>
            <a:endParaRPr lang="en-US" baseline="3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02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Compression</a:t>
            </a:r>
            <a:endParaRPr lang="en-GB" dirty="0" smtClean="0"/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Lossy</a:t>
            </a:r>
            <a:r>
              <a:rPr lang="en-US" dirty="0" smtClean="0"/>
              <a:t> is not an option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only entropy encoding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only statistical encoding is useful</a:t>
            </a:r>
          </a:p>
          <a:p>
            <a:r>
              <a:rPr lang="en-US" dirty="0" smtClean="0"/>
              <a:t>2 types:</a:t>
            </a:r>
          </a:p>
          <a:p>
            <a:pPr lvl="1"/>
            <a:r>
              <a:rPr lang="en-GB" dirty="0" smtClean="0"/>
              <a:t>Individual characters</a:t>
            </a:r>
          </a:p>
          <a:p>
            <a:pPr lvl="2"/>
            <a:r>
              <a:rPr lang="en-GB" dirty="0" smtClean="0"/>
              <a:t>E.g. Huffman coding, arithmetic coding</a:t>
            </a:r>
          </a:p>
          <a:p>
            <a:pPr lvl="1"/>
            <a:r>
              <a:rPr lang="en-GB" dirty="0" smtClean="0"/>
              <a:t>Words / strings of characters</a:t>
            </a:r>
          </a:p>
          <a:p>
            <a:pPr lvl="2"/>
            <a:r>
              <a:rPr lang="en-GB" dirty="0" smtClean="0"/>
              <a:t>E.g. Lempel-Ziv-Welch (LZW) algorithm</a:t>
            </a:r>
          </a:p>
          <a:p>
            <a:r>
              <a:rPr lang="en-GB" dirty="0" smtClean="0"/>
              <a:t>Important note: all coding algorithms discussed here can also be (and are being) used in other contexts (besides text compression)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2. Text Compression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8BB4-1AC0-4AB4-9654-B68F2F3B5DE9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124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encoding CAEE$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Resulting values for CAEE$:</a:t>
            </a:r>
          </a:p>
          <a:p>
            <a:pPr lvl="1"/>
            <a:r>
              <a:rPr lang="en-US" dirty="0" smtClean="0"/>
              <a:t>low = 0.33184</a:t>
            </a:r>
          </a:p>
          <a:p>
            <a:pPr lvl="1"/>
            <a:r>
              <a:rPr lang="en-US" dirty="0" smtClean="0"/>
              <a:t>high = 0.3322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1 as first decimal bit yields 0.5 &gt; high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 assign 0 for 2</a:t>
            </a:r>
            <a:r>
              <a:rPr lang="en-US" baseline="30000" dirty="0" smtClean="0">
                <a:sym typeface="Wingdings" panose="05000000000000000000" pitchFamily="2" charset="2"/>
              </a:rPr>
              <a:t>-1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etc…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Eventually yields 0.01010101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= 2</a:t>
            </a:r>
            <a:r>
              <a:rPr lang="en-US" baseline="30000" dirty="0" smtClean="0">
                <a:sym typeface="Wingdings" panose="05000000000000000000" pitchFamily="2" charset="2"/>
              </a:rPr>
              <a:t>-2</a:t>
            </a:r>
            <a:r>
              <a:rPr lang="en-US" dirty="0" smtClean="0">
                <a:sym typeface="Wingdings" panose="05000000000000000000" pitchFamily="2" charset="2"/>
              </a:rPr>
              <a:t> + 2</a:t>
            </a:r>
            <a:r>
              <a:rPr lang="en-US" baseline="30000" dirty="0" smtClean="0">
                <a:sym typeface="Wingdings" panose="05000000000000000000" pitchFamily="2" charset="2"/>
              </a:rPr>
              <a:t>-4</a:t>
            </a:r>
            <a:r>
              <a:rPr lang="en-US" dirty="0" smtClean="0">
                <a:sym typeface="Wingdings" panose="05000000000000000000" pitchFamily="2" charset="2"/>
              </a:rPr>
              <a:t> + 2</a:t>
            </a:r>
            <a:r>
              <a:rPr lang="en-US" baseline="30000" dirty="0" smtClean="0">
                <a:sym typeface="Wingdings" panose="05000000000000000000" pitchFamily="2" charset="2"/>
              </a:rPr>
              <a:t>-6</a:t>
            </a:r>
            <a:r>
              <a:rPr lang="en-US" dirty="0" smtClean="0">
                <a:sym typeface="Wingdings" panose="05000000000000000000" pitchFamily="2" charset="2"/>
              </a:rPr>
              <a:t> + 2</a:t>
            </a:r>
            <a:r>
              <a:rPr lang="en-US" baseline="30000" dirty="0" smtClean="0">
                <a:sym typeface="Wingdings" panose="05000000000000000000" pitchFamily="2" charset="2"/>
              </a:rPr>
              <a:t>-8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= 0.33203125 in decimal, which is between low and high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2. Text Compression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625E-E22D-324D-B6D3-F6234E5E9FE9}" type="slidenum">
              <a:rPr lang="nl-BE" smtClean="0"/>
              <a:pPr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911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coding decoder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400" dirty="0" smtClean="0"/>
              <a:t>BEGIN</a:t>
            </a:r>
          </a:p>
          <a:p>
            <a:pPr marL="457200" lvl="1" indent="0">
              <a:buNone/>
            </a:pPr>
            <a:r>
              <a:rPr lang="en-CA" sz="2000" dirty="0" smtClean="0"/>
              <a:t>get binary code and convert to decimal value = value(code);</a:t>
            </a:r>
          </a:p>
          <a:p>
            <a:pPr marL="457200" lvl="1" indent="0">
              <a:buNone/>
            </a:pPr>
            <a:r>
              <a:rPr lang="en-CA" sz="2000" dirty="0" smtClean="0"/>
              <a:t>DO</a:t>
            </a:r>
          </a:p>
          <a:p>
            <a:pPr marL="457200" lvl="1" indent="0">
              <a:buNone/>
            </a:pPr>
            <a:r>
              <a:rPr lang="en-CA" sz="2000" dirty="0" smtClean="0"/>
              <a:t>{ </a:t>
            </a:r>
          </a:p>
          <a:p>
            <a:pPr marL="457200" lvl="1" indent="0">
              <a:buNone/>
            </a:pPr>
            <a:r>
              <a:rPr lang="en-CA" sz="2000" dirty="0" smtClean="0"/>
              <a:t>	find symbol s such that </a:t>
            </a:r>
            <a:r>
              <a:rPr lang="en-CA" sz="2000" dirty="0" err="1" smtClean="0"/>
              <a:t>Range_low</a:t>
            </a:r>
            <a:r>
              <a:rPr lang="en-CA" sz="2000" dirty="0" smtClean="0"/>
              <a:t>(s) &lt;= value &lt; </a:t>
            </a:r>
            <a:r>
              <a:rPr lang="en-CA" sz="2000" dirty="0" err="1" smtClean="0"/>
              <a:t>Range_high</a:t>
            </a:r>
            <a:r>
              <a:rPr lang="en-CA" sz="2000" dirty="0" smtClean="0"/>
              <a:t>(s);</a:t>
            </a:r>
          </a:p>
          <a:p>
            <a:pPr marL="457200" lvl="1" indent="0">
              <a:buNone/>
            </a:pPr>
            <a:r>
              <a:rPr lang="en-CA" sz="2000" dirty="0" smtClean="0"/>
              <a:t>	output s;</a:t>
            </a:r>
          </a:p>
          <a:p>
            <a:pPr marL="457200" lvl="1" indent="0">
              <a:buNone/>
            </a:pPr>
            <a:r>
              <a:rPr lang="en-CA" sz="2000" dirty="0" smtClean="0"/>
              <a:t>	low = </a:t>
            </a:r>
            <a:r>
              <a:rPr lang="en-CA" sz="2000" dirty="0" err="1" smtClean="0"/>
              <a:t>Range_low</a:t>
            </a:r>
            <a:r>
              <a:rPr lang="en-CA" sz="2000" dirty="0" smtClean="0"/>
              <a:t>(s);</a:t>
            </a:r>
          </a:p>
          <a:p>
            <a:pPr marL="457200" lvl="1" indent="0">
              <a:buNone/>
            </a:pPr>
            <a:r>
              <a:rPr lang="en-CA" sz="2000" dirty="0" smtClean="0"/>
              <a:t>	high = </a:t>
            </a:r>
            <a:r>
              <a:rPr lang="en-CA" sz="2000" dirty="0" err="1" smtClean="0"/>
              <a:t>Range_high</a:t>
            </a:r>
            <a:r>
              <a:rPr lang="en-CA" sz="2000" dirty="0" smtClean="0"/>
              <a:t>(s);</a:t>
            </a:r>
          </a:p>
          <a:p>
            <a:pPr marL="457200" lvl="1" indent="0">
              <a:buNone/>
            </a:pPr>
            <a:r>
              <a:rPr lang="en-CA" sz="2000" dirty="0" smtClean="0"/>
              <a:t>	range = high - low;</a:t>
            </a:r>
          </a:p>
          <a:p>
            <a:pPr marL="457200" lvl="1" indent="0">
              <a:buNone/>
            </a:pPr>
            <a:r>
              <a:rPr lang="en-CA" sz="2000" dirty="0" smtClean="0"/>
              <a:t>	value = [value - low] / range;</a:t>
            </a:r>
          </a:p>
          <a:p>
            <a:pPr marL="457200" lvl="1" indent="0">
              <a:buNone/>
            </a:pPr>
            <a:r>
              <a:rPr lang="en-CA" sz="2000" dirty="0" smtClean="0"/>
              <a:t>}</a:t>
            </a:r>
          </a:p>
          <a:p>
            <a:pPr marL="457200" lvl="1" indent="0">
              <a:buNone/>
            </a:pPr>
            <a:r>
              <a:rPr lang="en-CA" sz="2000" dirty="0" smtClean="0"/>
              <a:t>UNTIL symbol s is a terminator</a:t>
            </a:r>
          </a:p>
          <a:p>
            <a:pPr marL="0" indent="0">
              <a:buNone/>
            </a:pPr>
            <a:r>
              <a:rPr lang="en-CA" sz="2400" dirty="0" smtClean="0"/>
              <a:t>END</a:t>
            </a:r>
            <a:endParaRPr lang="en-CA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2. Text Compression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625E-E22D-324D-B6D3-F6234E5E9FE9}" type="slidenum">
              <a:rPr lang="nl-BE" smtClean="0"/>
              <a:pPr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613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Arithmetic coding decoder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Decoding 0.33203125 yields: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Q: how can we avoid using a terminator symbol?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2. Text Compression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625E-E22D-324D-B6D3-F6234E5E9FE9}" type="slidenum">
              <a:rPr lang="nl-BE" smtClean="0"/>
              <a:pPr/>
              <a:t>22</a:t>
            </a:fld>
            <a:endParaRPr lang="nl-BE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598436" y="1628800"/>
          <a:ext cx="699512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Value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Output Symbol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>
                          <a:latin typeface="Consolas" panose="020B0609020204030204" pitchFamily="49" charset="0"/>
                        </a:rPr>
                        <a:t>Range_low</a:t>
                      </a:r>
                      <a:endParaRPr lang="en-CA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>
                          <a:latin typeface="Consolas" panose="020B0609020204030204" pitchFamily="49" charset="0"/>
                        </a:rPr>
                        <a:t>Range_high</a:t>
                      </a:r>
                      <a:endParaRPr lang="en-CA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onsolas" panose="020B0609020204030204" pitchFamily="49" charset="0"/>
                        </a:rPr>
                        <a:t>range</a:t>
                      </a:r>
                      <a:endParaRPr lang="en-CA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CA" sz="1800" kern="1200" baseline="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+mn-cs"/>
                        </a:rPr>
                        <a:t>0.33203125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onsolas" panose="020B0609020204030204" pitchFamily="49" charset="0"/>
                        </a:rPr>
                        <a:t>C</a:t>
                      </a:r>
                      <a:endParaRPr lang="en-CA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0.3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0.5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0.2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CA" sz="1800" kern="1200" baseline="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+mn-cs"/>
                        </a:rPr>
                        <a:t>0.16015625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onsolas" panose="020B0609020204030204" pitchFamily="49" charset="0"/>
                        </a:rPr>
                        <a:t>A</a:t>
                      </a:r>
                      <a:endParaRPr lang="en-CA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0.0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0.2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0.2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CA" sz="1800" kern="1200" baseline="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+mn-cs"/>
                        </a:rPr>
                        <a:t>0.80078125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onsolas" panose="020B0609020204030204" pitchFamily="49" charset="0"/>
                        </a:rPr>
                        <a:t>E</a:t>
                      </a:r>
                      <a:endParaRPr lang="en-CA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0.55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0.85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0.3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CA" sz="1800" kern="1200" baseline="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+mn-cs"/>
                        </a:rPr>
                        <a:t>0.8359375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onsolas" panose="020B0609020204030204" pitchFamily="49" charset="0"/>
                        </a:rPr>
                        <a:t>E</a:t>
                      </a:r>
                      <a:endParaRPr lang="en-CA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0.55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0.85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0.3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CA" sz="1800" kern="1200" baseline="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+mn-cs"/>
                        </a:rPr>
                        <a:t>0.953125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onsolas" panose="020B0609020204030204" pitchFamily="49" charset="0"/>
                        </a:rPr>
                        <a:t>$</a:t>
                      </a:r>
                      <a:endParaRPr lang="en-CA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0.9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1.0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Trebuchet MS"/>
                        </a:rPr>
                        <a:t>0.1</a:t>
                      </a:r>
                      <a:endParaRPr lang="en-CA" dirty="0">
                        <a:latin typeface="Trebuchet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7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Assignment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Write your own (simple) arithmetic encoder and decoder in Python</a:t>
            </a:r>
          </a:p>
          <a:p>
            <a:pPr lvl="1"/>
            <a:r>
              <a:rPr lang="en-US" smtClean="0">
                <a:sym typeface="Wingdings" panose="05000000000000000000" pitchFamily="2" charset="2"/>
              </a:rPr>
              <a:t> do not include extensions discussed next</a:t>
            </a:r>
          </a:p>
          <a:p>
            <a:pPr lvl="1"/>
            <a:endParaRPr lang="en-US" smtClean="0"/>
          </a:p>
          <a:p>
            <a:r>
              <a:rPr lang="en-US" smtClean="0"/>
              <a:t>Cf. Blackboard for details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2. Text Compression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625E-E22D-324D-B6D3-F6234E5E9FE9}" type="slidenum">
              <a:rPr lang="nl-BE" smtClean="0"/>
              <a:pPr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688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Arithmetic coding: practical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limitations:</a:t>
            </a:r>
          </a:p>
          <a:p>
            <a:pPr lvl="1"/>
            <a:r>
              <a:rPr lang="en-US" dirty="0" smtClean="0"/>
              <a:t>Long sequences of symbols</a:t>
            </a:r>
          </a:p>
          <a:p>
            <a:pPr marL="914400"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 intervals shrink to very small range</a:t>
            </a:r>
          </a:p>
          <a:p>
            <a:pPr marL="914400"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 requires very high precision numbers (see also assignment 1)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No output until entire sequence is processed</a:t>
            </a:r>
          </a:p>
          <a:p>
            <a:pPr marL="914400"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+ same for decoder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2 observations: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Low, high, codes require many bits, but share same MSB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Subsequent intervals stay within current interval  we can output MSBs earlier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Solution: scaling and incremental coding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2. Text Compression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625E-E22D-324D-B6D3-F6234E5E9FE9}" type="slidenum">
              <a:rPr lang="nl-BE" smtClean="0"/>
              <a:pPr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14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Scaling and incremental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3 types of scaling: (a) E1, (b) E2, and (c) E3 scaling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2. Text Compression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625E-E22D-324D-B6D3-F6234E5E9FE9}" type="slidenum">
              <a:rPr lang="nl-BE" smtClean="0"/>
              <a:pPr/>
              <a:t>25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817" y="4705090"/>
            <a:ext cx="3600400" cy="14551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17" y="2976898"/>
            <a:ext cx="3616621" cy="1451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816" y="1320713"/>
            <a:ext cx="3658096" cy="142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E1 and E2 scaling 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BEGIN</a:t>
            </a:r>
          </a:p>
          <a:p>
            <a:pPr marL="0" indent="0">
              <a:buNone/>
            </a:pPr>
            <a:r>
              <a:rPr lang="en-US" sz="1800" dirty="0" smtClean="0"/>
              <a:t>   while (high &lt;= 0.5) OR (low &gt;= 0.5)</a:t>
            </a:r>
          </a:p>
          <a:p>
            <a:pPr marL="0" indent="0">
              <a:buNone/>
            </a:pPr>
            <a:r>
              <a:rPr lang="en-US" sz="1800" dirty="0" smtClean="0"/>
              <a:t>     {</a:t>
            </a:r>
          </a:p>
          <a:p>
            <a:pPr marL="0" indent="0">
              <a:buNone/>
            </a:pPr>
            <a:r>
              <a:rPr lang="en-US" sz="1800" dirty="0" smtClean="0"/>
              <a:t>       if (high &lt;= 0.5)     // E1 scaling</a:t>
            </a:r>
          </a:p>
          <a:p>
            <a:pPr marL="0" indent="0">
              <a:buNone/>
            </a:pPr>
            <a:r>
              <a:rPr lang="en-US" sz="1800" dirty="0" smtClean="0"/>
              <a:t>       {</a:t>
            </a:r>
          </a:p>
          <a:p>
            <a:pPr marL="0" indent="0">
              <a:buNone/>
            </a:pPr>
            <a:r>
              <a:rPr lang="en-US" sz="1800" dirty="0" smtClean="0"/>
              <a:t>		  output ‘0’;</a:t>
            </a:r>
          </a:p>
          <a:p>
            <a:pPr marL="0" indent="0">
              <a:buNone/>
            </a:pPr>
            <a:r>
              <a:rPr lang="en-US" sz="1800" dirty="0" smtClean="0"/>
              <a:t>		  low = 2 * low;     // realized by &lt;&lt;1 (left-shift)</a:t>
            </a:r>
          </a:p>
          <a:p>
            <a:pPr marL="0" indent="0">
              <a:buNone/>
            </a:pPr>
            <a:r>
              <a:rPr lang="en-US" sz="1800" dirty="0" smtClean="0"/>
              <a:t>		  high = 2 * high;</a:t>
            </a:r>
          </a:p>
          <a:p>
            <a:pPr marL="0" indent="0">
              <a:buNone/>
            </a:pPr>
            <a:r>
              <a:rPr lang="en-US" sz="1800" dirty="0" smtClean="0"/>
              <a:t>       }</a:t>
            </a:r>
          </a:p>
          <a:p>
            <a:pPr marL="0" indent="0">
              <a:buNone/>
            </a:pPr>
            <a:r>
              <a:rPr lang="en-US" sz="1800" dirty="0" smtClean="0"/>
              <a:t>       else                 // E2 scaling</a:t>
            </a:r>
          </a:p>
          <a:p>
            <a:pPr marL="0" indent="0">
              <a:buNone/>
            </a:pPr>
            <a:r>
              <a:rPr lang="en-US" sz="1800" dirty="0" smtClean="0"/>
              <a:t>       {</a:t>
            </a:r>
          </a:p>
          <a:p>
            <a:pPr marL="0" indent="0">
              <a:buNone/>
            </a:pPr>
            <a:r>
              <a:rPr lang="en-US" sz="1800" dirty="0" smtClean="0"/>
              <a:t>		  output ‘1’;</a:t>
            </a:r>
          </a:p>
          <a:p>
            <a:pPr marL="0" indent="0">
              <a:buNone/>
            </a:pPr>
            <a:r>
              <a:rPr lang="en-US" sz="1800" dirty="0" smtClean="0"/>
              <a:t>		  low = 2 * (low - 0.5);	// also &lt;&lt;1, dropping 1</a:t>
            </a:r>
          </a:p>
          <a:p>
            <a:pPr marL="0" indent="0">
              <a:buNone/>
            </a:pPr>
            <a:r>
              <a:rPr lang="en-US" sz="1800" dirty="0" smtClean="0"/>
              <a:t>		  high = 2 * (high - 0.5);</a:t>
            </a:r>
          </a:p>
          <a:p>
            <a:pPr marL="0" indent="0">
              <a:buNone/>
            </a:pPr>
            <a:r>
              <a:rPr lang="en-US" sz="1800" dirty="0" smtClean="0"/>
              <a:t>       }</a:t>
            </a:r>
          </a:p>
          <a:p>
            <a:pPr marL="0" indent="0">
              <a:buNone/>
            </a:pPr>
            <a:r>
              <a:rPr lang="en-US" sz="1800" dirty="0" smtClean="0"/>
              <a:t>     }</a:t>
            </a:r>
          </a:p>
          <a:p>
            <a:pPr marL="0" indent="0">
              <a:buNone/>
            </a:pPr>
            <a:r>
              <a:rPr lang="en-US" sz="1800" dirty="0" smtClean="0"/>
              <a:t>END</a:t>
            </a:r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2. Text Compression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625E-E22D-324D-B6D3-F6234E5E9FE9}" type="slidenum">
              <a:rPr lang="nl-BE" smtClean="0"/>
              <a:pPr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305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Scaling and incremental coding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Alphabet: A, B, C</a:t>
            </a:r>
          </a:p>
          <a:p>
            <a:r>
              <a:rPr lang="en-US" dirty="0" smtClean="0"/>
              <a:t>Probabilities: P(A)=0.7, P(B)=0.2, P(C)=0.1</a:t>
            </a:r>
          </a:p>
          <a:p>
            <a:r>
              <a:rPr lang="en-US" dirty="0" smtClean="0"/>
              <a:t>Input: ACB (length known by both sides)</a:t>
            </a:r>
          </a:p>
          <a:p>
            <a:r>
              <a:rPr lang="en-US" dirty="0" smtClean="0"/>
              <a:t>Output</a:t>
            </a:r>
            <a:r>
              <a:rPr lang="en-US" dirty="0" smtClean="0"/>
              <a:t>: (0.)1011 = 0.6875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 smtClean="0"/>
              <a:t>same without scaling)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2. Text Compression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625E-E22D-324D-B6D3-F6234E5E9FE9}" type="slidenum">
              <a:rPr lang="nl-BE" smtClean="0"/>
              <a:pPr/>
              <a:t>27</a:t>
            </a:fld>
            <a:endParaRPr lang="nl-BE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608" y="2509623"/>
            <a:ext cx="5633588" cy="387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62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Scaling and incremental coding: decoder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Shown in example: decoding 1011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ACB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2. Text Compression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625E-E22D-324D-B6D3-F6234E5E9FE9}" type="slidenum">
              <a:rPr lang="nl-BE" smtClean="0"/>
              <a:pPr/>
              <a:t>28</a:t>
            </a:fld>
            <a:endParaRPr lang="nl-BE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755" y="1394340"/>
            <a:ext cx="7453439" cy="504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1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E3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0.5 inside interval </a:t>
            </a:r>
            <a:r>
              <a:rPr lang="en-US" sz="2400" dirty="0" smtClean="0">
                <a:sym typeface="Wingdings" panose="05000000000000000000" pitchFamily="2" charset="2"/>
              </a:rPr>
              <a:t> scale by:</a:t>
            </a:r>
          </a:p>
          <a:p>
            <a:pPr marL="0" indent="0">
              <a:buNone/>
            </a:pPr>
            <a:r>
              <a:rPr lang="en-US" sz="2400" dirty="0" smtClean="0"/>
              <a:t>	low = 2 * (low – 0.25);</a:t>
            </a:r>
          </a:p>
          <a:p>
            <a:pPr marL="0" indent="0">
              <a:buNone/>
            </a:pPr>
            <a:r>
              <a:rPr lang="en-US" sz="2400" dirty="0" smtClean="0"/>
              <a:t>	high = 2 * (high – 0.25);</a:t>
            </a:r>
          </a:p>
          <a:p>
            <a:r>
              <a:rPr lang="en-US" sz="2400" dirty="0" smtClean="0"/>
              <a:t>Example: [0.48, 0.51[ </a:t>
            </a:r>
            <a:r>
              <a:rPr lang="en-US" sz="2400" dirty="0" smtClean="0">
                <a:sym typeface="Wingdings" panose="05000000000000000000" pitchFamily="2" charset="2"/>
              </a:rPr>
              <a:t> [0.46, 0.52[  [0.42, 0.53[  … </a:t>
            </a:r>
            <a:r>
              <a:rPr lang="en-US" sz="2400" dirty="0" err="1" smtClean="0">
                <a:sym typeface="Wingdings" panose="05000000000000000000" pitchFamily="2" charset="2"/>
              </a:rPr>
              <a:t>etc</a:t>
            </a:r>
            <a:r>
              <a:rPr lang="en-US" sz="2400" dirty="0" smtClean="0">
                <a:sym typeface="Wingdings" panose="05000000000000000000" pitchFamily="2" charset="2"/>
              </a:rPr>
              <a:t>    seems to keep expanding!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After many iterations, we will likely end up in low or high half  E1 or E2 scaling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It can be proven (but we won’t ) that: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N E3s followed by E1 = E1 followed by N E2s</a:t>
            </a:r>
          </a:p>
          <a:p>
            <a:pPr lvl="1"/>
            <a:r>
              <a:rPr lang="en-US" sz="2000" dirty="0" smtClean="0"/>
              <a:t>N E3s followed by E2 = E2 followed by N E1s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 postpone E3 scaling until next E1 or E2</a:t>
            </a:r>
          </a:p>
          <a:p>
            <a:pPr lvl="1"/>
            <a:r>
              <a:rPr lang="en-US" sz="2000" dirty="0" smtClean="0"/>
              <a:t>E1: send ‘0’ followed by N ‘1’s</a:t>
            </a:r>
          </a:p>
          <a:p>
            <a:pPr lvl="1"/>
            <a:r>
              <a:rPr lang="en-US" sz="2000" dirty="0" smtClean="0"/>
              <a:t>E2: send ‘1’ followed by N ‘0’s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2. Text Compression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625E-E22D-324D-B6D3-F6234E5E9FE9}" type="slidenum">
              <a:rPr lang="nl-BE" smtClean="0"/>
              <a:pPr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558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Huffman encoding</a:t>
            </a:r>
            <a:endParaRPr lang="en-GB" dirty="0" smtClean="0"/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General principle:</a:t>
            </a:r>
          </a:p>
          <a:p>
            <a:pPr lvl="1"/>
            <a:r>
              <a:rPr lang="en-US" smtClean="0"/>
              <a:t>Data stream (e.g. text)</a:t>
            </a:r>
          </a:p>
          <a:p>
            <a:pPr lvl="1"/>
            <a:r>
              <a:rPr lang="en-US" smtClean="0">
                <a:sym typeface="Wingdings" panose="05000000000000000000" pitchFamily="2" charset="2"/>
              </a:rPr>
              <a:t> Calculate occurrence (%) </a:t>
            </a:r>
            <a:r>
              <a:rPr lang="en-US" smtClean="0"/>
              <a:t>of each character</a:t>
            </a:r>
          </a:p>
          <a:p>
            <a:pPr lvl="1"/>
            <a:r>
              <a:rPr lang="en-US" smtClean="0">
                <a:sym typeface="Wingdings" panose="05000000000000000000" pitchFamily="2" charset="2"/>
              </a:rPr>
              <a:t></a:t>
            </a:r>
            <a:r>
              <a:rPr lang="en-US" smtClean="0"/>
              <a:t> Calculate entropy and hence minimal # bits</a:t>
            </a:r>
          </a:p>
          <a:p>
            <a:pPr lvl="1"/>
            <a:r>
              <a:rPr lang="en-US" smtClean="0">
                <a:sym typeface="Wingdings" panose="05000000000000000000" pitchFamily="2" charset="2"/>
              </a:rPr>
              <a:t></a:t>
            </a:r>
            <a:r>
              <a:rPr lang="en-US" smtClean="0"/>
              <a:t> Determine optimal coding</a:t>
            </a:r>
          </a:p>
          <a:p>
            <a:pPr lvl="1"/>
            <a:r>
              <a:rPr lang="en-US" smtClean="0">
                <a:sym typeface="Wingdings" panose="05000000000000000000" pitchFamily="2" charset="2"/>
              </a:rPr>
              <a:t></a:t>
            </a:r>
            <a:r>
              <a:rPr lang="en-US" smtClean="0"/>
              <a:t> Code book</a:t>
            </a:r>
          </a:p>
          <a:p>
            <a:pPr lvl="1"/>
            <a:r>
              <a:rPr lang="en-US" smtClean="0">
                <a:sym typeface="Wingdings" panose="05000000000000000000" pitchFamily="2" charset="2"/>
              </a:rPr>
              <a:t></a:t>
            </a:r>
            <a:r>
              <a:rPr lang="en-US" smtClean="0"/>
              <a:t> Re-encode data stream with code book</a:t>
            </a:r>
            <a:endParaRPr lang="en-GB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2. Text Compression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8BB4-1AC0-4AB4-9654-B68F2F3B5DE9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839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extensions of Arithmetic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 implementation</a:t>
            </a:r>
          </a:p>
          <a:p>
            <a:pPr lvl="1"/>
            <a:r>
              <a:rPr lang="en-US" dirty="0" smtClean="0"/>
              <a:t>Avoids floating point operations (more efficient)</a:t>
            </a:r>
          </a:p>
          <a:p>
            <a:pPr lvl="1"/>
            <a:r>
              <a:rPr lang="en-US" dirty="0" smtClean="0"/>
              <a:t>Replaces [0, 1[ with [0, N[ and uses only integers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 scaling is definitely needed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Binary Arithmetic Coding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Only 2 symbols: 0 and 1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Simpler decisions while </a:t>
            </a:r>
            <a:r>
              <a:rPr lang="en-US" dirty="0" smtClean="0">
                <a:sym typeface="Wingdings" panose="05000000000000000000" pitchFamily="2" charset="2"/>
              </a:rPr>
              <a:t>coding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(only </a:t>
            </a:r>
            <a:r>
              <a:rPr lang="en-US" dirty="0" smtClean="0">
                <a:sym typeface="Wingdings" panose="05000000000000000000" pitchFamily="2" charset="2"/>
              </a:rPr>
              <a:t>2 intervals)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2. Text Compression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625E-E22D-324D-B6D3-F6234E5E9FE9}" type="slidenum">
              <a:rPr lang="nl-BE" smtClean="0"/>
              <a:pPr/>
              <a:t>30</a:t>
            </a:fld>
            <a:endParaRPr lang="nl-BE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581" y="2749930"/>
            <a:ext cx="4303222" cy="353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50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extensions of Arithmetic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Adaptive Arithmetic Coding</a:t>
            </a:r>
          </a:p>
          <a:p>
            <a:pPr lvl="1"/>
            <a:r>
              <a:rPr lang="en-US" dirty="0" smtClean="0"/>
              <a:t>We can code incrementally (see earlier)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 we don’t need to know the probabilities beforehand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 recalculate on the fly (like dynamic Huffman)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2. Text Compression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625E-E22D-324D-B6D3-F6234E5E9FE9}" type="slidenum">
              <a:rPr lang="nl-BE" smtClean="0"/>
              <a:pPr/>
              <a:t>31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981200" y="2564905"/>
            <a:ext cx="8416086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ENCODER                       DECODER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-------                       -------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Initialization (reset counters)   Initialization (reset counters)</a:t>
            </a: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(symbol != terminator)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(symbol != terminator)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 {                                 {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   get(symbol);                      decode(symbol);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   encode(symbol);                   output(symbol);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   update stats and interval;        update stats and interval;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 }                                 }</a:t>
            </a:r>
          </a:p>
          <a:p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10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Dictionary-based coding: LZW compression</a:t>
            </a:r>
            <a:endParaRPr lang="en-GB" dirty="0" smtClean="0"/>
          </a:p>
        </p:txBody>
      </p:sp>
      <p:sp>
        <p:nvSpPr>
          <p:cNvPr id="491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Dynamically build a common dictionary at both sides (compression and decompression)</a:t>
            </a:r>
          </a:p>
          <a:p>
            <a:r>
              <a:rPr lang="en-US" smtClean="0"/>
              <a:t>=&gt; Words in dictionary are replaced by their index instead of plain ASCII representation</a:t>
            </a:r>
          </a:p>
          <a:p>
            <a:r>
              <a:rPr lang="en-US" smtClean="0"/>
              <a:t>Starting dictionary: ASCII-table (256 values)</a:t>
            </a:r>
          </a:p>
          <a:p>
            <a:r>
              <a:rPr lang="en-US" smtClean="0"/>
              <a:t>Add increasingly longer strings to dictionary</a:t>
            </a:r>
          </a:p>
          <a:p>
            <a:r>
              <a:rPr lang="en-US" smtClean="0"/>
              <a:t>Used in UNIX compress, GIF images and V.42 bis modem communication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2. Text Compression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8BB4-1AC0-4AB4-9654-B68F2F3B5DE9}" type="slidenum">
              <a:rPr lang="nl-NL" smtClean="0"/>
              <a:pPr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703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LZW compression algorithm (simplified)</a:t>
            </a:r>
            <a:endParaRPr lang="en-US" dirty="0"/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s = next input character;</a:t>
            </a:r>
          </a:p>
          <a:p>
            <a:pPr marL="0" indent="0">
              <a:buNone/>
            </a:pPr>
            <a:r>
              <a:rPr lang="en-US" sz="1800" dirty="0" smtClean="0"/>
              <a:t>while not EOF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/>
              <a:t>	c = next input character;</a:t>
            </a:r>
          </a:p>
          <a:p>
            <a:pPr marL="0" indent="0">
              <a:buNone/>
            </a:pPr>
            <a:r>
              <a:rPr lang="en-US" sz="1800" dirty="0" smtClean="0"/>
              <a:t>	if </a:t>
            </a:r>
            <a:r>
              <a:rPr lang="en-US" sz="1800" dirty="0" err="1" smtClean="0"/>
              <a:t>s+c</a:t>
            </a:r>
            <a:r>
              <a:rPr lang="en-US" sz="1800" dirty="0" smtClean="0"/>
              <a:t> exists in the dictionary</a:t>
            </a:r>
          </a:p>
          <a:p>
            <a:pPr marL="0" indent="0">
              <a:buNone/>
            </a:pPr>
            <a:r>
              <a:rPr lang="en-US" sz="1800" dirty="0" smtClean="0"/>
              <a:t>		s = </a:t>
            </a:r>
            <a:r>
              <a:rPr lang="en-US" sz="1800" dirty="0" err="1" smtClean="0"/>
              <a:t>s+c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 smtClean="0"/>
              <a:t>	else</a:t>
            </a:r>
          </a:p>
          <a:p>
            <a:pPr marL="0" indent="0">
              <a:buNone/>
            </a:pPr>
            <a:r>
              <a:rPr lang="en-US" sz="1800" dirty="0" smtClean="0"/>
              <a:t>	{</a:t>
            </a:r>
          </a:p>
          <a:p>
            <a:pPr marL="0" indent="0">
              <a:buNone/>
            </a:pPr>
            <a:r>
              <a:rPr lang="en-US" sz="1800" dirty="0" smtClean="0"/>
              <a:t>		output the code for s;</a:t>
            </a:r>
          </a:p>
          <a:p>
            <a:pPr marL="0" indent="0">
              <a:buNone/>
            </a:pPr>
            <a:r>
              <a:rPr lang="en-US" sz="1800" dirty="0" smtClean="0"/>
              <a:t>		add string </a:t>
            </a:r>
            <a:r>
              <a:rPr lang="en-US" sz="1800" dirty="0" err="1" smtClean="0"/>
              <a:t>s+c</a:t>
            </a:r>
            <a:r>
              <a:rPr lang="en-US" sz="1800" dirty="0" smtClean="0"/>
              <a:t> to the dictionary with new code;</a:t>
            </a:r>
          </a:p>
          <a:p>
            <a:pPr marL="0" indent="0">
              <a:buNone/>
            </a:pPr>
            <a:r>
              <a:rPr lang="en-US" sz="1800" dirty="0" smtClean="0"/>
              <a:t>		s = c;</a:t>
            </a:r>
          </a:p>
          <a:p>
            <a:pPr marL="0" indent="0">
              <a:buNone/>
            </a:pPr>
            <a:r>
              <a:rPr lang="en-US" sz="1800" dirty="0" smtClean="0"/>
              <a:t>	}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US" sz="1800" dirty="0" smtClean="0"/>
              <a:t>output the code for s;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! Doesn’t search for optimal strings </a:t>
            </a:r>
            <a:r>
              <a:rPr lang="en-US" sz="1800" dirty="0" smtClean="0">
                <a:sym typeface="Wingdings" panose="05000000000000000000" pitchFamily="2" charset="2"/>
              </a:rPr>
              <a:t> table grows fast</a:t>
            </a:r>
            <a:endParaRPr lang="en-US" sz="18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2. Text Compression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8BB4-1AC0-4AB4-9654-B68F2F3B5DE9}" type="slidenum">
              <a:rPr lang="nl-NL" smtClean="0"/>
              <a:pPr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009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LZW algorithm: example</a:t>
            </a:r>
            <a:endParaRPr lang="en-US" dirty="0" smtClean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Input-string: ABABBABCABABBA</a:t>
            </a:r>
          </a:p>
          <a:p>
            <a:r>
              <a:rPr lang="en-US" dirty="0" smtClean="0"/>
              <a:t>Start-dictionary:</a:t>
            </a:r>
          </a:p>
          <a:p>
            <a:pPr marL="457200" lvl="1" indent="0">
              <a:buNone/>
            </a:pPr>
            <a:r>
              <a:rPr lang="en-US" sz="2000" dirty="0" smtClean="0"/>
              <a:t>Code	string</a:t>
            </a:r>
          </a:p>
          <a:p>
            <a:pPr marL="457200" lvl="1" indent="0">
              <a:buNone/>
            </a:pPr>
            <a:r>
              <a:rPr lang="en-US" sz="2000" dirty="0" smtClean="0"/>
              <a:t>  1	 	  A</a:t>
            </a:r>
          </a:p>
          <a:p>
            <a:pPr marL="457200" lvl="1" indent="0">
              <a:buNone/>
            </a:pPr>
            <a:r>
              <a:rPr lang="en-US" sz="2000" dirty="0" smtClean="0"/>
              <a:t>  2	 	  B</a:t>
            </a:r>
          </a:p>
          <a:p>
            <a:pPr marL="457200" lvl="1" indent="0">
              <a:buNone/>
            </a:pPr>
            <a:r>
              <a:rPr lang="en-US" sz="2000" dirty="0" smtClean="0"/>
              <a:t>  3	 	  C</a:t>
            </a:r>
          </a:p>
          <a:p>
            <a:r>
              <a:rPr lang="en-US" dirty="0" smtClean="0"/>
              <a:t>Result (verify this!)</a:t>
            </a:r>
          </a:p>
          <a:p>
            <a:pPr marL="0" indent="0">
              <a:buNone/>
            </a:pPr>
            <a:r>
              <a:rPr lang="en-US" dirty="0" smtClean="0"/>
              <a:t>	124523461</a:t>
            </a:r>
          </a:p>
          <a:p>
            <a:r>
              <a:rPr lang="en-US" dirty="0" smtClean="0"/>
              <a:t>=&gt; only 9 codes instead of 14</a:t>
            </a:r>
          </a:p>
          <a:p>
            <a:r>
              <a:rPr lang="en-US" dirty="0" smtClean="0"/>
              <a:t>=&gt; compression ratio 14/9 = 1.56</a:t>
            </a:r>
          </a:p>
          <a:p>
            <a:r>
              <a:rPr lang="en-US" dirty="0" smtClean="0"/>
              <a:t>General text: at least 100 characters needed before compression starts to occur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2. Text Compression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8BB4-1AC0-4AB4-9654-B68F2F3B5DE9}" type="slidenum">
              <a:rPr lang="nl-NL" smtClean="0"/>
              <a:pPr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695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LZW decompression algorithm</a:t>
            </a:r>
            <a:endParaRPr lang="en-US" dirty="0" smtClean="0"/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s = NIL;</a:t>
            </a:r>
          </a:p>
          <a:p>
            <a:pPr marL="0" indent="0">
              <a:buNone/>
            </a:pPr>
            <a:r>
              <a:rPr lang="en-US" sz="2400" dirty="0" smtClean="0"/>
              <a:t>while not EOF</a:t>
            </a:r>
          </a:p>
          <a:p>
            <a:pPr marL="0" indent="0">
              <a:buNone/>
            </a:pP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 smtClean="0"/>
              <a:t>	k = next input code;</a:t>
            </a:r>
          </a:p>
          <a:p>
            <a:pPr marL="0" indent="0">
              <a:buNone/>
            </a:pPr>
            <a:r>
              <a:rPr lang="en-US" sz="2400" dirty="0" smtClean="0"/>
              <a:t>	entry = dictionary entry for k;</a:t>
            </a:r>
          </a:p>
          <a:p>
            <a:pPr marL="0" indent="0">
              <a:buNone/>
            </a:pPr>
            <a:r>
              <a:rPr lang="en-US" sz="2400" dirty="0" smtClean="0"/>
              <a:t>	output entry;</a:t>
            </a:r>
          </a:p>
          <a:p>
            <a:pPr marL="0" indent="0">
              <a:buNone/>
            </a:pPr>
            <a:r>
              <a:rPr lang="en-US" sz="2400" dirty="0" smtClean="0"/>
              <a:t>	if (s != NIL)</a:t>
            </a:r>
          </a:p>
          <a:p>
            <a:pPr marL="0" indent="0">
              <a:buNone/>
            </a:pPr>
            <a:r>
              <a:rPr lang="en-US" sz="2400" dirty="0" smtClean="0"/>
              <a:t>		add string </a:t>
            </a:r>
            <a:r>
              <a:rPr lang="en-US" sz="2400" dirty="0" err="1" smtClean="0"/>
              <a:t>s+entry</a:t>
            </a:r>
            <a:r>
              <a:rPr lang="en-US" sz="2400" dirty="0" smtClean="0"/>
              <a:t>[0] to dictionary with new code;</a:t>
            </a:r>
          </a:p>
          <a:p>
            <a:pPr marL="0" indent="0">
              <a:buNone/>
            </a:pPr>
            <a:r>
              <a:rPr lang="en-US" sz="2400" dirty="0" smtClean="0"/>
              <a:t>	s = entry;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Apply this to output string of the compression example</a:t>
            </a:r>
          </a:p>
          <a:p>
            <a:pPr marL="0" indent="0">
              <a:buNone/>
            </a:pPr>
            <a:r>
              <a:rPr lang="en-US" sz="2400" dirty="0" smtClean="0"/>
              <a:t>=&gt; yields original input string (verify this!)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2. Text Compression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8BB4-1AC0-4AB4-9654-B68F2F3B5DE9}" type="slidenum">
              <a:rPr lang="nl-NL" smtClean="0"/>
              <a:pPr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782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LZW decompression: problem</a:t>
            </a:r>
            <a:endParaRPr lang="en-US" dirty="0" smtClean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Apply encoder and decoder algorithm onto this string: ABABBABCABBABBAB…</a:t>
            </a:r>
          </a:p>
          <a:p>
            <a:r>
              <a:rPr lang="en-US" dirty="0" smtClean="0"/>
              <a:t>=&gt; decoder gets in trouble when it doesn’t know a new code that is coming from the encoder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Assignment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Find out when this problem occurs</a:t>
            </a:r>
          </a:p>
          <a:p>
            <a:pPr lvl="1"/>
            <a:r>
              <a:rPr lang="en-US" dirty="0" smtClean="0"/>
              <a:t>Find a solution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2. Text Compression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8BB4-1AC0-4AB4-9654-B68F2F3B5DE9}" type="slidenum">
              <a:rPr lang="nl-NL" smtClean="0"/>
              <a:pPr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371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Huffman Code Tree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2. Text Compression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8BB4-1AC0-4AB4-9654-B68F2F3B5DE9}" type="slidenum">
              <a:rPr lang="nl-NL" smtClean="0"/>
              <a:pPr/>
              <a:t>4</a:t>
            </a:fld>
            <a:endParaRPr lang="nl-NL"/>
          </a:p>
        </p:txBody>
      </p:sp>
      <p:pic>
        <p:nvPicPr>
          <p:cNvPr id="18438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588" y="1825626"/>
            <a:ext cx="6119812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03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Huffman Code Tree Construction</a:t>
            </a:r>
            <a:endParaRPr lang="nl-BE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2. Text Compression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8BB4-1AC0-4AB4-9654-B68F2F3B5DE9}" type="slidenum">
              <a:rPr lang="nl-NL" smtClean="0"/>
              <a:pPr/>
              <a:t>5</a:t>
            </a:fld>
            <a:endParaRPr lang="nl-NL"/>
          </a:p>
        </p:txBody>
      </p:sp>
      <p:pic>
        <p:nvPicPr>
          <p:cNvPr id="19462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22400"/>
            <a:ext cx="8610600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19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Huffman Coding: algorithm</a:t>
            </a:r>
            <a:endParaRPr lang="nl-BE" dirty="0" smtClean="0"/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mtClean="0"/>
              <a:t>Initialization: arrange all symbols in a list, sorted by descending occurrence</a:t>
            </a:r>
          </a:p>
          <a:p>
            <a:r>
              <a:rPr lang="nl-BE" smtClean="0"/>
              <a:t>Repeat until the list only contains 1 symbol:</a:t>
            </a:r>
          </a:p>
          <a:p>
            <a:pPr lvl="1"/>
            <a:r>
              <a:rPr lang="nl-BE" smtClean="0"/>
              <a:t>Take 2 symbols from list with lowest occurrence</a:t>
            </a:r>
          </a:p>
          <a:p>
            <a:pPr lvl="1"/>
            <a:r>
              <a:rPr lang="nl-BE" smtClean="0"/>
              <a:t>Create subtree with these two symbols as leaves and create new parent node</a:t>
            </a:r>
          </a:p>
          <a:p>
            <a:pPr lvl="1"/>
            <a:r>
              <a:rPr lang="nl-BE" smtClean="0"/>
              <a:t>Give parent node sum of occurrences of two children as combined occurrence</a:t>
            </a:r>
          </a:p>
          <a:p>
            <a:pPr lvl="1"/>
            <a:r>
              <a:rPr lang="nl-BE" smtClean="0"/>
              <a:t>Add parent node to list at the correctly sorted position</a:t>
            </a:r>
          </a:p>
          <a:p>
            <a:pPr lvl="1"/>
            <a:r>
              <a:rPr lang="nl-BE" smtClean="0"/>
              <a:t>Delete children from the list</a:t>
            </a:r>
          </a:p>
          <a:p>
            <a:r>
              <a:rPr lang="nl-BE" smtClean="0"/>
              <a:t>Assign code word for each leaf, based on path from root to leaf</a:t>
            </a:r>
            <a:endParaRPr lang="nl-BE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2. Text Compression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8BB4-1AC0-4AB4-9654-B68F2F3B5DE9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565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Larger example</a:t>
            </a:r>
            <a:endParaRPr lang="nl-BE" dirty="0" smtClean="0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mtClean="0"/>
              <a:t>Frequencies: A and B: 0.25; C and D: 0.14; E, F, G and H: 0.055</a:t>
            </a:r>
            <a:endParaRPr lang="nl-BE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2. Text Compression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8BB4-1AC0-4AB4-9654-B68F2F3B5DE9}" type="slidenum">
              <a:rPr lang="nl-NL" smtClean="0"/>
              <a:pPr/>
              <a:t>7</a:t>
            </a:fld>
            <a:endParaRPr lang="nl-NL"/>
          </a:p>
        </p:txBody>
      </p:sp>
      <p:pic>
        <p:nvPicPr>
          <p:cNvPr id="21511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54264"/>
            <a:ext cx="8839200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95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mtClean="0"/>
              <a:t>Resulting Huffman code tree</a:t>
            </a:r>
            <a:endParaRPr lang="nl-BE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2. Text Compression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8BB4-1AC0-4AB4-9654-B68F2F3B5DE9}" type="slidenum">
              <a:rPr lang="nl-NL" smtClean="0"/>
              <a:pPr/>
              <a:t>8</a:t>
            </a:fld>
            <a:endParaRPr lang="nl-NL"/>
          </a:p>
        </p:txBody>
      </p:sp>
      <p:pic>
        <p:nvPicPr>
          <p:cNvPr id="22535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52650"/>
            <a:ext cx="80772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43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Animated example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2. Text Compression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8BB4-1AC0-4AB4-9654-B68F2F3B5DE9}" type="slidenum">
              <a:rPr lang="nl-NL" smtClean="0"/>
              <a:pPr/>
              <a:t>9</a:t>
            </a:fld>
            <a:endParaRPr lang="nl-NL"/>
          </a:p>
        </p:txBody>
      </p:sp>
      <p:pic>
        <p:nvPicPr>
          <p:cNvPr id="23559" name="Picture 5" descr="Huffman Design Animatio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789" y="2228850"/>
            <a:ext cx="56864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405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HasseltPowerpointTemplate_EDM-fo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UHasseltPowerpointTemplate_EDM-foto</Template>
  <TotalTime>1008</TotalTime>
  <Words>1637</Words>
  <Application>Microsoft Office PowerPoint</Application>
  <PresentationFormat>Widescreen</PresentationFormat>
  <Paragraphs>487</Paragraphs>
  <Slides>36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ＭＳ Ｐゴシック</vt:lpstr>
      <vt:lpstr>Arial</vt:lpstr>
      <vt:lpstr>Calibri</vt:lpstr>
      <vt:lpstr>Consolas</vt:lpstr>
      <vt:lpstr>Courier New</vt:lpstr>
      <vt:lpstr>Symbol</vt:lpstr>
      <vt:lpstr>Times New Roman</vt:lpstr>
      <vt:lpstr>Trebuchet MS</vt:lpstr>
      <vt:lpstr>Verdana</vt:lpstr>
      <vt:lpstr>Wingdings</vt:lpstr>
      <vt:lpstr>UHasseltPowerpointTemplate_EDM-foto</vt:lpstr>
      <vt:lpstr>Data Compression</vt:lpstr>
      <vt:lpstr>Text Compression</vt:lpstr>
      <vt:lpstr>Huffman encoding</vt:lpstr>
      <vt:lpstr>Huffman Code Tree</vt:lpstr>
      <vt:lpstr>Huffman Code Tree Construction</vt:lpstr>
      <vt:lpstr>Huffman Coding: algorithm</vt:lpstr>
      <vt:lpstr>Larger example</vt:lpstr>
      <vt:lpstr>PowerPoint Presentation</vt:lpstr>
      <vt:lpstr>PowerPoint Presentation</vt:lpstr>
      <vt:lpstr>Huffman coding: properties</vt:lpstr>
      <vt:lpstr>Huffman coding: decoder algorithm</vt:lpstr>
      <vt:lpstr>Huffman decoding</vt:lpstr>
      <vt:lpstr>Arithmetic coding</vt:lpstr>
      <vt:lpstr>Arithmetic coding principles</vt:lpstr>
      <vt:lpstr>Simple arithmetic coding</vt:lpstr>
      <vt:lpstr>Example</vt:lpstr>
      <vt:lpstr>Example</vt:lpstr>
      <vt:lpstr>Example</vt:lpstr>
      <vt:lpstr>Generating code word for arithmetic encoder</vt:lpstr>
      <vt:lpstr>Example: encoding CAEE$</vt:lpstr>
      <vt:lpstr>Arithmetic coding decoder</vt:lpstr>
      <vt:lpstr>Arithmetic coding decoder example</vt:lpstr>
      <vt:lpstr>Assignment 1</vt:lpstr>
      <vt:lpstr>Arithmetic coding: practical limitations</vt:lpstr>
      <vt:lpstr>Scaling and incremental coding</vt:lpstr>
      <vt:lpstr>E1 and E2 scaling pseudocode</vt:lpstr>
      <vt:lpstr>Scaling and incremental coding example</vt:lpstr>
      <vt:lpstr>Scaling and incremental coding: decoder</vt:lpstr>
      <vt:lpstr>E3 scaling</vt:lpstr>
      <vt:lpstr>Other extensions of Arithmetic Coding</vt:lpstr>
      <vt:lpstr>Other extensions of Arithmetic Coding</vt:lpstr>
      <vt:lpstr>Dictionary-based coding: LZW compression</vt:lpstr>
      <vt:lpstr>LZW compression algorithm (simplified)</vt:lpstr>
      <vt:lpstr>LZW algorithm: example</vt:lpstr>
      <vt:lpstr>LZW decompression algorithm</vt:lpstr>
      <vt:lpstr>LZW decompression: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informatica Profiel Networking &amp; security</dc:title>
  <dc:creator>Peter Quax</dc:creator>
  <cp:lastModifiedBy>Wim Lamotte</cp:lastModifiedBy>
  <cp:revision>63</cp:revision>
  <dcterms:created xsi:type="dcterms:W3CDTF">2016-10-29T09:39:49Z</dcterms:created>
  <dcterms:modified xsi:type="dcterms:W3CDTF">2017-09-21T20:21:06Z</dcterms:modified>
</cp:coreProperties>
</file>