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B0CE-DC39-496F-98CB-BB294909C9A0}" type="datetimeFigureOut">
              <a:rPr lang="en-US" smtClean="0"/>
              <a:t>13-Oct-17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4D035-28EC-4917-A40A-D03C2409D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24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6B54CBA-7F43-4481-8506-2BA709C1F3C5}" type="slidenum">
              <a:rPr lang="en-GB" sz="1200" smtClean="0">
                <a:latin typeface="Times New Roman" pitchFamily="18" charset="0"/>
              </a:rPr>
              <a:pPr/>
              <a:t>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50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16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E492DEC-AF0E-4B5B-AECC-ACB222D86861}" type="slidenum">
              <a:rPr lang="en-GB" sz="1200" smtClean="0">
                <a:latin typeface="Times New Roman" pitchFamily="18" charset="0"/>
              </a:rPr>
              <a:pPr/>
              <a:t>11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26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26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26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5AA4AEE-F813-47C2-A6E6-7AD07AEF8D73}" type="slidenum">
              <a:rPr lang="en-GB" sz="1200" smtClean="0">
                <a:latin typeface="Times New Roman" pitchFamily="18" charset="0"/>
              </a:rPr>
              <a:pPr/>
              <a:t>12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9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36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36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5FA5FB5C-ED3C-422C-80EA-A85145F16776}" type="slidenum">
              <a:rPr lang="en-GB" sz="1200" smtClean="0">
                <a:latin typeface="Times New Roman" pitchFamily="18" charset="0"/>
              </a:rPr>
              <a:pPr/>
              <a:t>13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0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46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95B8A792-F15D-4800-B392-1874CC3F4AD8}" type="slidenum">
              <a:rPr lang="en-GB" sz="1200" smtClean="0">
                <a:latin typeface="Times New Roman" pitchFamily="18" charset="0"/>
              </a:rPr>
              <a:pPr/>
              <a:t>14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57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57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90E9AD7-2C69-412E-8EB6-709BD8968864}" type="slidenum">
              <a:rPr lang="en-GB" sz="1200" smtClean="0">
                <a:latin typeface="Times New Roman" pitchFamily="18" charset="0"/>
              </a:rPr>
              <a:pPr/>
              <a:t>15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mtClean="0"/>
          </a:p>
        </p:txBody>
      </p:sp>
      <p:sp>
        <p:nvSpPr>
          <p:cNvPr id="1167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67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56D8218-413C-41A5-8101-7C4FFC919F4E}" type="slidenum">
              <a:rPr lang="en-GB" sz="1200" smtClean="0">
                <a:latin typeface="Times New Roman" pitchFamily="18" charset="0"/>
              </a:rPr>
              <a:pPr/>
              <a:t>16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2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77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77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EBF0815-A1D1-45D6-8704-4B4805EC728F}" type="slidenum">
              <a:rPr lang="en-GB" sz="1200" smtClean="0">
                <a:latin typeface="Times New Roman" pitchFamily="18" charset="0"/>
              </a:rPr>
              <a:pPr/>
              <a:t>18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7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87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87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32141E9F-510C-435E-9F7B-3DF21F9A989A}" type="slidenum">
              <a:rPr lang="en-GB" sz="1200" smtClean="0">
                <a:latin typeface="Times New Roman" pitchFamily="18" charset="0"/>
              </a:rPr>
              <a:pPr/>
              <a:t>19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21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98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98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6730034-5A32-4325-B503-4D8A08137197}" type="slidenum">
              <a:rPr lang="en-GB" sz="1200" smtClean="0">
                <a:latin typeface="Times New Roman" pitchFamily="18" charset="0"/>
              </a:rPr>
              <a:pPr/>
              <a:t>20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2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08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08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BA3E076-063B-423C-AF99-46432D4439D5}" type="slidenum">
              <a:rPr lang="en-GB" sz="1200" smtClean="0">
                <a:latin typeface="Times New Roman" pitchFamily="18" charset="0"/>
              </a:rPr>
              <a:pPr/>
              <a:t>21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2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34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FF2BB67-C77A-4322-83DE-C27ACA3A113A}" type="slidenum">
              <a:rPr lang="en-GB" sz="1200" smtClean="0">
                <a:latin typeface="Times New Roman" pitchFamily="18" charset="0"/>
              </a:rPr>
              <a:pPr/>
              <a:t>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70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18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18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E81F7901-69CE-4A0F-A603-1F77044AE704}" type="slidenum">
              <a:rPr lang="en-GB" sz="1200" smtClean="0">
                <a:latin typeface="Times New Roman" pitchFamily="18" charset="0"/>
              </a:rPr>
              <a:pPr/>
              <a:t>22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28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28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28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EFF4256A-67E2-4849-BBD1-71867AA3B3D1}" type="slidenum">
              <a:rPr lang="en-GB" sz="1200" smtClean="0">
                <a:latin typeface="Times New Roman" pitchFamily="18" charset="0"/>
              </a:rPr>
              <a:pPr/>
              <a:t>23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85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39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39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031AC09-ABEA-4AA2-9CD8-F5C52FF555FA}" type="slidenum">
              <a:rPr lang="en-GB" sz="1200" smtClean="0">
                <a:latin typeface="Times New Roman" pitchFamily="18" charset="0"/>
              </a:rPr>
              <a:pPr/>
              <a:t>24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79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49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49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49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E0380B5-3714-4647-8228-2880A874C823}" type="slidenum">
              <a:rPr lang="en-GB" sz="1200" smtClean="0">
                <a:latin typeface="Times New Roman" pitchFamily="18" charset="0"/>
              </a:rPr>
              <a:pPr/>
              <a:t>25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35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59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59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3377AE7-3B53-4D3F-B141-CCB043607042}" type="slidenum">
              <a:rPr lang="en-GB" sz="1200" smtClean="0">
                <a:latin typeface="Times New Roman" pitchFamily="18" charset="0"/>
              </a:rPr>
              <a:pPr/>
              <a:t>26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04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69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69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FB62195-7466-41C5-B145-17C45F0E59D7}" type="slidenum">
              <a:rPr lang="en-GB" sz="1200" smtClean="0">
                <a:latin typeface="Times New Roman" pitchFamily="18" charset="0"/>
              </a:rPr>
              <a:pPr/>
              <a:t>27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32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80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80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329983D-10B6-419B-A6F3-1531E33A1C40}" type="slidenum">
              <a:rPr lang="en-GB" sz="1200" smtClean="0">
                <a:latin typeface="Times New Roman" pitchFamily="18" charset="0"/>
              </a:rPr>
              <a:pPr/>
              <a:t>28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3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95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16DEFD89-D113-4261-AAE2-09DAADF2A54A}" type="slidenum">
              <a:rPr lang="en-GB" sz="1200" smtClean="0">
                <a:latin typeface="Times New Roman" pitchFamily="18" charset="0"/>
              </a:rPr>
              <a:pPr/>
              <a:t>29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290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290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290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1C8BB53-5B2F-4A0E-B122-907E683A0F94}" type="slidenum">
              <a:rPr lang="en-GB" sz="1200" smtClean="0">
                <a:latin typeface="Times New Roman" pitchFamily="18" charset="0"/>
              </a:rPr>
              <a:pPr/>
              <a:t>30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92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300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300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9108BE5-0AC7-4533-99E3-09D7F2184691}" type="slidenum">
              <a:rPr lang="en-GB" sz="1200" smtClean="0">
                <a:latin typeface="Times New Roman" pitchFamily="18" charset="0"/>
              </a:rPr>
              <a:pPr/>
              <a:t>31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44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906A7F7-2E38-45DC-B87B-54B031792371}" type="slidenum">
              <a:rPr lang="en-GB" sz="1200" smtClean="0">
                <a:latin typeface="Times New Roman" pitchFamily="18" charset="0"/>
              </a:rPr>
              <a:pPr/>
              <a:t>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9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310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310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F9C163A-2C58-4032-B271-3697C5A40B12}" type="slidenum">
              <a:rPr lang="en-GB" sz="1200" smtClean="0">
                <a:latin typeface="Times New Roman" pitchFamily="18" charset="0"/>
              </a:rPr>
              <a:pPr/>
              <a:t>32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65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321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321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023374A-9264-4787-8E6C-0B97AD51504F}" type="slidenum">
              <a:rPr lang="en-GB" sz="1200" smtClean="0">
                <a:latin typeface="Times New Roman" pitchFamily="18" charset="0"/>
              </a:rPr>
              <a:pPr/>
              <a:t>33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3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65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65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822A1AF-F607-4203-A5EC-671065000B26}" type="slidenum">
              <a:rPr lang="en-GB" sz="1200" smtClean="0">
                <a:latin typeface="Times New Roman" pitchFamily="18" charset="0"/>
              </a:rPr>
              <a:pPr/>
              <a:t>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6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75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75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9DABB62-541D-4219-A4C8-4B44E8F7A417}" type="slidenum">
              <a:rPr lang="en-GB" sz="1200" smtClean="0">
                <a:latin typeface="Times New Roman" pitchFamily="18" charset="0"/>
              </a:rPr>
              <a:pPr/>
              <a:t>6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85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85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48F8CAD-CC52-4CF1-9922-3D638CB6788B}" type="slidenum">
              <a:rPr lang="en-GB" sz="1200" smtClean="0">
                <a:latin typeface="Times New Roman" pitchFamily="18" charset="0"/>
              </a:rPr>
              <a:pPr/>
              <a:t>7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5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MMT</a:t>
            </a:r>
          </a:p>
        </p:txBody>
      </p:sp>
      <p:sp>
        <p:nvSpPr>
          <p:cNvPr id="49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2. Soorten digitale informatie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9449BD79-4268-4EBF-A8F9-70681E8715CE}" type="slidenum">
              <a:rPr lang="en-GB" sz="1200" smtClean="0">
                <a:latin typeface="Times New Roman" pitchFamily="18" charset="0"/>
              </a:rPr>
              <a:pPr/>
              <a:t>8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2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095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16DEFD89-D113-4261-AAE2-09DAADF2A54A}" type="slidenum">
              <a:rPr lang="en-GB" sz="1200" smtClean="0">
                <a:latin typeface="Times New Roman" pitchFamily="18" charset="0"/>
              </a:rPr>
              <a:pPr/>
              <a:t>9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4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1105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dirty="0" smtClean="0">
                <a:latin typeface="Times New Roman" pitchFamily="18" charset="0"/>
              </a:rPr>
              <a:t>7. </a:t>
            </a:r>
            <a:r>
              <a:rPr lang="en-GB" sz="1200" dirty="0" err="1" smtClean="0">
                <a:latin typeface="Times New Roman" pitchFamily="18" charset="0"/>
              </a:rPr>
              <a:t>Opslag</a:t>
            </a:r>
            <a:r>
              <a:rPr lang="en-GB" sz="1200" dirty="0" smtClean="0">
                <a:latin typeface="Times New Roman" pitchFamily="18" charset="0"/>
              </a:rPr>
              <a:t> </a:t>
            </a:r>
            <a:r>
              <a:rPr lang="en-GB" sz="1200" dirty="0" err="1" smtClean="0">
                <a:latin typeface="Times New Roman" pitchFamily="18" charset="0"/>
              </a:rPr>
              <a:t>en</a:t>
            </a:r>
            <a:r>
              <a:rPr lang="en-GB" sz="1200" dirty="0" smtClean="0">
                <a:latin typeface="Times New Roman" pitchFamily="18" charset="0"/>
              </a:rPr>
              <a:t> compression van images</a:t>
            </a:r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AA63180-F48D-457F-959D-D4F9E83CBFB4}" type="slidenum">
              <a:rPr lang="en-GB" sz="1200" smtClean="0">
                <a:latin typeface="Times New Roman" pitchFamily="18" charset="0"/>
              </a:rPr>
              <a:pPr/>
              <a:t>10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531" y="4293096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941122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5878773"/>
            <a:ext cx="5156681" cy="884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36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2"/>
            <a:ext cx="1152128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3605" y="6381329"/>
            <a:ext cx="22664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Image Compression</a:t>
            </a:r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4969" y="6381329"/>
            <a:ext cx="595037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BE" smtClean="0"/>
              <a:t>Data Compression</a:t>
            </a: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259" y="6382917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2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07435" y="83671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435" y="148473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46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Image Compression</a:t>
            </a:r>
            <a:endParaRPr lang="nl-N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Compression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ECA80-0413-42CE-A638-6F47F868872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5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smtClean="0"/>
              <a:t>Image Compression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Data Compression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16033F9-E038-4ED0-BCC4-EA47B28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elsaddik/abedweb/applets/lessons/jpeg/Beginner/Lossy_Compression/lossy_compression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sfu.ca/CourseCentral/365/mark/interactive-jpeg/Ijpeg.html" TargetMode="External"/><Relationship Id="rId4" Type="http://schemas.openxmlformats.org/officeDocument/2006/relationships/hyperlink" Target="http://demonstrations.wolfram.com/JPEGCompressionAlgorith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64.214.2.51/ntb/2002SICS/05NextGen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bshowcase.org/progressiv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3. Image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Scheme</a:t>
            </a:r>
            <a:endParaRPr lang="en-GB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1"/>
            <a:ext cx="76962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6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Image/block preparation</a:t>
            </a:r>
            <a:endParaRPr lang="en-GB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Choice of image representation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11</a:t>
            </a:fld>
            <a:endParaRPr lang="nl-NL"/>
          </a:p>
        </p:txBody>
      </p:sp>
      <p:grpSp>
        <p:nvGrpSpPr>
          <p:cNvPr id="6" name="Group 5"/>
          <p:cNvGrpSpPr/>
          <p:nvPr/>
        </p:nvGrpSpPr>
        <p:grpSpPr>
          <a:xfrm>
            <a:off x="3581400" y="1237134"/>
            <a:ext cx="5161168" cy="4856163"/>
            <a:chOff x="2057400" y="1828800"/>
            <a:chExt cx="5161168" cy="4856163"/>
          </a:xfrm>
        </p:grpSpPr>
        <p:pic>
          <p:nvPicPr>
            <p:cNvPr id="46087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828800"/>
              <a:ext cx="5161168" cy="481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2667000" y="5191987"/>
              <a:ext cx="1524000" cy="1492976"/>
            </a:xfrm>
            <a:prstGeom prst="ellipse">
              <a:avLst/>
            </a:prstGeom>
            <a:solidFill>
              <a:srgbClr val="F1FF9F">
                <a:alpha val="2902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>
                <a:latin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Image/block preparation (2)</a:t>
            </a:r>
            <a:endParaRPr lang="en-GB" smtClean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Split into blocks of 8x8 pixels</a:t>
            </a:r>
          </a:p>
          <a:p>
            <a:pPr lvl="1"/>
            <a:r>
              <a:rPr lang="en-GB" smtClean="0"/>
              <a:t>Will be sequentially and independently transformed with DCT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82" y="2060848"/>
            <a:ext cx="695603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6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Source encoding via DCT</a:t>
            </a:r>
            <a:endParaRPr lang="en-GB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DCT: Transformation spatial domain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 frequency domain</a:t>
            </a:r>
          </a:p>
          <a:p>
            <a:pPr lvl="1"/>
            <a:r>
              <a:rPr lang="en-US" smtClean="0"/>
              <a:t>Transform P[x,y] into F[i,j]</a:t>
            </a:r>
          </a:p>
          <a:p>
            <a:pPr lvl="1"/>
            <a:r>
              <a:rPr lang="en-GB" smtClean="0"/>
              <a:t>F[0,0] = relates to average of all 64 values</a:t>
            </a:r>
          </a:p>
          <a:p>
            <a:pPr lvl="1"/>
            <a:r>
              <a:rPr lang="en-GB" smtClean="0"/>
              <a:t>	(DC coefficient/component)</a:t>
            </a:r>
          </a:p>
          <a:p>
            <a:pPr lvl="1"/>
            <a:r>
              <a:rPr lang="en-GB" smtClean="0"/>
              <a:t>F[i,j] = function of all values in P[x,y] – represent spatial variation (frequencies)</a:t>
            </a:r>
          </a:p>
          <a:p>
            <a:pPr lvl="1"/>
            <a:r>
              <a:rPr lang="en-GB" smtClean="0"/>
              <a:t>	(AC coefficients/components)</a:t>
            </a:r>
          </a:p>
          <a:p>
            <a:r>
              <a:rPr lang="en-GB" smtClean="0"/>
              <a:t>For most real-life images, pixels vary relatively little spatially =&gt; higher-order F-values will have low coefficient</a:t>
            </a:r>
          </a:p>
          <a:p>
            <a:r>
              <a:rPr lang="en-GB" smtClean="0"/>
              <a:t>=&gt; compression possible by filtering out these high frequencies (in quantization step)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DCT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08721"/>
            <a:ext cx="8077200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Fourier analysis</a:t>
            </a:r>
            <a:endParaRPr lang="en-US" dirty="0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Fourier analysis: “Each signal can be expressed as an infinite sum of base signals (sines or cosines) of different amplitude and different frequency”</a:t>
            </a:r>
          </a:p>
          <a:p>
            <a:r>
              <a:rPr lang="en-US" smtClean="0"/>
              <a:t>When using cosines: “cosine transformation”</a:t>
            </a:r>
          </a:p>
          <a:p>
            <a:r>
              <a:rPr lang="en-US" smtClean="0"/>
              <a:t>When using a discrete set of values (and hence cosines) : discrete cosine transformation (DCT)</a:t>
            </a:r>
          </a:p>
          <a:p>
            <a:r>
              <a:rPr lang="en-US" smtClean="0"/>
              <a:t>DCT = decomposition of a discrete signal into a linear combination of cosine base functions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5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16</a:t>
            </a:fld>
            <a:endParaRPr lang="nl-NL"/>
          </a:p>
        </p:txBody>
      </p:sp>
      <p:grpSp>
        <p:nvGrpSpPr>
          <p:cNvPr id="5" name="Group 4"/>
          <p:cNvGrpSpPr/>
          <p:nvPr/>
        </p:nvGrpSpPr>
        <p:grpSpPr>
          <a:xfrm>
            <a:off x="3575721" y="973038"/>
            <a:ext cx="5279701" cy="5048250"/>
            <a:chOff x="2362200" y="1340768"/>
            <a:chExt cx="5279701" cy="5048250"/>
          </a:xfrm>
        </p:grpSpPr>
        <p:pic>
          <p:nvPicPr>
            <p:cNvPr id="51206" name="Picture 2" descr="Figure 1.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340768"/>
              <a:ext cx="2725738" cy="504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5410200" y="1740818"/>
              <a:ext cx="1782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sz="2000" dirty="0"/>
                <a:t>do = </a:t>
              </a:r>
              <a:r>
                <a:rPr lang="nl-BE" sz="2000" dirty="0"/>
                <a:t>261.63 Hz</a:t>
              </a:r>
            </a:p>
          </p:txBody>
        </p:sp>
        <p:sp>
          <p:nvSpPr>
            <p:cNvPr id="51208" name="TextBox 8"/>
            <p:cNvSpPr txBox="1">
              <a:spLocks noChangeArrowheads="1"/>
            </p:cNvSpPr>
            <p:nvPr/>
          </p:nvSpPr>
          <p:spPr bwMode="auto">
            <a:xfrm>
              <a:off x="5410200" y="2960018"/>
              <a:ext cx="17956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sz="2000" dirty="0"/>
                <a:t>mi = </a:t>
              </a:r>
              <a:r>
                <a:rPr lang="nl-BE" sz="2000" dirty="0"/>
                <a:t>329.63 Hz</a:t>
              </a:r>
            </a:p>
          </p:txBody>
        </p:sp>
        <p:sp>
          <p:nvSpPr>
            <p:cNvPr id="51209" name="TextBox 9"/>
            <p:cNvSpPr txBox="1">
              <a:spLocks noChangeArrowheads="1"/>
            </p:cNvSpPr>
            <p:nvPr/>
          </p:nvSpPr>
          <p:spPr bwMode="auto">
            <a:xfrm>
              <a:off x="5410200" y="4236368"/>
              <a:ext cx="18245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sz="2000" dirty="0"/>
                <a:t>sol = </a:t>
              </a:r>
              <a:r>
                <a:rPr lang="nl-BE" sz="2000" dirty="0"/>
                <a:t>392.00 Hz</a:t>
              </a:r>
            </a:p>
          </p:txBody>
        </p:sp>
        <p:sp>
          <p:nvSpPr>
            <p:cNvPr id="51210" name="TextBox 10"/>
            <p:cNvSpPr txBox="1">
              <a:spLocks noChangeArrowheads="1"/>
            </p:cNvSpPr>
            <p:nvPr/>
          </p:nvSpPr>
          <p:spPr bwMode="auto">
            <a:xfrm>
              <a:off x="5410200" y="5550818"/>
              <a:ext cx="22317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sz="2000" dirty="0"/>
                <a:t>C chord (do-mi-sol)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6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with 2D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Vector = linear combination of base vectors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 or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 uniquely identifiable through coefficients (and vice versa)</a:t>
                </a:r>
              </a:p>
              <a:p>
                <a:r>
                  <a:rPr lang="en-US" dirty="0" smtClean="0"/>
                  <a:t>(Not necessarily orthonormal, cf. fig. b)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7" name="Picture 2" descr="http://upload.wikimedia.org/wikiversity/en/9/94/VectorBasi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409780"/>
            <a:ext cx="51054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DCT base functions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764704"/>
            <a:ext cx="4679032" cy="263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05" y="3500614"/>
            <a:ext cx="48990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9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19</a:t>
            </a:fld>
            <a:endParaRPr lang="nl-NL"/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895822"/>
            <a:ext cx="7015163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895821"/>
            <a:ext cx="3505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nl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0" y="3258021"/>
            <a:ext cx="3505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6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compression and file formats</a:t>
            </a:r>
            <a:endParaRPr lang="en-GB" dirty="0" smtClean="0"/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Different image file formats apply different compression methods</a:t>
            </a:r>
          </a:p>
          <a:p>
            <a:endParaRPr lang="en-US" smtClean="0"/>
          </a:p>
          <a:p>
            <a:r>
              <a:rPr lang="en-US" smtClean="0"/>
              <a:t>GIF</a:t>
            </a:r>
          </a:p>
          <a:p>
            <a:pPr lvl="1"/>
            <a:r>
              <a:rPr lang="en-US" smtClean="0"/>
              <a:t>8 bit colour table with 256 most used colours (24-bit values)</a:t>
            </a:r>
          </a:p>
          <a:p>
            <a:pPr lvl="1"/>
            <a:r>
              <a:rPr lang="en-US" smtClean="0"/>
              <a:t>Extra compression: LZW coding of 3-pixel colour patterns (each coded as indices in colour table)</a:t>
            </a:r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5530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12826"/>
            <a:ext cx="7010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990600"/>
            <a:ext cx="3505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nl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3352800"/>
            <a:ext cx="3505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80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(1D) DCT</a:t>
            </a:r>
            <a:endParaRPr lang="en-US" dirty="0" smtClean="0"/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DCT yields frequency spectrum of a spatial signal</a:t>
            </a:r>
          </a:p>
          <a:p>
            <a:r>
              <a:rPr lang="en-US" smtClean="0"/>
              <a:t>F(0) ≈ average size of the signal (modulo a certain factor) = “DC component”</a:t>
            </a:r>
          </a:p>
          <a:p>
            <a:r>
              <a:rPr lang="en-US" smtClean="0"/>
              <a:t>F(1)..F(7) = size of components with different frequencies = “AC components”</a:t>
            </a:r>
          </a:p>
          <a:p>
            <a:r>
              <a:rPr lang="en-US" smtClean="0"/>
              <a:t>AC components can be zero or even negative!</a:t>
            </a:r>
          </a:p>
          <a:p>
            <a:r>
              <a:rPr lang="en-US" smtClean="0"/>
              <a:t>Cosine base functions are orthonormal</a:t>
            </a:r>
          </a:p>
          <a:p>
            <a:pPr lvl="1"/>
            <a:r>
              <a:rPr lang="en-US" smtClean="0"/>
              <a:t>=&gt; signal is not amplified during transformation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5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DCT</a:t>
            </a:r>
            <a:endParaRPr lang="nl-BE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5735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8720"/>
            <a:ext cx="8077200" cy="517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349722"/>
            <a:ext cx="83343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N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CA80-0413-42CE-A638-6F47F868872D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2D DCT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8x8 2D DCT base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24</a:t>
            </a:fld>
            <a:endParaRPr lang="nl-NL"/>
          </a:p>
        </p:txBody>
      </p:sp>
      <p:pic>
        <p:nvPicPr>
          <p:cNvPr id="59399" name="Picture 5" descr="dctba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84785"/>
            <a:ext cx="5791200" cy="466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0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4705"/>
            <a:ext cx="62484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DCT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N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CA80-0413-42CE-A638-6F47F868872D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8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Quantization</a:t>
            </a:r>
          </a:p>
          <a:p>
            <a:pPr lvl="1"/>
            <a:r>
              <a:rPr lang="en-GB" smtClean="0"/>
              <a:t>In DCT only (minimal) loss of information due to rounding errors</a:t>
            </a:r>
          </a:p>
          <a:p>
            <a:pPr lvl="1"/>
            <a:r>
              <a:rPr lang="en-GB" smtClean="0"/>
              <a:t>“Real” compression by normalizing DCT components via quantization table (cell-by cell division)</a:t>
            </a:r>
          </a:p>
          <a:p>
            <a:pPr lvl="2"/>
            <a:r>
              <a:rPr lang="en-GB" smtClean="0"/>
              <a:t>Simplified example:</a:t>
            </a:r>
          </a:p>
          <a:p>
            <a:pPr lvl="3"/>
            <a:r>
              <a:rPr lang="en-GB" smtClean="0"/>
              <a:t>All elements in quantization table = 1 =&gt; no effect</a:t>
            </a:r>
          </a:p>
          <a:p>
            <a:pPr lvl="3"/>
            <a:r>
              <a:rPr lang="en-GB" smtClean="0"/>
              <a:t>4 elements = 1; all the rest 255 =&gt; only 4 coefficients remain</a:t>
            </a:r>
          </a:p>
          <a:p>
            <a:pPr lvl="2"/>
            <a:r>
              <a:rPr lang="en-GB" smtClean="0"/>
              <a:t>In practice: DC component is (mostly) largest after quantization and highest AC coefficients become (mostly) 0</a:t>
            </a:r>
          </a:p>
          <a:p>
            <a:pPr lvl="1"/>
            <a:r>
              <a:rPr lang="en-GB" smtClean="0"/>
              <a:t>JPEG employs several standard quantization tables</a:t>
            </a:r>
          </a:p>
          <a:p>
            <a:pPr lvl="1"/>
            <a:r>
              <a:rPr lang="en-GB" smtClean="0"/>
              <a:t>“Quality” parameter of most software =&gt; scale factor for quantization table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0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4960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N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CA80-0413-42CE-A638-6F47F868872D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7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Demo’s DCT:</a:t>
            </a:r>
          </a:p>
          <a:p>
            <a:pPr lvl="1"/>
            <a:r>
              <a:rPr lang="en-GB" smtClean="0">
                <a:hlinkClick r:id="rId3"/>
              </a:rPr>
              <a:t>http://www.site.uottawa.ca/~elsaddik/abedweb/applets/lessons/jpeg/Beginner/Lossy_Compression/lossy_compression.html</a:t>
            </a:r>
            <a:endParaRPr lang="en-GB" smtClean="0"/>
          </a:p>
          <a:p>
            <a:pPr lvl="1"/>
            <a:r>
              <a:rPr lang="en-GB" smtClean="0">
                <a:hlinkClick r:id="rId4"/>
              </a:rPr>
              <a:t>http://demonstrations.wolfram.com/JPEGCompressionAlgorithm/</a:t>
            </a:r>
            <a:endParaRPr lang="en-GB" smtClean="0"/>
          </a:p>
          <a:p>
            <a:pPr lvl="1"/>
            <a:r>
              <a:rPr lang="en-GB" smtClean="0">
                <a:hlinkClick r:id="rId5"/>
              </a:rPr>
              <a:t>http://www.cs.sfu.ca/CourseCentral/365/mark/interactive-jpeg/Ijpeg.html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4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 sequential mode overview</a:t>
            </a:r>
            <a:endParaRPr lang="en-GB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Compression steps:</a:t>
            </a:r>
          </a:p>
          <a:p>
            <a:pPr lvl="1"/>
            <a:r>
              <a:rPr lang="en-GB" smtClean="0"/>
              <a:t>Image/block preparation</a:t>
            </a:r>
          </a:p>
          <a:p>
            <a:pPr lvl="1"/>
            <a:r>
              <a:rPr lang="en-GB" smtClean="0"/>
              <a:t>Source-encoding</a:t>
            </a:r>
          </a:p>
          <a:p>
            <a:pPr lvl="2"/>
            <a:r>
              <a:rPr lang="en-GB" smtClean="0"/>
              <a:t>DCT (Forward DCT)</a:t>
            </a:r>
          </a:p>
          <a:p>
            <a:pPr lvl="2"/>
            <a:r>
              <a:rPr lang="en-GB" smtClean="0"/>
              <a:t>Quantisation</a:t>
            </a:r>
          </a:p>
          <a:p>
            <a:pPr lvl="1"/>
            <a:r>
              <a:rPr lang="en-GB" smtClean="0"/>
              <a:t>Entropy encoding</a:t>
            </a:r>
          </a:p>
          <a:p>
            <a:r>
              <a:rPr lang="en-US" smtClean="0"/>
              <a:t>Decompression steps:</a:t>
            </a:r>
          </a:p>
          <a:p>
            <a:pPr lvl="1"/>
            <a:r>
              <a:rPr lang="en-GB" smtClean="0"/>
              <a:t>Entropy-decoding</a:t>
            </a:r>
          </a:p>
          <a:p>
            <a:pPr lvl="1"/>
            <a:r>
              <a:rPr lang="en-GB" smtClean="0"/>
              <a:t>Source-decoding</a:t>
            </a:r>
          </a:p>
          <a:p>
            <a:pPr lvl="2"/>
            <a:r>
              <a:rPr lang="en-GB" smtClean="0"/>
              <a:t>Dequantisation</a:t>
            </a:r>
          </a:p>
          <a:p>
            <a:pPr lvl="2"/>
            <a:r>
              <a:rPr lang="en-GB" smtClean="0"/>
              <a:t>Inverse DCT</a:t>
            </a:r>
          </a:p>
          <a:p>
            <a:pPr lvl="1"/>
            <a:r>
              <a:rPr lang="en-GB" smtClean="0"/>
              <a:t>Recombination into image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GIF (2)</a:t>
            </a:r>
            <a:endParaRPr lang="en-GB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Colour table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1"/>
            <a:ext cx="73533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4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Entropy encoding</a:t>
            </a:r>
            <a:endParaRPr lang="en-GB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put all DCT coefficients in vector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30</a:t>
            </a:fld>
            <a:endParaRPr lang="nl-NL"/>
          </a:p>
        </p:txBody>
      </p:sp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99852"/>
            <a:ext cx="6326188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0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Entropy encoding (2)</a:t>
            </a:r>
            <a:endParaRPr lang="en-GB" smtClean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DC components of all blocks: encoded via differential coding</a:t>
            </a:r>
          </a:p>
          <a:p>
            <a:r>
              <a:rPr lang="en-US" smtClean="0"/>
              <a:t>AC components per block: encoded via special RLE</a:t>
            </a:r>
          </a:p>
          <a:p>
            <a:pPr lvl="1"/>
            <a:r>
              <a:rPr lang="en-US" smtClean="0"/>
              <a:t>E.g. (6, -1, -1, 0, -1, 0, 0, 0, -1, 0, 0, 1, 0, …, 0)</a:t>
            </a:r>
          </a:p>
          <a:p>
            <a:pPr lvl="1"/>
            <a:r>
              <a:rPr lang="en-US" smtClean="0"/>
              <a:t>=&gt; (0, 6)(0, -1)(0, -1)(1, -1)(3, -1)(2, 1)(0, 0)</a:t>
            </a:r>
          </a:p>
          <a:p>
            <a:r>
              <a:rPr lang="en-US" smtClean="0"/>
              <a:t>Both compressed further with Huffman coding</a:t>
            </a:r>
          </a:p>
          <a:p>
            <a:pPr lvl="1"/>
            <a:r>
              <a:rPr lang="en-GB" smtClean="0"/>
              <a:t>Highest-frequency numbers represented with least amount of bits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07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JPEG: conclusion</a:t>
            </a:r>
            <a:endParaRPr lang="en-GB" dirty="0" smtClean="0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Application of wide range of coding/compression methods</a:t>
            </a:r>
          </a:p>
          <a:p>
            <a:r>
              <a:rPr lang="en-US" smtClean="0"/>
              <a:t>Mainly applicable to “real life” images</a:t>
            </a:r>
          </a:p>
          <a:p>
            <a:r>
              <a:rPr lang="en-US" smtClean="0"/>
              <a:t>Makes use of human perception</a:t>
            </a:r>
          </a:p>
          <a:p>
            <a:r>
              <a:rPr lang="en-US" smtClean="0"/>
              <a:t>-&gt; Can yield wrong results when fine details are needed (E.g. medical images)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32</a:t>
            </a:fld>
            <a:endParaRPr lang="nl-NL"/>
          </a:p>
        </p:txBody>
      </p:sp>
      <p:pic>
        <p:nvPicPr>
          <p:cNvPr id="1026" name="Picture 2" descr="http://cdn.cultofmac.com/wp-content/uploads/2012/06/brain-scan_5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41" y="3445433"/>
            <a:ext cx="3651718" cy="26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Most recent version: </a:t>
            </a:r>
            <a:r>
              <a:rPr lang="en-US" smtClean="0">
                <a:hlinkClick r:id="rId3"/>
              </a:rPr>
              <a:t>JPEG2000</a:t>
            </a:r>
            <a:r>
              <a:rPr lang="en-US" smtClean="0"/>
              <a:t> </a:t>
            </a:r>
            <a:endParaRPr lang="nl-BE" dirty="0" smtClean="0"/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Low-bitrate compression (JPEG less useful)</a:t>
            </a:r>
          </a:p>
          <a:p>
            <a:r>
              <a:rPr lang="nl-BE" smtClean="0"/>
              <a:t>Lossless or lossy</a:t>
            </a:r>
          </a:p>
          <a:p>
            <a:r>
              <a:rPr lang="nl-BE" smtClean="0"/>
              <a:t>Higher resolutions</a:t>
            </a:r>
          </a:p>
          <a:p>
            <a:r>
              <a:rPr lang="nl-BE" smtClean="0"/>
              <a:t>1 decompression architecture (vs. many modes of JPEG)</a:t>
            </a:r>
          </a:p>
          <a:p>
            <a:r>
              <a:rPr lang="nl-BE" smtClean="0"/>
              <a:t>Progressive transmission</a:t>
            </a:r>
          </a:p>
          <a:p>
            <a:r>
              <a:rPr lang="nl-BE" smtClean="0"/>
              <a:t>Region-of-interest coding</a:t>
            </a:r>
          </a:p>
          <a:p>
            <a:r>
              <a:rPr lang="nl-BE" smtClean="0"/>
              <a:t>More applicable for synthetic images as well</a:t>
            </a:r>
          </a:p>
          <a:p>
            <a:r>
              <a:rPr lang="nl-BE" smtClean="0"/>
              <a:t>Metadata</a:t>
            </a:r>
          </a:p>
          <a:p>
            <a:endParaRPr lang="nl-BE" smtClean="0"/>
          </a:p>
          <a:p>
            <a:r>
              <a:rPr lang="nl-BE" smtClean="0"/>
              <a:t>Base technology: wavelet transformation instead of DCT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7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Practicum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Implementation</a:t>
            </a:r>
            <a:r>
              <a:rPr lang="nl-BE" dirty="0" smtClean="0"/>
              <a:t> of a </a:t>
            </a:r>
            <a:r>
              <a:rPr lang="nl-BE" dirty="0" err="1" smtClean="0"/>
              <a:t>simplified</a:t>
            </a:r>
            <a:r>
              <a:rPr lang="nl-BE" dirty="0" smtClean="0"/>
              <a:t> </a:t>
            </a:r>
            <a:r>
              <a:rPr lang="nl-BE" dirty="0" err="1" smtClean="0"/>
              <a:t>version</a:t>
            </a:r>
            <a:r>
              <a:rPr lang="nl-BE" dirty="0" smtClean="0"/>
              <a:t> of JPEG</a:t>
            </a:r>
          </a:p>
          <a:p>
            <a:pPr lvl="1"/>
            <a:r>
              <a:rPr lang="nl-BE" dirty="0" err="1" smtClean="0"/>
              <a:t>Note</a:t>
            </a:r>
            <a:r>
              <a:rPr lang="nl-BE" dirty="0" smtClean="0"/>
              <a:t>: DCT on 4x4 pixel </a:t>
            </a:r>
            <a:r>
              <a:rPr lang="nl-BE" dirty="0" err="1" smtClean="0"/>
              <a:t>blocks</a:t>
            </a:r>
            <a:r>
              <a:rPr lang="nl-BE" dirty="0" smtClean="0"/>
              <a:t> </a:t>
            </a:r>
            <a:r>
              <a:rPr lang="nl-BE" dirty="0" err="1" smtClean="0"/>
              <a:t>instead</a:t>
            </a:r>
            <a:r>
              <a:rPr lang="nl-BE" dirty="0" smtClean="0"/>
              <a:t> of 8x8!</a:t>
            </a:r>
          </a:p>
          <a:p>
            <a:pPr lvl="1"/>
            <a:r>
              <a:rPr lang="nl-BE" dirty="0" err="1" smtClean="0"/>
              <a:t>Configurable</a:t>
            </a:r>
            <a:r>
              <a:rPr lang="nl-BE" dirty="0" smtClean="0"/>
              <a:t> </a:t>
            </a:r>
            <a:r>
              <a:rPr lang="nl-BE" dirty="0" err="1" smtClean="0"/>
              <a:t>quantization</a:t>
            </a:r>
            <a:endParaRPr lang="nl-BE" dirty="0" smtClean="0"/>
          </a:p>
          <a:p>
            <a:pPr lvl="1"/>
            <a:r>
              <a:rPr lang="nl-BE" dirty="0" err="1" smtClean="0"/>
              <a:t>Zig-zag</a:t>
            </a:r>
            <a:r>
              <a:rPr lang="nl-BE" dirty="0" smtClean="0"/>
              <a:t> scanning </a:t>
            </a:r>
            <a:r>
              <a:rPr lang="nl-BE" dirty="0" err="1" smtClean="0"/>
              <a:t>and</a:t>
            </a:r>
            <a:r>
              <a:rPr lang="nl-BE" dirty="0" smtClean="0"/>
              <a:t> (</a:t>
            </a:r>
            <a:r>
              <a:rPr lang="nl-BE" dirty="0" err="1" smtClean="0"/>
              <a:t>simple</a:t>
            </a:r>
            <a:r>
              <a:rPr lang="nl-BE" dirty="0" smtClean="0"/>
              <a:t>) RLE </a:t>
            </a:r>
            <a:r>
              <a:rPr lang="nl-BE" dirty="0" err="1" smtClean="0"/>
              <a:t>encoding</a:t>
            </a:r>
            <a:endParaRPr lang="nl-BE" dirty="0" smtClean="0"/>
          </a:p>
          <a:p>
            <a:pPr lvl="1"/>
            <a:r>
              <a:rPr lang="nl-BE" dirty="0" err="1" smtClean="0"/>
              <a:t>Binary</a:t>
            </a:r>
            <a:r>
              <a:rPr lang="nl-BE" dirty="0" smtClean="0"/>
              <a:t> output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minimal</a:t>
            </a:r>
            <a:r>
              <a:rPr lang="nl-BE" dirty="0" smtClean="0"/>
              <a:t> </a:t>
            </a:r>
            <a:r>
              <a:rPr lang="nl-BE" dirty="0" err="1" smtClean="0"/>
              <a:t>number</a:t>
            </a:r>
            <a:r>
              <a:rPr lang="nl-BE" dirty="0" smtClean="0"/>
              <a:t> of bits</a:t>
            </a:r>
          </a:p>
          <a:p>
            <a:pPr lvl="1"/>
            <a:r>
              <a:rPr lang="nl-BE" dirty="0" smtClean="0"/>
              <a:t>Follow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specs</a:t>
            </a:r>
            <a:r>
              <a:rPr lang="nl-BE" dirty="0" smtClean="0"/>
              <a:t>: correct </a:t>
            </a:r>
            <a:r>
              <a:rPr lang="nl-BE" dirty="0" err="1" smtClean="0"/>
              <a:t>names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executables</a:t>
            </a:r>
            <a:r>
              <a:rPr lang="nl-BE" dirty="0" smtClean="0"/>
              <a:t>, correct </a:t>
            </a:r>
            <a:r>
              <a:rPr lang="nl-BE" dirty="0" err="1" smtClean="0"/>
              <a:t>arguments</a:t>
            </a:r>
            <a:r>
              <a:rPr lang="nl-BE" dirty="0" smtClean="0"/>
              <a:t>, </a:t>
            </a:r>
            <a:r>
              <a:rPr lang="nl-BE" dirty="0" err="1" smtClean="0"/>
              <a:t>only</a:t>
            </a:r>
            <a:r>
              <a:rPr lang="nl-BE" dirty="0" smtClean="0"/>
              <a:t> parameters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config</a:t>
            </a:r>
            <a:r>
              <a:rPr lang="nl-BE" dirty="0" smtClean="0"/>
              <a:t> file, correct file </a:t>
            </a:r>
            <a:r>
              <a:rPr lang="nl-BE" dirty="0" err="1" smtClean="0"/>
              <a:t>extensions</a:t>
            </a:r>
            <a:r>
              <a:rPr lang="nl-BE" dirty="0" smtClean="0"/>
              <a:t>, …!</a:t>
            </a:r>
          </a:p>
          <a:p>
            <a:pPr lvl="1"/>
            <a:r>
              <a:rPr lang="nl-BE" dirty="0" smtClean="0"/>
              <a:t>Take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incremental</a:t>
            </a:r>
            <a:r>
              <a:rPr lang="nl-BE" dirty="0" smtClean="0"/>
              <a:t> approach!</a:t>
            </a:r>
          </a:p>
          <a:p>
            <a:pPr lvl="1"/>
            <a:r>
              <a:rPr lang="nl-BE" dirty="0" smtClean="0"/>
              <a:t>Follow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specs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ask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anything</a:t>
            </a:r>
            <a:r>
              <a:rPr lang="nl-BE" dirty="0" smtClean="0"/>
              <a:t> is </a:t>
            </a:r>
            <a:r>
              <a:rPr lang="nl-BE" dirty="0" err="1" smtClean="0"/>
              <a:t>unclear</a:t>
            </a:r>
            <a:r>
              <a:rPr lang="nl-BE" dirty="0" smtClean="0"/>
              <a:t>!</a:t>
            </a:r>
          </a:p>
          <a:p>
            <a:endParaRPr lang="nl-BE" dirty="0" smtClean="0"/>
          </a:p>
          <a:p>
            <a:r>
              <a:rPr lang="nl-BE" dirty="0" smtClean="0"/>
              <a:t>Deadline + details: </a:t>
            </a:r>
            <a:r>
              <a:rPr lang="nl-BE" dirty="0" err="1" smtClean="0"/>
              <a:t>BlackBoard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4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TIFF</a:t>
            </a:r>
            <a:endParaRPr lang="en-GB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Different encoding options, expressed via code number in file header</a:t>
            </a:r>
          </a:p>
          <a:p>
            <a:pPr lvl="1"/>
            <a:r>
              <a:rPr lang="en-GB" smtClean="0"/>
              <a:t>1 = uncompressed</a:t>
            </a:r>
          </a:p>
          <a:p>
            <a:pPr lvl="1"/>
            <a:r>
              <a:rPr lang="en-GB" smtClean="0"/>
              <a:t>2, 3, 4 = digitized text documents (fax-format based)</a:t>
            </a:r>
          </a:p>
          <a:p>
            <a:pPr lvl="1"/>
            <a:r>
              <a:rPr lang="en-GB" smtClean="0"/>
              <a:t>5 = LZW compressed</a:t>
            </a:r>
          </a:p>
          <a:p>
            <a:pPr lvl="2"/>
            <a:r>
              <a:rPr lang="en-GB" smtClean="0"/>
              <a:t>Resembles GIF: base table of 256 colours – extend with pixel patterns up to 4096 entries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</a:t>
            </a:r>
            <a:endParaRPr lang="en-GB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Extensive standard, intended for digital photos</a:t>
            </a:r>
          </a:p>
          <a:p>
            <a:r>
              <a:rPr lang="en-US" smtClean="0"/>
              <a:t>Combines many encoding approaches: DCT, quantization, run-length encoding, Huffman encoding</a:t>
            </a:r>
          </a:p>
          <a:p>
            <a:r>
              <a:rPr lang="en-US" smtClean="0"/>
              <a:t>Either lossless or lossy</a:t>
            </a:r>
          </a:p>
          <a:p>
            <a:r>
              <a:rPr lang="en-US" smtClean="0"/>
              <a:t>4 modes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 modes</a:t>
            </a:r>
            <a:endParaRPr lang="en-GB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Sequential encoding (“baseline mode”)</a:t>
            </a:r>
          </a:p>
          <a:p>
            <a:pPr lvl="1"/>
            <a:r>
              <a:rPr lang="en-GB" dirty="0" smtClean="0"/>
              <a:t>1 scan (left-right, up-down)</a:t>
            </a:r>
          </a:p>
          <a:p>
            <a:pPr lvl="1"/>
            <a:r>
              <a:rPr lang="en-GB" dirty="0" err="1" smtClean="0"/>
              <a:t>Lossy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Progressive encoding</a:t>
            </a:r>
            <a:endParaRPr lang="en-GB" dirty="0" smtClean="0"/>
          </a:p>
          <a:p>
            <a:pPr lvl="1"/>
            <a:r>
              <a:rPr lang="en-GB" dirty="0" smtClean="0"/>
              <a:t>Multiple scans</a:t>
            </a:r>
          </a:p>
          <a:p>
            <a:pPr lvl="1"/>
            <a:r>
              <a:rPr lang="en-GB" dirty="0" err="1" smtClean="0"/>
              <a:t>Lossy</a:t>
            </a:r>
            <a:endParaRPr lang="en-GB" dirty="0" smtClean="0"/>
          </a:p>
          <a:p>
            <a:r>
              <a:rPr lang="en-GB" dirty="0" smtClean="0"/>
              <a:t>Lossless encoding</a:t>
            </a:r>
          </a:p>
          <a:p>
            <a:r>
              <a:rPr lang="en-GB" dirty="0" smtClean="0"/>
              <a:t>Hierarchical encoding</a:t>
            </a:r>
          </a:p>
          <a:p>
            <a:pPr lvl="1"/>
            <a:r>
              <a:rPr lang="en-GB" dirty="0" smtClean="0"/>
              <a:t>Multiple resolutions, separately </a:t>
            </a:r>
            <a:r>
              <a:rPr lang="en-GB" dirty="0" err="1" smtClean="0"/>
              <a:t>decompressible</a:t>
            </a:r>
            <a:endParaRPr lang="en-GB" dirty="0" smtClean="0"/>
          </a:p>
          <a:p>
            <a:r>
              <a:rPr lang="en-GB" dirty="0" smtClean="0"/>
              <a:t>We only consider mode 1: sequential encoding – others are based on same principles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7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JPEG - Assumptions</a:t>
            </a:r>
            <a:endParaRPr lang="nl-BE" dirty="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3 observations:</a:t>
            </a:r>
          </a:p>
          <a:p>
            <a:pPr lvl="1"/>
            <a:r>
              <a:rPr lang="nl-BE" smtClean="0"/>
              <a:t>Useful image information varies relatively slowly within the image</a:t>
            </a:r>
          </a:p>
          <a:p>
            <a:pPr lvl="2"/>
            <a:r>
              <a:rPr lang="nl-BE" smtClean="0"/>
              <a:t>Liminance will typically not vary largely over small distance in the image</a:t>
            </a:r>
          </a:p>
          <a:p>
            <a:pPr lvl="2"/>
            <a:r>
              <a:rPr lang="nl-BE" smtClean="0"/>
              <a:t>DCT encodes the variation patterns in an image</a:t>
            </a:r>
          </a:p>
          <a:p>
            <a:pPr lvl="1"/>
            <a:r>
              <a:rPr lang="nl-BE" smtClean="0"/>
              <a:t>Experiments show that people will not really notice loss of high-frequency components (“details”) than loss of low-frequency components (such as luminance variation)</a:t>
            </a:r>
          </a:p>
          <a:p>
            <a:pPr lvl="2"/>
            <a:r>
              <a:rPr lang="nl-BE" smtClean="0"/>
              <a:t>Exploited in quantization step</a:t>
            </a:r>
          </a:p>
          <a:p>
            <a:pPr lvl="1"/>
            <a:r>
              <a:rPr lang="nl-BE" smtClean="0"/>
              <a:t>People are more sensitive to lumincance than to colour</a:t>
            </a:r>
          </a:p>
          <a:p>
            <a:pPr lvl="2"/>
            <a:r>
              <a:rPr lang="en-US" smtClean="0"/>
              <a:t>Reason: different number of rods vs. cones (see next slide)</a:t>
            </a:r>
            <a:endParaRPr lang="nl-BE" smtClean="0"/>
          </a:p>
          <a:p>
            <a:pPr lvl="2"/>
            <a:r>
              <a:rPr lang="nl-BE" smtClean="0"/>
              <a:t>JPEG will typically not use RGB, but YUV, and allocate less resolution to colour information</a:t>
            </a:r>
            <a:endParaRPr lang="nl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0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Colour Representation</a:t>
            </a:r>
            <a:endParaRPr lang="en-US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RGB</a:t>
            </a:r>
          </a:p>
          <a:p>
            <a:pPr lvl="1"/>
            <a:r>
              <a:rPr lang="en-US" smtClean="0"/>
              <a:t>Based on cones in the eye: sensitive to red, green or blue</a:t>
            </a:r>
          </a:p>
          <a:p>
            <a:r>
              <a:rPr lang="en-US" smtClean="0"/>
              <a:t>YUV</a:t>
            </a:r>
          </a:p>
          <a:p>
            <a:pPr lvl="1"/>
            <a:r>
              <a:rPr lang="en-US" smtClean="0"/>
              <a:t>Separate between intensity (rods) and colour (cones)</a:t>
            </a:r>
          </a:p>
          <a:p>
            <a:pPr lvl="1"/>
            <a:r>
              <a:rPr lang="en-US" smtClean="0"/>
              <a:t>From RGB to YUV:</a:t>
            </a:r>
          </a:p>
          <a:p>
            <a:pPr lvl="2"/>
            <a:r>
              <a:rPr lang="en-US" smtClean="0"/>
              <a:t>Intensity (Y) = 0.299R + 0.587G + 0.114B</a:t>
            </a:r>
          </a:p>
          <a:p>
            <a:pPr lvl="2"/>
            <a:r>
              <a:rPr lang="en-US" smtClean="0"/>
              <a:t>Colour component Cb (U) = B – Y</a:t>
            </a:r>
          </a:p>
          <a:p>
            <a:pPr lvl="2"/>
            <a:r>
              <a:rPr lang="en-US" smtClean="0"/>
              <a:t>Colour component Cr (V) = R – Y</a:t>
            </a:r>
          </a:p>
          <a:p>
            <a:r>
              <a:rPr lang="en-US" smtClean="0"/>
              <a:t>Y component is most important</a:t>
            </a:r>
          </a:p>
          <a:p>
            <a:pPr lvl="1"/>
            <a:r>
              <a:rPr lang="en-US" smtClean="0"/>
              <a:t>100M rods vs. 7M cones</a:t>
            </a:r>
          </a:p>
          <a:p>
            <a:r>
              <a:rPr lang="en-US" smtClean="0"/>
              <a:t>Storing Cb and Cr at lower resolution doesn’t yield large quality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Data Compression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D807-FA36-41A0-A8BC-D42D26C2E48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1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JPEG sequential mode overview</a:t>
            </a:r>
            <a:endParaRPr lang="en-GB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Compression steps:</a:t>
            </a:r>
          </a:p>
          <a:p>
            <a:pPr lvl="1"/>
            <a:r>
              <a:rPr lang="en-GB" smtClean="0"/>
              <a:t>Image/block preparation</a:t>
            </a:r>
          </a:p>
          <a:p>
            <a:pPr lvl="1"/>
            <a:r>
              <a:rPr lang="en-GB" smtClean="0"/>
              <a:t>Source-encoding</a:t>
            </a:r>
          </a:p>
          <a:p>
            <a:pPr lvl="2"/>
            <a:r>
              <a:rPr lang="en-GB" smtClean="0"/>
              <a:t>DCT (Forward DCT)</a:t>
            </a:r>
          </a:p>
          <a:p>
            <a:pPr lvl="2"/>
            <a:r>
              <a:rPr lang="en-GB" smtClean="0"/>
              <a:t>Quantisation</a:t>
            </a:r>
          </a:p>
          <a:p>
            <a:pPr lvl="1"/>
            <a:r>
              <a:rPr lang="en-GB" smtClean="0"/>
              <a:t>Entropy encoding</a:t>
            </a:r>
          </a:p>
          <a:p>
            <a:r>
              <a:rPr lang="en-US" smtClean="0"/>
              <a:t>Decompression steps:</a:t>
            </a:r>
          </a:p>
          <a:p>
            <a:pPr lvl="1"/>
            <a:r>
              <a:rPr lang="en-GB" smtClean="0"/>
              <a:t>Entropy-decoding</a:t>
            </a:r>
          </a:p>
          <a:p>
            <a:pPr lvl="1"/>
            <a:r>
              <a:rPr lang="en-GB" smtClean="0"/>
              <a:t>Source-decoding</a:t>
            </a:r>
          </a:p>
          <a:p>
            <a:pPr lvl="2"/>
            <a:r>
              <a:rPr lang="en-GB" smtClean="0"/>
              <a:t>Dequantisation</a:t>
            </a:r>
          </a:p>
          <a:p>
            <a:pPr lvl="2"/>
            <a:r>
              <a:rPr lang="en-GB" smtClean="0"/>
              <a:t>Inverse DCT</a:t>
            </a:r>
          </a:p>
          <a:p>
            <a:pPr lvl="1"/>
            <a:r>
              <a:rPr lang="en-GB" smtClean="0"/>
              <a:t>Recombination into image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Image Compression</a:t>
            </a:r>
            <a:endParaRPr lang="nl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Compression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8BB4-1AC0-4AB4-9654-B68F2F3B5DE9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5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/>
    </p:bldLst>
  </p:timing>
</p:sld>
</file>

<file path=ppt/theme/theme1.xml><?xml version="1.0" encoding="utf-8"?>
<a:theme xmlns:a="http://schemas.openxmlformats.org/drawingml/2006/main" name="UHasseltPowerpointTemplate_EDM-fo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UHasseltPowerpointTemplate_EDM-foto</Template>
  <TotalTime>671</TotalTime>
  <Words>1522</Words>
  <Application>Microsoft Office PowerPoint</Application>
  <PresentationFormat>Widescreen</PresentationFormat>
  <Paragraphs>365</Paragraphs>
  <Slides>34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Times</vt:lpstr>
      <vt:lpstr>Times New Roman</vt:lpstr>
      <vt:lpstr>Verdana</vt:lpstr>
      <vt:lpstr>Wingdings</vt:lpstr>
      <vt:lpstr>UHasseltPowerpointTemplate_EDM-foto</vt:lpstr>
      <vt:lpstr>Data Compression</vt:lpstr>
      <vt:lpstr>Image compression and file formats</vt:lpstr>
      <vt:lpstr>GIF (2)</vt:lpstr>
      <vt:lpstr>TIFF</vt:lpstr>
      <vt:lpstr>JPEG</vt:lpstr>
      <vt:lpstr>JPEG modes</vt:lpstr>
      <vt:lpstr>JPEG - Assumptions</vt:lpstr>
      <vt:lpstr>Colour Representation</vt:lpstr>
      <vt:lpstr>JPEG sequential mode overview</vt:lpstr>
      <vt:lpstr>Scheme</vt:lpstr>
      <vt:lpstr>1. Image/block preparation</vt:lpstr>
      <vt:lpstr>1. Image/block preparation (2)</vt:lpstr>
      <vt:lpstr>2. Source encoding via DCT</vt:lpstr>
      <vt:lpstr>1D DCT</vt:lpstr>
      <vt:lpstr>Comparison with Fourier analysis</vt:lpstr>
      <vt:lpstr>PowerPoint Presentation</vt:lpstr>
      <vt:lpstr>Comparison with 2D vectors</vt:lpstr>
      <vt:lpstr>1D DCT base functions</vt:lpstr>
      <vt:lpstr>Examples</vt:lpstr>
      <vt:lpstr>Examples</vt:lpstr>
      <vt:lpstr>Properties of (1D) DCT</vt:lpstr>
      <vt:lpstr>2D DCT</vt:lpstr>
      <vt:lpstr>PowerPoint Presentation</vt:lpstr>
      <vt:lpstr>2D DCT</vt:lpstr>
      <vt:lpstr>2D DCT</vt:lpstr>
      <vt:lpstr>PowerPoint Presentation</vt:lpstr>
      <vt:lpstr>PowerPoint Presentation</vt:lpstr>
      <vt:lpstr>PowerPoint Presentation</vt:lpstr>
      <vt:lpstr>JPEG sequential mode overview</vt:lpstr>
      <vt:lpstr>3. Entropy encoding</vt:lpstr>
      <vt:lpstr>3. Entropy encoding (2)</vt:lpstr>
      <vt:lpstr>JPEG: conclusion</vt:lpstr>
      <vt:lpstr>Most recent version: JPEG2000 </vt:lpstr>
      <vt:lpstr>Practicum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informatica Profiel Networking &amp; security</dc:title>
  <dc:creator>Peter Quax</dc:creator>
  <cp:lastModifiedBy>Wim Lamotte</cp:lastModifiedBy>
  <cp:revision>54</cp:revision>
  <dcterms:created xsi:type="dcterms:W3CDTF">2016-10-29T09:39:49Z</dcterms:created>
  <dcterms:modified xsi:type="dcterms:W3CDTF">2017-10-13T09:01:11Z</dcterms:modified>
</cp:coreProperties>
</file>