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67A5-0E98-49B9-9544-83B67F4A95C8}" type="datetimeFigureOut">
              <a:rPr lang="es-ES" smtClean="0"/>
              <a:t>06/05/2023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1163-50F1-4EBD-B332-75482AE60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49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67A5-0E98-49B9-9544-83B67F4A95C8}" type="datetimeFigureOut">
              <a:rPr lang="es-ES" smtClean="0"/>
              <a:t>06/05/2023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1163-50F1-4EBD-B332-75482AE60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33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67A5-0E98-49B9-9544-83B67F4A95C8}" type="datetimeFigureOut">
              <a:rPr lang="es-ES" smtClean="0"/>
              <a:t>06/05/2023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1163-50F1-4EBD-B332-75482AE60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67A5-0E98-49B9-9544-83B67F4A95C8}" type="datetimeFigureOut">
              <a:rPr lang="es-ES" smtClean="0"/>
              <a:t>06/05/2023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1163-50F1-4EBD-B332-75482AE60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81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67A5-0E98-49B9-9544-83B67F4A95C8}" type="datetimeFigureOut">
              <a:rPr lang="es-ES" smtClean="0"/>
              <a:t>06/05/2023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1163-50F1-4EBD-B332-75482AE60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42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67A5-0E98-49B9-9544-83B67F4A95C8}" type="datetimeFigureOut">
              <a:rPr lang="es-ES" smtClean="0"/>
              <a:t>06/05/2023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1163-50F1-4EBD-B332-75482AE60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57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67A5-0E98-49B9-9544-83B67F4A95C8}" type="datetimeFigureOut">
              <a:rPr lang="es-ES" smtClean="0"/>
              <a:t>06/05/2023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1163-50F1-4EBD-B332-75482AE60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69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67A5-0E98-49B9-9544-83B67F4A95C8}" type="datetimeFigureOut">
              <a:rPr lang="es-ES" smtClean="0"/>
              <a:t>06/05/2023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1163-50F1-4EBD-B332-75482AE60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47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67A5-0E98-49B9-9544-83B67F4A95C8}" type="datetimeFigureOut">
              <a:rPr lang="es-ES" smtClean="0"/>
              <a:t>06/05/2023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1163-50F1-4EBD-B332-75482AE60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7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67A5-0E98-49B9-9544-83B67F4A95C8}" type="datetimeFigureOut">
              <a:rPr lang="es-ES" smtClean="0"/>
              <a:t>06/05/2023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1163-50F1-4EBD-B332-75482AE60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96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67A5-0E98-49B9-9544-83B67F4A95C8}" type="datetimeFigureOut">
              <a:rPr lang="es-ES" smtClean="0"/>
              <a:t>06/05/2023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1163-50F1-4EBD-B332-75482AE60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2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67A5-0E98-49B9-9544-83B67F4A95C8}" type="datetimeFigureOut">
              <a:rPr lang="es-ES" smtClean="0"/>
              <a:t>06/05/2023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91163-50F1-4EBD-B332-75482AE604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88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2385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Google Shape;86;p13"/>
          <p:cNvSpPr txBox="1">
            <a:spLocks noGrp="1"/>
          </p:cNvSpPr>
          <p:nvPr>
            <p:ph type="ctrTitle"/>
          </p:nvPr>
        </p:nvSpPr>
        <p:spPr>
          <a:xfrm>
            <a:off x="728700" y="408050"/>
            <a:ext cx="9685300" cy="976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 smtClean="0">
                <a:solidFill>
                  <a:schemeClr val="bg1"/>
                </a:solidFill>
                <a:latin typeface="Adobe Caslon Pro" panose="0205050205050A020403" pitchFamily="18" charset="0"/>
              </a:rPr>
              <a:t>Segunda entrega proyecto final de Data Science</a:t>
            </a:r>
            <a:endParaRPr b="1" dirty="0" smtClean="0">
              <a:solidFill>
                <a:schemeClr val="bg1"/>
              </a:solidFill>
              <a:latin typeface="Adobe Caslon Pro" panose="0205050205050A0204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8;p13"/>
          <p:cNvSpPr txBox="1">
            <a:spLocks/>
          </p:cNvSpPr>
          <p:nvPr/>
        </p:nvSpPr>
        <p:spPr>
          <a:xfrm>
            <a:off x="10554870" y="6239750"/>
            <a:ext cx="1637130" cy="123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990"/>
            </a:pPr>
            <a:r>
              <a:rPr lang="es-ES" sz="1400" dirty="0" smtClean="0">
                <a:solidFill>
                  <a:schemeClr val="bg1"/>
                </a:solidFill>
                <a:latin typeface="Roboto"/>
              </a:rPr>
              <a:t>06/05/2023</a:t>
            </a:r>
            <a:endParaRPr lang="es-ES" sz="1400" dirty="0" smtClean="0">
              <a:solidFill>
                <a:schemeClr val="bg1"/>
              </a:solidFill>
              <a:latin typeface="Roboto"/>
            </a:endParaRPr>
          </a:p>
          <a:p>
            <a:pPr>
              <a:spcBef>
                <a:spcPts val="0"/>
              </a:spcBef>
              <a:buSzPts val="990"/>
            </a:pP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9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91700" y="2191832"/>
            <a:ext cx="8520600" cy="22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bg1"/>
                </a:solidFill>
                <a:latin typeface="Roboto"/>
              </a:rPr>
              <a:t>Integrante:</a:t>
            </a:r>
            <a:endParaRPr dirty="0">
              <a:solidFill>
                <a:schemeClr val="bg1"/>
              </a:solidFill>
              <a:latin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dirty="0" smtClean="0">
                <a:solidFill>
                  <a:schemeClr val="bg1"/>
                </a:solidFill>
                <a:latin typeface="Roboto"/>
              </a:rPr>
              <a:t>Reinaldo Barberan</a:t>
            </a:r>
            <a:endParaRPr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9" y="3430408"/>
            <a:ext cx="4956732" cy="13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9" y="3157605"/>
            <a:ext cx="6727991" cy="37003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000382"/>
            <a:ext cx="9403614" cy="10001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44107" y="2498724"/>
            <a:ext cx="5308600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latin typeface="Roboto"/>
              </a:rPr>
              <a:t>De los datos calculados se pueden obtener varios resultados</a:t>
            </a:r>
            <a:r>
              <a:rPr lang="es-ES" sz="1400" dirty="0" smtClean="0">
                <a:latin typeface="Roboto"/>
              </a:rPr>
              <a:t>:</a:t>
            </a:r>
          </a:p>
          <a:p>
            <a:pPr algn="just"/>
            <a:endParaRPr lang="es-PA" sz="1400" b="1" dirty="0">
              <a:latin typeface="Roboto"/>
            </a:endParaRPr>
          </a:p>
          <a:p>
            <a:pPr marL="342900" indent="-342900" algn="just">
              <a:buAutoNum type="arabicPeriod"/>
            </a:pPr>
            <a:r>
              <a:rPr lang="es-PA" sz="1400" dirty="0" smtClean="0">
                <a:latin typeface="Roboto"/>
              </a:rPr>
              <a:t>Con respecto a la población Joven tenemos un porcentaje de aceptación de 6.53%, que seria mayor a los demás grupos, sin embargo, esto se debe a que su población es mas alta que los demás grupos.</a:t>
            </a:r>
          </a:p>
          <a:p>
            <a:pPr marL="342900" indent="-342900" algn="just">
              <a:buAutoNum type="arabicPeriod"/>
            </a:pPr>
            <a:endParaRPr lang="es-PA" sz="1400" dirty="0" smtClean="0">
              <a:latin typeface="Roboto"/>
            </a:endParaRPr>
          </a:p>
          <a:p>
            <a:pPr marL="342900" indent="-342900" algn="just">
              <a:buAutoNum type="arabicPeriod"/>
            </a:pPr>
            <a:r>
              <a:rPr lang="es-PA" sz="1400" dirty="0" smtClean="0">
                <a:latin typeface="Roboto"/>
              </a:rPr>
              <a:t>La población Adulta tiene un porcentaje de aprobación de 4.06%, siendo el grupo con mayor aceptación.</a:t>
            </a:r>
          </a:p>
          <a:p>
            <a:pPr marL="342900" indent="-342900" algn="just">
              <a:buAutoNum type="arabicPeriod"/>
            </a:pPr>
            <a:endParaRPr lang="es-PA" sz="1400" dirty="0" smtClean="0">
              <a:latin typeface="Roboto"/>
            </a:endParaRPr>
          </a:p>
          <a:p>
            <a:pPr marL="342900" indent="-342900" algn="just">
              <a:buAutoNum type="arabicPeriod"/>
            </a:pPr>
            <a:r>
              <a:rPr lang="es-PA" sz="1400" dirty="0" smtClean="0">
                <a:latin typeface="Roboto"/>
              </a:rPr>
              <a:t>Población Adulto Mayor a pesar de ser un grupo minoritario tiene un buen porcentaje de aceptación. </a:t>
            </a:r>
            <a:endParaRPr lang="es-ES" sz="1400" dirty="0">
              <a:latin typeface="Roboto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73968" y="288924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dirty="0" smtClean="0">
                <a:latin typeface="Roboto"/>
              </a:rPr>
              <a:t>Resumen de hallazgos</a:t>
            </a:r>
            <a:endParaRPr lang="es-ES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554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9" y="3157605"/>
            <a:ext cx="6727991" cy="370039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63738" y="2889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dirty="0" smtClean="0">
                <a:latin typeface="Roboto"/>
              </a:rPr>
              <a:t>Matriz de correlación</a:t>
            </a:r>
            <a:endParaRPr lang="es-ES" b="1" dirty="0">
              <a:latin typeface="Roboto"/>
            </a:endParaRPr>
          </a:p>
        </p:txBody>
      </p:sp>
      <p:sp>
        <p:nvSpPr>
          <p:cNvPr id="2" name="AutoShape 2" descr="data:image/png;base64,iVBORw0KGgoAAAANSUhEUgAAA5IAAAKqCAYAAABIL2FmAAAAOXRFWHRTb2Z0d2FyZQBNYXRwbG90bGliIHZlcnNpb24zLjcuMSwgaHR0cHM6Ly9tYXRwbG90bGliLm9yZy/bCgiHAAAACXBIWXMAAA9hAAAPYQGoP6dpAABs/UlEQVR4nO3deVhV5fr/8c9GZVAEJwTnAS1nyAktc0i/ctQspzKHnCtLKaFSydnOCbOcStOjlZbimEPjcR76Os+WpaZI0lHAKTVRAWH9/vDn/rYDk7Xd7o2b98trXRfrWc961r03+wJv7mc9y2IYhiEAAAAAAHLIw9UBAAAAAAAeLCSSAAAAAABTSCQBAAAAAKaQSAIAAAAATCGRBAAAAACYQiIJAAAAADCFRBIAAAAAYAqJJAAAAADAFBJJAAAAAIApJJIA4CAWi0Vjx451dRgPlF9//VUWi0Xz5s27L+Nv3rxZFotFmzdvvi/jAwCQV5FIAkAOfPTRR7JYLAoLC8vxOdu3b9fYsWN16dKl+xcYAACAC5BIAkAOxMbGqmLFitq9e7dOnDiRo3O2b9+ucePGkUi6UNOmTXX9+nU1bdrU1aEAAOBWSCQB4C7i4+O1fft2TZ48WQEBAYqNjXV1SC6XkpKSbXtmZqZu3Ljh5GjuzMPDQ97e3vLw4NcdAACOxG9WALiL2NhYFS1aVO3atVOXLl1ylEiOHTtWb775piSpUqVKslgsslgs+vXXXyVJc+fO1RNPPKGSJUvKy8tLNWrU0MyZM7OMs3fvXoWHh6tEiRLy8fFRpUqV1K9fvxzF/Z///EfNmjVT4cKF5efnpwYNGmjhwoU2fZYtW6Z69erJx8dHJUqUUM+ePXX69GmbPn369JGvr6/i4uLUtm1bFS5cWD169JB0677QwYMHKzY2VjVr1pSXl5dWr14tSTp9+rT69eunwMBAeXl5qWbNmvr000/vGvcPP/ygPn36qHLlyvL29lZQUJD69eunCxcuZOl7+vRp9e/fX6VLl5aXl5cqVaqkl19+WWlpaZLufI+kmdd9+vRpdejQQb6+vgoICNAbb7yhjIwMm76ZmZmaOnWqatasKW9vbwUGBuqll17S77//btPvXr6fAADkJvldHQAA5HaxsbHq1KmTPD091a1bN82cOVN79uxRgwYN7nhOp06d9Msvv2jRokWaMmWKSpQoIUkKCAiQJM2cOVM1a9bUU089pfz58+vrr7/WK6+8oszMTA0aNEiSdPbsWbVu3VoBAQEaPny4ihQpol9//VUrVqy4a8zz5s1Tv379VLNmTUVHR6tIkSI6cOCAVq9ere7du1v79O3bVw0aNFBMTIySk5M1bdo0bdu2TQcOHFCRIkWs4928eVPh4eFq0qSJ3n//fRUsWNB6bOPGjVq6dKkGDx6sEiVKqGLFikpOTlajRo2siWZAQID+85//qH///rpy5YqGDBlyx9jXrVunkydPqm/fvgoKCtJPP/2k2bNn66efftLOnTtlsVgkSWfOnFHDhg116dIlvfjii6pWrZpOnz6tL774QteuXZOnp+cd35ucvu6MjAyFh4crLCxM77//vtavX69JkyYpODhYL7/8srXfSy+9ZB331VdfVXx8vKZPn64DBw5o27ZtKlCgwD19PwEAyHUMAMAd7d2715BkrFu3zjAMw8jMzDTKli1rvPbaa1n6SjLGjBlj3X/vvfcMSUZ8fHyWvteuXcvSFh4eblSuXNm6v3LlSkOSsWfPHlMxX7p0yShcuLARFhZmXL9+3eZYZmamYRiGkZaWZpQsWdKoVauWTZ9vvvnGkGSMHj3a2ta7d29DkjF8+PAs15JkeHh4GD/99JNNe//+/Y1SpUoZ58+ft2l/7rnnDH9/f+vrj4+PNyQZc+fOtfbJ7r1ZtGiRIcn4/vvvrW29evUyPDw8sn1/br/OTZs2GZKMTZs22f26x48fbzP2I488YtSrV8+6/7//+7+GJCM2Ntam3+rVq23a7f1+AgCQGzG1FQD+RmxsrAIDA9WiRQtJt6Zydu3aVYsXL84yvdEMHx8f69eXL1/W+fPn1axZM508eVKXL1+WJGtl7JtvvlF6enqOx163bp3++OMPDR8+XN7e3jbHblfz9u7dq7Nnz+qVV16x6dOuXTtVq1ZN3377bZZx/1yB+7NmzZqpRo0a1n3DMLR8+XK1b99ehmHo/Pnz1i08PFyXL1/W/v377xj/n9+bGzdu6Pz582rUqJEkWc/LzMzUqlWr1L59e9WvXz/LGLdf51/Z87oHDhxos//444/r5MmT1v1ly5bJ399f//M//2PzWuvVqydfX19t2rRJkv3fTwAAciMSSQC4g4yMDC1evFgtWrRQfHy8Tpw4oRMnTigsLEzJycnasGGD3WNv27ZNrVq1UqFChVSkSBEFBATorbfekiRrItmsWTN17txZ48aNU4kSJfT0009r7ty5Sk1N/dux4+LiJEm1atW6Y59Tp05Jkh5++OEsx6pVq2Y9flv+/PlVtmzZbMeqVKmSzf65c+d06dIlzZ49WwEBATZb3759Jd2atnsnFy9e1GuvvabAwED5+PgoICDAeo3b7825c+d05cqVv32N2TH7ur29va3TkW8rWrSozb2Px48f1+XLl1WyZMksr/fq1avW12rv9xMAgNyIeyQB4A42btyoxMRELV68WIsXL85yPDY2Vq1btzY9blxcnFq2bKlq1app8uTJKleunDw9PfXdd99pypQpyszMlHSrqvbFF19o586d+vrrr7VmzRr169dPkyZN0s6dO+Xr63vPrzGnvLy87rjy6Z8riJKs8ffs2VO9e/fO9pw6derc8VrPPvustm/frjfffFOhoaHy9fVVZmam/vGPf1jHdpZ8+fLdtU9mZqZKlix5x0WYbieiuen7CQDAvSKRBIA7iI2NVcmSJTVjxowsx1asWKGVK1dq1qxZWRKp2+40vfLrr79WamqqvvrqK5UvX97afnsK5F81atRIjRo10r/+9S8tXLhQPXr00OLFizVgwIBs+wcHB0uSDh8+rCpVqmTbp0KFCpKkY8eO6YknnrA5duzYMetxewQEBKhw4cLKyMhQq1atTJ37+++/a8OGDRo3bpxGjx5tbT9+/HiWa/j5+enw4cOmxr8frzs4OFjr16/XY489dsfPwp+Z/X4CAJAbMbUVALJx/fp1rVixQk8++aS6dOmSZRs8eLD++OMPffXVV3cco1ChQpKkS5cu2bTfrnIZhmFtu3z5subOnWvT7/fff7fpI0mhoaGS9LfTIVu3bq3ChQsrJiYmyzMdb49Xv359lSxZUrNmzbIZ6z//+Y+OHDmidu3a3XH8u8mXL586d+6s5cuXZ5vonTt37m/P/XOct02dOtVm38PDQx06dNDXX3+tvXv3Zhnnr+ffdj9e97PPPquMjAy9/fbbWY7dvHnT+v239/sJAEBuREUSALLx1Vdf6Y8//tBTTz2V7fFGjRopICBAsbGx6tq1a7Z96tWrJ0kaMWKEnnvuORUoUEDt27dX69at5enpqfbt2+ull17S1atXNWfOHJUsWVKJiYnW8z/77DN99NFH6tixo4KDg/XHH39ozpw58vPzU9u2be8Yu5+fn6ZMmaIBAwaoQYMG6t69u4oWLapDhw7p2rVr+uyzz1SgQAG9++676tu3r5o1a6Zu3bpZH4NRsWJFRUZG3sO7J02YMEGbNm1SWFiYXnjhBdWoUUMXL17U/v37tX79el28ePGOsTdt2lQTJ05Uenq6ypQpo7Vr1yo+Pj5L33feeUdr165Vs2bN9OKLL6p69epKTEzUsmXLtHXrVpvHeNx2P153s2bN9NJLLykmJkYHDx5U69atVaBAAR0/flzLli3TtGnT1KVLF7u/nwAA5EquWzAWAHKv9u3bG97e3kZKSsod+/Tp08coUKCA9REX+svjPwzDMN5++22jTJkyhoeHh82jQL766iujTp06hre3t1GxYkXj3XffNT799FObPvv37ze6detmlC9f3vDy8jJKlixpPPnkk8bevXtz9Bq++uor49FHHzV8fHwMPz8/o2HDhsaiRYts+ixZssR45JFHDC8vL6NYsWJGjx49jP/+9782fXr37m0UKlQo22tIMgYNGpTtseTkZGPQoEFGuXLljAIFChhBQUFGy5YtjdmzZ1v7ZPf4j//+979Gx44djSJFihj+/v7GM888Y5w5cybb9/fUqVNGr169jICAAMPLy8uoXLmyMWjQICM1NdUwjKyP/3DE6x4zZoyR3a/P2bNnG/Xq1TN8fHyMwoULG7Vr1zaGDh1qnDlzxjCMe/9+AgCQm1gM4w7zfwAAAAAAyAb3SAIAAAAATCGRBAAAAACYQiIJAAAAADCFRBIAAAAAnOz7779X+/btVbp0aVksFq1atepv+ycmJqp79+566KGH5OHhoSFDhmTbb9myZapWrZq8vb1Vu3ZtfffddzbHDcPQ6NGjVapUKfn4+KhVq1ZZntecEySSAAAAAOBkKSkpCgkJ0YwZM3LUPzU1VQEBARo5cqRCQkKy7bN9+3Z169ZN/fv314EDB9ShQwd16NDB5rnOEydO1AcffKBZs2Zp165dKlSokMLDw7M8e/puWLUVAAAAAFzIYrFo5cqV6tChQ476N2/eXKGhoZo6dapNe9euXZWSkqJvvvnG2taoUSOFhoZq1qxZMgxDpUuX1uuvv6433nhDknT58mUFBgZq3rx5eu6553IcMxVJAAAAAHCA1NRUXblyxWZLTU112vV37NihVq1a2bSFh4drx44dkqT4+HglJSXZ9PH391dYWJi1T07lv/dwHSNi5RFXhwA382HH6q4OAQAAAE7m88hgl1172NMlNG7cOJu2MWPGaOzYsU65flJSkgIDA23aAgMDlZSUZD1+u+1OfXIq1ySSAAAAAPAgi46OVlRUlE2bl5eXi6K5v0gkAQAAAMABvLy8XJo4BgUFKTk52aYtOTlZQUFB1uO320qVKmXTJzQ01NS1uEcSAAAAgPuweLhuc7HGjRtrw4YNNm3r1q1T48aNJUmVKlVSUFCQTZ8rV65o165d1j45RUUSAAAAAJzs6tWrOnHihHU/Pj5eBw8eVLFixVS+fHlFR0fr9OnT+vzzz619Dh48aD333LlzOnjwoDw9PVWjRg1J0muvvaZmzZpp0qRJateunRYvXqy9e/dq9uzZkm6tDjtkyBD985//VNWqVVWpUiWNGjVKpUuXzvGKsbeRSAIAAABwHxaLqyPIkb1796pFixbW/dv3Vvbu3Vvz5s1TYmKiEhISbM555JFHrF/v27dPCxcuVIUKFfTrr79Kkh599FEtXLhQI0eO1FtvvaWqVatq1apVqlWrlvW8oUOHKiUlRS+++KIuXbqkJk2aaPXq1fL29jYVf655jiSrtsLRWLUVAAAg7/Gp95rLrn193zSXXdvZqEgCAAAAcB+54F7FvIB3GQAAAABgCokkAAAAAMAUprYCAAAAcB8PyGI7DzoqkgAAAAAAU6hIAgAAAHAfLLbjFLzLAAAAAABTSCQBAAAAAKYwtRUAAACA+2CxHaegIgkAAAAAMIWKJAAAAAD3wWI7TsG7DAAAAAAwhUQSAAAAAGAKU1sBAAAAuA8W23EKKpIAAAAAAFOoSAIAAABwHyy24xS8ywAAAAAAU6hIAgAAAHAf3CPpFFQkAQAAAACmkEgCAAAAAExhaisAAAAA98FiO07BuwwAAAAAMIWKJAAAAAD3wWI7TkFFEgAAAABgCokkAAAAAMAUprYCAAAAcB8stuMUvMsAAAAAAFOoSAIAAABwH1QknYJ3GQAAAABgChVJAAAAAO7Dg8d/OAMVSQAAAACAKSSSAAAAAABTmNoKAAAAwH2w2I5T8C4DAAAAAEyhIgkAAADAfVhYbMcZqEgCAAAAAEwhkQQAAAAAmMLUVgAAAADug8V2nIJ3GQAAAABgChVJAAAAAO6DxXacgookAAAAAMAUKpIAAAAA3Af3SDoF7zIAAAAAwBQSSQAAAACAKfeUSJ44cUJr1qzR9evXJUmGYTgkKAAAAACwi8Xiui0PsSuRvHDhglq1aqWHHnpIbdu2VWJioiSpf//+ev311x0aIAAAAAAgd7ErkYyMjFT+/PmVkJCgggULWtu7du2q1atXOyw4AAAAADDF4uG6LQ+xa9XWtWvXas2aNSpbtqxNe9WqVXXq1CmHBAYAAAAAyJ3sSptTUlJsKpG3Xbx4UV5eXvccFAAAAAAg97IrkXz88cf1+eefW/ctFosyMzM1ceJEtWjRwmHBAQAAAIApLLbjFHZNbZ04caJatmypvXv3Ki0tTUOHDtVPP/2kixcvatu2bY6OEQAAAACQi9hVkaxVq5Z++eUXNWnSRE8//bRSUlLUqVMnHThwQMHBwY6OEQAAAAByhsV2nMKuiqQk+fv7a8SIEY6MBQAAAADwALArkfzhhx+ybbdYLPL29lb58uVZdAcAAACA8+WxexVdxa5EMjQ0VJb//w0yDEOSrPuSVKBAAXXt2lX//ve/5e3tneX81NRUpaam2rRlpKcpXwFPe8IBAAAAADiRXRN5V65cqapVq2r27Nk6dOiQDh06pNmzZ+vhhx/WwoUL9cknn2jjxo0aOXJktufHxMTI39/fZtu7fPY9vRAAAAAAgHNYjNslRRMaNmyot99+W+Hh4Tbta9as0ahRo7R7926tWrVKr7/+uuLi4rKcn11FcvjqeCqScKgPO1Z3dQgAAABwMp8np7vs2te/GeyyazubXVNbf/zxR1WoUCFLe4UKFfTjjz9KujX9NTExMdvzvby8stxDSRIJAAAAAA8Gu6a2VqtWTRMmTFBaWpq1LT09XRMmTFC1atUkSadPn1ZgYKBjogQAAACAnODxH05hV0VyxowZeuqpp1S2bFnVqVNH0q0qZUZGhr755htJ0smTJ/XKK684LlIAAAAAQK5gVyL56KOPKj4+XrGxsfrll18kSc8884y6d++uwoULS5Kef/55x0UJAAAAAMg17EokJalw4cJq2rSpKlasaJ3iumnTJknSU0895ZjoAAAAAMAMniPpFHYlkidPnlTHjh31448/ymKxyDAMm+dIZmRkOCxAAAAAAEDuYtcdoa+99poqVaqks2fPqmDBgjp8+LC2bNmi+vXra/PmzQ4OEQAAAAByiMV2nMKuiuSOHTu0ceNGlShRQh4eHsqXL5+aNGmimJgYvfrqqzpw4ICj4wQAAAAA5BJ2pc0ZGRnWRXVKlCihM2fOSLr1HMljx445LjoAAAAAMMNicd2Wh9iVSNaqVUuHDh2SJIWFhWnixInatm2bxo8fr8qVKzs0QAAAAABwN99//73at2+v0qVLy2KxaNWqVXc9Z/Pmzapbt668vLxUpUoVzZs3z+Z4xYoVZbFYsmyDBg2y9mnevHmW4wMHDjQdv12J5MiRI5WZmSlJGj9+vOLj4/X444/ru+++0wcffGDPkAAAAACQZ6SkpCgkJEQzZszIUf/4+Hi1a9dOLVq00MGDBzVkyBANGDBAa9assfbZs2ePEhMTrdu6desk3XpU45+98MILNv0mTpxoOn677pEMDw+3fl2lShUdPXpUFy9eVNGiRW1WbwUAAAAAp3pAFr1p06aN2rRpk+P+s2bNUqVKlTRp0iRJUvXq1bV161ZNmTLFmp8FBATYnDNhwgQFBwerWbNmNu0FCxZUUFDQPcXvsHe5WLFiJJEAAAAA8qzU1FRduXLFZktNTXXI2Dt27FCrVq1s2sLDw7Vjx45s+6elpWnBggXq169fljwtNjZWJUqUUK1atRQdHa1r166ZjufBSNcBAAAAICdcuNhOTEyM/P39bbaYmBiHvKykpCQFBgbatAUGBurKlSu6fv16lv6rVq3SpUuX1KdPH5v27t27a8GCBdq0aZOio6M1f/589ezZ03Q8dk1tBQAAAADYio6OVlRUlE2bl5eXS2L55JNP1KZNG5UuXdqm/cUXX7R+Xbt2bZUqVUotW7ZUXFycgoODczw+iSQAAAAAOICXl9d9SxyDgoKUnJxs05acnCw/Pz/5+PjYtJ86dUrr16/XihUr7jpuWFiYJOnEiRMkkgAAAADyJnddt6Vx48b67rvvbNrWrVunxo0bZ+k7d+5clSxZUu3atbvruAcPHpQklSpVylQ83CMJAAAAAE529epVHTx40JrIxcfH6+DBg0pISJB0a5psr169rP0HDhyokydPaujQoTp69Kg++ugjLV26VJGRkTbjZmZmau7cuerdu7fy57etG8bFxentt9/Wvn379Ouvv+qrr75Sr1691LRpU9WpU8dU/FQkAQAAALiNB6UiuXfvXrVo0cK6f/veyt69e2vevHlKTEy0JpWSVKlSJX377beKjIzUtGnTVLZsWX388cc2j2aUpPXr1yshIUH9+vXLck1PT0+tX79eU6dOVUpKisqVK6fOnTtr5MiRpuO3GIZhmD7rPohYecTVIcDNfNixuqtDAAAAgJMV6jLXZddO+aKvy67tbFQkAQAAALiPB6Mg+cDjHkkAAAAAgCkkkgAAAAAAU5jaCgAAAMBtPCiL7TzoqEgCAAAAAEyhIgkAAADAbVCRdA4qkgAAAAAAU0gkAQAAAACmMLUVAAAAgNtgaqtzUJEEAAAAAJhCRRIAAACA26Ai6RxUJAEAAAAAppBIAgAAAABMYWorAAAAAPfBzFanoCIJAAAAADCFiiQAAAAAt8FiO85BRRIAAAAAYAoVSQAAAABug4qkc1CRBAAAAACYQiIJAAAAADCFqa0AAAAA3AZTW52DiiQAAAAAwBQqkgAAAADcBhVJ56AiCQAAAAAwhUQSAAAAAGAKU1sBAAAAuA9mtjoFFUkAAAAAgClUJAEAAAC4DRbbcQ4qkgAAAAAAU6hIAgAAAHAbVCSdg4okAAAAAMAUEkkAAAAAgClMbQUAAADgNpja6hxUJAEAAAAAplCRBAAAAOA+KEg6BRVJAAAAAIApJJIAAAAAAFOY2goAAADAbbDYjnNQkQQAAAAAmJJrKpIfdqzu6hDgZiJWHnF1CHAj/IwCAODBQEXSOahIAgAAAABMyTUVSQAAAAC4V1QknYOKJAAAAADAFBJJAAAAAIApTG0FAAAA4DaY2uocVCQBAAAAAKZQkQQAAADgPihIOgUVSQAAAACAKSSSAAAAAABTmNoKAAAAwG2w2I5zUJEEAAAAAJhCRRIAAACA26Ai6RxUJAEAAAAAplCRBAAAAOA2qEg6BxVJAAAAAIApJJIAAAAAAFOY2goAAADAfTCz1SmoSAIAAAAATKEiCQAAAMBtsNiOc1CRBAAAAACYQiIJAAAAADCFqa0AAAAA3AZTW52DiiQAAAAAwBQqkgAAAADcBhVJ56AiCQAAAAAwhYokAAAAALdBRdI5qEgCAAAAgJN9//33at++vUqXLi2LxaJVq1bd9ZzNmzerbt268vLyUpUqVTRv3jyb42PHjpXFYrHZqlWrZtPnxo0bGjRokIoXLy5fX1917txZycnJpuMnkQQAAAAAJ0tJSVFISIhmzJiRo/7x8fFq166dWrRooYMHD2rIkCEaMGCA1qxZY9OvZs2aSkxMtG5bt261OR4ZGamvv/5ay5Yt05YtW3TmzBl16tTJdPxMbQUAAADgPh6Qma1t2rRRmzZtctx/1qxZqlSpkiZNmiRJql69urZu3aopU6YoPDzc2i9//vwKCgrKdozLly/rk08+0cKFC/XEE09IkubOnavq1atr586datSoUY7joSIJAAAAAA6QmpqqK1eu2GypqakOGXvHjh1q1aqVTVt4eLh27Nhh03b8+HGVLl1alStXVo8ePZSQkGA9tm/fPqWnp9uMU61aNZUvXz7LOHdDIgkAAADAbfz1HkFnbjExMfL397fZYmJiHPK6kpKSFBgYaNMWGBioK1eu6Pr165KksLAwzZs3T6tXr9bMmTMVHx+vxx9/XH/88Yd1DE9PTxUpUiTLOElJSabiYWorAAAAADhAdHS0oqKibNq8vLycdv0/T5WtU6eOwsLCVKFCBS1dulT9+/d36LVIJAEAAADAAby8vO5b4hgUFJRlddXk5GT5+fnJx8cn23OKFCmihx56SCdOnLCOkZaWpkuXLtlUJZOTk+94X+WdMLUVAAAAgNtw5dTW+6lx48basGGDTdu6devUuHHjO55z9epVxcXFqVSpUpKkevXqqUCBAjbjHDt2TAkJCX87TnbsrkgeP35cmzZt0tmzZ5WZmWlzbPTo0fYOCwAAAABu7+rVq9ZKoXTr8R4HDx5UsWLFVL58eUVHR+v06dP6/PPPJUkDBw7U9OnTNXToUPXr108bN27U0qVL9e2331rHeOONN9S+fXtVqFBBZ86c0ZgxY5QvXz5169ZNkuTv76/+/fsrKipKxYoVk5+fnyIiItS4cWNTK7ZKdiaSc+bM0csvv6wSJUooKCjIJvu2WCwkkgAAAABc4j4XBh1m7969atGihXX/9r2VvXv31rx585SYmGiz4mqlSpX07bffKjIyUtOmTVPZsmX18ccf2zz647///a+6deumCxcuKCAgQE2aNNHOnTsVEBBg7TNlyhR5eHioc+fOSk1NVXh4uD766CPT8VsMwzDMnlShQgW98sorGjZsmOkLAs4SsfKIq0OAG/mwY3VXhwAAAHKgyhv/cdm1T7yf8+dCPujsqkj+/vvveuaZZxwdCwAAAADck/t9ryJusWuxnWeeeUZr1651dCwAAAAAgAeAXRXJKlWqaNSoUdq5c6dq166tAgUK2Bx/9dVXHRIcAAAAACD3sSuRnD17tnx9fbVlyxZt2bLF5pjFYiGRBAAAAOASzGx1DrsSyfj4eEfHAQAAAAB4QNj9HMnbbi/6yk2tAAAAAFyNvMQ57FpsR5I+//xz1a5dWz4+PvLx8VGdOnU0f/58R8YGAAAAAMiF7KpITp48WaNGjdLgwYP12GOPSZK2bt2qgQMH6vz584qMjHRokAAAAACA3MOuRPLDDz/UzJkz1atXL2vbU089pZo1a2rs2LEkkgAAAABcgpmtzmHX1NbExEQ9+uijWdofffRRJSYm3nNQAAAAAIDcy65EskqVKlq6dGmW9iVLlqhq1ar3HBQAAAAA2MPDw+KyLS+xa2rruHHj1LVrV33//ffWeyS3bdumDRs2ZJtgAgAAAADch10Vyc6dO2vXrl0qUaKEVq1apVWrVqlEiRLavXu3Onbs6OgYAQAAAAC5iN3PkaxXr54WLFjgyFgAAAAA4J6w2I5z5DiRvHLlivz8/Kxf/53b/QAAAAAA7ifHiWTRokWVmJiokiVLqkiRIrJkk+obhiGLxaKMjAyHBgkAAAAAOZFdngLHy3EiuXHjRhUrVkyStGnTpvsWEAAAAAAgd8txItmsWTPr15UqVVK5cuWyZPuGYei3335zXHQAAAAAYAIFSeewa9XWSpUq6dy5c1naL168qEqVKt1zUAAAAACA3MuuRPL2vZB/dfXqVXl7e99zUAAAAACA3MvU4z+ioqIk3bqBddSoUSpYsKD1WEZGhnbt2qXQ0FCHBggAAAAAOcViO85hKpE8cOCApFsVyR9//FGenp7WY56engoJCdEbb7zh2AgBAAAAALmKqUTy9mqtffv21bRp03heJAAAAIBchYqkc5hKJG+bO3fuPV00NTVVqampNm1eXl7y8vK6p3EBAAAAAPefXYmkJO3du1dLly5VQkKC0tLSbI6tWLHib8+NiYnRuHHjbNrGjBmjsWPH2hsOAAAAAMBJ7Fq1dfHixXr00Ud15MgRrVy5Uunp6frpp5+0ceNG+fv73/X86OhoXb582WaLjo62JxQAAAAAsLJYXLflJXZVJN955x1NmTJFgwYNUuHChTVt2jRVqlRJL730kkqVKnXX85nGCgAAAAAPLrsqknFxcWrXrp2kW6u1pqSkyGKxKDIyUrNnz3ZogAAAAACQUxaLxWVbXmJXIlm0aFH98ccfkqQyZcro8OHDkqRLly7p2rVrjosOAAAAAJDr2DW1tWnTplq3bp1q166tZ555Rq+99po2btyodevWqWXLlo6OEQAAAAByJI8VBl3GrkRy+vTpunHjhiRpxIgRKlCggLZv367OnTtr5MiRDg0QAAAAAJC7mE4kb968qW+++Ubh4eGSJA8PDw0fPtzhgQEAAAAAcifT90jmz59fAwcOtFYkAQAAACC3YLEd57BrsZ2GDRvq4MGDDg4FAAAAAPAgsOseyVdeeUVRUVH67bffVK9ePRUqVMjmeJ06dRwSHAAAAACYkccKgy5jVyL53HPPSZJeffVVa5vFYpFhGLJYLMrIyHBMdAAAAACAXMeuRDI+Pt7RcQAAAAAAHhB2JZIVKlRwdBwAAAAAcM/y2qI3rmJXIvn555//7fFevXrZFQwAAAAAIPezK5F87bXXbPbT09N17do1eXp6qmDBgiSSAAAAAFyCgqRz2PX4j99//91mu3r1qo4dO6YmTZpo0aJFjo4RAAAAAJCL2FWRzE7VqlU1YcIE9ezZU0ePHnXUsAAAAACQY9wj6Rx2VSTvJH/+/Dpz5owjhwQAAAAA5DJ2VSS/+uorm33DMJSYmKjp06frsccec0hgAAAAAIDcya5EskOHDjb7FotFAQEBeuKJJzRp0iRHxAUAAAAApjGz1TnsSiQzMzMdHQcAAAAA4AGR40QyKioqx4NOnjzZrmAAAAAA4F6w2I5z5DiRPHDggM3+/v37dfPmTT388MOSpF9++UX58uVTvXr1HBshAAAAACBXyXEiuWnTJuvXkydPVuHChfXZZ5+paNGikm49W7Jv3756/PHHHR8lAAAAACDXsOseyUmTJmnt2rXWJFKSihYtqn/+859q3bq1Xn/9dYcFCAAAAAA5xcxW57DrOZJXrlzRuXPnsrSfO3dOf/zxxz0HBQAAAADIveyqSHbs2FF9+/bVpEmT1LBhQ0nSrl279Oabb6pTp04ODRAAAAAAcorFdpzDrkRy1qxZeuONN9S9e3elp6ffGih/fvXv31/vvfeeQwMEAAAAAOQudiWSBQsW1EcffaT33ntPcXFxkqTg4GAVKlTIocEBAAAAgBkUJJ3DrkTytkKFCqlOnTqOigUAAAAA8ACwa7EdAAAAAEDedU8VSQAAAADITVhsxzmoSAIAAAAATKEiCQAAAMBtUJF0DiqSAAAAAABTSCQBAAAAAKYwtRUAAACA22Bmq3NQkQQAAAAAmEJFEgAAAIDbYLEd56AiCQAAAAAwhYokAAAAALdBQdI5qEgCAAAAgJN9//33at++vUqXLi2LxaJVq1bd9ZzNmzerbt268vLyUpUqVTRv3jyb4zExMWrQoIEKFy6skiVLqkOHDjp27JhNn+bNm8tisdhsAwcONB0/iSQAAAAAOFlKSopCQkI0Y8aMHPWPj49Xu3bt1KJFCx08eFBDhgzRgAEDtGbNGmufLVu2aNCgQdq5c6fWrVun9PR0tW7dWikpKTZjvfDCC0pMTLRuEydONB0/U1sBAAAAuI0HZbGdNm3aqE2bNjnuP2vWLFWqVEmTJk2SJFWvXl1bt27VlClTFB4eLklavXq1zTnz5s1TyZIltW/fPjVt2tTaXrBgQQUFBd1T/FQkAQAAAMABUlNTdeXKFZstNTXVIWPv2LFDrVq1smkLDw/Xjh077njO5cuXJUnFihWzaY+NjVWJEiVUq1YtRUdH69q1a6bjIZEEAAAA4DYsFtdtMTEx8vf3t9liYmIc8rqSkpIUGBho0xYYGKgrV67o+vXrWfpnZmZqyJAheuyxx1SrVi1re/fu3bVgwQJt2rRJ0dHRmj9/vnr27Gk6Hqa2AgAAAIADREdHKyoqyqbNy8vLJbEMGjRIhw8f1tatW23aX3zxRevXtWvXVqlSpdSyZUvFxcUpODg4x+OTSAIAAACAA3h5ed23xDEoKEjJyck2bcnJyfLz85OPj49N++DBg/XNN9/o+++/V9myZf923LCwMEnSiRMnSCQBAAAA5E0eD8hiO2Y1btxY3333nU3bunXr1LhxY+u+YRiKiIjQypUrtXnzZlWqVOmu4x48eFCSVKpUKVPxkEgCAAAAgJNdvXpVJ06csO7Hx8fr4MGDKlasmMqXL6/o6GidPn1an3/+uSRp4MCBmj59uoYOHap+/fpp48aNWrp0qb799lvrGIMGDdLChQv15ZdfqnDhwkpKSpIk+fv7y8fHR3FxcVq4cKHatm2r4sWL64cfflBkZKSaNm2qOnXqmIqfRBIAAACA23hQCpJ79+5VixYtrPu3763s3bu35s2bp8TERCUkJFiPV6pUSd9++60iIyM1bdo0lS1bVh9//LH10R+SNHPmTElS8+bNba41d+5c9enTR56enlq/fr2mTp2qlJQUlStXTp07d9bIkSNNx28xDMMwfRbwAIhYecTVIcCNfNixuqtDAAAAOdB6xk6XXXvtoEYuu7azUZEEAAAA4DYsD0pJ8gHHcyQBAAAAAKaQSAIAAAAATGFqKwAAAAC34cHMVqegIgkAAAAAMIWKJAAAAAC3wWI7zkFFEgAAAABgCokkAAAAAMAUprYCAAAAcBvMbHUOEkm4rQ87Vnd1CHAjESuPuDoEuBl+RgEAHmQkkgAAAADchkWUJJ2BeyQBAAAAAKaQSAIAAAAATGFqKwAAAAC34cHMVqegIgkAAAAAMIWKJAAAAAC3YeH5H05BRRIAAAAAYAoVSQAAAABug4Kkc1CRBAAAAACYQiIJAAAAADCFqa0AAAAA3IYHc1udgookAAAAAMAUKpIAAAAA3AYFSeegIgkAAAAAMIVEEgAAAABgClNbAQAAALgNC3NbnYKKJAAAAADAFCqSAAAAANwGBUnnoCIJAAAAADCFiiQAAAAAt+FBSdIpqEgCAAAAAEwhkQQAAAAAmMLUVgAAAABug4mtzkFFEgAAAABgChVJAAAAAG7DwmI7TkFFEgAAAABgCokkAAAAAMAUprYCAAAAcBsezGx1CiqSAAAAAABT7K5IbtiwQRs2bNDZs2eVmZlpc+zTTz+958AAAAAAwCwW23EOuxLJcePGafz48apfv75KlSrFNwsAAAAA8hC7EslZs2Zp3rx5ev755x0dDwAAAADYjRqXc9h1j2RaWpoeffRRR8cCAAAAAHgA2JVIDhgwQAsXLnR0LAAAAACAB4BdU1tv3Lih2bNna/369apTp44KFChgc3zy5MkOCQ4AAAAAzGD9FuewK5H84YcfFBoaKkk6fPiwzTG+cQAAAADg3uxKJDdt2uToOAAAAADgnnlQ13IKu+6RBAAAAADkXXZVJDt27JjtFFaLxSJvb29VqVJF3bt318MPP3zPAQIAAAAAche7KpL+/v7auHGj9u/fL4vFIovFogMHDmjjxo26efOmlixZopCQEG3bts3R8QIAAADAHd3OT1yx5SV2VSSDgoLUvXt3TZ8+XR4et3LRzMxMvfbaaypcuLAWL16sgQMHatiwYdq6datDAwYAAAAAuJZdFclPPvlEQ4YMsSaRkuTh4aGIiAjNnj1bFotFgwcPzrKiKwAAAADcTxYXbnmJXYnkzZs3dfTo0SztR48eVUZGhiTJ29s7z5V3AQAAACAvsGtq6/PPP6/+/fvrrbfeUoMGDSRJe/bs0TvvvKNevXpJkrZs2aKaNWs6LlIAAAAAuAsPillOYVciOWXKFAUGBmrixIlKTk6WJAUGBioyMlLDhg2TJLVu3Vr/+Mc/HBcpAAAAACBXsCuRzJcvn0aMGKERI0boypUrkiQ/Pz+bPuXLl7/36AAAAAAAuY5dieSf/TWBBAAAAABXYWarc+Q4kaxbt642bNigokWL6pFHHvnbhXT279/vkOAAAAAAALlPjhPJp59+Wl5eXpKkDh063K94AAAAAMBuPDnCOXKcSI4ZMybbrwEAAAAAeYtdz5EEAAAAAORddi22k5GRoSlTpmjp0qVKSEhQWlqazfGLFy86JDgAAAAAMIOZrc5hV0Vy3Lhxmjx5srp27arLly8rKipKnTp1koeHh8aOHevgEAEAAAAAuYldiWRsbKzmzJmj119/Xfnz51e3bt308ccfa/To0dq5c6ejYwQAAACAHPGwWFy25SV2JZJJSUmqXbu2JMnX11eXL1+WJD355JP69ttvHRcdAAAAACDXsSuRLFu2rBITEyVJwcHBWrt2rSRpz5491keEAAAAAICzWSyu2/ISuxLJjh07asOGDZKkiIgIjRo1SlWrVlWvXr3Ur18/hwYIAAAAAO7m+++/V/v27VW6dGlZLBatWrXqruds3rxZdevWlZeXl6pUqaJ58+Zl6TNjxgxVrFhR3t7eCgsL0+7du22O37hxQ4MGDVLx4sXl6+urzp07Kzk52XT8diWSEyZM0FtvvSVJ6tq1q77//nu9/PLL+uKLLzRhwgR7hgQAAACAPCMlJUUhISGaMWNGjvrHx8erXbt2atGihQ4ePKghQ4ZowIABWrNmjbXPkiVLFBUVpTFjxmj//v0KCQlReHi4zp49a+0TGRmpr7/+WsuWLdOWLVt05swZderUyXT8FsMwDNNnAUAeE7HyiKtDgJv5sGN1V4cAAG5pkAt/Z8+w82e7xWLRypUr1aFDhzv2GTZsmL799lsdPnzY2vbcc8/p0qVLWr16tSQpLCxMDRo00PTp0yVJmZmZKleunCIiIjR8+HBdvnxZAQEBWrhwobp06SJJOnr0qKpXr64dO3aoUaNGOY7ZroqkJB07dkyDBw9Wy5Yt1bJlSw0ePFjHjh3L0bmpqam6cuWKzZaammpvKAAAAADgcvczz9mxY4datWpl0xYeHq4dO3ZIktLS0rRv3z6bPh4eHmrVqpW1z759+5Senm7Tp1q1aipfvry1T07ZlUguX75ctWrV0r59+xQSEqKQkBDt379ftWrV0vLly+96fkxMjPz9/W22mJgYe0IBAAAAACsPF273M89JSkpSYGCgTVtgYKCuXLmi69ev6/z588rIyMi2T1JSknUMT09PFSlS5I59ciq/+ZcgDR06VNHR0Ro/frxN+5gxYzR06FB17tz5b8+Pjo5WVFSUTRurvQIAAAB4kOWlPMeuRDIxMVG9evXK0t6zZ0+99957dz3fy8vLbd9QAAAAAHnT/cxzgoKCsqyumpycLD8/P/n4+ChfvnzKly9ftn2CgoKsY6SlpenSpUs2Vck/98kpu6a2Nm/eXP/7v/+bpX3r1q16/PHH7RkSAAAAAO6ZxWJx2XY/NW7c2PoIxtvWrVunxo0bS5I8PT1Vr149mz6ZmZnasGGDtU+9evVUoEABmz7Hjh1TQkKCtU9O2VWRfOqppzRs2DDt27fPurLPzp07tWzZMo0bN05fffWVTV8AAAAAwP+5evWqTpw4Yd2Pj4/XwYMHVaxYMZUvX17R0dE6ffq0Pv/8c0nSwIEDNX36dA0dOlT9+vXTxo0btXTpUn377bfWMaKiotS7d2/Vr19fDRs21NSpU5WSkqK+fftKkvz9/dW/f39FRUWpWLFi8vPzU0REhBo3bmxqxVbJzsd/eHjkrJBpsViUkZFhdngAyHV4/Accjcd/AMD9MeTLoy679tSnq+W47+bNm9WiRYss7b1799a8efPUp08f/frrr9q8ebPNOZGRkfr5559VtmxZjRo1Sn369LE5f/r06XrvvfeUlJSk0NBQffDBBwoLC7Mev3Hjhl5//XUtWrRIqampCg8P10cffWR6aivPkQSAHCCRhKORSALA/fGgJJIPOrumtgIAAABAbuRxf29VxP9ndyK5Z88ebdq0SWfPnlVmZqbNscmTJ99zYAAAAACA3MmuRPKdd97RyJEj9fDDDyswMNBmhaL7vVoRAAAAAMC17Eokp02bpk8//TTLjZ0AAAAA4EoUtpzDrudIenh46LHHHnN0LAAAAACAB4BdiWRkZKRmzJjh6FgAAAAA4J54WFy35SV2TW1944031K5dOwUHB6tGjRoqUKCAzfEVK1Y4JDgAAAAAQO5jVyL56quvatOmTWrRooWKFy/OPGQAAAAAyEPsSiQ/++wzLV++XO3atXN0PAAAAABgN2pczmHXPZLFihVTcHCwo2MBAAAAADwA7Eokx44dqzFjxujatWuOjgcAAAAA7OZhsbhsy0vsmtr6wQcfKC4uToGBgapYsWKWxXb279/vkOAAAAAAALmPXYlkhw4dHBwGAAAAAOBBYVciOWbMGEfHAQAAAAD3zK5792Aa7zMAAAAAwBS7KpIZGRmaMmWKli5dqoSEBKWlpdkcv3jxokOCAwAAAAAz8tiaNy5jV0Vy3Lhxmjx5srp27arLly8rKipKnTp1koeHh8aOHevgEAEAAAAAuYldiWRsbKzmzJmj119/Xfnz51e3bt308ccfa/To0dq5c6ejYwQAAACAHOHxH85hVyKZlJSk2rVrS5J8fX11+fJlSdKTTz6pb7/91nHRAQAAAAByHbsSybJlyyoxMVGSFBwcrLVr10qS9uzZIy8vL8dFBwAAAADIdexKJDt27KgNGzZIkiIiIjRq1ChVrVpVvXr1Ur9+/RwaIAAAAADklMXiui0vsWvV1gkTJli/7tq1qypUqKDt27eratWqat++vcOCAwAAAADkPnZVJGNiYvTpp59a9xs1aqSoqCidO3dO7777rsOCAwAAAAAzPCyu2/ISuxLJf//736pWrVqW9po1a2rWrFn3HBQAAAAAIPeye9XWUqVKZWkPCAiwLsIDAAAAAHBPdt0jWa5cOW3btk2VKlWyad+2bZtKly7tkMAAAAAAwKy89jxHV7ErkXzhhRc0ZMgQpaen64knnpAkbdiwQUOHDtXrr7/u0AABAAAAALmLXYnkm2++qQsXLuiVV15RWlqaJMnb21vDhg1TdHS0QwMEAAAAgJyiIOkcdiWSFotF7777rkaNGqUjR47Ix8dHVatWlZeXl6PjAwAAAADkMnYlkrf5+vqqQYMGjooFAAAAAO5JXnsMh6vYtWorAAAAACDvIpEEAAAAAJhyT1NbAQAAACA3sYi5rc5ARRIAAAAAYAoVSQAAAABug8V2nIOKJAAAAADAFBJJAAAAAIApTG0FAAAA4DaY2uocVCQBAAAAAKZQkQQAAADgNiwWSpLOQEUSAAAAAGAKFUkAAAAAboN7JJ2DiiQAAAAAwBQSSQAAAACAKUxtBQAAAOA2WGvHOahIAgAAAABMoSIJAAAAwG14UJJ0CiqSAAAAAABTSCQBAAAAAKYwtRUAAACA2+A5ks5BRRIAAAAAYAoVSQAAAABug7V2nIOKJAAAAADAFCqSAAAAANyGhyhJOgMVSQAAAACAKVQkASAHPuxY3dUhwM1ErDzi6hDgZvg5BcCZSCQBAAAAuA0W23EOprYCAAAAAEyhIgkAAADAbXhQkXQKKpIAAAAAAFNIJAEAAAAApjC1FQAAAIDb8GC1HaegIgkAAAAAMIWKJAAAAAC3QUHSOahIAgAAAABMoSIJAAAAwG1wj6RzUJEEAAAAABeZMWOGKlasKG9vb4WFhWn37t137Juenq7x48crODhY3t7eCgkJ0erVq236VKxYURaLJcs2aNAga5/mzZtnOT5w4EBTcZNIAgAAAIALLFmyRFFRURozZoz279+vkJAQhYeH6+zZs9n2HzlypP7973/rww8/1M8//6yBAweqY8eOOnDggLXPnj17lJiYaN3WrVsnSXrmmWdsxnrhhRds+k2cONFU7CSSAAAAANyGxeK6zazJkyfrhRdeUN++fVWjRg3NmjVLBQsW1Keffppt//nz5+utt95S27ZtVblyZb388stq27atJk2aZO0TEBCgoKAg6/bNN98oODhYzZo1sxmrYMGCNv38/PxMxU4iCQAAAAAOkJqaqitXrthsqamp2fZNS0vTvn371KpVK2ubh4eHWrVqpR07dtxxfG9vb5s2Hx8fbd269Y7XWLBggfr16yfLXzLd2NhYlShRQrVq1VJ0dLSuXbtm5qWSSAIAAABwHx4u3GJiYuTv72+zxcTEZBvn+fPnlZGRocDAQJv2wMBAJSUlZXtOeHi4Jk+erOPHjyszM1Pr1q3TihUrlJiYmG3/VatW6dKlS+rTp49Ne/fu3bVgwQJt2rRJ0dHRmj9/vnr27JntGHfCqq0AAAAA4ADR0dGKioqyafPy8nLY+NOmTdMLL7ygatWqyWKxKDg4WH379r3jVNhPPvlEbdq0UenSpW3aX3zxRevXtWvXVqlSpdSyZUvFxcUpODg4R7FQkQQAAAAAB/Dy8pKfn5/NdqdEskSJEsqXL5+Sk5Nt2pOTkxUUFJTtOQEBAVq1apVSUlJ06tQpHT16VL6+vqpcuXKWvqdOndL69es1YMCAu8YdFhYmSTpx4sRd+95GIgkAAADAbWT36AtnbWZ4enqqXr162rBhg7UtMzNTGzZsUOPGjf/2XG9vb5UpU0Y3b97U8uXL9fTTT2fpM3fuXJUsWVLt2rW7aywHDx6UJJUqVSrH8TO1FQAAAABcICoqSr1791b9+vXVsGFDTZ06VSkpKerbt68kqVevXipTpoz1Pstdu3bp9OnTCg0N1enTpzV27FhlZmZq6NChNuNmZmZq7ty56t27t/Lnt0354uLitHDhQrVt21bFixfXDz/8oMjISDVt2lR16tTJcewkkgAAAADchh1P4XCZrl276ty5cxo9erSSkpIUGhqq1atXWxfgSUhIkIfH/00ivXHjhkaOHKmTJ0/K19dXbdu21fz581WkSBGbcdevX6+EhAT169cvyzU9PT21fv16a9Jarlw5de7cWSNHjjQVu8UwDMP8SwYAAPciYuURV4cAN/Nhx+quDgHIFT7f+5vLrt2rfjmXXdvZqEgCAAAAcBseJu9VhH1YbAcAAAAAYAqJJAAAAADAFKa2AgAAAHAbTGx1DiqSAAAAAABTqEgCAAAAcBusteMcVCQBAAAAAKaQSAIAAAAATGFqKwAAAAC3YWFuq1NQkQQAAAAAmEJFEgAAAIDboFLmHLzPAAAAAABTSCQBAAAAAKYwtRUAAACA22CxHeegIgkAAAAAMIWKJAAAAAC3QT3SOahIAgAAAABMoSIJAAAAwG1wj6RzUJEEAAAAAJhCIgkAAAAAMIWprQAAAADcBpUy53DY+3zp0iVHDQUAAAAAyMXsSiTfffddLVmyxLr/7LPPqnjx4ipTpowOHTrksOAAAAAAwAyLxeKyLS+xK5GcNWuWypUrJ0lat26d1q1bp//85z9q06aN3nzzTYcGCAAAAADIXey6RzIpKcmaSH7zzTd69tln1bp1a1WsWFFhYWEODRAAAAAAkLvYVZEsWrSofvvtN0nS6tWr1apVK0mSYRjKyMhwXHQAAAAAYILFhVteYldFslOnTurevbuqVq2qCxcuqE2bNpKkAwcOqEqVKg4NEAAAAACQu9iVSE6ZMkUVK1bUb7/9pokTJ8rX11eSlJiYqFdeecWhAQIAAABATuWxNW9cxq5EMi0tTW+88UaW9sjIyHsOCAAAAACQu9l1j2RgYKD69eunrVu3OjoeAAAAALCbhywu2/ISuxLJBQsW6OLFi3riiSf00EMPacKECTpz5oyjYwMAAAAA5EJ2JZIdOnTQqlWrdPr0aQ0cOFALFy5UhQoV9OSTT2rFihW6efOmo+MEAAAAAOQSdiWStwUEBCgqKko//PCDJk+erPXr16tLly4qXbq0Ro8erWvXrjkqTgAAAAC4K4vFdVteYtdiO7clJyfrs88+07x583Tq1Cl16dJF/fv313//+1+9++672rlzp9auXeuoWAEAAAAAuYBdieSKFSs0d+5crVmzRjVq1NArr7yinj17qkiRItY+jz76qKpXr+6oOAEAAADgrix5bNEbV7Erkezbt6+ee+45bdu2TQ0aNMi2T+nSpTVixIh7Cg4AAAAAkPvYlUgmJiaqYMGCf9vHx8dHY8aMsSsoAAAAAEDuZVci+eck8saNG0pLS7M57ufnd29RAQAAAIAd8tqiN65iVyKZkpKiYcOGaenSpbpw4UKW4xkZGX97fmpqqlJTU23avLy85OXlZU84AAAAAAAnsuvxH0OHDtXGjRs1c+ZMeXl56eOPP9a4ceNUunRpff7553c9PyYmRv7+/jZbTEyMPaEAAAAAgJWHLC7b8hKLYRiG2ZPKly+vzz//XM2bN5efn5/279+vKlWqaP78+Vq0aJG+++67vz2fiiQAIK+LWHnE1SHAzXzYkdXyAUla/dM5l137HzUDXHZtZ7NrauvFixdVuXJlSbfuh7x48aIkqUmTJnr55Zfvej5JIwAAAID7gXskncOuqa2VK1dWfHy8JKlatWpaunSpJOnrr7+2eZYkAAAAAMD92JVI9u3bV4cOHZIkDR8+XDNmzJC3t7ciIyP15ptvOjRAAAAAAEDuYtfU1sjISOvXrVq10tGjR7Vv3z5VqVJFderUcVhwAAAAAGAGU1udw65E8q8qVKigChUqOGIoAAAAAEAul+NE8oMPPsjxoK+++qpdwQAAAADAvbDkscdwuEqOE8kpU6bY7J87d07Xrl2zLq5z6dIlFSxYUCVLliSRBAAAAAA3luPFduLj463bv/71L4WGhurIkSO6ePGiLl68qCNHjqhu3bp6++2372e8AAAAAAAXsxiGYZg9KTg4WF988YUeeeQRm/Z9+/apS5cu1keDAACA7EWsPOLqEOBmPuxY3dUhALnChqPnXXbtltVKuOzazmbX4z8SExN18+bNLO0ZGRlKTk6+56AAAAAAALmXXYlky5Yt9dJLL2n//v3Wtn379unll19Wq1atHBYcAAAAAJhhceG/vMSuRPLTTz9VUFCQ6tevLy8vL3l5ealBgwYKDAzUxx9/7OgYAQAAAAC5iF3PkQwICNB3332n48eP68iRW/d4VKtWTQ899JBDgwMAAAAAMyx5qzDoMnYlkpL0ySefaMqUKTp+/LgkqWrVqhoyZIgGDBjgsOAAAAAAALmPXYnk6NGjNXnyZEVERKhx48aSpB07digyMlIJCQkaP368Q4MEAAAAAOQediWSM2fO1Jw5c9StWzdr21NPPaU6deooIiKCRBIAAACAS+S1RW9cxa7FdtLT01W/fv0s7fXq1cv2sSAAAAAAAPdhVyL5/PPPa+bMmVnaZ8+erR49etxzUAAAAABgDw+L67a85J4W21m7dq0aNWokSdq1a5cSEhLUq1cvRUVFWftNnjz53qMEAAAAAOQadiWShw8fVt26dSVJcXFxkqQSJUqoRIkSOnz4sLWfhbV3AQAAAMDt2JVIbtq0ydFxAAAAAMA9Y7Ed57DrHkkAAAAAQN5l9z2SAAAAAJDbcHedc1CRBAAAAACYQkUSAAAAgNugIOkcVCQBAAAAwEVmzJihihUrytvbW2FhYdq9e/cd+6anp2v8+PEKDg6Wt7e3QkJCtHr1aps+Y8eOlcVisdmqVatm0+fGjRsaNGiQihcvLl9fX3Xu3FnJycmm4iaRBAAAAAAXWLJkiaKiojRmzBjt379fISEhCg8P19mzZ7PtP3LkSP373//Whx9+qJ9//lkDBw5Ux44ddeDAAZt+NWvWVGJionXbunWrzfHIyEh9/fXXWrZsmbZs2aIzZ86oU6dOpmK3GIZhmHu5AADgXkWsPOLqEOBmPuxY3dUhALnCjhOXXHbtxlWKmOofFhamBg0aaPr06ZKkzMxMlStXThERERo+fHiW/qVLl9aIESM0aNAga1vnzp3l4+OjBQsWSLpVkVy1apUOHjyY7TUvX76sgIAALVy4UF26dJEkHT16VNWrV9eOHTvUqFGjHMVORRIAAAAAHCA1NVVXrlyx2VJTU7Ptm5aWpn379qlVq1bWNg8PD7Vq1Uo7duy44/je3t42bT4+PlkqjsePH1fp0qVVuXJl9ejRQwkJCdZj+/btU3p6us11q1WrpvLly9/xutkhkQQAAADgNiwu3GJiYuTv72+zxcTEZBvn+fPnlZGRocDAQJv2wMBAJSUlZXtOeHi4Jk+erOPHjyszM1Pr1q3TihUrlJiYaO0TFhamefPmafXq1Zo5c6bi4+P1+OOP648//pAkJSUlydPTU0WKFMnxdbPDqq0AAAAA4ADR0dGKioqyafPy8nLY+NOmTdMLL7ygatWqyWKxKDg4WH379tWnn35q7dOmTRvr13Xq1FFYWJgqVKigpUuXqn///g6LhYokAAAAADiAl5eX/Pz8bLY7JZIlSpRQvnz5sqyWmpycrKCgoGzPCQgI0KpVq5SSkqJTp07p6NGj8vX1VeXKle8YU5EiRfTQQw/pxIkTkqSgoCClpaXp0qVLOb5udkgkAQAAALgPV85tNcHT01P16tXThg0brG2ZmZnasGGDGjdu/Lfnent7q0yZMrp586aWL1+up59++o59r169qri4OJUqVUqSVK9ePRUoUMDmuseOHVNCQsJdr/tnTG0FAAAAABeIiopS7969Vb9+fTVs2FBTp05VSkqK+vbtK0nq1auXypQpY73PcteuXTp9+rRCQ0N1+vRpjR07VpmZmRo6dKh1zDfeeEPt27dXhQoVdObMGY0ZM0b58uVTt27dJEn+/v7q37+/oqKiVKxYMfn5+SkiIkKNGzfO8YqtEokkAAAAADdiMVsadKGuXbvq3LlzGj16tJKSkhQaGqrVq1dbF+BJSEiQh8f/TSK9ceOGRo4cqZMnT8rX11dt27bV/PnzbRbO+e9//6tu3brpwoULCggIUJMmTbRz504FBARY+0yZMkUeHh7q3LmzUlNTFR4ero8++shU7DxHEgAAF+A5knA0niMJ3LIr7rLLrh0W7O+yazsbFUkAAAAAbsPy4BQkH2gstgMAAAAAMIVEEgAAAABgClNbAQAAALgNZrY6BxVJAAAAAIApVCQBAAAAuA9Kkk5BRRIAAAAAYAqJJAAAAADAFKa2AgAAAHAbFua2OgUVSQAAAACAKVQkAQAAALgNCwVJp6AiCQAAAAAwhUQSAAAAAGAKU1sBAAAAuA1mtjoHFUkAAAAAgClUJAEAAAC4D0qSTkFFEgAAAABgChVJAAAAAG7DQknSKahIAgAAAABMIZEEAAAAAJjC1FYAAAAAbsPCzFanoCIJAAAAADCFiiQAAAAAt0FB0jmoSAIAAAAATLEYhmG4OggAAADcm4iVR1wdAtzMhx2ruzoEuxxK+MNl1w4pX9hl13Y2prYCAAAAcB/MbXUKprYCAAAAAEyhIgkAAADAbVgoSToFFUkAAAAAgClUJAEAAAC4DQsFSaegIgkAAAAAMIVEEgAAAABgClNbAQAAALgNZrY6BxVJAAAAAIApVCQBAAAAuA9Kkk5BRRIAAAAAYAqJJAAAAADAFKa2AgAAAHAbFua2OgUVSQAAAACAKVQkAQAAALgNCwVJp6AiCQAAAAAwhYokAAAAALdBQdI5qEgCAAAAAEwhkQQAAAAAmMLUVgAAAADug7mtTkFFEgAAAABgChVJAAAAAG7DQknSKahIAgAAAABMIZEEAAAAAJjC1FYAAAAAbsPCzFanoCIJAAAAADCFiiQAAAAAt0FB0jmoSAIAAAAATKEiCQAAAMB9UJJ0CiqSAAAAAABTSCQBAAAAAKYwtRUAAACA27Awt9UpqEgCAAAAAEyhIgkAAADAbVgoSDqFXRXJ/fv368cff7Tuf/nll+rQoYPeeustpaWlOSw4AAAAAEDuY1ci+dJLL+mXX36RJJ08eVLPPfecChYsqGXLlmno0KEODRAAAAAAkLvYlUj+8ssvCg0NlSQtW7ZMTZs21cKFCzVv3jwtX77ckfEBAAAAQI5ZXLjlJXYlkoZhKDMzU5K0fv16tW3bVpJUrlw5nT9/3nHRAQAAAAByHbsW26lfv77++c9/qlWrVtqyZYtmzpwpSYqPj1dgYKBDAwQAAACAHMtrpUEXsasiOXXqVO3fv1+DBw/WiBEjVKVKFUnSF198oUcffdShAQIAAAAAche7KpJ16tSxWbX1tvfee0/58uW756AAAAAAwB4WSpJOYVdF8k68vb1VoEABRw4JAAAAAG5rxowZqlixory9vRUWFqbdu3ffsW96errGjx+v4OBgeXt7KyQkRKtXr7bpExMTowYNGqhw4cIqWbKkOnTooGPHjtn0ad68uSwWi802cOBAU3HblUh6eHgoX758d9wAAAAAAH9vyZIlioqK0pgxY7R//36FhIQoPDxcZ8+ezbb/yJEj9e9//1sffvihfv75Zw0cOFAdO3bUgQMHrH22bNmiQYMGaefOnVq3bp3S09PVunVrpaSk2Iz1wgsvKDEx0bpNnDjRVOwWwzAMsy/4yy+/tNlPT0/XgQMH9Nlnn2ncuHHq37+/2SEBAABwDyJWHnF1CHAzH3as7uoQ7BJ//obLrl2phLep/mFhYWrQoIGmT58uScrMzFS5cuUUERGh4cOHZ+lfunRpjRgxQoMGDbK2de7cWT4+PlqwYEG21zh37pxKliypLVu2qGnTppJuVSRDQ0M1depUU/H+mV33SD799NNZ2rp06aKaNWtqyZIlJJIAAAAA8pzU1FSlpqbatHl5ecnLyytL37S0NO3bt0/R0dHWNg8PD7Vq1Uo7duy44/je3rbJqo+Pj7Zu3XrHmC5fvixJKlasmE17bGysFixYoKCgILVv316jRo1SwYIF//4F/olD75Fs1KiRNmzY4MghAQAAACDHLC7cYmJi5O/vb7PFxMRkG+f58+eVkZGR5fGJgYGBSkpKyvac8PBwTZ48WcePH1dmZqbWrVunFStWKDExMdv+mZmZGjJkiB577DHVqlXL2t69e3ctWLBAmzZtUnR0tObPn6+ePXve6S3Nll0Vyexcv35dH3zwgcqUKeOoIQEAAADggREdHa2oqCibtuyqkfaaNm2aXnjhBVWrVk0Wi0XBwcHq27evPv3002z7Dxo0SIcPH85SsXzxxRetX9euXVulSpVSy5YtFRcXp+Dg4BzFYlciWbRoUVks/7esrmEY+uOPP1SwYME7zs0FAAAAAHd2p2ms2SlRooTy5cun5ORkm/bk5GQFBQVle05AQIBWrVqlGzdu6MKFCypdurSGDx+uypUrZ+k7ePBgffPNN/r+++9VtmzZv40lLCxMknTixIn7m0j+9aZMDw8PBQQEKCwsTEWLFrVnSAAAAAC4dw/IYyQ9PT1Vr149bdiwQR06dJB0ayrqhg0bNHjw4L8919vbW2XKlFF6erqWL1+uZ5991nrMMAxFRERo5cqV2rx5sypVqnTXWA4ePChJKlWqVI7jtyuR7N27tz2nAQAAAAD+v6ioKPXu3Vv169dXw4YNNXXqVKWkpKhv376SpF69eqlMmTLW+yx37dql06dPKzQ0VKdPn9bYsWOVmZmpoUOHWsccNGiQFi5cqC+//FKFCxe23m/p7+8vHx8fxcXFaeHChWrbtq2KFy+uH374QZGRkWratKnq1KmT49jtvkfy0qVL+uSTT3TkyK2lpmvWrKl+/frJ39/f3iEBAAAA4J5YHpSSpKSuXbvq3LlzGj16tJKSkhQaGqrVq1dbF+BJSEiQh8f/rY9648YNjRw5UidPnpSvr6/atm2r+fPnq0iRItY+M2fOlHTrER9/NnfuXPXp00eenp5av369NWktV66cOnfurJEjR5qK3a7nSO7du1fh4eHy8fFRw4YNJUl79uzR9evXtXbtWtWtW9fskAAAALgHPEcSjvagPkfy1IXUu3e6TyoUd9zCOrmdXRXJyMhIPfXUU5ozZ47y5781xM2bNzVgwAANGTJE33//vUODBAAAAICcsDw4BckHml2J5N69e22SSEnKnz+/hg4dqvr16zssOAAAAABA7uNx9y5Z+fn5KSEhIUv7b7/9psKFC99zUAAAAACA3MuuRLJr167q37+/lixZot9++02//fabFi9erAEDBqhbt26OjhEAAAAAcsTiwi0vsWtq6/vvvy+LxaJevXrp5s2bkqQCBQro5Zdf1oQJExwaIAAAAAAgd7Fr1dbbrl27pri4OElScHCwChYs6LDAAAAAkHOs2gpHe1BXbf3v765btbVsUVZtzZGCBQuqdu3ajooFAAAAAPAAyHEi2alTJ82bN09+fn7q1KnT3/ZdsWLFPQcGAAAAAMidcpxI+vv7y/L/H8ri7+9/TxdNTU1VaqptydnLy0teXnmnFAwAAADgfshry964Ro4Tyblz52b7tT1iYmI0btw4m7YxY8Zo7Nix9zQuAAAAAOD+s2uxnX/+85/q0aOHKlWqZNdFqUgCAAA4FovtwNEe1MV2Tl9Kc9m1yxTxdNm1nc2u50guW7ZMVapU0aOPPqqPPvpI58+fN3W+l5eX/Pz8bDaSSAAAAAB4MNiVSB46dEg//PCDmjdvrvfff1+lS5dWu3bttHDhQl27ds3RMQIAAAAAchG7EklJqlmzpt555x2dPHlSmzZtUsWKFTVkyBAFBQU5Mj4AAAAAyDGLC7e8xO5E8s8KFSokHx8feXp6Kj093RFDAgAAAAByKbsTyfj4eP3rX/9SzZo1Vb9+fR04cEDjxo1TUlKSI+MDAAAAgByzWFy35SU5fvzHnzVq1Eh79uxRnTp11LdvX3Xr1k1lypRxdGwAAAAAgFzIrkSyZcuW+vTTT1WjRg1HxwMAAAAAdrPkubsVXcOuRPJf//qXJCktLU3x8fEKDg5W/vx2DQUAAAAAeMDYdY/k9evX1b9/fxUsWFA1a9ZUQkKCJCkiIkITJkxwaIAAAAAAgNzFrkRy+PDhOnTokDZv3ixvb29re6tWrbRkyRKHBQcAAAAApvD8D6ewaz7qqlWrtGTJEjVq1EiWPy1PVLNmTcXFxTksOAAAAABA7mNXInnu3DmVLFkyS3tKSopNYgkAAAAAzkQ24hx2TW2tX7++vv32W+v+7eTx448/VuPGjR0TGQAAAAAgV7KrIvnOO++oTZs2+vnnn3Xz5k1NmzZNP//8s7Zv364tW7Y4OkYAAAAAQC5iV0WySZMmOnTokG7evKnatWtr7dq1KlmypHbs2KF69eo5OkYAAAAAyBGLxXVbXmK6Ipmenq6XXnpJo0aN0pw5c+5HTAAAAACAXMx0RbJAgQJavnz5/YgFAAAAAO6JxYX/8hK7prZ26NBBq1atcnAoAAAAAIAHgV2L7VStWlXjx4/Xtm3bVK9ePRUqVMjm+KuvvuqQ4AAAAADAlLxVGHQZi2EYhtmTKlWqdOcBLRadPHnynoICAACAORErj7g6BLiZDztWd3UIdjl39abLrh3ga1ed7oFk1yuNj4+3fn07D7XktWWKAAAAACCPsuseSUn65JNPVKtWLXl7e8vb21u1atXSxx9/7MjYAAAAAMAUiwu3vMSuiuTo0aM1efJkRUREqHHjxpKkHTt2KDIyUgkJCRo/frxDgwQAAAAA5B523SMZEBCgDz74QN26dbNpX7RokSIiInT+/HmHBQgAAIC74x5JONqDeo/khRTX3SNZvFDeuUfSrqmt6enpql+/fpb2evXq6eZN133jAAAAAAD3n12J5PPPP6+ZM2dmaZ89e7Z69Ohxz0EBAAAAAHIvu2uvn3zyidauXatGjRpJknbt2qWEhAT16tVLUVFR1n6TJ0++9ygBAAAAIAcseW7ZG9ewK5E8fPiw6tatK0mKi4uTJJUoUUIlSpTQ4cOHrf14JAgAAAAAuB+7EslNmzY5Og4AAAAAuGfUspzD7udIAgAAAADyJhJJAAAAAIApJJIAAAAAAFNIJAEAAAAAptj9+A8AAAAAyG1YbMc5qEgCAAAAAEyhIgkAAADAbVhESdIZqEgCAAAAAEwhkQQAAAAAmMLUVgAAAABug8V2nIOKJAAAAADAFCqSAAAAANwGBUnnoCIJAAAAADCFiiQAAAAA90FJ0imoSAIAAAAATCGRBAAAAACYwtRWAAAAAG7DwtxWp6AiCQAAAAAwhYokAAAAALdhoSDpFFQkAQAAAACmkEgCAAAAAExhaisAAAAAt8HMVuegIgkAAAAAMIWKJAAAAAD3QUnSKahIAgAAAABMoSIJAAAAwG1YKEk6BRVJAAAAAHCRGTNmqGLFivL29lZYWJh27959x77p6ekaP368goOD5e3trZCQEK1evdr0mDdu3NCgQYNUvHhx+fr6qnPnzkpOTjYVN4kkAAAAALjAkiVLFBUVpTFjxmj//v0KCQlReHi4zp49m23/kSNH6t///rc+/PBD/fzzzxo4cKA6duyoAwcOmBozMjJSX3/9tZYtW6YtW7bozJkz6tSpk6nYLYZhGPa9bAAAAOQWESuPuDoEuJkPO1Z3dQh2uXHTddf2NnnjYFhYmBo0aKDp06dLkjIzM1WuXDlFRERo+PDhWfqXLl1aI0aM0KBBg6xtnTt3lo+PjxYsWJCjMS9fvqyAgAAtXLhQXbp0kSQdPXpU1atX144dO9SoUaMcxU5FEgAAAAAcIDU1VVeuXLHZUlNTs+2blpamffv2qVWrVtY2Dw8PtWrVSjt27Ljj+N7e3jZtPj4+2rp1a47H3Ldvn9LT0236VKtWTeXLl7/jdbPDYjsPkNTUVMXExCg6OlpeXl6uDgdugM8UHI3PFByNz1TOPajVI2fi85Q3mK0KOtLYf8Zo3LhxNm1jxozR2LFjs/Q9f/68MjIyFBgYaNMeGBioo0ePZjt+eHi4Jk+erKZNmyo4OFgbNmzQihUrlJGRkeMxk5KS5OnpqSJFimTpk5SUlOPXSkXyAZKamqpx48bd8a8agFl8puBofKbgaHym4Eh8nnC/RUdH6/LlyzZbdHS0w8afNm2aqlatqmrVqsnT01ODBw9W37595eHh/LSORBIAAAAAHMDLy0t+fn42252q3yVKlFC+fPmyrJaanJysoKCgbM8JCAjQqlWrlJKSolOnTuno0aPy9fVV5cqVczxmUFCQ0tLSdOnSpRxfNzskkgAAAADgZJ6enqpXr542bNhgbcvMzNSGDRvUuHHjvz3X29tbZcqU0c2bN7V8+XI9/fTTOR6zXr16KlCggE2fY8eOKSEh4a7X/TPukQQAAAAAF4iKilLv3r1Vv359NWzYUFOnTlVKSor69u0rSerVq5fKlCmjmJgYSdKuXbt0+vRphYaG6vTp0xo7dqwyMzM1dOjQHI/p7++v/v37KyoqSsWKFZOfn58iIiLUuHHjHK/YKpFIPlC8vLw0ZswYbg6Hw/CZgqPxmYKj8ZmCI/F5Qm7TtWtXnTt3TqNHj1ZSUpJCQ0O1evVq62I5CQkJNvc/3rhxQyNHjtTJkyfl6+urtm3bav78+TYL59xtTEmaMmWKPDw81LlzZ6Wmpio8PFwfffSRqdh5jiQAAAAAwBTukQQAAAAAmEIiCQAAAAAwhUQSAAAAAGAKiSTwAGjevLmGDBnikmtv3rxZFosly7OGAEcaO3asQkNDXR0GXKhixYqaOnWqq8NAHtKnTx916NDB1WEADyxWbQVg1bx5c4WGhtr8Z+7RRx9VYmKi/P39XRcY3N4bb7yhiIgIV4cBIA+ZNm2aWHMSsB+JJJAHpKenq0CBAnad6+npqaCgIAdHBNjy9fWVr6+vq8MA8ABIS0uTp6fnPY/DH0iBe8PU1lxg9erVatKkiYoUKaLixYvrySefVFxcnPX49u3bFRoaKm9vb9WvX1+rVq2SxWLRwYMHrX0OHz6sNm3ayNfXV4GBgXr++ed1/vx5F7wa3KuUlBT16tVLvr6+KlWqlCZNmmRz3GKxaNWqVTZtRYoU0bx58yRJv/76qywWi5YsWaJmzZrJ29tbsbGxunDhgrp166YyZcqoYMGCql27thYtWmQdo0+fPtqyZYumTZsmi8Uii8WiX3/9NduprcuXL1fNmjXl5eWlihUrZomxYsWKeuedd9SvXz8VLlxY5cuX1+zZsx36PiF7mZmZmjhxoqpUqSIvLy+VL19e//rXvyRJw4YN00MPPaSCBQuqcuXKGjVqlNLT063n3p5e+umnn6p8+fLy9fXVK6+8ooyMDE2cOFFBQUEqWbKkdbzbLBaLZs6cqTZt2sjHx0eVK1fWF198YdMnp9e+7ebNm3r11VetPxeHDRum3r1720xDa968uV599VUNHTpUxYoVU1BQkMaOHeu4NxN2a968uQYPHqzBgwfL399fJUqU0KhRo6zVn7Nnz6p9+/by8fFRpUqVFBsbm2WMyZMnq3bt2ipUqJDKlSunV155RVevXpV06+ekn59fls/ZqlWrVKhQIf3xxx9KS0vT4MGDVapUKXl7e6tChQrWB3ojd7nb56VixYp6++231atXL/n5+enFF1+UJG3dulWPP/64fHx8VK5cOb366qtKSUmRJL311lsKCwvLcq2QkBCNHz9eUtaprampqXr11VdVsmRJeXt7q0mTJtqzZ4/1+Lx582ye1SfJ+n+y2w4dOqQWLVqocOHC8vPzU7169bR3716HvE9AbkMimQukpKQoKipKe/fu1YYNG+Th4aGOHTsqMzNTV65cUfv27VW7dm3t379fb7/9toYNG2Zz/qVLl/TEE0/okUce0d69e7V69WolJyfr2WefddErwr148803tWXLFn355Zdau3atNm/erP3795seZ/jw4Xrttdd05MgRhYeH68aNG6pXr56+/fZbHT58WC+++KKef/557d69W9KtKT6NGzfWCy+8oMTERCUmJqpcuXJZxt23b5+effZZPffcc/rxxx81duxYjRo1yprI3jZp0iTVr19fBw4c0CuvvKKXX35Zx44ds+s9Qc5FR0drwoQJGjVqlH7++WctXLjQ+gDiwoULa968efr55581bdo0zZkzR1OmTLE5Py4uTv/5z3+0evVqLVq0SJ988onatWun//73v9qyZYveffddjRw5Urt27bI5b9SoUercubMOHTqkHj166LnnntORI0esx3Ny7T979913FRsbq7lz52rbtm26cuVKlj+gSNJnn32mQoUKadeuXZo4caLGjx+vdevW3cM7CEf57LPPlD9/fu3evVvTpk3T5MmT9fHHH0u69R/43377TZs2bdIXX3yhjz76SGfPnrU538PDQx988IF++uknffbZZ9q4caOGDh0qSSpUqJCee+45zZ071+acuXPnqkuXLipcuLA++OADffXVV1q6dKmOHTum2NhYVaxY0SmvHeb93edFkt5//32FhITowIEDGjVqlOLi4vSPf/xDnTt31g8//KAlS5Zo69atGjx4sCSpR48e2r17t80f5n/66Sf98MMP6t69e7YxDB06VMuXL9dnn32m/fv3q0qVKgoPD9fFixdz/Dp69OihsmXLas+ePdq3b5+GDx9u94wgINczkOucO3fOkGT8+OOPxsyZM43ixYsb169ftx6fM2eOIck4cOCAYRiG8fbbbxutW7e2GeO3334zJBnHjh1zZui4R3/88Yfh6elpLF261Np24cIFw8fHx3jttdcMwzAMScbKlSttzvP39zfmzp1rGIZhxMfHG5KMqVOn3vV67dq1M15//XXrfrNmzazXuW3Tpk2GJOP33383DMMwunfvbvzP//yPTZ8333zTqFGjhnW/QoUKRs+ePa37mZmZRsmSJY2ZM2feNSbY78qVK4aXl5cxZ86cHPV/7733jHr16ln3x4wZYxQsWNC4cuWKtS08PNyoWLGikZGRYW17+OGHjZiYGOu+JGPgwIE2Y4eFhRkvv/yyqWuHhIRY9wMDA4333nvPun/z5k2jfPnyxtNPP21ta9asmdGkSRObcRs0aGAMGzbsb141nKFZs2ZG9erVjczMTGvbsGHDjOrVqxvHjh0zJBm7d++2Hjty5IghyZgyZcodx1y2bJlRvHhx6/6uXbuMfPnyGWfOnDEMwzCSk5ON/PnzG5s3bzYMwzAiIiKMJ554wiYG5E5/93kxjFu/Uzp06GBzTv/+/Y0XX3zRpu1///d/DQ8PD+v/mUJCQozx48dbj0dHRxthYWHW/d69e1t/ply9etUoUKCAERsbaz2elpZmlC5d2pg4caJhGIYxd+5cw9/f3+aaK1euNP783+nChQsb8+bNM/sWAA8kKpK5wPHjx9WtWzdVrlxZfn5+1r+YJiQk6NixY6pTp468vb2t/Rs2bGhz/qFDh7Rp0ybrPUa+vr6qVq2aJNn8JQ65X1xcnNLS0mym4xQrVkwPP/yw6bHq169vs5+RkaG3335btWvXVrFixeTr66s1a9YoISHB1LhHjhzRY489ZtP22GOP6fjx48rIyLC21alTx/q1xWJRUFBQlooDHOvIkSNKTU1Vy5Ytsz2+ZMkSPfbYYwoKCpKvr69GjhyZ5ftfsWJFFS5c2LofGBioGjVqyMPDw6btr9/Lxo0bZ9n/c0UyJ9e+7fLly0pOTrb5WZcvXz7Vq1cvS98/f84kqVSpUnzOcolGjRrZTPlr3Lixjh8/riNHjih//vw2389q1aplmTK4fv16tWzZUmXKlFHhwoX1/PPP68KFC7p27ZqkW78La9asqc8++0yStGDBAlWoUEFNmzaVdKvqefDgQT388MN69dVXtXbt2vv8inEv7vR5uf175a+/0w4dOqR58+bZ/N8nPDxcmZmZio+Pl3SrOrhw4UJJkmEYWrRokXr06JHt9ePi4pSenm7z+61AgQJq2LChzc+yu4mKitKAAQPUqlUrTZgwgf+Hwa2RSOYC7du318WLFzVnzhzt2rXLOmUsLS0tR+dfvXpV7du318GDB22248ePW3+hwn1YLJYsq8z9+V6z2woVKmSz/95772natGkaNmyYNm3apIMHDyo8PDzHnzOz/jqVx2KxKDMz875cC7f4+Pjc8diOHTvUo0cPtW3bVt98840OHDigESNGZPn+Z/d9u9fvZU6vbQ8+Z+7p119/1ZNPPqk6depo+fLl2rdvn2bMmCHJ9nfjgAEDrNPq586dq759+1qTkbp16yo+Pl5vv/22rl+/rmeffVZdunRx+muBY/z1d9rVq1f10ksv2fy/59ChQzp+/LiCg4MlSd26ddOxY8e0f/9+bd++Xb/99pu6du1qdwweHh53/f07duxY/fTTT2rXrp02btyoGjVqaOXKlXZfE8jNSCRd7MKFCzp27JhGjhypli1bqnr16vr999+txx9++GH9+OOPSk1Ntbb9+cZv6dYvy59++kkVK1ZUlSpVbLa//uBF7hYcHKwCBQrY3H/2+++/65dffrHuBwQEKDEx0bp//Phx61/o/862bdv09NNPq2fPngoJCVHlypVtxpVurdD656pidqpXr65t27ZlGfuhhx5Svnz57hoH7p+qVavKx8dHGzZsyHJs+/btqlChgkaMGKH69euratWqOnXqlMOuvXPnziz71atXt+va/v7+CgwMtPlZl5GRYde9wnCdv95Hu3PnTlWtWlXVqlXTzZs3tW/fPuuxY8eO2SzotW/fPmVmZmrSpElq1KiRHnroIZ05cybLNXr27KlTp07pgw8+0M8//6zevXvbHPfz81PXrl01Z84cLVmyRMuXLzd1vxuc506flzv9Xqlbt65+/vnnLP/vqVKlinVF17Jly6pZs2aKjY1VbGys/ud//kclS5bMdrzg4GB5enra/H5LT0/Xnj17VKNGDUm3fv/+8ccf1gV9JNksfHjbQw89pMjISK1du1adOnXKci8v4C5IJF2saNGiKl68uGbPnq0TJ05o48aNioqKsh7v3r27MjMz9eKLL+rIkSNas2aN3n//fUmy/tV10KBBunjxorp166Y9e/YoLi5Oa9asUd++fe+aFCB38fX1Vf/+/fXmm29q48aNOnz4sPr06WMzrfCJJ57Q9OnTdeDAAe3du1cDBw7M0Y38VatW1bp167R9+3YdOXJEL730kpKTk236VKxYUbt27dKvv/6q8+fPZ1vZef3117Vhwwa9/fbb+uWXX/TZZ59p+vTpeuONN+79DcA98fb21rBhwzR06FB9/vnniouL086dO/XJJ5+oatWqSkhI0OLFixUXF6cPPvjAoX8lX7ZsmT799FP98ssvGjNmjHbv3m1d9MKea0dERCgmJkZffvmljh07ptdee02///67zdQ35G4JCQmKiorSsWPHtGjRIn344Yd67bXX9PDDD+sf//iHXnrpJe3atUv79u3TgAEDbCrqVapUUXp6uj788EOdPHlS8+fP16xZs7Jco2jRourUqZPefPNNtW7dWmXLlrUemzx5shYtWqSjR4/ql19+0bJlyxQUFJRlCi1yhzt9Xu5k2LBh2r59uwYPHmydhfXll19af+7c1qNHDy1evFjLli2747RW6VbF8+WXX9abb76p1atX6+eff9YLL7yga9euqX///pKksLAwFSxYUG+99Zbi4uK0cOFCm4Xmrl+/rsGDB2vz5s06deqUtm3bpj179lj/qAa4GxJJF/Pw8NDixYu1b98+1apVS5GRkXrvvfesx/38/PT111/r4MGDCg0N1YgRIzR69GhJst43Wbp0aW3btk0ZGRlq3bq1ateurSFDhqhIkSI2CQgeDO+9954ef/xxtW/fXq1atVKTJk1s7iWaNGmSypUrp8cff1zdu3fXG2+8oYIFC9513JEjR6pu3boKDw9X8+bNFRQUZLPsuXTrofD58uVTjRo1FBAQkO09bHXr1tXSpUu1ePFi1apVS6NHj9b48ePVp0+fe33pcIBRo0bp9ddf1+jRo1W9enV17dpVZ8+e1VNPPaXIyEgNHjxYoaGh2r59u0aNGuWw644bN06LFy9WnTp19Pnnn2vRokXWv+Lbc+1hw4apW7du6tWrlxo3bmy9/+nP94sjd+vVq5euX7+uhg0batCgQXrttdesj22YO3euSpcurWbNmqlTp0568cUXbSpFISEhmjx5st59913VqlVLsbGxd3x0R//+/ZWWlqZ+/frZtBcuXFgTJ05U/fr11aBBA/3666/67rvv+L2YS/3d5yU7derU0ZYtW/TLL7/o8ccf1yOPPKLRo0erdOnSNv26dOlivbf2r7/z/mrChAnq3Lmznn/+edWtW1cnTpzQmjVrVLRoUUm31ixYsGCBvvvuO+sjtP78yKF8+fLpwoUL6tWrlx566CE9++yzatOmjcaNG2f3+wLkZhbjr5O9kevFxsaqb9++unz58t/eEwUAzmCxWLRy5cq7/iftXmRmZqp69ep69tln9fbbb9+368AxmjdvrtDQUE2dOvW+X2v+/PmKjIzUmTNnHPKQejifMz8vABwnv6sDwN19/vnnqly5ssqUKaNDhw5p2LBhevbZZ0kiAbitU6dOae3atWrWrJlSU1M1ffp0xcfH3/H5b8h7rl27psTERE2YMEEvvfQSSSQAOBnzOx4ASUlJ6tmzp6pXr67IyEg988wzmj17tqvDAoD7xsPDQ/PmzVODBg302GOP6ccff9T69eu51whWEydOVLVq1RQUFKTo6GhXhwMAeQ5TWwEAAAAAplCRBAAAAACYQiIJAAAAADCFRBIAAAAAYAqJJAAAAADAFBJJAAAAAIApJJIAAAAAAFNIJAEAAAAAppBIAgAAAABMIZEEAAAAAJjy/wDtdlKGCWixG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927100"/>
            <a:ext cx="5327334" cy="39751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275304" y="927100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A" dirty="0" smtClean="0">
                <a:latin typeface="Roboto"/>
              </a:rPr>
              <a:t>Se puede observar que la edad y la duración de la llamada tiene una gran relevancia, en los casos de éxito, para la aceptación de la campaña.</a:t>
            </a:r>
            <a:endParaRPr lang="es-E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116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9" y="3157605"/>
            <a:ext cx="6727991" cy="370039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36864" y="28892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dirty="0" smtClean="0">
                <a:latin typeface="Roboto"/>
              </a:rPr>
              <a:t>Algoritmo elegido</a:t>
            </a:r>
            <a:endParaRPr lang="es-ES" b="1" dirty="0">
              <a:latin typeface="Roboto"/>
            </a:endParaRPr>
          </a:p>
        </p:txBody>
      </p:sp>
      <p:sp>
        <p:nvSpPr>
          <p:cNvPr id="2" name="AutoShape 2" descr="data:image/png;base64,iVBORw0KGgoAAAANSUhEUgAAA5IAAAKqCAYAAABIL2FmAAAAOXRFWHRTb2Z0d2FyZQBNYXRwbG90bGliIHZlcnNpb24zLjcuMSwgaHR0cHM6Ly9tYXRwbG90bGliLm9yZy/bCgiHAAAACXBIWXMAAA9hAAAPYQGoP6dpAABs/UlEQVR4nO3deVhV5fr/8c9GZVAEJwTnAS1nyAktc0i/ctQspzKHnCtLKaFSydnOCbOcStOjlZbimEPjcR76Os+WpaZI0lHAKTVRAWH9/vDn/rYDk7Xd7o2b98trXRfrWc961r03+wJv7mc9y2IYhiEAAAAAAHLIw9UBAAAAAAAeLCSSAAAAAABTSCQBAAAAAKaQSAIAAAAATCGRBAAAAACYQiIJAAAAADCFRBIAAAAAYAqJJAAAAADAFBJJAAAAAIApJJIA4CAWi0Vjx451dRgPlF9//VUWi0Xz5s27L+Nv3rxZFotFmzdvvi/jAwCQV5FIAkAOfPTRR7JYLAoLC8vxOdu3b9fYsWN16dKl+xcYAACAC5BIAkAOxMbGqmLFitq9e7dOnDiRo3O2b9+ucePGkUi6UNOmTXX9+nU1bdrU1aEAAOBWSCQB4C7i4+O1fft2TZ48WQEBAYqNjXV1SC6XkpKSbXtmZqZu3Ljh5GjuzMPDQ97e3vLw4NcdAACOxG9WALiL2NhYFS1aVO3atVOXLl1ylEiOHTtWb775piSpUqVKslgsslgs+vXXXyVJc+fO1RNPPKGSJUvKy8tLNWrU0MyZM7OMs3fvXoWHh6tEiRLy8fFRpUqV1K9fvxzF/Z///EfNmjVT4cKF5efnpwYNGmjhwoU2fZYtW6Z69erJx8dHJUqUUM+ePXX69GmbPn369JGvr6/i4uLUtm1bFS5cWD169JB0677QwYMHKzY2VjVr1pSXl5dWr14tSTp9+rT69eunwMBAeXl5qWbNmvr000/vGvcPP/ygPn36qHLlyvL29lZQUJD69eunCxcuZOl7+vRp9e/fX6VLl5aXl5cqVaqkl19+WWlpaZLufI+kmdd9+vRpdejQQb6+vgoICNAbb7yhjIwMm76ZmZmaOnWqatasKW9vbwUGBuqll17S77//btPvXr6fAADkJvldHQAA5HaxsbHq1KmTPD091a1bN82cOVN79uxRgwYN7nhOp06d9Msvv2jRokWaMmWKSpQoIUkKCAiQJM2cOVM1a9bUU089pfz58+vrr7/WK6+8oszMTA0aNEiSdPbsWbVu3VoBAQEaPny4ihQpol9//VUrVqy4a8zz5s1Tv379VLNmTUVHR6tIkSI6cOCAVq9ere7du1v79O3bVw0aNFBMTIySk5M1bdo0bdu2TQcOHFCRIkWs4928eVPh4eFq0qSJ3n//fRUsWNB6bOPGjVq6dKkGDx6sEiVKqGLFikpOTlajRo2siWZAQID+85//qH///rpy5YqGDBlyx9jXrVunkydPqm/fvgoKCtJPP/2k2bNn66efftLOnTtlsVgkSWfOnFHDhg116dIlvfjii6pWrZpOnz6tL774QteuXZOnp+cd35ucvu6MjAyFh4crLCxM77//vtavX69JkyYpODhYL7/8srXfSy+9ZB331VdfVXx8vKZPn64DBw5o27ZtKlCgwD19PwEAyHUMAMAd7d2715BkrFu3zjAMw8jMzDTKli1rvPbaa1n6SjLGjBlj3X/vvfcMSUZ8fHyWvteuXcvSFh4eblSuXNm6v3LlSkOSsWfPHlMxX7p0yShcuLARFhZmXL9+3eZYZmamYRiGkZaWZpQsWdKoVauWTZ9vvvnGkGSMHj3a2ta7d29DkjF8+PAs15JkeHh4GD/99JNNe//+/Y1SpUoZ58+ft2l/7rnnDH9/f+vrj4+PNyQZc+fOtfbJ7r1ZtGiRIcn4/vvvrW29evUyPDw8sn1/br/OTZs2GZKMTZs22f26x48fbzP2I488YtSrV8+6/7//+7+GJCM2Ntam3+rVq23a7f1+AgCQGzG1FQD+RmxsrAIDA9WiRQtJt6Zydu3aVYsXL84yvdEMHx8f69eXL1/W+fPn1axZM508eVKXL1+WJGtl7JtvvlF6enqOx163bp3++OMPDR8+XN7e3jbHblfz9u7dq7Nnz+qVV16x6dOuXTtVq1ZN3377bZZx/1yB+7NmzZqpRo0a1n3DMLR8+XK1b99ehmHo/Pnz1i08PFyXL1/W/v377xj/n9+bGzdu6Pz582rUqJEkWc/LzMzUqlWr1L59e9WvXz/LGLdf51/Z87oHDhxos//444/r5MmT1v1ly5bJ399f//M//2PzWuvVqydfX19t2rRJkv3fTwAAciMSSQC4g4yMDC1evFgtWrRQfHy8Tpw4oRMnTigsLEzJycnasGGD3WNv27ZNrVq1UqFChVSkSBEFBATorbfekiRrItmsWTN17txZ48aNU4kSJfT0009r7ty5Sk1N/dux4+LiJEm1atW6Y59Tp05Jkh5++OEsx6pVq2Y9flv+/PlVtmzZbMeqVKmSzf65c+d06dIlzZ49WwEBATZb3759Jd2atnsnFy9e1GuvvabAwED5+PgoICDAeo3b7825c+d05cqVv32N2TH7ur29va3TkW8rWrSozb2Px48f1+XLl1WyZMksr/fq1avW12rv9xMAgNyIeyQB4A42btyoxMRELV68WIsXL85yPDY2Vq1btzY9blxcnFq2bKlq1app8uTJKleunDw9PfXdd99pypQpyszMlHSrqvbFF19o586d+vrrr7VmzRr169dPkyZN0s6dO+Xr63vPrzGnvLy87rjy6Z8riJKs8ffs2VO9e/fO9pw6derc8VrPPvustm/frjfffFOhoaHy9fVVZmam/vGPf1jHdpZ8+fLdtU9mZqZKlix5x0WYbieiuen7CQDAvSKRBIA7iI2NVcmSJTVjxowsx1asWKGVK1dq1qxZWRKp2+40vfLrr79WamqqvvrqK5UvX97afnsK5F81atRIjRo10r/+9S8tXLhQPXr00OLFizVgwIBs+wcHB0uSDh8+rCpVqmTbp0KFCpKkY8eO6YknnrA5duzYMetxewQEBKhw4cLKyMhQq1atTJ37+++/a8OGDRo3bpxGjx5tbT9+/HiWa/j5+enw4cOmxr8frzs4OFjr16/XY489dsfPwp+Z/X4CAJAbMbUVALJx/fp1rVixQk8++aS6dOmSZRs8eLD++OMPffXVV3cco1ChQpKkS5cu2bTfrnIZhmFtu3z5subOnWvT7/fff7fpI0mhoaGS9LfTIVu3bq3ChQsrJiYmyzMdb49Xv359lSxZUrNmzbIZ6z//+Y+OHDmidu3a3XH8u8mXL586d+6s5cuXZ5vonTt37m/P/XOct02dOtVm38PDQx06dNDXX3+tvXv3Zhnnr+ffdj9e97PPPquMjAy9/fbbWY7dvHnT+v239/sJAEBuREUSALLx1Vdf6Y8//tBTTz2V7fFGjRopICBAsbGx6tq1a7Z96tWrJ0kaMWKEnnvuORUoUEDt27dX69at5enpqfbt2+ull17S1atXNWfOHJUsWVKJiYnW8z/77DN99NFH6tixo4KDg/XHH39ozpw58vPzU9u2be8Yu5+fn6ZMmaIBAwaoQYMG6t69u4oWLapDhw7p2rVr+uyzz1SgQAG9++676tu3r5o1a6Zu3bpZH4NRsWJFRUZG3sO7J02YMEGbNm1SWFiYXnjhBdWoUUMXL17U/v37tX79el28ePGOsTdt2lQTJ05Uenq6ypQpo7Vr1yo+Pj5L33feeUdr165Vs2bN9OKLL6p69epKTEzUsmXLtHXrVpvHeNx2P153s2bN9NJLLykmJkYHDx5U69atVaBAAR0/flzLli3TtGnT1KVLF7u/nwAA5EquWzAWAHKv9u3bG97e3kZKSsod+/Tp08coUKCA9REX+svjPwzDMN5++22jTJkyhoeHh82jQL766iujTp06hre3t1GxYkXj3XffNT799FObPvv37ze6detmlC9f3vDy8jJKlixpPPnkk8bevXtz9Bq++uor49FHHzV8fHwMPz8/o2HDhsaiRYts+ixZssR45JFHDC8vL6NYsWJGjx49jP/+9782fXr37m0UKlQo22tIMgYNGpTtseTkZGPQoEFGuXLljAIFChhBQUFGy5YtjdmzZ1v7ZPf4j//+979Gx44djSJFihj+/v7GM888Y5w5cybb9/fUqVNGr169jICAAMPLy8uoXLmyMWjQICM1NdUwjKyP/3DE6x4zZoyR3a/P2bNnG/Xq1TN8fHyMwoULG7Vr1zaGDh1qnDlzxjCMe/9+AgCQm1gM4w7zfwAAAAAAyAb3SAIAAAAATCGRBAAAAACYQiIJAAAAADCFRBIAAAAAnOz7779X+/btVbp0aVksFq1atepv+ycmJqp79+566KGH5OHhoSFDhmTbb9myZapWrZq8vb1Vu3ZtfffddzbHDcPQ6NGjVapUKfn4+KhVq1ZZntecEySSAAAAAOBkKSkpCgkJ0YwZM3LUPzU1VQEBARo5cqRCQkKy7bN9+3Z169ZN/fv314EDB9ShQwd16NDB5rnOEydO1AcffKBZs2Zp165dKlSokMLDw7M8e/puWLUVAAAAAFzIYrFo5cqV6tChQ476N2/eXKGhoZo6dapNe9euXZWSkqJvvvnG2taoUSOFhoZq1qxZMgxDpUuX1uuvv6433nhDknT58mUFBgZq3rx5eu6553IcMxVJAAAAAHCA1NRUXblyxWZLTU112vV37NihVq1a2bSFh4drx44dkqT4+HglJSXZ9PH391dYWJi1T07lv/dwHSNi5RFXhwA382HH6q4OAQAAAE7m88hgl1172NMlNG7cOJu2MWPGaOzYsU65flJSkgIDA23aAgMDlZSUZD1+u+1OfXIq1ySSAAAAAPAgi46OVlRUlE2bl5eXi6K5v0gkAQAAAMABvLy8XJo4BgUFKTk52aYtOTlZQUFB1uO320qVKmXTJzQ01NS1uEcSAAAAgPuweLhuc7HGjRtrw4YNNm3r1q1T48aNJUmVKlVSUFCQTZ8rV65o165d1j45RUUSAAAAAJzs6tWrOnHihHU/Pj5eBw8eVLFixVS+fHlFR0fr9OnT+vzzz619Dh48aD333LlzOnjwoDw9PVWjRg1J0muvvaZmzZpp0qRJateunRYvXqy9e/dq9uzZkm6tDjtkyBD985//VNWqVVWpUiWNGjVKpUuXzvGKsbeRSAIAAABwHxaLqyPIkb1796pFixbW/dv3Vvbu3Vvz5s1TYmKiEhISbM555JFHrF/v27dPCxcuVIUKFfTrr79Kkh599FEtXLhQI0eO1FtvvaWqVatq1apVqlWrlvW8oUOHKiUlRS+++KIuXbqkJk2aaPXq1fL29jYVf655jiSrtsLRWLUVAAAg7/Gp95rLrn193zSXXdvZqEgCAAAAcB+54F7FvIB3GQAAAABgCokkAAAAAMAUprYCAAAAcB8PyGI7DzoqkgAAAAAAU6hIAgAAAHAfLLbjFLzLAAAAAABTSCQBAAAAAKYwtRUAAACA+2CxHaegIgkAAAAAMIWKJAAAAAD3wWI7TsG7DAAAAAAwhUQSAAAAAGAKU1sBAAAAuA8W23EKKpIAAAAAAFOoSAIAAABwHyy24xS8ywAAAAAAU6hIAgAAAHAf3CPpFFQkAQAAAACmkEgCAAAAAExhaisAAAAA98FiO07BuwwAAAAAMIWKJAAAAAD3wWI7TkFFEgAAAABgCokkAAAAAMAUprYCAAAAcB8stuMUvMsAAAAAAFOoSAIAAABwH1QknYJ3GQAAAABgChVJAAAAAO7Dg8d/OAMVSQAAAACAKSSSAAAAAABTmNoKAAAAwH2w2I5T8C4DAAAAAEyhIgkAAADAfVhYbMcZqEgCAAAAAEwhkQQAAAAAmMLUVgAAAADug8V2nIJ3GQAAAABgChVJAAAAAO6DxXacgookAAAAAMAUKpIAAAAA3Af3SDoF7zIAAAAAwBQSSQAAAACAKfeUSJ44cUJr1qzR9evXJUmGYTgkKAAAAACwi8Xiui0PsSuRvHDhglq1aqWHHnpIbdu2VWJioiSpf//+ev311x0aIAAAAAAgd7ErkYyMjFT+/PmVkJCgggULWtu7du2q1atXOyw4AAAAADDF4uG6LQ+xa9XWtWvXas2aNSpbtqxNe9WqVXXq1CmHBAYAAAAAyJ3sSptTUlJsKpG3Xbx4UV5eXvccFAAAAAAg97IrkXz88cf1+eefW/ctFosyMzM1ceJEtWjRwmHBAQAAAIApLLbjFHZNbZ04caJatmypvXv3Ki0tTUOHDtVPP/2kixcvatu2bY6OEQAAAACQi9hVkaxVq5Z++eUXNWnSRE8//bRSUlLUqVMnHThwQMHBwY6OEQAAAAByhsV2nMKuiqQk+fv7a8SIEY6MBQAAAADwALArkfzhhx+ybbdYLPL29lb58uVZdAcAAACA8+WxexVdxa5EMjQ0VJb//w0yDEOSrPuSVKBAAXXt2lX//ve/5e3tneX81NRUpaam2rRlpKcpXwFPe8IBAAAAADiRXRN5V65cqapVq2r27Nk6dOiQDh06pNmzZ+vhhx/WwoUL9cknn2jjxo0aOXJktufHxMTI39/fZtu7fPY9vRAAAAAAgHNYjNslRRMaNmyot99+W+Hh4Tbta9as0ahRo7R7926tWrVKr7/+uuLi4rKcn11FcvjqeCqScKgPO1Z3dQgAAABwMp8np7vs2te/GeyyazubXVNbf/zxR1WoUCFLe4UKFfTjjz9KujX9NTExMdvzvby8stxDSRIJAAAAAA8Gu6a2VqtWTRMmTFBaWpq1LT09XRMmTFC1atUkSadPn1ZgYKBjogQAAACAnODxH05hV0VyxowZeuqpp1S2bFnVqVNH0q0qZUZGhr755htJ0smTJ/XKK684LlIAAAAAQK5gVyL56KOPKj4+XrGxsfrll18kSc8884y6d++uwoULS5Kef/55x0UJAAAAAMg17EokJalw4cJq2rSpKlasaJ3iumnTJknSU0895ZjoAAAAAMAMniPpFHYlkidPnlTHjh31448/ymKxyDAMm+dIZmRkOCxAAAAAAEDuYtcdoa+99poqVaqks2fPqmDBgjp8+LC2bNmi+vXra/PmzQ4OEQAAAAByiMV2nMKuiuSOHTu0ceNGlShRQh4eHsqXL5+aNGmimJgYvfrqqzpw4ICj4wQAAAAA5BJ2pc0ZGRnWRXVKlCihM2fOSLr1HMljx445LjoAAAAAMMNicd2Wh9iVSNaqVUuHDh2SJIWFhWnixInatm2bxo8fr8qVKzs0QAAAAABwN99//73at2+v0qVLy2KxaNWqVXc9Z/Pmzapbt668vLxUpUoVzZs3z+Z4xYoVZbFYsmyDBg2y9mnevHmW4wMHDjQdv12J5MiRI5WZmSlJGj9+vOLj4/X444/ru+++0wcffGDPkAAAAACQZ6SkpCgkJEQzZszIUf/4+Hi1a9dOLVq00MGDBzVkyBANGDBAa9assfbZs2ePEhMTrdu6desk3XpU45+98MILNv0mTpxoOn677pEMDw+3fl2lShUdPXpUFy9eVNGiRW1WbwUAAAAAp3pAFr1p06aN2rRpk+P+s2bNUqVKlTRp0iRJUvXq1bV161ZNmTLFmp8FBATYnDNhwgQFBwerWbNmNu0FCxZUUFDQPcXvsHe5WLFiJJEAAAAA8qzU1FRduXLFZktNTXXI2Dt27FCrVq1s2sLDw7Vjx45s+6elpWnBggXq169fljwtNjZWJUqUUK1atRQdHa1r166ZjufBSNcBAAAAICdcuNhOTEyM/P39bbaYmBiHvKykpCQFBgbatAUGBurKlSu6fv16lv6rVq3SpUuX1KdPH5v27t27a8GCBdq0aZOio6M1f/589ezZ03Q8dk1tBQAAAADYio6OVlRUlE2bl5eXS2L55JNP1KZNG5UuXdqm/cUXX7R+Xbt2bZUqVUotW7ZUXFycgoODczw+iSQAAAAAOICXl9d9SxyDgoKUnJxs05acnCw/Pz/5+PjYtJ86dUrr16/XihUr7jpuWFiYJOnEiRMkkgAAAADyJnddt6Vx48b67rvvbNrWrVunxo0bZ+k7d+5clSxZUu3atbvruAcPHpQklSpVylQ83CMJAAAAAE529epVHTx40JrIxcfH6+DBg0pISJB0a5psr169rP0HDhyokydPaujQoTp69Kg++ugjLV26VJGRkTbjZmZmau7cuerdu7fy57etG8bFxentt9/Wvn379Ouvv+qrr75Sr1691LRpU9WpU8dU/FQkAQAAALiNB6UiuXfvXrVo0cK6f/veyt69e2vevHlKTEy0JpWSVKlSJX377beKjIzUtGnTVLZsWX388cc2j2aUpPXr1yshIUH9+vXLck1PT0+tX79eU6dOVUpKisqVK6fOnTtr5MiRpuO3GIZhmD7rPohYecTVIcDNfNixuqtDAAAAgJMV6jLXZddO+aKvy67tbFQkAQAAALiPB6Mg+cDjHkkAAAAAgCkkkgAAAAAAU5jaCgAAAMBtPCiL7TzoqEgCAAAAAEyhIgkAAADAbVCRdA4qkgAAAAAAU0gkAQAAAACmMLUVAAAAgNtgaqtzUJEEAAAAAJhCRRIAAACA26Ai6RxUJAEAAAAAppBIAgAAAABMYWorAAAAAPfBzFanoCIJAAAAADCFiiQAAAAAt8FiO85BRRIAAAAAYAoVSQAAAABug4qkc1CRBAAAAACYQiIJAAAAADCFqa0AAAAA3AZTW52DiiQAAAAAwBQqkgAAAADcBhVJ56AiCQAAAAAwhUQSAAAAAGAKU1sBAAAAuA9mtjoFFUkAAAAAgClUJAEAAAC4DRbbcQ4qkgAAAAAAU6hIAgAAAHAbVCSdg4okAAAAAMAUEkkAAAAAgClMbQUAAADgNpja6hxUJAEAAAAAplCRBAAAAOA+KEg6BRVJAAAAAIApJJIAAAAAAFOY2goAAADAbbDYjnNQkQQAAAAAmJJrKpIfdqzu6hDgZiJWHnF1CHAj/IwCAODBQEXSOahIAgAAAABMyTUVSQAAAAC4V1QknYOKJAAAAADAFBJJAAAAAIApTG0FAAAA4DaY2uocVCQBAAAAAKZQkQQAAADgPihIOgUVSQAAAACAKSSSAAAAAABTmNoKAAAAwG2w2I5zUJEEAAAAAJhCRRIAAACA26Ai6RxUJAEAAAAAplCRBAAAAOA2qEg6BxVJAAAAAIApJJIAAAAAAFOY2goAAADAfTCz1SmoSAIAAAAATKEiCQAAAMBtsNiOc1CRBAAAAACYQiIJAAAAADCFqa0AAAAA3AZTW52DiiQAAAAAwBQqkgAAAADcBhVJ56AiCQAAAAAwhYokAAAAALdBRdI5qEgCAAAAgJN9//33at++vUqXLi2LxaJVq1bd9ZzNmzerbt268vLyUpUqVTRv3jyb42PHjpXFYrHZqlWrZtPnxo0bGjRokIoXLy5fX1917txZycnJpuMnkQQAAAAAJ0tJSVFISIhmzJiRo/7x8fFq166dWrRooYMHD2rIkCEaMGCA1qxZY9OvZs2aSkxMtG5bt261OR4ZGamvv/5ay5Yt05YtW3TmzBl16tTJdPxMbQUAAADgPh6Qma1t2rRRmzZtctx/1qxZqlSpkiZNmiRJql69urZu3aopU6YoPDzc2i9//vwKCgrKdozLly/rk08+0cKFC/XEE09IkubOnavq1atr586datSoUY7joSIJAAAAAA6QmpqqK1eu2GypqakOGXvHjh1q1aqVTVt4eLh27Nhh03b8+HGVLl1alStXVo8ePZSQkGA9tm/fPqWnp9uMU61aNZUvXz7LOHdDIgkAAADAbfz1HkFnbjExMfL397fZYmJiHPK6kpKSFBgYaNMWGBioK1eu6Pr165KksLAwzZs3T6tXr9bMmTMVHx+vxx9/XH/88Yd1DE9PTxUpUiTLOElJSabiYWorAAAAADhAdHS0oqKibNq8vLycdv0/T5WtU6eOwsLCVKFCBS1dulT9+/d36LVIJAEAAADAAby8vO5b4hgUFJRlddXk5GT5+fnJx8cn23OKFCmihx56SCdOnLCOkZaWpkuXLtlUJZOTk+94X+WdMLUVAAAAgNtw5dTW+6lx48basGGDTdu6devUuHHjO55z9epVxcXFqVSpUpKkevXqqUCBAjbjHDt2TAkJCX87TnbsrkgeP35cmzZt0tmzZ5WZmWlzbPTo0fYOCwAAAABu7+rVq9ZKoXTr8R4HDx5UsWLFVL58eUVHR+v06dP6/PPPJUkDBw7U9OnTNXToUPXr108bN27U0qVL9e2331rHeOONN9S+fXtVqFBBZ86c0ZgxY5QvXz5169ZNkuTv76/+/fsrKipKxYoVk5+fnyIiItS4cWNTK7ZKdiaSc+bM0csvv6wSJUooKCjIJvu2WCwkkgAAAABc4j4XBh1m7969atGihXX/9r2VvXv31rx585SYmGiz4mqlSpX07bffKjIyUtOmTVPZsmX18ccf2zz647///a+6deumCxcuKCAgQE2aNNHOnTsVEBBg7TNlyhR5eHioc+fOSk1NVXh4uD766CPT8VsMwzDMnlShQgW98sorGjZsmOkLAs4SsfKIq0OAG/mwY3VXhwAAAHKgyhv/cdm1T7yf8+dCPujsqkj+/vvveuaZZxwdCwAAAADck/t9ryJusWuxnWeeeUZr1651dCwAAAAAgAeAXRXJKlWqaNSoUdq5c6dq166tAgUK2Bx/9dVXHRIcAAAAACD3sSuRnD17tnx9fbVlyxZt2bLF5pjFYiGRBAAAAOASzGx1DrsSyfj4eEfHAQAAAAB4QNj9HMnbbi/6yk2tAAAAAFyNvMQ57FpsR5I+//xz1a5dWz4+PvLx8VGdOnU0f/58R8YGAAAAAMiF7KpITp48WaNGjdLgwYP12GOPSZK2bt2qgQMH6vz584qMjHRokAAAAACA3MOuRPLDDz/UzJkz1atXL2vbU089pZo1a2rs2LEkkgAAAABcgpmtzmHX1NbExEQ9+uijWdofffRRJSYm3nNQAAAAAIDcy65EskqVKlq6dGmW9iVLlqhq1ar3HBQAAAAA2MPDw+KyLS+xa2rruHHj1LVrV33//ffWeyS3bdumDRs2ZJtgAgAAAADch10Vyc6dO2vXrl0qUaKEVq1apVWrVqlEiRLavXu3Onbs6OgYAQAAAAC5iN3PkaxXr54WLFjgyFgAAAAA4J6w2I5z5DiRvHLlivz8/Kxf/53b/QAAAAAA7ifHiWTRokWVmJiokiVLqkiRIrJkk+obhiGLxaKMjAyHBgkAAAAAOZFdngLHy3EiuXHjRhUrVkyStGnTpvsWEAAAAAAgd8txItmsWTPr15UqVVK5cuWyZPuGYei3335zXHQAAAAAYAIFSeewa9XWSpUq6dy5c1naL168qEqVKt1zUAAAAACA3MuuRPL2vZB/dfXqVXl7e99zUAAAAACA3MvU4z+ioqIk3bqBddSoUSpYsKD1WEZGhnbt2qXQ0FCHBggAAAAAOcViO85hKpE8cOCApFsVyR9//FGenp7WY56engoJCdEbb7zh2AgBAAAAALmKqUTy9mqtffv21bRp03heJAAAAIBchYqkc5hKJG+bO3fuPV00NTVVqampNm1eXl7y8vK6p3EBAAAAAPefXYmkJO3du1dLly5VQkKC0tLSbI6tWLHib8+NiYnRuHHjbNrGjBmjsWPH2hsOAAAAAMBJ7Fq1dfHixXr00Ud15MgRrVy5Uunp6frpp5+0ceNG+fv73/X86OhoXb582WaLjo62JxQAAAAAsLJYXLflJXZVJN955x1NmTJFgwYNUuHChTVt2jRVqlRJL730kkqVKnXX85nGCgAAAAAPLrsqknFxcWrXrp2kW6u1pqSkyGKxKDIyUrNnz3ZogAAAAACQUxaLxWVbXmJXIlm0aFH98ccfkqQyZcro8OHDkqRLly7p2rVrjosOAAAAAJDr2DW1tWnTplq3bp1q166tZ555Rq+99po2btyodevWqWXLlo6OEQAAAAByJI8VBl3GrkRy+vTpunHjhiRpxIgRKlCggLZv367OnTtr5MiRDg0QAAAAAJC7mE4kb968qW+++Ubh4eGSJA8PDw0fPtzhgQEAAAAAcifT90jmz59fAwcOtFYkAQAAACC3YLEd57BrsZ2GDRvq4MGDDg4FAAAAAPAgsOseyVdeeUVRUVH67bffVK9ePRUqVMjmeJ06dRwSHAAAAACYkccKgy5jVyL53HPPSZJeffVVa5vFYpFhGLJYLMrIyHBMdAAAAACAXMeuRDI+Pt7RcQAAAAAAHhB2JZIVKlRwdBwAAAAAcM/y2qI3rmJXIvn555//7fFevXrZFQwAAAAAIPezK5F87bXXbPbT09N17do1eXp6qmDBgiSSAAAAAFyCgqRz2PX4j99//91mu3r1qo4dO6YmTZpo0aJFjo4RAAAAAJCL2FWRzE7VqlU1YcIE9ezZU0ePHnXUsAAAAACQY9wj6Rx2VSTvJH/+/Dpz5owjhwQAAAAA5DJ2VSS/+uorm33DMJSYmKjp06frsccec0hgAAAAAIDcya5EskOHDjb7FotFAQEBeuKJJzRp0iRHxAUAAAAApjGz1TnsSiQzMzMdHQcAAAAA4AGR40QyKioqx4NOnjzZrmAAAAAA4F6w2I5z5DiRPHDggM3+/v37dfPmTT388MOSpF9++UX58uVTvXr1HBshAAAAACBXyXEiuWnTJuvXkydPVuHChfXZZ5+paNGikm49W7Jv3756/PHHHR8lAAAAACDXsOseyUmTJmnt2rXWJFKSihYtqn/+859q3bq1Xn/9dYcFCAAAAAA5xcxW57DrOZJXrlzRuXPnsrSfO3dOf/zxxz0HBQAAAADIveyqSHbs2FF9+/bVpEmT1LBhQ0nSrl279Oabb6pTp04ODRAAAAAAcorFdpzDrkRy1qxZeuONN9S9e3elp6ffGih/fvXv31/vvfeeQwMEAAAAAOQudiWSBQsW1EcffaT33ntPcXFxkqTg4GAVKlTIocEBAAAAgBkUJJ3DrkTytkKFCqlOnTqOigUAAAAA8ACwa7EdAAAAAEDedU8VSQAAAADITVhsxzmoSAIAAAAATKEiCQAAAMBtUJF0DiqSAAAAAABTSCQBAAAAAKYwtRUAAACA22Bmq3NQkQQAAAAAmEJFEgAAAIDbYLEd56AiCQAAAAAwhYokAAAAALdBQdI5qEgCAAAAgJN9//33at++vUqXLi2LxaJVq1bd9ZzNmzerbt268vLyUpUqVTRv3jyb4zExMWrQoIEKFy6skiVLqkOHDjp27JhNn+bNm8tisdhsAwcONB0/iSQAAAAAOFlKSopCQkI0Y8aMHPWPj49Xu3bt1KJFCx08eFBDhgzRgAEDtGbNGmufLVu2aNCgQdq5c6fWrVun9PR0tW7dWikpKTZjvfDCC0pMTLRuEydONB0/U1sBAAAAuI0HZbGdNm3aqE2bNjnuP2vWLFWqVEmTJk2SJFWvXl1bt27VlClTFB4eLklavXq1zTnz5s1TyZIltW/fPjVt2tTaXrBgQQUFBd1T/FQkAQAAAMABUlNTdeXKFZstNTXVIWPv2LFDrVq1smkLDw/Xjh077njO5cuXJUnFihWzaY+NjVWJEiVUq1YtRUdH69q1a6bjIZEEAAAA4DYsFtdtMTEx8vf3t9liYmIc8rqSkpIUGBho0xYYGKgrV67o+vXrWfpnZmZqyJAheuyxx1SrVi1re/fu3bVgwQJt2rRJ0dHRmj9/vnr27Gk6Hqa2AgAAAIADREdHKyoqyqbNy8vLJbEMGjRIhw8f1tatW23aX3zxRevXtWvXVqlSpdSyZUvFxcUpODg4x+OTSAIAAACAA3h5ed23xDEoKEjJyck2bcnJyfLz85OPj49N++DBg/XNN9/o+++/V9myZf923LCwMEnSiRMnSCQBAAAA5E0eD8hiO2Y1btxY3333nU3bunXr1LhxY+u+YRiKiIjQypUrtXnzZlWqVOmu4x48eFCSVKpUKVPxkEgCAAAAgJNdvXpVJ06csO7Hx8fr4MGDKlasmMqXL6/o6GidPn1an3/+uSRp4MCBmj59uoYOHap+/fpp48aNWrp0qb799lvrGIMGDdLChQv15ZdfqnDhwkpKSpIk+fv7y8fHR3FxcVq4cKHatm2r4sWL64cfflBkZKSaNm2qOnXqmIqfRBIAAACA23hQCpJ79+5VixYtrPu3763s3bu35s2bp8TERCUkJFiPV6pUSd9++60iIyM1bdo0lS1bVh9//LH10R+SNHPmTElS8+bNba41d+5c9enTR56enlq/fr2mTp2qlJQUlStXTp07d9bIkSNNx28xDMMwfRbwAIhYecTVIcCNfNixuqtDAAAAOdB6xk6XXXvtoEYuu7azUZEEAAAA4DYsD0pJ8gHHcyQBAAAAAKaQSAIAAAAATGFqKwAAAAC34cHMVqegIgkAAAAAMIWKJAAAAAC3wWI7zkFFEgAAAABgCokkAAAAAMAUprYCAAAAcBvMbHUOEkm4rQ87Vnd1CHAjESuPuDoEuBl+RgEAHmQkkgAAAADchkWUJJ2BeyQBAAAAAKaQSAIAAAAATGFqKwAAAAC34cHMVqegIgkAAAAAMIWKJAAAAAC3YeH5H05BRRIAAAAAYAoVSQAAAABug4Kkc1CRBAAAAACYQiIJAAAAADCFqa0AAAAA3IYHc1udgookAAAAAMAUKpIAAAAA3AYFSeegIgkAAAAAMIVEEgAAAABgClNbAQAAALgNC3NbnYKKJAAAAADAFCqSAAAAANwGBUnnoCIJAAAAADCFiiQAAAAAt+FBSdIpqEgCAAAAAEwhkQQAAAAAmMLUVgAAAABug4mtzkFFEgAAAABgChVJAAAAAG7DwmI7TkFFEgAAAABgCokkAAAAAMAUprYCAAAAcBsezGx1CiqSAAAAAABT7K5IbtiwQRs2bNDZs2eVmZlpc+zTTz+958AAAAAAwCwW23EOuxLJcePGafz48apfv75KlSrFNwsAAAAA8hC7EslZs2Zp3rx5ev755x0dDwAAAADYjRqXc9h1j2RaWpoeffRRR8cCAAAAAHgA2JVIDhgwQAsXLnR0LAAAAACAB4BdU1tv3Lih2bNna/369apTp44KFChgc3zy5MkOCQ4AAAAAzGD9FuewK5H84YcfFBoaKkk6fPiwzTG+cQAAAADg3uxKJDdt2uToOAAAAADgnnlQ13IKu+6RBAAAAADkXXZVJDt27JjtFFaLxSJvb29VqVJF3bt318MPP3zPAQIAAAAAche7KpL+/v7auHGj9u/fL4vFIovFogMHDmjjxo26efOmlixZopCQEG3bts3R8QIAAADAHd3OT1yx5SV2VSSDgoLUvXt3TZ8+XR4et3LRzMxMvfbaaypcuLAWL16sgQMHatiwYdq6datDAwYAAAAAuJZdFclPPvlEQ4YMsSaRkuTh4aGIiAjNnj1bFotFgwcPzrKiKwAAAADcTxYXbnmJXYnkzZs3dfTo0SztR48eVUZGhiTJ29s7z5V3AQAAACAvsGtq6/PPP6/+/fvrrbfeUoMGDSRJe/bs0TvvvKNevXpJkrZs2aKaNWs6LlIAAAAAuAsPillOYVciOWXKFAUGBmrixIlKTk6WJAUGBioyMlLDhg2TJLVu3Vr/+Mc/HBcpAAAAACBXsCuRzJcvn0aMGKERI0boypUrkiQ/Pz+bPuXLl7/36AAAAAAAuY5dieSf/TWBBAAAAABXYWarc+Q4kaxbt642bNigokWL6pFHHvnbhXT279/vkOAAAAAAALlPjhPJp59+Wl5eXpKkDh063K94AAAAAMBuPDnCOXKcSI4ZMybbrwEAAAAAeYtdz5EEAAAAAORddi22k5GRoSlTpmjp0qVKSEhQWlqazfGLFy86JDgAAAAAMIOZrc5hV0Vy3Lhxmjx5srp27arLly8rKipKnTp1koeHh8aOHevgEAEAAAAAuYldiWRsbKzmzJmj119/Xfnz51e3bt308ccfa/To0dq5c6ejYwQAAACAHPGwWFy25SV2JZJJSUmqXbu2JMnX11eXL1+WJD355JP69ttvHRcdAAAAACDXsSuRLFu2rBITEyVJwcHBWrt2rSRpz5491keEAAAAAICzWSyu2/ISuxLJjh07asOGDZKkiIgIjRo1SlWrVlWvXr3Ur18/hwYIAAAAAO7m+++/V/v27VW6dGlZLBatWrXqruds3rxZdevWlZeXl6pUqaJ58+Zl6TNjxgxVrFhR3t7eCgsL0+7du22O37hxQ4MGDVLx4sXl6+urzp07Kzk52XT8diWSEyZM0FtvvSVJ6tq1q77//nu9/PLL+uKLLzRhwgR7hgQAAACAPCMlJUUhISGaMWNGjvrHx8erXbt2atGihQ4ePKghQ4ZowIABWrNmjbXPkiVLFBUVpTFjxmj//v0KCQlReHi4zp49a+0TGRmpr7/+WsuWLdOWLVt05swZderUyXT8FsMwDNNnAUAeE7HyiKtDgJv5sGN1V4cAAG5pkAt/Z8+w82e7xWLRypUr1aFDhzv2GTZsmL799lsdPnzY2vbcc8/p0qVLWr16tSQpLCxMDRo00PTp0yVJmZmZKleunCIiIjR8+HBdvnxZAQEBWrhwobp06SJJOnr0qKpXr64dO3aoUaNGOY7ZroqkJB07dkyDBw9Wy5Yt1bJlSw0ePFjHjh3L0bmpqam6cuWKzZaammpvKAAAAADgcvczz9mxY4datWpl0xYeHq4dO3ZIktLS0rRv3z6bPh4eHmrVqpW1z759+5Senm7Tp1q1aipfvry1T07ZlUguX75ctWrV0r59+xQSEqKQkBDt379ftWrV0vLly+96fkxMjPz9/W22mJgYe0IBAAAAACsPF273M89JSkpSYGCgTVtgYKCuXLmi69ev6/z588rIyMi2T1JSknUMT09PFSlS5I59ciq/+ZcgDR06VNHR0Ro/frxN+5gxYzR06FB17tz5b8+Pjo5WVFSUTRurvQIAAAB4kOWlPMeuRDIxMVG9evXK0t6zZ0+99957dz3fy8vLbd9QAAAAAHnT/cxzgoKCsqyumpycLD8/P/n4+ChfvnzKly9ftn2CgoKsY6SlpenSpUs2Vck/98kpu6a2Nm/eXP/7v/+bpX3r1q16/PHH7RkSAAAAAO6ZxWJx2XY/NW7c2PoIxtvWrVunxo0bS5I8PT1Vr149mz6ZmZnasGGDtU+9evVUoEABmz7Hjh1TQkKCtU9O2VWRfOqppzRs2DDt27fPurLPzp07tWzZMo0bN05fffWVTV8AAAAAwP+5evWqTpw4Yd2Pj4/XwYMHVaxYMZUvX17R0dE6ffq0Pv/8c0nSwIEDNX36dA0dOlT9+vXTxo0btXTpUn377bfWMaKiotS7d2/Vr19fDRs21NSpU5WSkqK+fftKkvz9/dW/f39FRUWpWLFi8vPzU0REhBo3bmxqxVbJzsd/eHjkrJBpsViUkZFhdngAyHV4/Accjcd/AMD9MeTLoy679tSnq+W47+bNm9WiRYss7b1799a8efPUp08f/frrr9q8ebPNOZGRkfr5559VtmxZjRo1Sn369LE5f/r06XrvvfeUlJSk0NBQffDBBwoLC7Mev3Hjhl5//XUtWrRIqampCg8P10cffWR6aivPkQSAHCCRhKORSALA/fGgJJIPOrumtgIAAABAbuRxf29VxP9ndyK5Z88ebdq0SWfPnlVmZqbNscmTJ99zYAAAAACA3MmuRPKdd97RyJEj9fDDDyswMNBmhaL7vVoRAAAAAMC17Eokp02bpk8//TTLjZ0AAAAA4EoUtpzDrudIenh46LHHHnN0LAAAAACAB4BdiWRkZKRmzJjh6FgAAAAA4J54WFy35SV2TW1944031K5dOwUHB6tGjRoqUKCAzfEVK1Y4JDgAAAAAQO5jVyL56quvatOmTWrRooWKFy/OPGQAAAAAyEPsSiQ/++wzLV++XO3atXN0PAAAAABgN2pczmHXPZLFihVTcHCwo2MBAAAAADwA7Eokx44dqzFjxujatWuOjgcAAAAA7OZhsbhsy0vsmtr6wQcfKC4uToGBgapYsWKWxXb279/vkOAAAAAAALmPXYlkhw4dHBwGAAAAAOBBYVciOWbMGEfHAQAAAAD3zK5792Aa7zMAAAAAwBS7KpIZGRmaMmWKli5dqoSEBKWlpdkcv3jxokOCAwAAAAAz8tiaNy5jV0Vy3Lhxmjx5srp27arLly8rKipKnTp1koeHh8aOHevgEAEAAAAAuYldiWRsbKzmzJmj119/Xfnz51e3bt308ccfa/To0dq5c6ejYwQAAACAHOHxH85hVyKZlJSk2rVrS5J8fX11+fJlSdKTTz6pb7/91nHRAQAAAAByHbsSybJlyyoxMVGSFBwcrLVr10qS9uzZIy8vL8dFBwAAAADIdexKJDt27KgNGzZIkiIiIjRq1ChVrVpVvXr1Ur9+/RwaIAAAAADklMXiui0vsWvV1gkTJli/7tq1qypUqKDt27eratWqat++vcOCAwAAAADkPnZVJGNiYvTpp59a9xs1aqSoqCidO3dO7777rsOCAwAAAAAzPCyu2/ISuxLJf//736pWrVqW9po1a2rWrFn3HBQAAAAAIPeye9XWUqVKZWkPCAiwLsIDAAAAAHBPdt0jWa5cOW3btk2VKlWyad+2bZtKly7tkMAAAAAAwKy89jxHV7ErkXzhhRc0ZMgQpaen64knnpAkbdiwQUOHDtXrr7/u0AABAAAAALmLXYnkm2++qQsXLuiVV15RWlqaJMnb21vDhg1TdHS0QwMEAAAAgJyiIOkcdiWSFotF7777rkaNGqUjR47Ix8dHVatWlZeXl6PjAwAAAADkMnYlkrf5+vqqQYMGjooFAAAAAO5JXnsMh6vYtWorAAAAACDvIpEEAAAAAJhyT1NbAQAAACA3sYi5rc5ARRIAAAAAYAoVSQAAAABug8V2nIOKJAAAAADAFBJJAAAAAIApTG0FAAAA4DaY2uocVCQBAAAAAKZQkQQAAADgNiwWSpLOQEUSAAAAAGAKFUkAAAAAboN7JJ2DiiQAAAAAwBQSSQAAAACAKUxtBQAAAOA2WGvHOahIAgAAAABMoSIJAAAAwG14UJJ0CiqSAAAAAABTSCQBAAAAAKYwtRUAAACA2+A5ks5BRRIAAAAAYAoVSQAAAABug7V2nIOKJAAAAADAFCqSAAAAANyGhyhJOgMVSQAAAACAKVQkASAHPuxY3dUhwM1ErDzi6hDgZvg5BcCZSCQBAAAAuA0W23EOprYCAAAAAEyhIgkAAADAbXhQkXQKKpIAAAAAAFNIJAEAAAAApjC1FQAAAIDb8GC1HaegIgkAAAAAMIWKJAAAAAC3QUHSOahIAgAAAABMoSIJAAAAwG1wj6RzUJEEAAAAABeZMWOGKlasKG9vb4WFhWn37t137Juenq7x48crODhY3t7eCgkJ0erVq236VKxYURaLJcs2aNAga5/mzZtnOT5w4EBTcZNIAgAAAIALLFmyRFFRURozZoz279+vkJAQhYeH6+zZs9n2HzlypP7973/rww8/1M8//6yBAweqY8eOOnDggLXPnj17lJiYaN3WrVsnSXrmmWdsxnrhhRds+k2cONFU7CSSAAAAANyGxeK6zazJkyfrhRdeUN++fVWjRg3NmjVLBQsW1Keffppt//nz5+utt95S27ZtVblyZb388stq27atJk2aZO0TEBCgoKAg6/bNN98oODhYzZo1sxmrYMGCNv38/PxMxU4iCQAAAAAOkJqaqitXrthsqamp2fZNS0vTvn371KpVK2ubh4eHWrVqpR07dtxxfG9vb5s2Hx8fbd269Y7XWLBggfr16yfLXzLd2NhYlShRQrVq1VJ0dLSuXbtm5qWSSAIAAABwHx4u3GJiYuTv72+zxcTEZBvn+fPnlZGRocDAQJv2wMBAJSUlZXtOeHi4Jk+erOPHjyszM1Pr1q3TihUrlJiYmG3/VatW6dKlS+rTp49Ne/fu3bVgwQJt2rRJ0dHRmj9/vnr27JntGHfCqq0AAAAA4ADR0dGKioqyafPy8nLY+NOmTdMLL7ygatWqyWKxKDg4WH379r3jVNhPPvlEbdq0UenSpW3aX3zxRevXtWvXVqlSpdSyZUvFxcUpODg4R7FQkQQAAAAAB/Dy8pKfn5/NdqdEskSJEsqXL5+Sk5Nt2pOTkxUUFJTtOQEBAVq1apVSUlJ06tQpHT16VL6+vqpcuXKWvqdOndL69es1YMCAu8YdFhYmSTpx4sRd+95GIgkAAADAbWT36AtnbWZ4enqqXr162rBhg7UtMzNTGzZsUOPGjf/2XG9vb5UpU0Y3b97U8uXL9fTTT2fpM3fuXJUsWVLt2rW7aywHDx6UJJUqVSrH8TO1FQAAAABcICoqSr1791b9+vXVsGFDTZ06VSkpKerbt68kqVevXipTpoz1Pstdu3bp9OnTCg0N1enTpzV27FhlZmZq6NChNuNmZmZq7ty56t27t/Lnt0354uLitHDhQrVt21bFixfXDz/8oMjISDVt2lR16tTJcewkkgAAAADchh1P4XCZrl276ty5cxo9erSSkpIUGhqq1atXWxfgSUhIkIfH/00ivXHjhkaOHKmTJ0/K19dXbdu21fz581WkSBGbcdevX6+EhAT169cvyzU9PT21fv16a9Jarlw5de7cWSNHjjQVu8UwDMP8SwYAAPciYuURV4cAN/Nhx+quDgHIFT7f+5vLrt2rfjmXXdvZqEgCAAAAcBseJu9VhH1YbAcAAAAAYAqJJAAAAADAFKa2AgAAAHAbTGx1DiqSAAAAAABTqEgCAAAAcBusteMcVCQBAAAAAKaQSAIAAAAATGFqKwAAAAC3YWFuq1NQkQQAAAAAmEJFEgAAAIDboFLmHLzPAAAAAABTSCQBAAAAAKYwtRUAAACA22CxHeegIgkAAAAAMIWKJAAAAAC3QT3SOahIAgAAAABMoSIJAAAAwG1wj6RzUJEEAAAAAJhCIgkAAAAAMIWprQAAAADcBpUy53DY+3zp0iVHDQUAAAAAyMXsSiTfffddLVmyxLr/7LPPqnjx4ipTpowOHTrksOAAAAAAwAyLxeKyLS+xK5GcNWuWypUrJ0lat26d1q1bp//85z9q06aN3nzzTYcGCAAAAADIXey6RzIpKcmaSH7zzTd69tln1bp1a1WsWFFhYWEODRAAAAAAkLvYVZEsWrSofvvtN0nS6tWr1apVK0mSYRjKyMhwXHQAAAAAYILFhVteYldFslOnTurevbuqVq2qCxcuqE2bNpKkAwcOqEqVKg4NEAAAAACQu9iVSE6ZMkUVK1bUb7/9pokTJ8rX11eSlJiYqFdeecWhAQIAAABATuWxNW9cxq5EMi0tTW+88UaW9sjIyHsOCAAAAACQu9l1j2RgYKD69eunrVu3OjoeAAAAALCbhywu2/ISuxLJBQsW6OLFi3riiSf00EMPacKECTpz5oyjYwMAAAAA5EJ2JZIdOnTQqlWrdPr0aQ0cOFALFy5UhQoV9OSTT2rFihW6efOmo+MEAAAAAOQSdiWStwUEBCgqKko//PCDJk+erPXr16tLly4qXbq0Ro8erWvXrjkqTgAAAAC4K4vFdVteYtdiO7clJyfrs88+07x583Tq1Cl16dJF/fv313//+1+9++672rlzp9auXeuoWAEAAAAAuYBdieSKFSs0d+5crVmzRjVq1NArr7yinj17qkiRItY+jz76qKpXr+6oOAEAAADgrix5bNEbV7Erkezbt6+ee+45bdu2TQ0aNMi2T+nSpTVixIh7Cg4AAAAAkPvYlUgmJiaqYMGCf9vHx8dHY8aMsSsoAAAAAEDuZVci+eck8saNG0pLS7M57ufnd29RAQAAAIAd8tqiN65iVyKZkpKiYcOGaenSpbpw4UKW4xkZGX97fmpqqlJTU23avLy85OXlZU84AAAAAAAnsuvxH0OHDtXGjRs1c+ZMeXl56eOPP9a4ceNUunRpff7553c9PyYmRv7+/jZbTEyMPaEAAAAAgJWHLC7b8hKLYRiG2ZPKly+vzz//XM2bN5efn5/279+vKlWqaP78+Vq0aJG+++67vz2fiiQAIK+LWHnE1SHAzXzYkdXyAUla/dM5l137HzUDXHZtZ7NrauvFixdVuXJlSbfuh7x48aIkqUmTJnr55Zfvej5JIwAAAID7gXskncOuqa2VK1dWfHy8JKlatWpaunSpJOnrr7+2eZYkAAAAAMD92JVI9u3bV4cOHZIkDR8+XDNmzJC3t7ciIyP15ptvOjRAAAAAAEDuYtfU1sjISOvXrVq10tGjR7Vv3z5VqVJFderUcVhwAAAAAGAGU1udw65E8q8qVKigChUqOGIoAAAAAEAul+NE8oMPPsjxoK+++qpdwQAAAADAvbDkscdwuEqOE8kpU6bY7J87d07Xrl2zLq5z6dIlFSxYUCVLliSRBAAAAAA3luPFduLj463bv/71L4WGhurIkSO6ePGiLl68qCNHjqhu3bp6++2372e8AAAAAAAXsxiGYZg9KTg4WF988YUeeeQRm/Z9+/apS5cu1keDAACA7EWsPOLqEOBmPuxY3dUhALnChqPnXXbtltVKuOzazmbX4z8SExN18+bNLO0ZGRlKTk6+56AAAAAAALmXXYlky5Yt9dJLL2n//v3Wtn379unll19Wq1atHBYcAAAAAJhhceG/vMSuRPLTTz9VUFCQ6tevLy8vL3l5ealBgwYKDAzUxx9/7OgYAQAAAAC5iF3PkQwICNB3332n48eP68iRW/d4VKtWTQ899JBDgwMAAAAAMyx5qzDoMnYlkpL0ySefaMqUKTp+/LgkqWrVqhoyZIgGDBjgsOAAAAAAALmPXYnk6NGjNXnyZEVERKhx48aSpB07digyMlIJCQkaP368Q4MEAAAAAOQediWSM2fO1Jw5c9StWzdr21NPPaU6deooIiKCRBIAAACAS+S1RW9cxa7FdtLT01W/fv0s7fXq1cv2sSAAAAAAAPdhVyL5/PPPa+bMmVnaZ8+erR49etxzUAAAAABgDw+L67a85J4W21m7dq0aNWokSdq1a5cSEhLUq1cvRUVFWftNnjz53qMEAAAAAOQadiWShw8fVt26dSVJcXFxkqQSJUqoRIkSOnz4sLWfhbV3AQAAAMDt2JVIbtq0ydFxAAAAAMA9Y7Ed57DrHkkAAAAAQN5l9z2SAAAAAJDbcHedc1CRBAAAAACYQkUSAAAAgNugIOkcVCQBAAAAwEVmzJihihUrytvbW2FhYdq9e/cd+6anp2v8+PEKDg6Wt7e3QkJCtHr1aps+Y8eOlcVisdmqVatm0+fGjRsaNGiQihcvLl9fX3Xu3FnJycmm4iaRBAAAAAAXWLJkiaKiojRmzBjt379fISEhCg8P19mzZ7PtP3LkSP373//Whx9+qJ9//lkDBw5Ux44ddeDAAZt+NWvWVGJionXbunWrzfHIyEh9/fXXWrZsmbZs2aIzZ86oU6dOpmK3GIZhmHu5AADgXkWsPOLqEOBmPuxY3dUhALnCjhOXXHbtxlWKmOofFhamBg0aaPr06ZKkzMxMlStXThERERo+fHiW/qVLl9aIESM0aNAga1vnzp3l4+OjBQsWSLpVkVy1apUOHjyY7TUvX76sgIAALVy4UF26dJEkHT16VNWrV9eOHTvUqFGjHMVORRIAAAAAHCA1NVVXrlyx2VJTU7Ptm5aWpn379qlVq1bWNg8PD7Vq1Uo7duy44/je3t42bT4+PlkqjsePH1fp0qVVuXJl9ejRQwkJCdZj+/btU3p6us11q1WrpvLly9/xutkhkQQAAADgNiwu3GJiYuTv72+zxcTEZBvn+fPnlZGRocDAQJv2wMBAJSUlZXtOeHi4Jk+erOPHjyszM1Pr1q3TihUrlJiYaO0TFhamefPmafXq1Zo5c6bi4+P1+OOP648//pAkJSUlydPTU0WKFMnxdbPDqq0AAAAA4ADR0dGKioqyafPy8nLY+NOmTdMLL7ygatWqyWKxKDg4WH379tWnn35q7dOmTRvr13Xq1FFYWJgqVKigpUuXqn///g6LhYokAAAAADiAl5eX/Pz8bLY7JZIlSpRQvnz5sqyWmpycrKCgoGzPCQgI0KpVq5SSkqJTp07p6NGj8vX1VeXKle8YU5EiRfTQQw/pxIkTkqSgoCClpaXp0qVLOb5udkgkAQAAALgPV85tNcHT01P16tXThg0brG2ZmZnasGGDGjdu/Lfnent7q0yZMrp586aWL1+up59++o59r169qri4OJUqVUqSVK9ePRUoUMDmuseOHVNCQsJdr/tnTG0FAAAAABeIiopS7969Vb9+fTVs2FBTp05VSkqK+vbtK0nq1auXypQpY73PcteuXTp9+rRCQ0N1+vRpjR07VpmZmRo6dKh1zDfeeEPt27dXhQoVdObMGY0ZM0b58uVTt27dJEn+/v7q37+/oqKiVKxYMfn5+SkiIkKNGzfO8YqtEokkAAAAADdiMVsadKGuXbvq3LlzGj16tJKSkhQaGqrVq1dbF+BJSEiQh8f/TSK9ceOGRo4cqZMnT8rX11dt27bV/PnzbRbO+e9//6tu3brpwoULCggIUJMmTbRz504FBARY+0yZMkUeHh7q3LmzUlNTFR4ero8++shU7DxHEgAAF+A5knA0niMJ3LIr7rLLrh0W7O+yazsbFUkAAAAAbsPy4BQkH2gstgMAAAAAMIVEEgAAAABgClNbAQAAALgNZrY6BxVJAAAAAIApVCQBAAAAuA9Kkk5BRRIAAAAAYAqJJAAAAADAFKa2AgAAAHAbFua2OgUVSQAAAACAKVQkAQAAALgNCwVJp6AiCQAAAAAwhUQSAAAAAGAKU1sBAAAAuA1mtjoHFUkAAAAAgClUJAEAAAC4D0qSTkFFEgAAAABgChVJAAAAAG7DQknSKahIAgAAAABMIZEEAAAAAJjC1FYAAAAAbsPCzFanoCIJAAAAADCFiiQAAAAAt0FB0jmoSAIAAAAATLEYhmG4OggAAADcm4iVR1wdAtzMhx2ruzoEuxxK+MNl1w4pX9hl13Y2prYCAAAAcB/MbXUKprYCAAAAAEyhIgkAAADAbVgoSToFFUkAAAAAgClUJAEAAAC4DQsFSaegIgkAAAAAMIVEEgAAAABgClNbAQAAALgNZrY6BxVJAAAAAIApVCQBAAAAuA9Kkk5BRRIAAAAAYAqJJAAAAADAFKa2AgAAAHAbFua2OgUVSQAAAACAKVQkAQAAALgNCwVJp6AiCQAAAAAwhYokAAAAALdBQdI5qEgCAAAAAEwhkQQAAAAAmMLUVgAAAADug7mtTkFFEgAAAABgChVJAAAAAG7DQknSKahIAgAAAABMIZEEAAAAAJjC1FYAAAAAbsPCzFanoCIJAAAAADCFiiQAAAAAt0FB0jmoSAIAAAAATKEiCQAAAMB9UJJ0CiqSAAAAAABTSCQBAAAAAKYwtRUAAACA27Awt9UpqEgCAAAAAEyhIgkAAADAbVgoSDqFXRXJ/fv368cff7Tuf/nll+rQoYPeeustpaWlOSw4AAAAAEDuY1ci+dJLL+mXX36RJJ08eVLPPfecChYsqGXLlmno0KEODRAAAAAAkLvYlUj+8ssvCg0NlSQtW7ZMTZs21cKFCzVv3jwtX77ckfEBAAAAQI5ZXLjlJXYlkoZhKDMzU5K0fv16tW3bVpJUrlw5nT9/3nHRAQAAAAByHbsW26lfv77++c9/qlWrVtqyZYtmzpwpSYqPj1dgYKBDAwQAAACAHMtrpUEXsasiOXXqVO3fv1+DBw/WiBEjVKVKFUnSF198oUcffdShAQIAAAAAche7KpJ16tSxWbX1tvfee0/58uW756AAAAAAwB4WSpJOYVdF8k68vb1VoEABRw4JAAAAAG5rxowZqlixory9vRUWFqbdu3ffsW96errGjx+v4OBgeXt7KyQkRKtXr7bpExMTowYNGqhw4cIqWbKkOnTooGPHjtn0ad68uSwWi802cOBAU3HblUh6eHgoX758d9wAAAAAAH9vyZIlioqK0pgxY7R//36FhIQoPDxcZ8+ezbb/yJEj9e9//1sffvihfv75Zw0cOFAdO3bUgQMHrH22bNmiQYMGaefOnVq3bp3S09PVunVrpaSk2Iz1wgsvKDEx0bpNnDjRVOwWwzAMsy/4yy+/tNlPT0/XgQMH9Nlnn2ncuHHq37+/2SEBAABwDyJWHnF1CHAzH3as7uoQ7BJ//obLrl2phLep/mFhYWrQoIGmT58uScrMzFS5cuUUERGh4cOHZ+lfunRpjRgxQoMGDbK2de7cWT4+PlqwYEG21zh37pxKliypLVu2qGnTppJuVSRDQ0M1depUU/H+mV33SD799NNZ2rp06aKaNWtqyZIlJJIAAAAA8pzU1FSlpqbatHl5ecnLyytL37S0NO3bt0/R0dHWNg8PD7Vq1Uo7duy44/je3rbJqo+Pj7Zu3XrHmC5fvixJKlasmE17bGysFixYoKCgILVv316jRo1SwYIF//4F/olD75Fs1KiRNmzY4MghAQAAACDHLC7cYmJi5O/vb7PFxMRkG+f58+eVkZGR5fGJgYGBSkpKyvac8PBwTZ48WcePH1dmZqbWrVunFStWKDExMdv+mZmZGjJkiB577DHVqlXL2t69e3ctWLBAmzZtUnR0tObPn6+ePXve6S3Nll0Vyexcv35dH3zwgcqUKeOoIQEAAADggREdHa2oqCibtuyqkfaaNm2aXnjhBVWrVk0Wi0XBwcHq27evPv3002z7Dxo0SIcPH85SsXzxxRetX9euXVulSpVSy5YtFRcXp+Dg4BzFYlciWbRoUVks/7esrmEY+uOPP1SwYME7zs0FAAAAAHd2p2ms2SlRooTy5cun5ORkm/bk5GQFBQVle05AQIBWrVqlGzdu6MKFCypdurSGDx+uypUrZ+k7ePBgffPNN/r+++9VtmzZv40lLCxMknTixIn7m0j+9aZMDw8PBQQEKCwsTEWLFrVnSAAAAAC4dw/IYyQ9PT1Vr149bdiwQR06dJB0ayrqhg0bNHjw4L8919vbW2XKlFF6erqWL1+uZ5991nrMMAxFRERo5cqV2rx5sypVqnTXWA4ePChJKlWqVI7jtyuR7N27tz2nAQAAAAD+v6ioKPXu3Vv169dXw4YNNXXqVKWkpKhv376SpF69eqlMmTLW+yx37dql06dPKzQ0VKdPn9bYsWOVmZmpoUOHWsccNGiQFi5cqC+//FKFCxe23m/p7+8vHx8fxcXFaeHChWrbtq2KFy+uH374QZGRkWratKnq1KmT49jtvkfy0qVL+uSTT3TkyK2lpmvWrKl+/frJ39/f3iEBAAAA4J5YHpSSpKSuXbvq3LlzGj16tJKSkhQaGqrVq1dbF+BJSEiQh8f/rY9648YNjRw5UidPnpSvr6/atm2r+fPnq0iRItY+M2fOlHTrER9/NnfuXPXp00eenp5av369NWktV66cOnfurJEjR5qK3a7nSO7du1fh4eHy8fFRw4YNJUl79uzR9evXtXbtWtWtW9fskAAAALgHPEcSjvagPkfy1IXUu3e6TyoUd9zCOrmdXRXJyMhIPfXUU5ozZ47y5781xM2bNzVgwAANGTJE33//vUODBAAAAICcsDw4BckHml2J5N69e22SSEnKnz+/hg4dqvr16zssOAAAAABA7uNx9y5Z+fn5KSEhIUv7b7/9psKFC99zUAAAAACA3MuuRLJr167q37+/lixZot9++02//fabFi9erAEDBqhbt26OjhEAAAAAcsTiwi0vsWtq6/vvvy+LxaJevXrp5s2bkqQCBQro5Zdf1oQJExwaIAAAAAAgd7Fr1dbbrl27pri4OElScHCwChYs6LDAAAAAkHOs2gpHe1BXbf3v765btbVsUVZtzZGCBQuqdu3ajooFAAAAAPAAyHEi2alTJ82bN09+fn7q1KnT3/ZdsWLFPQcGAAAAAMidcpxI+vv7y/L/H8ri7+9/TxdNTU1VaqptydnLy0teXnmnFAwAAADgfshry964Ro4Tyblz52b7tT1iYmI0btw4m7YxY8Zo7Nix9zQuAAAAAOD+s2uxnX/+85/q0aOHKlWqZNdFqUgCAAA4FovtwNEe1MV2Tl9Kc9m1yxTxdNm1nc2u50guW7ZMVapU0aOPPqqPPvpI58+fN3W+l5eX/Pz8bDaSSAAAAAB4MNiVSB46dEg//PCDmjdvrvfff1+lS5dWu3bttHDhQl27ds3RMQIAAAAAchG7EklJqlmzpt555x2dPHlSmzZtUsWKFTVkyBAFBQU5Mj4AAAAAyDGLC7e8xO5E8s8KFSokHx8feXp6Kj093RFDAgAAAAByKbsTyfj4eP3rX/9SzZo1Vb9+fR04cEDjxo1TUlKSI+MDAAAAgByzWFy35SU5fvzHnzVq1Eh79uxRnTp11LdvX3Xr1k1lypRxdGwAAAAAgFzIrkSyZcuW+vTTT1WjRg1HxwMAAAAAdrPkubsVXcOuRPJf//qXJCktLU3x8fEKDg5W/vx2DQUAAAAAeMDYdY/k9evX1b9/fxUsWFA1a9ZUQkKCJCkiIkITJkxwaIAAAAAAgNzFrkRy+PDhOnTokDZv3ixvb29re6tWrbRkyRKHBQcAAAAApvD8D6ewaz7qqlWrtGTJEjVq1EiWPy1PVLNmTcXFxTksOAAAAABA7mNXInnu3DmVLFkyS3tKSopNYgkAAAAAzkQ24hx2TW2tX7++vv32W+v+7eTx448/VuPGjR0TGQAAAAAgV7KrIvnOO++oTZs2+vnnn3Xz5k1NmzZNP//8s7Zv364tW7Y4OkYAAAAAQC5iV0WySZMmOnTokG7evKnatWtr7dq1KlmypHbs2KF69eo5OkYAAAAAyBGLxXVbXmK6Ipmenq6XXnpJo0aN0pw5c+5HTAAAAACAXMx0RbJAgQJavnz5/YgFAAAAAO6JxYX/8hK7prZ26NBBq1atcnAoAAAAAIAHgV2L7VStWlXjx4/Xtm3bVK9ePRUqVMjm+KuvvuqQ4AAAAADAlLxVGHQZi2EYhtmTKlWqdOcBLRadPHnynoICAACAORErj7g6BLiZDztWd3UIdjl39abLrh3ga1ed7oFk1yuNj4+3fn07D7XktWWKAAAAACCPsuseSUn65JNPVKtWLXl7e8vb21u1atXSxx9/7MjYAAAAAMAUiwu3vMSuiuTo0aM1efJkRUREqHHjxpKkHTt2KDIyUgkJCRo/frxDgwQAAAAA5B523SMZEBCgDz74QN26dbNpX7RokSIiInT+/HmHBQgAAIC74x5JONqDeo/khRTX3SNZvFDeuUfSrqmt6enpql+/fpb2evXq6eZN133jAAAAAAD3n12J5PPPP6+ZM2dmaZ89e7Z69Ohxz0EBAAAAAHIvu2uvn3zyidauXatGjRpJknbt2qWEhAT16tVLUVFR1n6TJ0++9ygBAAAAIAcseW7ZG9ewK5E8fPiw6tatK0mKi4uTJJUoUUIlSpTQ4cOHrf14JAgAAAAAuB+7EslNmzY5Og4AAAAAuGfUspzD7udIAgAAAADyJhJJAAAAAIApJJIAAAAAAFNIJAEAAAAAptj9+A8AAAAAyG1YbMc5qEgCAAAAAEyhIgkAAADAbVhESdIZqEgCAAAAAEwhkQQAAAAAmMLUVgAAAABug8V2nIOKJAAAAADAFCqSAAAAANwGBUnnoCIJAAAAADCFiiQAAAAA90FJ0imoSAIAAAAATCGRBAAAAACYwtRWAAAAAG7DwtxWp6AiCQAAAAAwhYokAAAAALdhoSDpFFQkAQAAAACmkEgCAAAAAExhaisAAAAAt8HMVuegIgkAAAAAMIWKJAAAAAD3QUnSKahIAgAAAABMoSIJAAAAwG1YKEk6BRVJAAAAAHCRGTNmqGLFivL29lZYWJh27959x77p6ekaP368goOD5e3trZCQEK1evdr0mDdu3NCgQYNUvHhx+fr6qnPnzkpOTjYVN4kkAAAAALjAkiVLFBUVpTFjxmj//v0KCQlReHi4zp49m23/kSNH6t///rc+/PBD/fzzzxo4cKA6duyoAwcOmBozMjJSX3/9tZYtW6YtW7bozJkz6tSpk6nYLYZhGPa9bAAAAOQWESuPuDoEuJkPO1Z3dQh2uXHTddf2NnnjYFhYmBo0aKDp06dLkjIzM1WuXDlFRERo+PDhWfqXLl1aI0aM0KBBg6xtnTt3lo+PjxYsWJCjMS9fvqyAgAAtXLhQXbp0kSQdPXpU1atX144dO9SoUaMcxU5FEgAAAAAcIDU1VVeuXLHZUlNTs+2blpamffv2qVWrVtY2Dw8PtWrVSjt27Ljj+N7e3jZtPj4+2rp1a47H3Ldvn9LT0236VKtWTeXLl7/jdbPDYjsPkNTUVMXExCg6OlpeXl6uDgdugM8UHI3PFByNz1TOPajVI2fi85Q3mK0KOtLYf8Zo3LhxNm1jxozR2LFjs/Q9f/68MjIyFBgYaNMeGBioo0ePZjt+eHi4Jk+erKZNmyo4OFgbNmzQihUrlJGRkeMxk5KS5OnpqSJFimTpk5SUlOPXSkXyAZKamqpx48bd8a8agFl8puBofKbgaHym4Eh8nnC/RUdH6/LlyzZbdHS0w8afNm2aqlatqmrVqsnT01ODBw9W37595eHh/LSORBIAAAAAHMDLy0t+fn42252q3yVKlFC+fPmyrJaanJysoKCgbM8JCAjQqlWrlJKSolOnTuno0aPy9fVV5cqVczxmUFCQ0tLSdOnSpRxfNzskkgAAAADgZJ6enqpXr542bNhgbcvMzNSGDRvUuHHjvz3X29tbZcqU0c2bN7V8+XI9/fTTOR6zXr16KlCggE2fY8eOKSEh4a7X/TPukQQAAAAAF4iKilLv3r1Vv359NWzYUFOnTlVKSor69u0rSerVq5fKlCmjmJgYSdKuXbt0+vRphYaG6vTp0xo7dqwyMzM1dOjQHI/p7++v/v37KyoqSsWKFZOfn58iIiLUuHHjHK/YKpFIPlC8vLw0ZswYbg6Hw/CZgqPxmYKj8ZmCI/F5Qm7TtWtXnTt3TqNHj1ZSUpJCQ0O1evVq62I5CQkJNvc/3rhxQyNHjtTJkyfl6+urtm3bav78+TYL59xtTEmaMmWKPDw81LlzZ6Wmpio8PFwfffSRqdh5jiQAAAAAwBTukQQAAAAAmEIiCQAAAAAwhUQSAAAAAGAKiSTwAGjevLmGDBnikmtv3rxZFosly7OGAEcaO3asQkNDXR0GXKhixYqaOnWqq8NAHtKnTx916NDB1WEADyxWbQVg1bx5c4WGhtr8Z+7RRx9VYmKi/P39XRcY3N4bb7yhiIgIV4cBIA+ZNm2aWHMSsB+JJJAHpKenq0CBAnad6+npqaCgIAdHBNjy9fWVr6+vq8MA8ABIS0uTp6fnPY/DH0iBe8PU1lxg9erVatKkiYoUKaLixYvrySefVFxcnPX49u3bFRoaKm9vb9WvX1+rVq2SxWLRwYMHrX0OHz6sNm3ayNfXV4GBgXr++ed1/vx5F7wa3KuUlBT16tVLvr6+KlWqlCZNmmRz3GKxaNWqVTZtRYoU0bx58yRJv/76qywWi5YsWaJmzZrJ29tbsbGxunDhgrp166YyZcqoYMGCql27thYtWmQdo0+fPtqyZYumTZsmi8Uii8WiX3/9NduprcuXL1fNmjXl5eWlihUrZomxYsWKeuedd9SvXz8VLlxY5cuX1+zZsx36PiF7mZmZmjhxoqpUqSIvLy+VL19e//rXvyRJw4YN00MPPaSCBQuqcuXKGjVqlNLT063n3p5e+umnn6p8+fLy9fXVK6+8ooyMDE2cOFFBQUEqWbKkdbzbLBaLZs6cqTZt2sjHx0eVK1fWF198YdMnp9e+7ebNm3r11VetPxeHDRum3r1720xDa968uV599VUNHTpUxYoVU1BQkMaOHeu4NxN2a968uQYPHqzBgwfL399fJUqU0KhRo6zVn7Nnz6p9+/by8fFRpUqVFBsbm2WMyZMnq3bt2ipUqJDKlSunV155RVevXpV06+ekn59fls/ZqlWrVKhQIf3xxx9KS0vT4MGDVapUKXl7e6tChQrWB3ojd7nb56VixYp6++231atXL/n5+enFF1+UJG3dulWPP/64fHx8VK5cOb366qtKSUmRJL311lsKCwvLcq2QkBCNHz9eUtaprampqXr11VdVsmRJeXt7q0mTJtqzZ4/1+Lx582ye1SfJ+n+y2w4dOqQWLVqocOHC8vPzU7169bR3716HvE9AbkMimQukpKQoKipKe/fu1YYNG+Th4aGOHTsqMzNTV65cUfv27VW7dm3t379fb7/9toYNG2Zz/qVLl/TEE0/okUce0d69e7V69WolJyfr2WefddErwr148803tWXLFn355Zdau3atNm/erP3795seZ/jw4Xrttdd05MgRhYeH68aNG6pXr56+/fZbHT58WC+++KKef/557d69W9KtKT6NGzfWCy+8oMTERCUmJqpcuXJZxt23b5+effZZPffcc/rxxx81duxYjRo1yprI3jZp0iTVr19fBw4c0CuvvKKXX35Zx44ds+s9Qc5FR0drwoQJGjVqlH7++WctXLjQ+gDiwoULa968efr55581bdo0zZkzR1OmTLE5Py4uTv/5z3+0evVqLVq0SJ988onatWun//73v9qyZYveffddjRw5Urt27bI5b9SoUercubMOHTqkHj166LnnntORI0esx3Ny7T979913FRsbq7lz52rbtm26cuVKlj+gSNJnn32mQoUKadeuXZo4caLGjx+vdevW3cM7CEf57LPPlD9/fu3evVvTpk3T5MmT9fHHH0u69R/43377TZs2bdIXX3yhjz76SGfPnrU538PDQx988IF++uknffbZZ9q4caOGDh0qSSpUqJCee+45zZ071+acuXPnqkuXLipcuLA++OADffXVV1q6dKmOHTum2NhYVaxY0SmvHeb93edFkt5//32FhITowIEDGjVqlOLi4vSPf/xDnTt31g8//KAlS5Zo69atGjx4sCSpR48e2r17t80f5n/66Sf98MMP6t69e7YxDB06VMuXL9dnn32m/fv3q0qVKgoPD9fFixdz/Dp69OihsmXLas+ePdq3b5+GDx9u94wgINczkOucO3fOkGT8+OOPxsyZM43ixYsb169ftx6fM2eOIck4cOCAYRiG8fbbbxutW7e2GeO3334zJBnHjh1zZui4R3/88Yfh6elpLF261Np24cIFw8fHx3jttdcMwzAMScbKlSttzvP39zfmzp1rGIZhxMfHG5KMqVOn3vV67dq1M15//XXrfrNmzazXuW3Tpk2GJOP33383DMMwunfvbvzP//yPTZ8333zTqFGjhnW/QoUKRs+ePa37mZmZRsmSJY2ZM2feNSbY78qVK4aXl5cxZ86cHPV/7733jHr16ln3x4wZYxQsWNC4cuWKtS08PNyoWLGikZGRYW17+OGHjZiYGOu+JGPgwIE2Y4eFhRkvv/yyqWuHhIRY9wMDA4333nvPun/z5k2jfPnyxtNPP21ta9asmdGkSRObcRs0aGAMGzbsb141nKFZs2ZG9erVjczMTGvbsGHDjOrVqxvHjh0zJBm7d++2Hjty5IghyZgyZcodx1y2bJlRvHhx6/6uXbuMfPnyGWfOnDEMwzCSk5ON/PnzG5s3bzYMwzAiIiKMJ554wiYG5E5/93kxjFu/Uzp06GBzTv/+/Y0XX3zRpu1///d/DQ8PD+v/mUJCQozx48dbj0dHRxthYWHW/d69e1t/ply9etUoUKCAERsbaz2elpZmlC5d2pg4caJhGIYxd+5cw9/f3+aaK1euNP783+nChQsb8+bNM/sWAA8kKpK5wPHjx9WtWzdVrlxZfn5+1r+YJiQk6NixY6pTp468vb2t/Rs2bGhz/qFDh7Rp0ybrPUa+vr6qVq2aJNn8JQ65X1xcnNLS0mym4xQrVkwPP/yw6bHq169vs5+RkaG3335btWvXVrFixeTr66s1a9YoISHB1LhHjhzRY489ZtP22GOP6fjx48rIyLC21alTx/q1xWJRUFBQlooDHOvIkSNKTU1Vy5Ytsz2+ZMkSPfbYYwoKCpKvr69GjhyZ5ftfsWJFFS5c2LofGBioGjVqyMPDw6btr9/Lxo0bZ9n/c0UyJ9e+7fLly0pOTrb5WZcvXz7Vq1cvS98/f84kqVSpUnzOcolGjRrZTPlr3Lixjh8/riNHjih//vw2389q1aplmTK4fv16tWzZUmXKlFHhwoX1/PPP68KFC7p27ZqkW78La9asqc8++0yStGDBAlWoUEFNmzaVdKvqefDgQT388MN69dVXtXbt2vv8inEv7vR5uf175a+/0w4dOqR58+bZ/N8nPDxcmZmZio+Pl3SrOrhw4UJJkmEYWrRokXr06JHt9ePi4pSenm7z+61AgQJq2LChzc+yu4mKitKAAQPUqlUrTZgwgf+Hwa2RSOYC7du318WLFzVnzhzt2rXLOmUsLS0tR+dfvXpV7du318GDB22248ePW3+hwn1YLJYsq8z9+V6z2woVKmSz/95772natGkaNmyYNm3apIMHDyo8PDzHnzOz/jqVx2KxKDMz875cC7f4+Pjc8diOHTvUo0cPtW3bVt98840OHDigESNGZPn+Z/d9u9fvZU6vbQ8+Z+7p119/1ZNPPqk6depo+fLl2rdvn2bMmCHJ9nfjgAEDrNPq586dq759+1qTkbp16yo+Pl5vv/22rl+/rmeffVZdunRx+muBY/z1d9rVq1f10ksv2fy/59ChQzp+/LiCg4MlSd26ddOxY8e0f/9+bd++Xb/99pu6du1qdwweHh53/f07duxY/fTTT2rXrp02btyoGjVqaOXKlXZfE8jNSCRd7MKFCzp27JhGjhypli1bqnr16vr999+txx9++GH9+OOPSk1Ntbb9+cZv6dYvy59++kkVK1ZUlSpVbLa//uBF7hYcHKwCBQrY3H/2+++/65dffrHuBwQEKDEx0bp//Phx61/o/862bdv09NNPq2fPngoJCVHlypVtxpVurdD656pidqpXr65t27ZlGfuhhx5Svnz57hoH7p+qVavKx8dHGzZsyHJs+/btqlChgkaMGKH69euratWqOnXqlMOuvXPnziz71atXt+va/v7+CgwMtPlZl5GRYde9wnCdv95Hu3PnTlWtWlXVqlXTzZs3tW/fPuuxY8eO2SzotW/fPmVmZmrSpElq1KiRHnroIZ05cybLNXr27KlTp07pgw8+0M8//6zevXvbHPfz81PXrl01Z84cLVmyRMuXLzd1vxuc506flzv9Xqlbt65+/vnnLP/vqVKlinVF17Jly6pZs2aKjY1VbGys/ud//kclS5bMdrzg4GB5enra/H5LT0/Xnj17VKNGDUm3fv/+8ccf1gV9JNksfHjbQw89pMjISK1du1adOnXKci8v4C5IJF2saNGiKl68uGbPnq0TJ05o48aNioqKsh7v3r27MjMz9eKLL+rIkSNas2aN3n//fUmy/tV10KBBunjxorp166Y9e/YoLi5Oa9asUd++fe+aFCB38fX1Vf/+/fXmm29q48aNOnz4sPr06WMzrfCJJ57Q9OnTdeDAAe3du1cDBw7M0Y38VatW1bp167R9+3YdOXJEL730kpKTk236VKxYUbt27dKvv/6q8+fPZ1vZef3117Vhwwa9/fbb+uWXX/TZZ59p+vTpeuONN+79DcA98fb21rBhwzR06FB9/vnniouL086dO/XJJ5+oatWqSkhI0OLFixUXF6cPPvjAoX8lX7ZsmT799FP98ssvGjNmjHbv3m1d9MKea0dERCgmJkZffvmljh07ptdee02///67zdQ35G4JCQmKiorSsWPHtGjRIn344Yd67bXX9PDDD+sf//iHXnrpJe3atUv79u3TgAEDbCrqVapUUXp6uj788EOdPHlS8+fP16xZs7Jco2jRourUqZPefPNNtW7dWmXLlrUemzx5shYtWqSjR4/ql19+0bJlyxQUFJRlCi1yhzt9Xu5k2LBh2r59uwYPHmydhfXll19af+7c1qNHDy1evFjLli2747RW6VbF8+WXX9abb76p1atX6+eff9YLL7yga9euqX///pKksLAwFSxYUG+99Zbi4uK0cOFCm4Xmrl+/rsGDB2vz5s06deqUtm3bpj179lj/qAa4GxJJF/Pw8NDixYu1b98+1apVS5GRkXrvvfesx/38/PT111/r4MGDCg0N1YgRIzR69GhJst43Wbp0aW3btk0ZGRlq3bq1ateurSFDhqhIkSI2CQgeDO+9954ef/xxtW/fXq1atVKTJk1s7iWaNGmSypUrp8cff1zdu3fXG2+8oYIFC9513JEjR6pu3boKDw9X8+bNFRQUZLPsuXTrofD58uVTjRo1FBAQkO09bHXr1tXSpUu1ePFi1apVS6NHj9b48ePVp0+fe33pcIBRo0bp9ddf1+jRo1W9enV17dpVZ8+e1VNPPaXIyEgNHjxYoaGh2r59u0aNGuWw644bN06LFy9WnTp19Pnnn2vRokXWv+Lbc+1hw4apW7du6tWrlxo3bmy9/+nP94sjd+vVq5euX7+uhg0batCgQXrttdesj22YO3euSpcurWbNmqlTp0568cUXbSpFISEhmjx5st59913VqlVLsbGxd3x0R//+/ZWWlqZ+/frZtBcuXFgTJ05U/fr11aBBA/3666/67rvv+L2YS/3d5yU7derU0ZYtW/TLL7/o8ccf1yOPPKLRo0erdOnSNv26dOlivbf2r7/z/mrChAnq3Lmznn/+edWtW1cnTpzQmjVrVLRoUUm31ixYsGCBvvvuO+sjtP78yKF8+fLpwoUL6tWrlx566CE9++yzatOmjcaNG2f3+wLkZhbjr5O9kevFxsaqb9++unz58t/eEwUAzmCxWLRy5cq7/iftXmRmZqp69ep69tln9fbbb9+368AxmjdvrtDQUE2dOvW+X2v+/PmKjIzUmTNnHPKQejifMz8vABwnv6sDwN19/vnnqly5ssqUKaNDhw5p2LBhevbZZ0kiAbitU6dOae3atWrWrJlSU1M1ffp0xcfH3/H5b8h7rl27psTERE2YMEEvvfQSSSQAOBnzOx4ASUlJ6tmzp6pXr67IyEg988wzmj17tqvDAoD7xsPDQ/PmzVODBg302GOP6ccff9T69eu51whWEydOVLVq1RQUFKTo6GhXhwMAeQ5TWwEAAAAAplCRBAAAAACYQiIJAAAAADCFRBIAAAAAYAqJJAAAAADAFBJJAAAAAIApJJIAAAAAAFNIJAEAAAAAppBIAgAAAABMIZEEAAAAAJjy/wDtdlKGCWixG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457790"/>
            <a:ext cx="5267325" cy="165735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30906" y="1096358"/>
            <a:ext cx="11021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A" dirty="0" smtClean="0">
                <a:latin typeface="Roboto"/>
              </a:rPr>
              <a:t>Se realizo el test con los algoritmos de regresión logística y decisión </a:t>
            </a:r>
            <a:r>
              <a:rPr lang="es-PA" dirty="0" err="1" smtClean="0">
                <a:latin typeface="Roboto"/>
              </a:rPr>
              <a:t>tree</a:t>
            </a:r>
            <a:r>
              <a:rPr lang="es-PA" dirty="0" smtClean="0">
                <a:latin typeface="Roboto"/>
              </a:rPr>
              <a:t>, cuando se le suministro la información para su entrenamiento el que tuvo mejor resultado fue el de </a:t>
            </a:r>
            <a:r>
              <a:rPr lang="es-PA" dirty="0">
                <a:latin typeface="Roboto"/>
              </a:rPr>
              <a:t>regresión logística </a:t>
            </a:r>
            <a:r>
              <a:rPr lang="es-PA" dirty="0" smtClean="0">
                <a:latin typeface="Roboto"/>
              </a:rPr>
              <a:t>con un </a:t>
            </a:r>
            <a:r>
              <a:rPr lang="es-PA" dirty="0" err="1" smtClean="0">
                <a:latin typeface="Roboto"/>
              </a:rPr>
              <a:t>accuracy</a:t>
            </a:r>
            <a:r>
              <a:rPr lang="es-PA" dirty="0" smtClean="0">
                <a:latin typeface="Roboto"/>
              </a:rPr>
              <a:t> de 0.89.</a:t>
            </a:r>
            <a:endParaRPr lang="es-E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555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9" y="3157605"/>
            <a:ext cx="6727991" cy="370039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61286" y="28892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dirty="0" smtClean="0">
                <a:latin typeface="Roboto"/>
              </a:rPr>
              <a:t>Conclusiones</a:t>
            </a:r>
            <a:endParaRPr lang="es-ES" b="1" dirty="0">
              <a:latin typeface="Roboto"/>
            </a:endParaRPr>
          </a:p>
        </p:txBody>
      </p:sp>
      <p:sp>
        <p:nvSpPr>
          <p:cNvPr id="2" name="AutoShape 2" descr="data:image/png;base64,iVBORw0KGgoAAAANSUhEUgAAA5IAAAKqCAYAAABIL2FmAAAAOXRFWHRTb2Z0d2FyZQBNYXRwbG90bGliIHZlcnNpb24zLjcuMSwgaHR0cHM6Ly9tYXRwbG90bGliLm9yZy/bCgiHAAAACXBIWXMAAA9hAAAPYQGoP6dpAABs/UlEQVR4nO3deVhV5fr/8c9GZVAEJwTnAS1nyAktc0i/ctQspzKHnCtLKaFSydnOCbOcStOjlZbimEPjcR76Os+WpaZI0lHAKTVRAWH9/vDn/rYDk7Xd7o2b98trXRfrWc961r03+wJv7mc9y2IYhiEAAAAAAHLIw9UBAAAAAAAeLCSSAAAAAABTSCQBAAAAAKaQSAIAAAAATCGRBAAAAACYQiIJAAAAADCFRBIAAAAAYAqJJAAAAADAFBJJAAAAAIApJJIA4CAWi0Vjx451dRgPlF9//VUWi0Xz5s27L+Nv3rxZFotFmzdvvi/jAwCQV5FIAkAOfPTRR7JYLAoLC8vxOdu3b9fYsWN16dKl+xcYAACAC5BIAkAOxMbGqmLFitq9e7dOnDiRo3O2b9+ucePGkUi6UNOmTXX9+nU1bdrU1aEAAOBWSCQB4C7i4+O1fft2TZ48WQEBAYqNjXV1SC6XkpKSbXtmZqZu3Ljh5GjuzMPDQ97e3vLw4NcdAACOxG9WALiL2NhYFS1aVO3atVOXLl1ylEiOHTtWb775piSpUqVKslgsslgs+vXXXyVJc+fO1RNPPKGSJUvKy8tLNWrU0MyZM7OMs3fvXoWHh6tEiRLy8fFRpUqV1K9fvxzF/Z///EfNmjVT4cKF5efnpwYNGmjhwoU2fZYtW6Z69erJx8dHJUqUUM+ePXX69GmbPn369JGvr6/i4uLUtm1bFS5cWD169JB0677QwYMHKzY2VjVr1pSXl5dWr14tSTp9+rT69eunwMBAeXl5qWbNmvr000/vGvcPP/ygPn36qHLlyvL29lZQUJD69eunCxcuZOl7+vRp9e/fX6VLl5aXl5cqVaqkl19+WWlpaZLufI+kmdd9+vRpdejQQb6+vgoICNAbb7yhjIwMm76ZmZmaOnWqatasKW9vbwUGBuqll17S77//btPvXr6fAADkJvldHQAA5HaxsbHq1KmTPD091a1bN82cOVN79uxRgwYN7nhOp06d9Msvv2jRokWaMmWKSpQoIUkKCAiQJM2cOVM1a9bUU089pfz58+vrr7/WK6+8oszMTA0aNEiSdPbsWbVu3VoBAQEaPny4ihQpol9//VUrVqy4a8zz5s1Tv379VLNmTUVHR6tIkSI6cOCAVq9ere7du1v79O3bVw0aNFBMTIySk5M1bdo0bdu2TQcOHFCRIkWs4928eVPh4eFq0qSJ3n//fRUsWNB6bOPGjVq6dKkGDx6sEiVKqGLFikpOTlajRo2siWZAQID+85//qH///rpy5YqGDBlyx9jXrVunkydPqm/fvgoKCtJPP/2k2bNn66efftLOnTtlsVgkSWfOnFHDhg116dIlvfjii6pWrZpOnz6tL774QteuXZOnp+cd35ucvu6MjAyFh4crLCxM77//vtavX69JkyYpODhYL7/8srXfSy+9ZB331VdfVXx8vKZPn64DBw5o27ZtKlCgwD19PwEAyHUMAMAd7d2715BkrFu3zjAMw8jMzDTKli1rvPbaa1n6SjLGjBlj3X/vvfcMSUZ8fHyWvteuXcvSFh4eblSuXNm6v3LlSkOSsWfPHlMxX7p0yShcuLARFhZmXL9+3eZYZmamYRiGkZaWZpQsWdKoVauWTZ9vvvnGkGSMHj3a2ta7d29DkjF8+PAs15JkeHh4GD/99JNNe//+/Y1SpUoZ58+ft2l/7rnnDH9/f+vrj4+PNyQZc+fOtfbJ7r1ZtGiRIcn4/vvvrW29evUyPDw8sn1/br/OTZs2GZKMTZs22f26x48fbzP2I488YtSrV8+6/7//+7+GJCM2Ntam3+rVq23a7f1+AgCQGzG1FQD+RmxsrAIDA9WiRQtJt6Zydu3aVYsXL84yvdEMHx8f69eXL1/W+fPn1axZM508eVKXL1+WJGtl7JtvvlF6enqOx163bp3++OMPDR8+XN7e3jbHblfz9u7dq7Nnz+qVV16x6dOuXTtVq1ZN3377bZZx/1yB+7NmzZqpRo0a1n3DMLR8+XK1b99ehmHo/Pnz1i08PFyXL1/W/v377xj/n9+bGzdu6Pz582rUqJEkWc/LzMzUqlWr1L59e9WvXz/LGLdf51/Z87oHDhxos//444/r5MmT1v1ly5bJ399f//M//2PzWuvVqydfX19t2rRJkv3fTwAAciMSSQC4g4yMDC1evFgtWrRQfHy8Tpw4oRMnTigsLEzJycnasGGD3WNv27ZNrVq1UqFChVSkSBEFBATorbfekiRrItmsWTN17txZ48aNU4kSJfT0009r7ty5Sk1N/dux4+LiJEm1atW6Y59Tp05Jkh5++OEsx6pVq2Y9flv+/PlVtmzZbMeqVKmSzf65c+d06dIlzZ49WwEBATZb3759Jd2atnsnFy9e1GuvvabAwED5+PgoICDAeo3b7825c+d05cqVv32N2TH7ur29va3TkW8rWrSozb2Px48f1+XLl1WyZMksr/fq1avW12rv9xMAgNyIeyQB4A42btyoxMRELV68WIsXL85yPDY2Vq1btzY9blxcnFq2bKlq1app8uTJKleunDw9PfXdd99pypQpyszMlHSrqvbFF19o586d+vrrr7VmzRr169dPkyZN0s6dO+Xr63vPrzGnvLy87rjy6Z8riJKs8ffs2VO9e/fO9pw6derc8VrPPvustm/frjfffFOhoaHy9fVVZmam/vGPf1jHdpZ8+fLdtU9mZqZKlix5x0WYbieiuen7CQDAvSKRBIA7iI2NVcmSJTVjxowsx1asWKGVK1dq1qxZWRKp2+40vfLrr79WamqqvvrqK5UvX97afnsK5F81atRIjRo10r/+9S8tXLhQPXr00OLFizVgwIBs+wcHB0uSDh8+rCpVqmTbp0KFCpKkY8eO6YknnrA5duzYMetxewQEBKhw4cLKyMhQq1atTJ37+++/a8OGDRo3bpxGjx5tbT9+/HiWa/j5+enw4cOmxr8frzs4OFjr16/XY489dsfPwp+Z/X4CAJAbMbUVALJx/fp1rVixQk8++aS6dOmSZRs8eLD++OMPffXVV3cco1ChQpKkS5cu2bTfrnIZhmFtu3z5subOnWvT7/fff7fpI0mhoaGS9LfTIVu3bq3ChQsrJiYmyzMdb49Xv359lSxZUrNmzbIZ6z//+Y+OHDmidu3a3XH8u8mXL586d+6s5cuXZ5vonTt37m/P/XOct02dOtVm38PDQx06dNDXX3+tvXv3Zhnnr+ffdj9e97PPPquMjAy9/fbbWY7dvHnT+v239/sJAEBuREUSALLx1Vdf6Y8//tBTTz2V7fFGjRopICBAsbGx6tq1a7Z96tWrJ0kaMWKEnnvuORUoUEDt27dX69at5enpqfbt2+ull17S1atXNWfOHJUsWVKJiYnW8z/77DN99NFH6tixo4KDg/XHH39ozpw58vPzU9u2be8Yu5+fn6ZMmaIBAwaoQYMG6t69u4oWLapDhw7p2rVr+uyzz1SgQAG9++676tu3r5o1a6Zu3bpZH4NRsWJFRUZG3sO7J02YMEGbNm1SWFiYXnjhBdWoUUMXL17U/v37tX79el28ePGOsTdt2lQTJ05Uenq6ypQpo7Vr1yo+Pj5L33feeUdr165Vs2bN9OKLL6p69epKTEzUsmXLtHXrVpvHeNx2P153s2bN9NJLLykmJkYHDx5U69atVaBAAR0/flzLli3TtGnT1KVLF7u/nwAA5EquWzAWAHKv9u3bG97e3kZKSsod+/Tp08coUKCA9REX+svjPwzDMN5++22jTJkyhoeHh82jQL766iujTp06hre3t1GxYkXj3XffNT799FObPvv37ze6detmlC9f3vDy8jJKlixpPPnkk8bevXtz9Bq++uor49FHHzV8fHwMPz8/o2HDhsaiRYts+ixZssR45JFHDC8vL6NYsWJGjx49jP/+9782fXr37m0UKlQo22tIMgYNGpTtseTkZGPQoEFGuXLljAIFChhBQUFGy5YtjdmzZ1v7ZPf4j//+979Gx44djSJFihj+/v7GM888Y5w5cybb9/fUqVNGr169jICAAMPLy8uoXLmyMWjQICM1NdUwjKyP/3DE6x4zZoyR3a/P2bNnG/Xq1TN8fHyMwoULG7Vr1zaGDh1qnDlzxjCMe/9+AgCQm1gM4w7zfwAAAAAAyAb3SAIAAAAATCGRBAAAAACYQiIJAAAAADCFRBIAAAAAnOz7779X+/btVbp0aVksFq1atepv+ycmJqp79+566KGH5OHhoSFDhmTbb9myZapWrZq8vb1Vu3ZtfffddzbHDcPQ6NGjVapUKfn4+KhVq1ZZntecEySSAAAAAOBkKSkpCgkJ0YwZM3LUPzU1VQEBARo5cqRCQkKy7bN9+3Z169ZN/fv314EDB9ShQwd16NDB5rnOEydO1AcffKBZs2Zp165dKlSokMLDw7M8e/puWLUVAAAAAFzIYrFo5cqV6tChQ476N2/eXKGhoZo6dapNe9euXZWSkqJvvvnG2taoUSOFhoZq1qxZMgxDpUuX1uuvv6433nhDknT58mUFBgZq3rx5eu6553IcMxVJAAAAAHCA1NRUXblyxWZLTU112vV37NihVq1a2bSFh4drx44dkqT4+HglJSXZ9PH391dYWJi1T07lv/dwHSNi5RFXhwA382HH6q4OAQAAAE7m88hgl1172NMlNG7cOJu2MWPGaOzYsU65flJSkgIDA23aAgMDlZSUZD1+u+1OfXIq1ySSAAAAAPAgi46OVlRUlE2bl5eXi6K5v0gkAQAAAMABvLy8XJo4BgUFKTk52aYtOTlZQUFB1uO320qVKmXTJzQ01NS1uEcSAAAAgPuweLhuc7HGjRtrw4YNNm3r1q1T48aNJUmVKlVSUFCQTZ8rV65o165d1j45RUUSAAAAAJzs6tWrOnHihHU/Pj5eBw8eVLFixVS+fHlFR0fr9OnT+vzzz619Dh48aD333LlzOnjwoDw9PVWjRg1J0muvvaZmzZpp0qRJateunRYvXqy9e/dq9uzZkm6tDjtkyBD985//VNWqVVWpUiWNGjVKpUuXzvGKsbeRSAIAAABwHxaLqyPIkb1796pFixbW/dv3Vvbu3Vvz5s1TYmKiEhISbM555JFHrF/v27dPCxcuVIUKFfTrr79Kkh599FEtXLhQI0eO1FtvvaWqVatq1apVqlWrlvW8oUOHKiUlRS+++KIuXbqkJk2aaPXq1fL29jYVf655jiSrtsLRWLUVAAAg7/Gp95rLrn193zSXXdvZqEgCAAAAcB+54F7FvIB3GQAAAABgCokkAAAAAMAUprYCAAAAcB8PyGI7DzoqkgAAAAAAU6hIAgAAAHAfLLbjFLzLAAAAAABTSCQBAAAAAKYwtRUAAACA+2CxHaegIgkAAAAAMIWKJAAAAAD3wWI7TsG7DAAAAAAwhUQSAAAAAGAKU1sBAAAAuA8W23EKKpIAAAAAAFOoSAIAAABwHyy24xS8ywAAAAAAU6hIAgAAAHAf3CPpFFQkAQAAAACmkEgCAAAAAExhaisAAAAA98FiO07BuwwAAAAAMIWKJAAAAAD3wWI7TkFFEgAAAABgCokkAAAAAMAUprYCAAAAcB8stuMUvMsAAAAAAFOoSAIAAABwH1QknYJ3GQAAAABgChVJAAAAAO7Dg8d/OAMVSQAAAACAKSSSAAAAAABTmNoKAAAAwH2w2I5T8C4DAAAAAEyhIgkAAADAfVhYbMcZqEgCAAAAAEwhkQQAAAAAmMLUVgAAAADug8V2nIJ3GQAAAABgChVJAAAAAO6DxXacgookAAAAAMAUKpIAAAAA3Af3SDoF7zIAAAAAwBQSSQAAAACAKfeUSJ44cUJr1qzR9evXJUmGYTgkKAAAAACwi8Xiui0PsSuRvHDhglq1aqWHHnpIbdu2VWJioiSpf//+ev311x0aIAAAAAAgd7ErkYyMjFT+/PmVkJCgggULWtu7du2q1atXOyw4AAAAADDF4uG6LQ+xa9XWtWvXas2aNSpbtqxNe9WqVXXq1CmHBAYAAAAAyJ3sSptTUlJsKpG3Xbx4UV5eXvccFAAAAAAg97IrkXz88cf1+eefW/ctFosyMzM1ceJEtWjRwmHBAQAAAIApLLbjFHZNbZ04caJatmypvXv3Ki0tTUOHDtVPP/2kixcvatu2bY6OEQAAAACQi9hVkaxVq5Z++eUXNWnSRE8//bRSUlLUqVMnHThwQMHBwY6OEQAAAAByhsV2nMKuiqQk+fv7a8SIEY6MBQAAAADwALArkfzhhx+ybbdYLPL29lb58uVZdAcAAACA8+WxexVdxa5EMjQ0VJb//w0yDEOSrPuSVKBAAXXt2lX//ve/5e3tneX81NRUpaam2rRlpKcpXwFPe8IBAAAAADiRXRN5V65cqapVq2r27Nk6dOiQDh06pNmzZ+vhhx/WwoUL9cknn2jjxo0aOXJktufHxMTI39/fZtu7fPY9vRAAAAAAgHNYjNslRRMaNmyot99+W+Hh4Tbta9as0ahRo7R7926tWrVKr7/+uuLi4rKcn11FcvjqeCqScKgPO1Z3dQgAAABwMp8np7vs2te/GeyyazubXVNbf/zxR1WoUCFLe4UKFfTjjz9KujX9NTExMdvzvby8stxDSRIJAAAAAA8Gu6a2VqtWTRMmTFBaWpq1LT09XRMmTFC1atUkSadPn1ZgYKBjogQAAACAnODxH05hV0VyxowZeuqpp1S2bFnVqVNH0q0qZUZGhr755htJ0smTJ/XKK684LlIAAAAAQK5gVyL56KOPKj4+XrGxsfrll18kSc8884y6d++uwoULS5Kef/55x0UJAAAAAMg17EokJalw4cJq2rSpKlasaJ3iumnTJknSU0895ZjoAAAAAMAMniPpFHYlkidPnlTHjh31448/ymKxyDAMm+dIZmRkOCxAAAAAAEDuYtcdoa+99poqVaqks2fPqmDBgjp8+LC2bNmi+vXra/PmzQ4OEQAAAAByiMV2nMKuiuSOHTu0ceNGlShRQh4eHsqXL5+aNGmimJgYvfrqqzpw4ICj4wQAAAAA5BJ2pc0ZGRnWRXVKlCihM2fOSLr1HMljx445LjoAAAAAMMNicd2Wh9iVSNaqVUuHDh2SJIWFhWnixInatm2bxo8fr8qVKzs0QAAAAABwN99//73at2+v0qVLy2KxaNWqVXc9Z/Pmzapbt668vLxUpUoVzZs3z+Z4xYoVZbFYsmyDBg2y9mnevHmW4wMHDjQdv12J5MiRI5WZmSlJGj9+vOLj4/X444/ru+++0wcffGDPkAAAAACQZ6SkpCgkJEQzZszIUf/4+Hi1a9dOLVq00MGDBzVkyBANGDBAa9assfbZs2ePEhMTrdu6desk3XpU45+98MILNv0mTpxoOn677pEMDw+3fl2lShUdPXpUFy9eVNGiRW1WbwUAAAAAp3pAFr1p06aN2rRpk+P+s2bNUqVKlTRp0iRJUvXq1bV161ZNmTLFmp8FBATYnDNhwgQFBwerWbNmNu0FCxZUUFDQPcXvsHe5WLFiJJEAAAAA8qzU1FRduXLFZktNTXXI2Dt27FCrVq1s2sLDw7Vjx45s+6elpWnBggXq169fljwtNjZWJUqUUK1atRQdHa1r166ZjufBSNcBAAAAICdcuNhOTEyM/P39bbaYmBiHvKykpCQFBgbatAUGBurKlSu6fv16lv6rVq3SpUuX1KdPH5v27t27a8GCBdq0aZOio6M1f/589ezZ03Q8dk1tBQAAAADYio6OVlRUlE2bl5eXS2L55JNP1KZNG5UuXdqm/cUXX7R+Xbt2bZUqVUotW7ZUXFycgoODczw+iSQAAAAAOICXl9d9SxyDgoKUnJxs05acnCw/Pz/5+PjYtJ86dUrr16/XihUr7jpuWFiYJOnEiRMkkgAAAADyJnddt6Vx48b67rvvbNrWrVunxo0bZ+k7d+5clSxZUu3atbvruAcPHpQklSpVylQ83CMJAAAAAE529epVHTx40JrIxcfH6+DBg0pISJB0a5psr169rP0HDhyokydPaujQoTp69Kg++ugjLV26VJGRkTbjZmZmau7cuerdu7fy57etG8bFxentt9/Wvn379Ouvv+qrr75Sr1691LRpU9WpU8dU/FQkAQAAALiNB6UiuXfvXrVo0cK6f/veyt69e2vevHlKTEy0JpWSVKlSJX377beKjIzUtGnTVLZsWX388cc2j2aUpPXr1yshIUH9+vXLck1PT0+tX79eU6dOVUpKisqVK6fOnTtr5MiRpuO3GIZhmD7rPohYecTVIcDNfNixuqtDAAAAgJMV6jLXZddO+aKvy67tbFQkAQAAALiPB6Mg+cDjHkkAAAAAgCkkkgAAAAAAU5jaCgAAAMBtPCiL7TzoqEgCAAAAAEyhIgkAAADAbVCRdA4qkgAAAAAAU0gkAQAAAACmMLUVAAAAgNtgaqtzUJEEAAAAAJhCRRIAAACA26Ai6RxUJAEAAAAAppBIAgAAAABMYWorAAAAAPfBzFanoCIJAAAAADCFiiQAAAAAt8FiO85BRRIAAAAAYAoVSQAAAABug4qkc1CRBAAAAACYQiIJAAAAADCFqa0AAAAA3AZTW52DiiQAAAAAwBQqkgAAAADcBhVJ56AiCQAAAAAwhUQSAAAAAGAKU1sBAAAAuA9mtjoFFUkAAAAAgClUJAEAAAC4DRbbcQ4qkgAAAAAAU6hIAgAAAHAbVCSdg4okAAAAAMAUEkkAAAAAgClMbQUAAADgNpja6hxUJAEAAAAAplCRBAAAAOA+KEg6BRVJAAAAAIApJJIAAAAAAFOY2goAAADAbbDYjnNQkQQAAAAAmJJrKpIfdqzu6hDgZiJWHnF1CHAj/IwCAODBQEXSOahIAgAAAABMyTUVSQAAAAC4V1QknYOKJAAAAADAFBJJAAAAAIApTG0FAAAA4DaY2uocVCQBAAAAAKZQkQQAAADgPihIOgUVSQAAAACAKSSSAAAAAABTmNoKAAAAwG2w2I5zUJEEAAAAAJhCRRIAAACA26Ai6RxUJAEAAAAAplCRBAAAAOA2qEg6BxVJAAAAAIApJJIAAAAAAFOY2goAAADAfTCz1SmoSAIAAAAATKEiCQAAAMBtsNiOc1CRBAAAAACYQiIJAAAAADCFqa0AAAAA3AZTW52DiiQAAAAAwBQqkgAAAADcBhVJ56AiCQAAAAAwhYokAAAAALdBRdI5qEgCAAAAgJN9//33at++vUqXLi2LxaJVq1bd9ZzNmzerbt268vLyUpUqVTRv3jyb42PHjpXFYrHZqlWrZtPnxo0bGjRokIoXLy5fX1917txZycnJpuMnkQQAAAAAJ0tJSVFISIhmzJiRo/7x8fFq166dWrRooYMHD2rIkCEaMGCA1qxZY9OvZs2aSkxMtG5bt261OR4ZGamvv/5ay5Yt05YtW3TmzBl16tTJdPxMbQUAAADgPh6Qma1t2rRRmzZtctx/1qxZqlSpkiZNmiRJql69urZu3aopU6YoPDzc2i9//vwKCgrKdozLly/rk08+0cKFC/XEE09IkubOnavq1atr586datSoUY7joSIJAAAAAA6QmpqqK1eu2GypqakOGXvHjh1q1aqVTVt4eLh27Nhh03b8+HGVLl1alStXVo8ePZSQkGA9tm/fPqWnp9uMU61aNZUvXz7LOHdDIgkAAADAbfz1HkFnbjExMfL397fZYmJiHPK6kpKSFBgYaNMWGBioK1eu6Pr165KksLAwzZs3T6tXr9bMmTMVHx+vxx9/XH/88Yd1DE9PTxUpUiTLOElJSabiYWorAAAAADhAdHS0oqKibNq8vLycdv0/T5WtU6eOwsLCVKFCBS1dulT9+/d36LVIJAEAAADAAby8vO5b4hgUFJRlddXk5GT5+fnJx8cn23OKFCmihx56SCdOnLCOkZaWpkuXLtlUJZOTk+94X+WdMLUVAAAAgNtw5dTW+6lx48basGGDTdu6devUuHHjO55z9epVxcXFqVSpUpKkevXqqUCBAjbjHDt2TAkJCX87TnbsrkgeP35cmzZt0tmzZ5WZmWlzbPTo0fYOCwAAAABu7+rVq9ZKoXTr8R4HDx5UsWLFVL58eUVHR+v06dP6/PPPJUkDBw7U9OnTNXToUPXr108bN27U0qVL9e2331rHeOONN9S+fXtVqFBBZ86c0ZgxY5QvXz5169ZNkuTv76/+/fsrKipKxYoVk5+fnyIiItS4cWNTK7ZKdiaSc+bM0csvv6wSJUooKCjIJvu2WCwkkgAAAABc4j4XBh1m7969atGihXX/9r2VvXv31rx585SYmGiz4mqlSpX07bffKjIyUtOmTVPZsmX18ccf2zz647///a+6deumCxcuKCAgQE2aNNHOnTsVEBBg7TNlyhR5eHioc+fOSk1NVXh4uD766CPT8VsMwzDMnlShQgW98sorGjZsmOkLAs4SsfKIq0OAG/mwY3VXhwAAAHKgyhv/cdm1T7yf8+dCPujsqkj+/vvveuaZZxwdCwAAAADck/t9ryJusWuxnWeeeUZr1651dCwAAAAAgAeAXRXJKlWqaNSoUdq5c6dq166tAgUK2Bx/9dVXHRIcAAAAACD3sSuRnD17tnx9fbVlyxZt2bLF5pjFYiGRBAAAAOASzGx1DrsSyfj4eEfHAQAAAAB4QNj9HMnbbi/6yk2tAAAAAFyNvMQ57FpsR5I+//xz1a5dWz4+PvLx8VGdOnU0f/58R8YGAAAAAMiF7KpITp48WaNGjdLgwYP12GOPSZK2bt2qgQMH6vz584qMjHRokAAAAACA3MOuRPLDDz/UzJkz1atXL2vbU089pZo1a2rs2LEkkgAAAABcgpmtzmHX1NbExEQ9+uijWdofffRRJSYm3nNQAAAAAIDcy65EskqVKlq6dGmW9iVLlqhq1ar3HBQAAAAA2MPDw+KyLS+xa2rruHHj1LVrV33//ffWeyS3bdumDRs2ZJtgAgAAAADch10Vyc6dO2vXrl0qUaKEVq1apVWrVqlEiRLavXu3Onbs6OgYAQAAAAC5iN3PkaxXr54WLFjgyFgAAAAA4J6w2I5z5DiRvHLlivz8/Kxf/53b/QAAAAAA7ifHiWTRokWVmJiokiVLqkiRIrJkk+obhiGLxaKMjAyHBgkAAAAAOZFdngLHy3EiuXHjRhUrVkyStGnTpvsWEAAAAAAgd8txItmsWTPr15UqVVK5cuWyZPuGYei3335zXHQAAAAAYAIFSeewa9XWSpUq6dy5c1naL168qEqVKt1zUAAAAACA3MuuRPL2vZB/dfXqVXl7e99zUAAAAACA3MvU4z+ioqIk3bqBddSoUSpYsKD1WEZGhnbt2qXQ0FCHBggAAAAAOcViO85hKpE8cOCApFsVyR9//FGenp7WY56engoJCdEbb7zh2AgBAAAAALmKqUTy9mqtffv21bRp03heJAAAAIBchYqkc5hKJG+bO3fuPV00NTVVqampNm1eXl7y8vK6p3EBAAAAAPefXYmkJO3du1dLly5VQkKC0tLSbI6tWLHib8+NiYnRuHHjbNrGjBmjsWPH2hsOAAAAAMBJ7Fq1dfHixXr00Ud15MgRrVy5Uunp6frpp5+0ceNG+fv73/X86OhoXb582WaLjo62JxQAAAAAsLJYXLflJXZVJN955x1NmTJFgwYNUuHChTVt2jRVqlRJL730kkqVKnXX85nGCgAAAAAPLrsqknFxcWrXrp2kW6u1pqSkyGKxKDIyUrNnz3ZogAAAAACQUxaLxWVbXmJXIlm0aFH98ccfkqQyZcro8OHDkqRLly7p2rVrjosOAAAAAJDr2DW1tWnTplq3bp1q166tZ555Rq+99po2btyodevWqWXLlo6OEQAAAAByJI8VBl3GrkRy+vTpunHjhiRpxIgRKlCggLZv367OnTtr5MiRDg0QAAAAAJC7mE4kb968qW+++Ubh4eGSJA8PDw0fPtzhgQEAAAAAcifT90jmz59fAwcOtFYkAQAAACC3YLEd57BrsZ2GDRvq4MGDDg4FAAAAAPAgsOseyVdeeUVRUVH67bffVK9ePRUqVMjmeJ06dRwSHAAAAACYkccKgy5jVyL53HPPSZJeffVVa5vFYpFhGLJYLMrIyHBMdAAAAACAXMeuRDI+Pt7RcQAAAAAAHhB2JZIVKlRwdBwAAAAAcM/y2qI3rmJXIvn555//7fFevXrZFQwAAAAAIPezK5F87bXXbPbT09N17do1eXp6qmDBgiSSAAAAAFyCgqRz2PX4j99//91mu3r1qo4dO6YmTZpo0aJFjo4RAAAAAJCL2FWRzE7VqlU1YcIE9ezZU0ePHnXUsAAAAACQY9wj6Rx2VSTvJH/+/Dpz5owjhwQAAAAA5DJ2VSS/+uorm33DMJSYmKjp06frsccec0hgAAAAAIDcya5EskOHDjb7FotFAQEBeuKJJzRp0iRHxAUAAAAApjGz1TnsSiQzMzMdHQcAAAAA4AGR40QyKioqx4NOnjzZrmAAAAAA4F6w2I5z5DiRPHDggM3+/v37dfPmTT388MOSpF9++UX58uVTvXr1HBshAAAAACBXyXEiuWnTJuvXkydPVuHChfXZZ5+paNGikm49W7Jv3756/PHHHR8lAAAAACDXsOseyUmTJmnt2rXWJFKSihYtqn/+859q3bq1Xn/9dYcFCAAAAAA5xcxW57DrOZJXrlzRuXPnsrSfO3dOf/zxxz0HBQAAAADIveyqSHbs2FF9+/bVpEmT1LBhQ0nSrl279Oabb6pTp04ODRAAAAAAcorFdpzDrkRy1qxZeuONN9S9e3elp6ffGih/fvXv31/vvfeeQwMEAAAAAOQudiWSBQsW1EcffaT33ntPcXFxkqTg4GAVKlTIocEBAAAAgBkUJJ3DrkTytkKFCqlOnTqOigUAAAAA8ACwa7EdAAAAAEDedU8VSQAAAADITVhsxzmoSAIAAAAATKEiCQAAAMBtUJF0DiqSAAAAAABTSCQBAAAAAKYwtRUAAACA22Bmq3NQkQQAAAAAmEJFEgAAAIDbYLEd56AiCQAAAAAwhYokAAAAALdBQdI5qEgCAAAAgJN9//33at++vUqXLi2LxaJVq1bd9ZzNmzerbt268vLyUpUqVTRv3jyb4zExMWrQoIEKFy6skiVLqkOHDjp27JhNn+bNm8tisdhsAwcONB0/iSQAAAAAOFlKSopCQkI0Y8aMHPWPj49Xu3bt1KJFCx08eFBDhgzRgAEDtGbNGmufLVu2aNCgQdq5c6fWrVun9PR0tW7dWikpKTZjvfDCC0pMTLRuEydONB0/U1sBAAAAuI0HZbGdNm3aqE2bNjnuP2vWLFWqVEmTJk2SJFWvXl1bt27VlClTFB4eLklavXq1zTnz5s1TyZIltW/fPjVt2tTaXrBgQQUFBd1T/FQkAQAAAMABUlNTdeXKFZstNTXVIWPv2LFDrVq1smkLDw/Xjh077njO5cuXJUnFihWzaY+NjVWJEiVUq1YtRUdH69q1a6bjIZEEAAAA4DYsFtdtMTEx8vf3t9liYmIc8rqSkpIUGBho0xYYGKgrV67o+vXrWfpnZmZqyJAheuyxx1SrVi1re/fu3bVgwQJt2rRJ0dHRmj9/vnr27Gk6Hqa2AgAAAIADREdHKyoqyqbNy8vLJbEMGjRIhw8f1tatW23aX3zxRevXtWvXVqlSpdSyZUvFxcUpODg4x+OTSAIAAACAA3h5ed23xDEoKEjJyck2bcnJyfLz85OPj49N++DBg/XNN9/o+++/V9myZf923LCwMEnSiRMnSCQBAAAA5E0eD8hiO2Y1btxY3333nU3bunXr1LhxY+u+YRiKiIjQypUrtXnzZlWqVOmu4x48eFCSVKpUKVPxkEgCAAAAgJNdvXpVJ06csO7Hx8fr4MGDKlasmMqXL6/o6GidPn1an3/+uSRp4MCBmj59uoYOHap+/fpp48aNWrp0qb799lvrGIMGDdLChQv15ZdfqnDhwkpKSpIk+fv7y8fHR3FxcVq4cKHatm2r4sWL64cfflBkZKSaNm2qOnXqmIqfRBIAAACA23hQCpJ79+5VixYtrPu3763s3bu35s2bp8TERCUkJFiPV6pUSd9++60iIyM1bdo0lS1bVh9//LH10R+SNHPmTElS8+bNba41d+5c9enTR56enlq/fr2mTp2qlJQUlStXTp07d9bIkSNNx28xDMMwfRbwAIhYecTVIcCNfNixuqtDAAAAOdB6xk6XXXvtoEYuu7azUZEEAAAA4DYsD0pJ8gHHcyQBAAAAAKaQSAIAAAAATGFqKwAAAAC34cHMVqegIgkAAAAAMIWKJAAAAAC3wWI7zkFFEgAAAABgCokkAAAAAMAUprYCAAAAcBvMbHUOEkm4rQ87Vnd1CHAjESuPuDoEuBl+RgEAHmQkkgAAAADchkWUJJ2BeyQBAAAAAKaQSAIAAAAATGFqKwAAAAC34cHMVqegIgkAAAAAMIWKJAAAAAC3YeH5H05BRRIAAAAAYAoVSQAAAABug4Kkc1CRBAAAAACYQiIJAAAAADCFqa0AAAAA3IYHc1udgookAAAAAMAUKpIAAAAA3AYFSeegIgkAAAAAMIVEEgAAAABgClNbAQAAALgNC3NbnYKKJAAAAADAFCqSAAAAANwGBUnnoCIJAAAAADCFiiQAAAAAt+FBSdIpqEgCAAAAAEwhkQQAAAAAmMLUVgAAAABug4mtzkFFEgAAAABgChVJAAAAAG7DwmI7TkFFEgAAAABgCokkAAAAAMAUprYCAAAAcBsezGx1CiqSAAAAAABT7K5IbtiwQRs2bNDZs2eVmZlpc+zTTz+958AAAAAAwCwW23EOuxLJcePGafz48apfv75KlSrFNwsAAAAA8hC7EslZs2Zp3rx5ev755x0dDwAAAADYjRqXc9h1j2RaWpoeffRRR8cCAAAAAHgA2JVIDhgwQAsXLnR0LAAAAACAB4BdU1tv3Lih2bNna/369apTp44KFChgc3zy5MkOCQ4AAAAAzGD9FuewK5H84YcfFBoaKkk6fPiwzTG+cQAAAADg3uxKJDdt2uToOAAAAADgnnlQ13IKu+6RBAAAAADkXXZVJDt27JjtFFaLxSJvb29VqVJF3bt318MPP3zPAQIAAAAAche7KpL+/v7auHGj9u/fL4vFIovFogMHDmjjxo26efOmlixZopCQEG3bts3R8QIAAADAHd3OT1yx5SV2VSSDgoLUvXt3TZ8+XR4et3LRzMxMvfbaaypcuLAWL16sgQMHatiwYdq6datDAwYAAAAAuJZdFclPPvlEQ4YMsSaRkuTh4aGIiAjNnj1bFotFgwcPzrKiKwAAAADcTxYXbnmJXYnkzZs3dfTo0SztR48eVUZGhiTJ29s7z5V3AQAAACAvsGtq6/PPP6/+/fvrrbfeUoMGDSRJe/bs0TvvvKNevXpJkrZs2aKaNWs6LlIAAAAAuAsPillOYVciOWXKFAUGBmrixIlKTk6WJAUGBioyMlLDhg2TJLVu3Vr/+Mc/HBcpAAAAACBXsCuRzJcvn0aMGKERI0boypUrkiQ/Pz+bPuXLl7/36AAAAAAAuY5dieSf/TWBBAAAAABXYWarc+Q4kaxbt642bNigokWL6pFHHvnbhXT279/vkOAAAAAAALlPjhPJp59+Wl5eXpKkDh063K94AAAAAMBuPDnCOXKcSI4ZMybbrwEAAAAAeYtdz5EEAAAAAORddi22k5GRoSlTpmjp0qVKSEhQWlqazfGLFy86JDgAAAAAMIOZrc5hV0Vy3Lhxmjx5srp27arLly8rKipKnTp1koeHh8aOHevgEAEAAAAAuYldiWRsbKzmzJmj119/Xfnz51e3bt308ccfa/To0dq5c6ejYwQAAACAHPGwWFy25SV2JZJJSUmqXbu2JMnX11eXL1+WJD355JP69ttvHRcdAAAAACDXsSuRLFu2rBITEyVJwcHBWrt2rSRpz5491keEAAAAAICzWSyu2/ISuxLJjh07asOGDZKkiIgIjRo1SlWrVlWvXr3Ur18/hwYIAAAAAO7m+++/V/v27VW6dGlZLBatWrXqruds3rxZdevWlZeXl6pUqaJ58+Zl6TNjxgxVrFhR3t7eCgsL0+7du22O37hxQ4MGDVLx4sXl6+urzp07Kzk52XT8diWSEyZM0FtvvSVJ6tq1q77//nu9/PLL+uKLLzRhwgR7hgQAAACAPCMlJUUhISGaMWNGjvrHx8erXbt2atGihQ4ePKghQ4ZowIABWrNmjbXPkiVLFBUVpTFjxmj//v0KCQlReHi4zp49a+0TGRmpr7/+WsuWLdOWLVt05swZderUyXT8FsMwDNNnAUAeE7HyiKtDgJv5sGN1V4cAAG5pkAt/Z8+w82e7xWLRypUr1aFDhzv2GTZsmL799lsdPnzY2vbcc8/p0qVLWr16tSQpLCxMDRo00PTp0yVJmZmZKleunCIiIjR8+HBdvnxZAQEBWrhwobp06SJJOnr0qKpXr64dO3aoUaNGOY7ZroqkJB07dkyDBw9Wy5Yt1bJlSw0ePFjHjh3L0bmpqam6cuWKzZaammpvKAAAAADgcvczz9mxY4datWpl0xYeHq4dO3ZIktLS0rRv3z6bPh4eHmrVqpW1z759+5Senm7Tp1q1aipfvry1T07ZlUguX75ctWrV0r59+xQSEqKQkBDt379ftWrV0vLly+96fkxMjPz9/W22mJgYe0IBAAAAACsPF273M89JSkpSYGCgTVtgYKCuXLmi69ev6/z588rIyMi2T1JSknUMT09PFSlS5I59ciq/+ZcgDR06VNHR0Ro/frxN+5gxYzR06FB17tz5b8+Pjo5WVFSUTRurvQIAAAB4kOWlPMeuRDIxMVG9evXK0t6zZ0+99957dz3fy8vLbd9QAAAAAHnT/cxzgoKCsqyumpycLD8/P/n4+ChfvnzKly9ftn2CgoKsY6SlpenSpUs2Vck/98kpu6a2Nm/eXP/7v/+bpX3r1q16/PHH7RkSAAAAAO6ZxWJx2XY/NW7c2PoIxtvWrVunxo0bS5I8PT1Vr149mz6ZmZnasGGDtU+9evVUoEABmz7Hjh1TQkKCtU9O2VWRfOqppzRs2DDt27fPurLPzp07tWzZMo0bN05fffWVTV8AAAAAwP+5evWqTpw4Yd2Pj4/XwYMHVaxYMZUvX17R0dE6ffq0Pv/8c0nSwIEDNX36dA0dOlT9+vXTxo0btXTpUn377bfWMaKiotS7d2/Vr19fDRs21NSpU5WSkqK+fftKkvz9/dW/f39FRUWpWLFi8vPzU0REhBo3bmxqxVbJzsd/eHjkrJBpsViUkZFhdngAyHV4/Accjcd/AMD9MeTLoy679tSnq+W47+bNm9WiRYss7b1799a8efPUp08f/frrr9q8ebPNOZGRkfr5559VtmxZjRo1Sn369LE5f/r06XrvvfeUlJSk0NBQffDBBwoLC7Mev3Hjhl5//XUtWrRIqampCg8P10cffWR6aivPkQSAHCCRhKORSALA/fGgJJIPOrumtgIAAABAbuRxf29VxP9ndyK5Z88ebdq0SWfPnlVmZqbNscmTJ99zYAAAAACA3MmuRPKdd97RyJEj9fDDDyswMNBmhaL7vVoRAAAAAMC17Eokp02bpk8//TTLjZ0AAAAA4EoUtpzDrudIenh46LHHHnN0LAAAAACAB4BdiWRkZKRmzJjh6FgAAAAA4J54WFy35SV2TW1944031K5dOwUHB6tGjRoqUKCAzfEVK1Y4JDgAAAAAQO5jVyL56quvatOmTWrRooWKFy/OPGQAAAAAyEPsSiQ/++wzLV++XO3atXN0PAAAAABgN2pczmHXPZLFihVTcHCwo2MBAAAAADwA7Eokx44dqzFjxujatWuOjgcAAAAA7OZhsbhsy0vsmtr6wQcfKC4uToGBgapYsWKWxXb279/vkOAAAAAAALmPXYlkhw4dHBwGAAAAAOBBYVciOWbMGEfHAQAAAAD3zK5792Aa7zMAAAAAwBS7KpIZGRmaMmWKli5dqoSEBKWlpdkcv3jxokOCAwAAAAAz8tiaNy5jV0Vy3Lhxmjx5srp27arLly8rKipKnTp1koeHh8aOHevgEAEAAAAAuYldiWRsbKzmzJmj119/Xfnz51e3bt308ccfa/To0dq5c6ejYwQAAACAHOHxH85hVyKZlJSk2rVrS5J8fX11+fJlSdKTTz6pb7/91nHRAQAAAAByHbsSybJlyyoxMVGSFBwcrLVr10qS9uzZIy8vL8dFBwAAAADIdexKJDt27KgNGzZIkiIiIjRq1ChVrVpVvXr1Ur9+/RwaIAAAAADklMXiui0vsWvV1gkTJli/7tq1qypUqKDt27eratWqat++vcOCAwAAAADkPnZVJGNiYvTpp59a9xs1aqSoqCidO3dO7777rsOCAwAAAAAzPCyu2/ISuxLJf//736pWrVqW9po1a2rWrFn3HBQAAAAAIPeye9XWUqVKZWkPCAiwLsIDAAAAAHBPdt0jWa5cOW3btk2VKlWyad+2bZtKly7tkMAAAAAAwKy89jxHV7ErkXzhhRc0ZMgQpaen64knnpAkbdiwQUOHDtXrr7/u0AABAAAAALmLXYnkm2++qQsXLuiVV15RWlqaJMnb21vDhg1TdHS0QwMEAAAAgJyiIOkcdiWSFotF7777rkaNGqUjR47Ix8dHVatWlZeXl6PjAwAAAADkMnYlkrf5+vqqQYMGjooFAAAAAO5JXnsMh6vYtWorAAAAACDvIpEEAAAAAJhyT1NbAQAAACA3sYi5rc5ARRIAAAAAYAoVSQAAAABug8V2nIOKJAAAAADAFBJJAAAAAIApTG0FAAAA4DaY2uocVCQBAAAAAKZQkQQAAADgNiwWSpLOQEUSAAAAAGAKFUkAAAAAboN7JJ2DiiQAAAAAwBQSSQAAAACAKUxtBQAAAOA2WGvHOahIAgAAAABMoSIJAAAAwG14UJJ0CiqSAAAAAABTSCQBAAAAAKYwtRUAAACA2+A5ks5BRRIAAAAAYAoVSQAAAABug7V2nIOKJAAAAADAFCqSAAAAANyGhyhJOgMVSQAAAACAKVQkASAHPuxY3dUhwM1ErDzi6hDgZvg5BcCZSCQBAAAAuA0W23EOprYCAAAAAEyhIgkAAADAbXhQkXQKKpIAAAAAAFNIJAEAAAAApjC1FQAAAIDb8GC1HaegIgkAAAAAMIWKJAAAAAC3QUHSOahIAgAAAABMoSIJAAAAwG1wj6RzUJEEAAAAABeZMWOGKlasKG9vb4WFhWn37t137Juenq7x48crODhY3t7eCgkJ0erVq236VKxYURaLJcs2aNAga5/mzZtnOT5w4EBTcZNIAgAAAIALLFmyRFFRURozZoz279+vkJAQhYeH6+zZs9n2HzlypP7973/rww8/1M8//6yBAweqY8eOOnDggLXPnj17lJiYaN3WrVsnSXrmmWdsxnrhhRds+k2cONFU7CSSAAAAANyGxeK6zazJkyfrhRdeUN++fVWjRg3NmjVLBQsW1Keffppt//nz5+utt95S27ZtVblyZb388stq27atJk2aZO0TEBCgoKAg6/bNN98oODhYzZo1sxmrYMGCNv38/PxMxU4iCQAAAAAOkJqaqitXrthsqamp2fZNS0vTvn371KpVK2ubh4eHWrVqpR07dtxxfG9vb5s2Hx8fbd269Y7XWLBggfr16yfLXzLd2NhYlShRQrVq1VJ0dLSuXbtm5qWSSAIAAABwHx4u3GJiYuTv72+zxcTEZBvn+fPnlZGRocDAQJv2wMBAJSUlZXtOeHi4Jk+erOPHjyszM1Pr1q3TihUrlJiYmG3/VatW6dKlS+rTp49Ne/fu3bVgwQJt2rRJ0dHRmj9/vnr27JntGHfCqq0AAAAA4ADR0dGKioqyafPy8nLY+NOmTdMLL7ygatWqyWKxKDg4WH379r3jVNhPPvlEbdq0UenSpW3aX3zxRevXtWvXVqlSpdSyZUvFxcUpODg4R7FQkQQAAAAAB/Dy8pKfn5/NdqdEskSJEsqXL5+Sk5Nt2pOTkxUUFJTtOQEBAVq1apVSUlJ06tQpHT16VL6+vqpcuXKWvqdOndL69es1YMCAu8YdFhYmSTpx4sRd+95GIgkAAADAbWT36AtnbWZ4enqqXr162rBhg7UtMzNTGzZsUOPGjf/2XG9vb5UpU0Y3b97U8uXL9fTTT2fpM3fuXJUsWVLt2rW7aywHDx6UJJUqVSrH8TO1FQAAAABcICoqSr1791b9+vXVsGFDTZ06VSkpKerbt68kqVevXipTpoz1Pstdu3bp9OnTCg0N1enTpzV27FhlZmZq6NChNuNmZmZq7ty56t27t/Lnt0354uLitHDhQrVt21bFixfXDz/8oMjISDVt2lR16tTJcewkkgAAAADchh1P4XCZrl276ty5cxo9erSSkpIUGhqq1atXWxfgSUhIkIfH/00ivXHjhkaOHKmTJ0/K19dXbdu21fz581WkSBGbcdevX6+EhAT169cvyzU9PT21fv16a9Jarlw5de7cWSNHjjQVu8UwDMP8SwYAAPciYuURV4cAN/Nhx+quDgHIFT7f+5vLrt2rfjmXXdvZqEgCAAAAcBseJu9VhH1YbAcAAAAAYAqJJAAAAADAFKa2AgAAAHAbTGx1DiqSAAAAAABTqEgCAAAAcBusteMcVCQBAAAAAKaQSAIAAAAATGFqKwAAAAC3YWFuq1NQkQQAAAAAmEJFEgAAAIDboFLmHLzPAAAAAABTSCQBAAAAAKYwtRUAAACA22CxHeegIgkAAAAAMIWKJAAAAAC3QT3SOahIAgAAAABMoSIJAAAAwG1wj6RzUJEEAAAAAJhCIgkAAAAAMIWprQAAAADcBpUy53DY+3zp0iVHDQUAAAAAyMXsSiTfffddLVmyxLr/7LPPqnjx4ipTpowOHTrksOAAAAAAwAyLxeKyLS+xK5GcNWuWypUrJ0lat26d1q1bp//85z9q06aN3nzzTYcGCAAAAADIXey6RzIpKcmaSH7zzTd69tln1bp1a1WsWFFhYWEODRAAAAAAkLvYVZEsWrSofvvtN0nS6tWr1apVK0mSYRjKyMhwXHQAAAAAYILFhVteYldFslOnTurevbuqVq2qCxcuqE2bNpKkAwcOqEqVKg4NEAAAAACQu9iVSE6ZMkUVK1bUb7/9pokTJ8rX11eSlJiYqFdeecWhAQIAAABATuWxNW9cxq5EMi0tTW+88UaW9sjIyHsOCAAAAACQu9l1j2RgYKD69eunrVu3OjoeAAAAALCbhywu2/ISuxLJBQsW6OLFi3riiSf00EMPacKECTpz5oyjYwMAAAAA5EJ2JZIdOnTQqlWrdPr0aQ0cOFALFy5UhQoV9OSTT2rFihW6efOmo+MEAAAAAOQSdiWStwUEBCgqKko//PCDJk+erPXr16tLly4qXbq0Ro8erWvXrjkqTgAAAAC4K4vFdVteYtdiO7clJyfrs88+07x583Tq1Cl16dJF/fv313//+1+9++672rlzp9auXeuoWAEAAAAAuYBdieSKFSs0d+5crVmzRjVq1NArr7yinj17qkiRItY+jz76qKpXr+6oOAEAAADgrix5bNEbV7Erkezbt6+ee+45bdu2TQ0aNMi2T+nSpTVixIh7Cg4AAAAAkPvYlUgmJiaqYMGCf9vHx8dHY8aMsSsoAAAAAEDuZVci+eck8saNG0pLS7M57ufnd29RAQAAAIAd8tqiN65iVyKZkpKiYcOGaenSpbpw4UKW4xkZGX97fmpqqlJTU23avLy85OXlZU84AAAAAAAnsuvxH0OHDtXGjRs1c+ZMeXl56eOPP9a4ceNUunRpff7553c9PyYmRv7+/jZbTEyMPaEAAAAAgJWHLC7b8hKLYRiG2ZPKly+vzz//XM2bN5efn5/279+vKlWqaP78+Vq0aJG+++67vz2fiiQAIK+LWHnE1SHAzXzYkdXyAUla/dM5l137HzUDXHZtZ7NrauvFixdVuXJlSbfuh7x48aIkqUmTJnr55Zfvej5JIwAAAID7gXskncOuqa2VK1dWfHy8JKlatWpaunSpJOnrr7+2eZYkAAAAAMD92JVI9u3bV4cOHZIkDR8+XDNmzJC3t7ciIyP15ptvOjRAAAAAAEDuYtfU1sjISOvXrVq10tGjR7Vv3z5VqVJFderUcVhwAAAAAGAGU1udw65E8q8qVKigChUqOGIoAAAAAEAul+NE8oMPPsjxoK+++qpdwQAAAADAvbDkscdwuEqOE8kpU6bY7J87d07Xrl2zLq5z6dIlFSxYUCVLliSRBAAAAAA3luPFduLj463bv/71L4WGhurIkSO6ePGiLl68qCNHjqhu3bp6++2372e8AAAAAAAXsxiGYZg9KTg4WF988YUeeeQRm/Z9+/apS5cu1keDAACA7EWsPOLqEOBmPuxY3dUhALnChqPnXXbtltVKuOzazmbX4z8SExN18+bNLO0ZGRlKTk6+56AAAAAAALmXXYlky5Yt9dJLL2n//v3Wtn379unll19Wq1atHBYcAAAAAJhhceG/vMSuRPLTTz9VUFCQ6tevLy8vL3l5ealBgwYKDAzUxx9/7OgYAQAAAAC5iF3PkQwICNB3332n48eP68iRW/d4VKtWTQ899JBDgwMAAAAAMyx5qzDoMnYlkpL0ySefaMqUKTp+/LgkqWrVqhoyZIgGDBjgsOAAAAAAALmPXYnk6NGjNXnyZEVERKhx48aSpB07digyMlIJCQkaP368Q4MEAAAAAOQediWSM2fO1Jw5c9StWzdr21NPPaU6deooIiKCRBIAAACAS+S1RW9cxa7FdtLT01W/fv0s7fXq1cv2sSAAAAAAAPdhVyL5/PPPa+bMmVnaZ8+erR49etxzUAAAAABgDw+L67a85J4W21m7dq0aNWokSdq1a5cSEhLUq1cvRUVFWftNnjz53qMEAAAAAOQadiWShw8fVt26dSVJcXFxkqQSJUqoRIkSOnz4sLWfhbV3AQAAAMDt2JVIbtq0ydFxAAAAAMA9Y7Ed57DrHkkAAAAAQN5l9z2SAAAAAJDbcHedc1CRBAAAAACYQkUSAAAAgNugIOkcVCQBAAAAwEVmzJihihUrytvbW2FhYdq9e/cd+6anp2v8+PEKDg6Wt7e3QkJCtHr1aps+Y8eOlcVisdmqVatm0+fGjRsaNGiQihcvLl9fX3Xu3FnJycmm4iaRBAAAAAAXWLJkiaKiojRmzBjt379fISEhCg8P19mzZ7PtP3LkSP373//Whx9+qJ9//lkDBw5Ux44ddeDAAZt+NWvWVGJionXbunWrzfHIyEh9/fXXWrZsmbZs2aIzZ86oU6dOpmK3GIZhmHu5AADgXkWsPOLqEOBmPuxY3dUhALnCjhOXXHbtxlWKmOofFhamBg0aaPr06ZKkzMxMlStXThERERo+fHiW/qVLl9aIESM0aNAga1vnzp3l4+OjBQsWSLpVkVy1apUOHjyY7TUvX76sgIAALVy4UF26dJEkHT16VNWrV9eOHTvUqFGjHMVORRIAAAAAHCA1NVVXrlyx2VJTU7Ptm5aWpn379qlVq1bWNg8PD7Vq1Uo7duy44/je3t42bT4+PlkqjsePH1fp0qVVuXJl9ejRQwkJCdZj+/btU3p6us11q1WrpvLly9/xutkhkQQAAADgNiwu3GJiYuTv72+zxcTEZBvn+fPnlZGRocDAQJv2wMBAJSUlZXtOeHi4Jk+erOPHjyszM1Pr1q3TihUrlJiYaO0TFhamefPmafXq1Zo5c6bi4+P1+OOP648//pAkJSUlydPTU0WKFMnxdbPDqq0AAAAA4ADR0dGKioqyafPy8nLY+NOmTdMLL7ygatWqyWKxKDg4WH379tWnn35q7dOmTRvr13Xq1FFYWJgqVKigpUuXqn///g6LhYokAAAAADiAl5eX/Pz8bLY7JZIlSpRQvnz5sqyWmpycrKCgoGzPCQgI0KpVq5SSkqJTp07p6NGj8vX1VeXKle8YU5EiRfTQQw/pxIkTkqSgoCClpaXp0qVLOb5udkgkAQAAALgPV85tNcHT01P16tXThg0brG2ZmZnasGGDGjdu/Lfnent7q0yZMrp586aWL1+up59++o59r169qri4OJUqVUqSVK9ePRUoUMDmuseOHVNCQsJdr/tnTG0FAAAAABeIiopS7969Vb9+fTVs2FBTp05VSkqK+vbtK0nq1auXypQpY73PcteuXTp9+rRCQ0N1+vRpjR07VpmZmRo6dKh1zDfeeEPt27dXhQoVdObMGY0ZM0b58uVTt27dJEn+/v7q37+/oqKiVKxYMfn5+SkiIkKNGzfO8YqtEokkAAAAADdiMVsadKGuXbvq3LlzGj16tJKSkhQaGqrVq1dbF+BJSEiQh8f/TSK9ceOGRo4cqZMnT8rX11dt27bV/PnzbRbO+e9//6tu3brpwoULCggIUJMmTbRz504FBARY+0yZMkUeHh7q3LmzUlNTFR4ero8++shU7DxHEgAAF+A5knA0niMJ3LIr7rLLrh0W7O+yazsbFUkAAAAAbsPy4BQkH2gstgMAAAAAMIVEEgAAAABgClNbAQAAALgNZrY6BxVJAAAAAIApVCQBAAAAuA9Kkk5BRRIAAAAAYAqJJAAAAADAFKa2AgAAAHAbFua2OgUVSQAAAACAKVQkAQAAALgNCwVJp6AiCQAAAAAwhUQSAAAAAGAKU1sBAAAAuA1mtjoHFUkAAAAAgClUJAEAAAC4D0qSTkFFEgAAAABgChVJAAAAAG7DQknSKahIAgAAAABMIZEEAAAAAJjC1FYAAAAAbsPCzFanoCIJAAAAADCFiiQAAAAAt0FB0jmoSAIAAAAATLEYhmG4OggAAADcm4iVR1wdAtzMhx2ruzoEuxxK+MNl1w4pX9hl13Y2prYCAAAAcB/MbXUKprYCAAAAAEyhIgkAAADAbVgoSToFFUkAAAAAgClUJAEAAAC4DQsFSaegIgkAAAAAMIVEEgAAAABgClNbAQAAALgNZrY6BxVJAAAAAIApVCQBAAAAuA9Kkk5BRRIAAAAAYAqJJAAAAADAFKa2AgAAAHAbFua2OgUVSQAAAACAKVQkAQAAALgNCwVJp6AiCQAAAAAwhYokAAAAALdBQdI5qEgCAAAAAEwhkQQAAAAAmMLUVgAAAADug7mtTkFFEgAAAABgChVJAAAAAG7DQknSKahIAgAAAABMIZEEAAAAAJjC1FYAAAAAbsPCzFanoCIJAAAAADCFiiQAAAAAt0FB0jmoSAIAAAAATKEiCQAAAMB9UJJ0CiqSAAAAAABTSCQBAAAAAKYwtRUAAACA27Awt9UpqEgCAAAAAEyhIgkAAADAbVgoSDqFXRXJ/fv368cff7Tuf/nll+rQoYPeeustpaWlOSw4AAAAAEDuY1ci+dJLL+mXX36RJJ08eVLPPfecChYsqGXLlmno0KEODRAAAAAAkLvYlUj+8ssvCg0NlSQtW7ZMTZs21cKFCzVv3jwtX77ckfEBAAAAQI5ZXLjlJXYlkoZhKDMzU5K0fv16tW3bVpJUrlw5nT9/3nHRAQAAAAByHbsW26lfv77++c9/qlWrVtqyZYtmzpwpSYqPj1dgYKBDAwQAAACAHMtrpUEXsasiOXXqVO3fv1+DBw/WiBEjVKVKFUnSF198oUcffdShAQIAAAAAche7KpJ16tSxWbX1tvfee0/58uW756AAAAAAwB4WSpJOYVdF8k68vb1VoEABRw4JAAAAAG5rxowZqlixory9vRUWFqbdu3ffsW96errGjx+v4OBgeXt7KyQkRKtXr7bpExMTowYNGqhw4cIqWbKkOnTooGPHjtn0ad68uSwWi802cOBAU3HblUh6eHgoX758d9wAAAAAAH9vyZIlioqK0pgxY7R//36FhIQoPDxcZ8+ezbb/yJEj9e9//1sffvihfv75Zw0cOFAdO3bUgQMHrH22bNmiQYMGaefOnVq3bp3S09PVunVrpaSk2Iz1wgsvKDEx0bpNnDjRVOwWwzAMsy/4yy+/tNlPT0/XgQMH9Nlnn2ncuHHq37+/2SEBAABwDyJWHnF1CHAzH3as7uoQ7BJ//obLrl2phLep/mFhYWrQoIGmT58uScrMzFS5cuUUERGh4cOHZ+lfunRpjRgxQoMGDbK2de7cWT4+PlqwYEG21zh37pxKliypLVu2qGnTppJuVSRDQ0M1depUU/H+mV33SD799NNZ2rp06aKaNWtqyZIlJJIAAAAA8pzU1FSlpqbatHl5ecnLyytL37S0NO3bt0/R0dHWNg8PD7Vq1Uo7duy44/je3rbJqo+Pj7Zu3XrHmC5fvixJKlasmE17bGysFixYoKCgILVv316jRo1SwYIF//4F/olD75Fs1KiRNmzY4MghAQAAACDHLC7cYmJi5O/vb7PFxMRkG+f58+eVkZGR5fGJgYGBSkpKyvac8PBwTZ48WcePH1dmZqbWrVunFStWKDExMdv+mZmZGjJkiB577DHVqlXL2t69e3ctWLBAmzZtUnR0tObPn6+ePXve6S3Nll0Vyexcv35dH3zwgcqUKeOoIQEAAADggREdHa2oqCibtuyqkfaaNm2aXnjhBVWrVk0Wi0XBwcHq27evPv3002z7Dxo0SIcPH85SsXzxxRetX9euXVulSpVSy5YtFRcXp+Dg4BzFYlciWbRoUVks/7esrmEY+uOPP1SwYME7zs0FAAAAAHd2p2ms2SlRooTy5cun5ORkm/bk5GQFBQVle05AQIBWrVqlGzdu6MKFCypdurSGDx+uypUrZ+k7ePBgffPNN/r+++9VtmzZv40lLCxMknTixIn7m0j+9aZMDw8PBQQEKCwsTEWLFrVnSAAAAAC4dw/IYyQ9PT1Vr149bdiwQR06dJB0ayrqhg0bNHjw4L8919vbW2XKlFF6erqWL1+uZ5991nrMMAxFRERo5cqV2rx5sypVqnTXWA4ePChJKlWqVI7jtyuR7N27tz2nAQAAAAD+v6ioKPXu3Vv169dXw4YNNXXqVKWkpKhv376SpF69eqlMmTLW+yx37dql06dPKzQ0VKdPn9bYsWOVmZmpoUOHWsccNGiQFi5cqC+//FKFCxe23m/p7+8vHx8fxcXFaeHChWrbtq2KFy+uH374QZGRkWratKnq1KmT49jtvkfy0qVL+uSTT3TkyK2lpmvWrKl+/frJ39/f3iEBAAAA4J5YHpSSpKSuXbvq3LlzGj16tJKSkhQaGqrVq1dbF+BJSEiQh8f/rY9648YNjRw5UidPnpSvr6/atm2r+fPnq0iRItY+M2fOlHTrER9/NnfuXPXp00eenp5av369NWktV66cOnfurJEjR5qK3a7nSO7du1fh4eHy8fFRw4YNJUl79uzR9evXtXbtWtWtW9fskAAAALgHPEcSjvagPkfy1IXUu3e6TyoUd9zCOrmdXRXJyMhIPfXUU5ozZ47y5781xM2bNzVgwAANGTJE33//vUODBAAAAICcsDw4BckHml2J5N69e22SSEnKnz+/hg4dqvr16zssOAAAAABA7uNx9y5Z+fn5KSEhIUv7b7/9psKFC99zUAAAAACA3MuuRLJr167q37+/lixZot9++02//fabFi9erAEDBqhbt26OjhEAAAAAcsTiwi0vsWtq6/vvvy+LxaJevXrp5s2bkqQCBQro5Zdf1oQJExwaIAAAAAAgd7Fr1dbbrl27pri4OElScHCwChYs6LDAAAAAkHOs2gpHe1BXbf3v765btbVsUVZtzZGCBQuqdu3ajooFAAAAAPAAyHEi2alTJ82bN09+fn7q1KnT3/ZdsWLFPQcGAAAAAMidcpxI+vv7y/L/H8ri7+9/TxdNTU1VaqptydnLy0teXnmnFAwAAADgfshry964Ro4Tyblz52b7tT1iYmI0btw4m7YxY8Zo7Nix9zQuAAAAAOD+s2uxnX/+85/q0aOHKlWqZNdFqUgCAAA4FovtwNEe1MV2Tl9Kc9m1yxTxdNm1nc2u50guW7ZMVapU0aOPPqqPPvpI58+fN3W+l5eX/Pz8bDaSSAAAAAB4MNiVSB46dEg//PCDmjdvrvfff1+lS5dWu3bttHDhQl27ds3RMQIAAAAAchG7EklJqlmzpt555x2dPHlSmzZtUsWKFTVkyBAFBQU5Mj4AAAAAyDGLC7e8xO5E8s8KFSokHx8feXp6Kj093RFDAgAAAAByKbsTyfj4eP3rX/9SzZo1Vb9+fR04cEDjxo1TUlKSI+MDAAAAgByzWFy35SU5fvzHnzVq1Eh79uxRnTp11LdvX3Xr1k1lypRxdGwAAAAAgFzIrkSyZcuW+vTTT1WjRg1HxwMAAAAAdrPkubsVXcOuRPJf//qXJCktLU3x8fEKDg5W/vx2DQUAAAAAeMDYdY/k9evX1b9/fxUsWFA1a9ZUQkKCJCkiIkITJkxwaIAAAAAAgNzFrkRy+PDhOnTokDZv3ixvb29re6tWrbRkyRKHBQcAAAAApvD8D6ewaz7qqlWrtGTJEjVq1EiWPy1PVLNmTcXFxTksOAAAAABA7mNXInnu3DmVLFkyS3tKSopNYgkAAAAAzkQ24hx2TW2tX7++vv32W+v+7eTx448/VuPGjR0TGQAAAAAgV7KrIvnOO++oTZs2+vnnn3Xz5k1NmzZNP//8s7Zv364tW7Y4OkYAAAAAQC5iV0WySZMmOnTokG7evKnatWtr7dq1KlmypHbs2KF69eo5OkYAAAAAyBGLxXVbXmK6Ipmenq6XXnpJo0aN0pw5c+5HTAAAAACAXMx0RbJAgQJavnz5/YgFAAAAAO6JxYX/8hK7prZ26NBBq1atcnAoAAAAAIAHgV2L7VStWlXjx4/Xtm3bVK9ePRUqVMjm+KuvvuqQ4AAAAADAlLxVGHQZi2EYhtmTKlWqdOcBLRadPHnynoICAACAORErj7g6BLiZDztWd3UIdjl39abLrh3ga1ed7oFk1yuNj4+3fn07D7XktWWKAAAAACCPsuseSUn65JNPVKtWLXl7e8vb21u1atXSxx9/7MjYAAAAAMAUiwu3vMSuiuTo0aM1efJkRUREqHHjxpKkHTt2KDIyUgkJCRo/frxDgwQAAAAA5B523SMZEBCgDz74QN26dbNpX7RokSIiInT+/HmHBQgAAIC74x5JONqDeo/khRTX3SNZvFDeuUfSrqmt6enpql+/fpb2evXq6eZN133jAAAAAAD3n12J5PPPP6+ZM2dmaZ89e7Z69Ohxz0EBAAAAAHIvu2uvn3zyidauXatGjRpJknbt2qWEhAT16tVLUVFR1n6TJ0++9ygBAAAAIAcseW7ZG9ewK5E8fPiw6tatK0mKi4uTJJUoUUIlSpTQ4cOHrf14JAgAAAAAuB+7EslNmzY5Og4AAAAAuGfUspzD7udIAgAAAADyJhJJAAAAAIApJJIAAAAAAFNIJAEAAAAAptj9+A8AAAAAyG1YbMc5qEgCAAAAAEyhIgkAAADAbVhESdIZqEgCAAAAAEwhkQQAAAAAmMLUVgAAAABug8V2nIOKJAAAAADAFCqSAAAAANwGBUnnoCIJAAAAADCFiiQAAAAA90FJ0imoSAIAAAAATCGRBAAAAACYwtRWAAAAAG7DwtxWp6AiCQAAAAAwhYokAAAAALdhoSDpFFQkAQAAAACmkEgCAAAAAExhaisAAAAAt8HMVuegIgkAAAAAMIWKJAAAAAD3QUnSKahIAgAAAABMoSIJAAAAwG1YKEk6BRVJAAAAAHCRGTNmqGLFivL29lZYWJh27959x77p6ekaP368goOD5e3trZCQEK1evdr0mDdu3NCgQYNUvHhx+fr6qnPnzkpOTjYVN4kkAAAAALjAkiVLFBUVpTFjxmj//v0KCQlReHi4zp49m23/kSNH6t///rc+/PBD/fzzzxo4cKA6duyoAwcOmBozMjJSX3/9tZYtW6YtW7bozJkz6tSpk6nYLYZhGPa9bAAAAOQWESuPuDoEuJkPO1Z3dQh2uXHTddf2NnnjYFhYmBo0aKDp06dLkjIzM1WuXDlFRERo+PDhWfqXLl1aI0aM0KBBg6xtnTt3lo+PjxYsWJCjMS9fvqyAgAAtXLhQXbp0kSQdPXpU1atX144dO9SoUaMcxU5FEgAAAAAcIDU1VVeuXLHZUlNTs+2blpamffv2qVWrVtY2Dw8PtWrVSjt27Ljj+N7e3jZtPj4+2rp1a47H3Ldvn9LT0236VKtWTeXLl7/jdbPDYjsPkNTUVMXExCg6OlpeXl6uDgdugM8UHI3PFByNz1TOPajVI2fi85Q3mK0KOtLYf8Zo3LhxNm1jxozR2LFjs/Q9f/68MjIyFBgYaNMeGBioo0ePZjt+eHi4Jk+erKZNmyo4OFgbNmzQihUrlJGRkeMxk5KS5OnpqSJFimTpk5SUlOPXSkXyAZKamqpx48bd8a8agFl8puBofKbgaHym4Eh8nnC/RUdH6/LlyzZbdHS0w8afNm2aqlatqmrVqsnT01ODBw9W37595eHh/LSORBIAAAAAHMDLy0t+fn42252q3yVKlFC+fPmyrJaanJysoKCgbM8JCAjQqlWrlJKSolOnTuno0aPy9fVV5cqVczxmUFCQ0tLSdOnSpRxfNzskkgAAAADgZJ6enqpXr542bNhgbcvMzNSGDRvUuHHjvz3X29tbZcqU0c2bN7V8+XI9/fTTOR6zXr16KlCggE2fY8eOKSEh4a7X/TPukQQAAAAAF4iKilLv3r1Vv359NWzYUFOnTlVKSor69u0rSerVq5fKlCmjmJgYSdKuXbt0+vRphYaG6vTp0xo7dqwyMzM1dOjQHI/p7++v/v37KyoqSsWKFZOfn58iIiLUuHHjHK/YKpFIPlC8vLw0ZswYbg6Hw/CZgqPxmYKj8ZmCI/F5Qm7TtWtXnTt3TqNHj1ZSUpJCQ0O1evVq62I5CQkJNvc/3rhxQyNHjtTJkyfl6+urtm3bav78+TYL59xtTEmaMmWKPDw81LlzZ6Wmpio8PFwfffSRqdh5jiQAAAAAwBTukQQAAAAAmEIiCQAAAAAwhUQSAAAAAGAKiSTwAGjevLmGDBnikmtv3rxZFosly7OGAEcaO3asQkNDXR0GXKhixYqaOnWqq8NAHtKnTx916NDB1WEADyxWbQVg1bx5c4WGhtr8Z+7RRx9VYmKi/P39XRcY3N4bb7yhiIgIV4cBIA+ZNm2aWHMSsB+JJJAHpKenq0CBAnad6+npqaCgIAdHBNjy9fWVr6+vq8MA8ABIS0uTp6fnPY/DH0iBe8PU1lxg9erVatKkiYoUKaLixYvrySefVFxcnPX49u3bFRoaKm9vb9WvX1+rVq2SxWLRwYMHrX0OHz6sNm3ayNfXV4GBgXr++ed1/vx5F7wa3KuUlBT16tVLvr6+KlWqlCZNmmRz3GKxaNWqVTZtRYoU0bx58yRJv/76qywWi5YsWaJmzZrJ29tbsbGxunDhgrp166YyZcqoYMGCql27thYtWmQdo0+fPtqyZYumTZsmi8Uii8WiX3/9NduprcuXL1fNmjXl5eWlihUrZomxYsWKeuedd9SvXz8VLlxY5cuX1+zZsx36PiF7mZmZmjhxoqpUqSIvLy+VL19e//rXvyRJw4YN00MPPaSCBQuqcuXKGjVqlNLT063n3p5e+umnn6p8+fLy9fXVK6+8ooyMDE2cOFFBQUEqWbKkdbzbLBaLZs6cqTZt2sjHx0eVK1fWF198YdMnp9e+7ebNm3r11VetPxeHDRum3r1720xDa968uV599VUNHTpUxYoVU1BQkMaOHeu4NxN2a968uQYPHqzBgwfL399fJUqU0KhRo6zVn7Nnz6p9+/by8fFRpUqVFBsbm2WMyZMnq3bt2ipUqJDKlSunV155RVevXpV06+ekn59fls/ZqlWrVKhQIf3xxx9KS0vT4MGDVapUKXl7e6tChQrWB3ojd7nb56VixYp6++231atXL/n5+enFF1+UJG3dulWPP/64fHx8VK5cOb366qtKSUmRJL311lsKCwvLcq2QkBCNHz9eUtaprampqXr11VdVsmRJeXt7q0mTJtqzZ4/1+Lx582ye1SfJ+n+y2w4dOqQWLVqocOHC8vPzU7169bR3716HvE9AbkMimQukpKQoKipKe/fu1YYNG+Th4aGOHTsqMzNTV65cUfv27VW7dm3t379fb7/9toYNG2Zz/qVLl/TEE0/okUce0d69e7V69WolJyfr2WefddErwr148803tWXLFn355Zdau3atNm/erP3795seZ/jw4Xrttdd05MgRhYeH68aNG6pXr56+/fZbHT58WC+++KKef/557d69W9KtKT6NGzfWCy+8oMTERCUmJqpcuXJZxt23b5+effZZPffcc/rxxx81duxYjRo1yprI3jZp0iTVr19fBw4c0CuvvKKXX35Zx44ds+s9Qc5FR0drwoQJGjVqlH7++WctXLjQ+gDiwoULa968efr55581bdo0zZkzR1OmTLE5Py4uTv/5z3+0evVqLVq0SJ988onatWun//73v9qyZYveffddjRw5Urt27bI5b9SoUercubMOHTqkHj166LnnntORI0esx3Ny7T979913FRsbq7lz52rbtm26cuVKlj+gSNJnn32mQoUKadeuXZo4caLGjx+vdevW3cM7CEf57LPPlD9/fu3evVvTpk3T5MmT9fHHH0u69R/43377TZs2bdIXX3yhjz76SGfPnrU538PDQx988IF++uknffbZZ9q4caOGDh0qSSpUqJCee+45zZ071+acuXPnqkuXLipcuLA++OADffXVV1q6dKmOHTum2NhYVaxY0SmvHeb93edFkt5//32FhITowIEDGjVqlOLi4vSPf/xDnTt31g8//KAlS5Zo69atGjx4sCSpR48e2r17t80f5n/66Sf98MMP6t69e7YxDB06VMuXL9dnn32m/fv3q0qVKgoPD9fFixdz/Dp69OihsmXLas+ePdq3b5+GDx9u94wgINczkOucO3fOkGT8+OOPxsyZM43ixYsb169ftx6fM2eOIck4cOCAYRiG8fbbbxutW7e2GeO3334zJBnHjh1zZui4R3/88Yfh6elpLF261Np24cIFw8fHx3jttdcMwzAMScbKlSttzvP39zfmzp1rGIZhxMfHG5KMqVOn3vV67dq1M15//XXrfrNmzazXuW3Tpk2GJOP33383DMMwunfvbvzP//yPTZ8333zTqFGjhnW/QoUKRs+ePa37mZmZRsmSJY2ZM2feNSbY78qVK4aXl5cxZ86cHPV/7733jHr16ln3x4wZYxQsWNC4cuWKtS08PNyoWLGikZGRYW17+OGHjZiYGOu+JGPgwIE2Y4eFhRkvv/yyqWuHhIRY9wMDA4333nvPun/z5k2jfPnyxtNPP21ta9asmdGkSRObcRs0aGAMGzbsb141nKFZs2ZG9erVjczMTGvbsGHDjOrVqxvHjh0zJBm7d++2Hjty5IghyZgyZcodx1y2bJlRvHhx6/6uXbuMfPnyGWfOnDEMwzCSk5ON/PnzG5s3bzYMwzAiIiKMJ554wiYG5E5/93kxjFu/Uzp06GBzTv/+/Y0XX3zRpu1///d/DQ8PD+v/mUJCQozx48dbj0dHRxthYWHW/d69e1t/ply9etUoUKCAERsbaz2elpZmlC5d2pg4caJhGIYxd+5cw9/f3+aaK1euNP783+nChQsb8+bNM/sWAA8kKpK5wPHjx9WtWzdVrlxZfn5+1r+YJiQk6NixY6pTp468vb2t/Rs2bGhz/qFDh7Rp0ybrPUa+vr6qVq2aJNn8JQ65X1xcnNLS0mym4xQrVkwPP/yw6bHq169vs5+RkaG3335btWvXVrFixeTr66s1a9YoISHB1LhHjhzRY489ZtP22GOP6fjx48rIyLC21alTx/q1xWJRUFBQlooDHOvIkSNKTU1Vy5Ytsz2+ZMkSPfbYYwoKCpKvr69GjhyZ5ftfsWJFFS5c2LofGBioGjVqyMPDw6btr9/Lxo0bZ9n/c0UyJ9e+7fLly0pOTrb5WZcvXz7Vq1cvS98/f84kqVSpUnzOcolGjRrZTPlr3Lixjh8/riNHjih//vw2389q1aplmTK4fv16tWzZUmXKlFHhwoX1/PPP68KFC7p27ZqkW78La9asqc8++0yStGDBAlWoUEFNmzaVdKvqefDgQT388MN69dVXtXbt2vv8inEv7vR5uf175a+/0w4dOqR58+bZ/N8nPDxcmZmZio+Pl3SrOrhw4UJJkmEYWrRokXr06JHt9ePi4pSenm7z+61AgQJq2LChzc+yu4mKitKAAQPUqlUrTZgwgf+Hwa2RSOYC7du318WLFzVnzhzt2rXLOmUsLS0tR+dfvXpV7du318GDB22248ePW3+hwn1YLJYsq8z9+V6z2woVKmSz/95772natGkaNmyYNm3apIMHDyo8PDzHnzOz/jqVx2KxKDMz875cC7f4+Pjc8diOHTvUo0cPtW3bVt98840OHDigESNGZPn+Z/d9u9fvZU6vbQ8+Z+7p119/1ZNPPqk6depo+fLl2rdvn2bMmCHJ9nfjgAEDrNPq586dq759+1qTkbp16yo+Pl5vv/22rl+/rmeffVZdunRx+muBY/z1d9rVq1f10ksv2fy/59ChQzp+/LiCg4MlSd26ddOxY8e0f/9+bd++Xb/99pu6du1qdwweHh53/f07duxY/fTTT2rXrp02btyoGjVqaOXKlXZfE8jNSCRd7MKFCzp27JhGjhypli1bqnr16vr999+txx9++GH9+OOPSk1Ntbb9+cZv6dYvy59++kkVK1ZUlSpVbLa//uBF7hYcHKwCBQrY3H/2+++/65dffrHuBwQEKDEx0bp//Phx61/o/862bdv09NNPq2fPngoJCVHlypVtxpVurdD656pidqpXr65t27ZlGfuhhx5Svnz57hoH7p+qVavKx8dHGzZsyHJs+/btqlChgkaMGKH69euratWqOnXqlMOuvXPnziz71atXt+va/v7+CgwMtPlZl5GRYde9wnCdv95Hu3PnTlWtWlXVqlXTzZs3tW/fPuuxY8eO2SzotW/fPmVmZmrSpElq1KiRHnroIZ05cybLNXr27KlTp07pgw8+0M8//6zevXvbHPfz81PXrl01Z84cLVmyRMuXLzd1vxuc506flzv9Xqlbt65+/vnnLP/vqVKlinVF17Jly6pZs2aKjY1VbGys/ud//kclS5bMdrzg4GB5enra/H5LT0/Xnj17VKNGDUm3fv/+8ccf1gV9JNksfHjbQw89pMjISK1du1adOnXKci8v4C5IJF2saNGiKl68uGbPnq0TJ05o48aNioqKsh7v3r27MjMz9eKLL+rIkSNas2aN3n//fUmy/tV10KBBunjxorp166Y9e/YoLi5Oa9asUd++fe+aFCB38fX1Vf/+/fXmm29q48aNOnz4sPr06WMzrfCJJ57Q9OnTdeDAAe3du1cDBw7M0Y38VatW1bp167R9+3YdOXJEL730kpKTk236VKxYUbt27dKvv/6q8+fPZ1vZef3117Vhwwa9/fbb+uWXX/TZZ59p+vTpeuONN+79DcA98fb21rBhwzR06FB9/vnniouL086dO/XJJ5+oatWqSkhI0OLFixUXF6cPPvjAoX8lX7ZsmT799FP98ssvGjNmjHbv3m1d9MKea0dERCgmJkZffvmljh07ptdee02///67zdQ35G4JCQmKiorSsWPHtGjRIn344Yd67bXX9PDDD+sf//iHXnrpJe3atUv79u3TgAEDbCrqVapUUXp6uj788EOdPHlS8+fP16xZs7Jco2jRourUqZPefPNNtW7dWmXLlrUemzx5shYtWqSjR4/ql19+0bJlyxQUFJRlCi1yhzt9Xu5k2LBh2r59uwYPHmydhfXll19af+7c1qNHDy1evFjLli2747RW6VbF8+WXX9abb76p1atX6+eff9YLL7yga9euqX///pKksLAwFSxYUG+99Zbi4uK0cOFCm4Xmrl+/rsGDB2vz5s06deqUtm3bpj179lj/qAa4GxJJF/Pw8NDixYu1b98+1apVS5GRkXrvvfesx/38/PT111/r4MGDCg0N1YgRIzR69GhJst43Wbp0aW3btk0ZGRlq3bq1ateurSFDhqhIkSI2CQgeDO+9954ef/xxtW/fXq1atVKTJk1s7iWaNGmSypUrp8cff1zdu3fXG2+8oYIFC9513JEjR6pu3boKDw9X8+bNFRQUZLPsuXTrofD58uVTjRo1FBAQkO09bHXr1tXSpUu1ePFi1apVS6NHj9b48ePVp0+fe33pcIBRo0bp9ddf1+jRo1W9enV17dpVZ8+e1VNPPaXIyEgNHjxYoaGh2r59u0aNGuWw644bN06LFy9WnTp19Pnnn2vRokXWv+Lbc+1hw4apW7du6tWrlxo3bmy9/+nP94sjd+vVq5euX7+uhg0batCgQXrttdesj22YO3euSpcurWbNmqlTp0568cUXbSpFISEhmjx5st59913VqlVLsbGxd3x0R//+/ZWWlqZ+/frZtBcuXFgTJ05U/fr11aBBA/3666/67rvv+L2YS/3d5yU7derU0ZYtW/TLL7/o8ccf1yOPPKLRo0erdOnSNv26dOlivbf2r7/z/mrChAnq3Lmznn/+edWtW1cnTpzQmjVrVLRoUUm31ixYsGCBvvvuO+sjtP78yKF8+fLpwoUL6tWrlx566CE9++yzatOmjcaNG2f3+wLkZhbjr5O9kevFxsaqb9++unz58t/eEwUAzmCxWLRy5cq7/iftXmRmZqp69ep69tln9fbbb9+368AxmjdvrtDQUE2dOvW+X2v+/PmKjIzUmTNnHPKQejifMz8vABwnv6sDwN19/vnnqly5ssqUKaNDhw5p2LBhevbZZ0kiAbitU6dOae3atWrWrJlSU1M1ffp0xcfH3/H5b8h7rl27psTERE2YMEEvvfQSSSQAOBnzOx4ASUlJ6tmzp6pXr67IyEg988wzmj17tqvDAoD7xsPDQ/PmzVODBg302GOP6ccff9T69eu51whWEydOVLVq1RQUFKTo6GhXhwMAeQ5TWwEAAAAAplCRBAAAAACYQiIJAAAAADCFRBIAAAAAYAqJJAAAAADAFBJJAAAAAIApJJIAAAAAAFNIJAEAAAAAppBIAgAAAABMIZEEAAAAAJjy/wDtdlKGCWixG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749300" y="1096358"/>
            <a:ext cx="10502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A" dirty="0" smtClean="0">
                <a:latin typeface="Roboto"/>
              </a:rPr>
              <a:t>Se puede obtener varias conclusiones:</a:t>
            </a:r>
          </a:p>
          <a:p>
            <a:pPr algn="just"/>
            <a:endParaRPr lang="es-PA" dirty="0">
              <a:latin typeface="Roboto"/>
            </a:endParaRPr>
          </a:p>
          <a:p>
            <a:pPr algn="just"/>
            <a:r>
              <a:rPr lang="es-PA" dirty="0" smtClean="0">
                <a:latin typeface="Roboto"/>
              </a:rPr>
              <a:t>1.- Dentro de las poblaciones elegidas puesta en estudio se concluye que la población con mayor aceptación en la campaña es la joven entre un rango de edad de 20 a 40 años.</a:t>
            </a:r>
          </a:p>
          <a:p>
            <a:pPr algn="just"/>
            <a:endParaRPr lang="es-PA" dirty="0" smtClean="0">
              <a:latin typeface="Roboto"/>
            </a:endParaRPr>
          </a:p>
          <a:p>
            <a:pPr algn="just"/>
            <a:r>
              <a:rPr lang="es-PA" dirty="0" smtClean="0">
                <a:latin typeface="Roboto"/>
              </a:rPr>
              <a:t>2.- La población de adulto y adulto Mayor, aunque es menor a la población joven, su nivel de aceptación de la campaña es tolerable.</a:t>
            </a:r>
          </a:p>
          <a:p>
            <a:pPr algn="just"/>
            <a:endParaRPr lang="es-PA" dirty="0">
              <a:latin typeface="Roboto"/>
            </a:endParaRPr>
          </a:p>
          <a:p>
            <a:pPr algn="just"/>
            <a:r>
              <a:rPr lang="es-PA" dirty="0" smtClean="0">
                <a:latin typeface="Roboto"/>
              </a:rPr>
              <a:t>3.- El algoritmo de </a:t>
            </a:r>
            <a:r>
              <a:rPr lang="es-PA" dirty="0">
                <a:latin typeface="Roboto"/>
              </a:rPr>
              <a:t>decisión </a:t>
            </a:r>
            <a:r>
              <a:rPr lang="es-PA" dirty="0" err="1" smtClean="0">
                <a:latin typeface="Roboto"/>
              </a:rPr>
              <a:t>tree</a:t>
            </a:r>
            <a:r>
              <a:rPr lang="es-PA" dirty="0" smtClean="0">
                <a:latin typeface="Roboto"/>
              </a:rPr>
              <a:t>, es muy adecuado para este análisis y presenta una gran tasa de rendimiento.</a:t>
            </a:r>
            <a:endParaRPr lang="es-E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645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9" y="3157605"/>
            <a:ext cx="6727991" cy="370039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370857" y="2219324"/>
            <a:ext cx="61863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sz="5400" b="1" dirty="0" smtClean="0">
                <a:latin typeface="Roboto"/>
              </a:rPr>
              <a:t>Muchas Gracias!!!</a:t>
            </a:r>
            <a:endParaRPr lang="es-ES" sz="5400" b="1" dirty="0">
              <a:latin typeface="Roboto"/>
            </a:endParaRPr>
          </a:p>
        </p:txBody>
      </p:sp>
      <p:sp>
        <p:nvSpPr>
          <p:cNvPr id="2" name="AutoShape 2" descr="data:image/png;base64,iVBORw0KGgoAAAANSUhEUgAAA5IAAAKqCAYAAABIL2FmAAAAOXRFWHRTb2Z0d2FyZQBNYXRwbG90bGliIHZlcnNpb24zLjcuMSwgaHR0cHM6Ly9tYXRwbG90bGliLm9yZy/bCgiHAAAACXBIWXMAAA9hAAAPYQGoP6dpAABs/UlEQVR4nO3deVhV5fr/8c9GZVAEJwTnAS1nyAktc0i/ctQspzKHnCtLKaFSydnOCbOcStOjlZbimEPjcR76Os+WpaZI0lHAKTVRAWH9/vDn/rYDk7Xd7o2b98trXRfrWc961r03+wJv7mc9y2IYhiEAAAAAAHLIw9UBAAAAAAAeLCSSAAAAAABTSCQBAAAAAKaQSAIAAAAATCGRBAAAAACYQiIJAAAAADCFRBIAAAAAYAqJJAAAAADAFBJJAAAAAIApJJIA4CAWi0Vjx451dRgPlF9//VUWi0Xz5s27L+Nv3rxZFotFmzdvvi/jAwCQV5FIAkAOfPTRR7JYLAoLC8vxOdu3b9fYsWN16dKl+xcYAACAC5BIAkAOxMbGqmLFitq9e7dOnDiRo3O2b9+ucePGkUi6UNOmTXX9+nU1bdrU1aEAAOBWSCQB4C7i4+O1fft2TZ48WQEBAYqNjXV1SC6XkpKSbXtmZqZu3Ljh5GjuzMPDQ97e3vLw4NcdAACOxG9WALiL2NhYFS1aVO3atVOXLl1ylEiOHTtWb775piSpUqVKslgsslgs+vXXXyVJc+fO1RNPPKGSJUvKy8tLNWrU0MyZM7OMs3fvXoWHh6tEiRLy8fFRpUqV1K9fvxzF/Z///EfNmjVT4cKF5efnpwYNGmjhwoU2fZYtW6Z69erJx8dHJUqUUM+ePXX69GmbPn369JGvr6/i4uLUtm1bFS5cWD169JB0677QwYMHKzY2VjVr1pSXl5dWr14tSTp9+rT69eunwMBAeXl5qWbNmvr000/vGvcPP/ygPn36qHLlyvL29lZQUJD69eunCxcuZOl7+vRp9e/fX6VLl5aXl5cqVaqkl19+WWlpaZLufI+kmdd9+vRpdejQQb6+vgoICNAbb7yhjIwMm76ZmZmaOnWqatasKW9vbwUGBuqll17S77//btPvXr6fAADkJvldHQAA5HaxsbHq1KmTPD091a1bN82cOVN79uxRgwYN7nhOp06d9Msvv2jRokWaMmWKSpQoIUkKCAiQJM2cOVM1a9bUU089pfz58+vrr7/WK6+8oszMTA0aNEiSdPbsWbVu3VoBAQEaPny4ihQpol9//VUrVqy4a8zz5s1Tv379VLNmTUVHR6tIkSI6cOCAVq9ere7du1v79O3bVw0aNFBMTIySk5M1bdo0bdu2TQcOHFCRIkWs4928eVPh4eFq0qSJ3n//fRUsWNB6bOPGjVq6dKkGDx6sEiVKqGLFikpOTlajRo2siWZAQID+85//qH///rpy5YqGDBlyx9jXrVunkydPqm/fvgoKCtJPP/2k2bNn66efftLOnTtlsVgkSWfOnFHDhg116dIlvfjii6pWrZpOnz6tL774QteuXZOnp+cd35ucvu6MjAyFh4crLCxM77//vtavX69JkyYpODhYL7/8srXfSy+9ZB331VdfVXx8vKZPn64DBw5o27ZtKlCgwD19PwEAyHUMAMAd7d2715BkrFu3zjAMw8jMzDTKli1rvPbaa1n6SjLGjBlj3X/vvfcMSUZ8fHyWvteuXcvSFh4eblSuXNm6v3LlSkOSsWfPHlMxX7p0yShcuLARFhZmXL9+3eZYZmamYRiGkZaWZpQsWdKoVauWTZ9vvvnGkGSMHj3a2ta7d29DkjF8+PAs15JkeHh4GD/99JNNe//+/Y1SpUoZ58+ft2l/7rnnDH9/f+vrj4+PNyQZc+fOtfbJ7r1ZtGiRIcn4/vvvrW29evUyPDw8sn1/br/OTZs2GZKMTZs22f26x48fbzP2I488YtSrV8+6/7//+7+GJCM2Ntam3+rVq23a7f1+AgCQGzG1FQD+RmxsrAIDA9WiRQtJt6Zydu3aVYsXL84yvdEMHx8f69eXL1/W+fPn1axZM508eVKXL1+WJGtl7JtvvlF6enqOx163bp3++OMPDR8+XN7e3jbHblfz9u7dq7Nnz+qVV16x6dOuXTtVq1ZN3377bZZx/1yB+7NmzZqpRo0a1n3DMLR8+XK1b99ehmHo/Pnz1i08PFyXL1/W/v377xj/n9+bGzdu6Pz582rUqJEkWc/LzMzUqlWr1L59e9WvXz/LGLdf51/Z87oHDhxos//444/r5MmT1v1ly5bJ399f//M//2PzWuvVqydfX19t2rRJkv3fTwAAciMSSQC4g4yMDC1evFgtWrRQfHy8Tpw4oRMnTigsLEzJycnasGGD3WNv27ZNrVq1UqFChVSkSBEFBATorbfekiRrItmsWTN17txZ48aNU4kSJfT0009r7ty5Sk1N/dux4+LiJEm1atW6Y59Tp05Jkh5++OEsx6pVq2Y9flv+/PlVtmzZbMeqVKmSzf65c+d06dIlzZ49WwEBATZb3759Jd2atnsnFy9e1GuvvabAwED5+PgoICDAeo3b7825c+d05cqVv32N2TH7ur29va3TkW8rWrSozb2Px48f1+XLl1WyZMksr/fq1avW12rv9xMAgNyIeyQB4A42btyoxMRELV68WIsXL85yPDY2Vq1btzY9blxcnFq2bKlq1app8uTJKleunDw9PfXdd99pypQpyszMlHSrqvbFF19o586d+vrrr7VmzRr169dPkyZN0s6dO+Xr63vPrzGnvLy87rjy6Z8riJKs8ffs2VO9e/fO9pw6derc8VrPPvustm/frjfffFOhoaHy9fVVZmam/vGPf1jHdpZ8+fLdtU9mZqZKlix5x0WYbieiuen7CQDAvSKRBIA7iI2NVcmSJTVjxowsx1asWKGVK1dq1qxZWRKp2+40vfLrr79WamqqvvrqK5UvX97afnsK5F81atRIjRo10r/+9S8tXLhQPXr00OLFizVgwIBs+wcHB0uSDh8+rCpVqmTbp0KFCpKkY8eO6YknnrA5duzYMetxewQEBKhw4cLKyMhQq1atTJ37+++/a8OGDRo3bpxGjx5tbT9+/HiWa/j5+enw4cOmxr8frzs4OFjr16/XY489dsfPwp+Z/X4CAJAbMbUVALJx/fp1rVixQk8++aS6dOmSZRs8eLD++OMPffXVV3cco1ChQpKkS5cu2bTfrnIZhmFtu3z5subOnWvT7/fff7fpI0mhoaGS9LfTIVu3bq3ChQsrJiYmyzMdb49Xv359lSxZUrNmzbIZ6z//+Y+OHDmidu3a3XH8u8mXL586d+6s5cuXZ5vonTt37m/P/XOct02dOtVm38PDQx06dNDXX3+tvXv3Zhnnr+ffdj9e97PPPquMjAy9/fbbWY7dvHnT+v239/sJAEBuREUSALLx1Vdf6Y8//tBTTz2V7fFGjRopICBAsbGx6tq1a7Z96tWrJ0kaMWKEnnvuORUoUEDt27dX69at5enpqfbt2+ull17S1atXNWfOHJUsWVKJiYnW8z/77DN99NFH6tixo4KDg/XHH39ozpw58vPzU9u2be8Yu5+fn6ZMmaIBAwaoQYMG6t69u4oWLapDhw7p2rVr+uyzz1SgQAG9++676tu3r5o1a6Zu3bpZH4NRsWJFRUZG3sO7J02YMEGbNm1SWFiYXnjhBdWoUUMXL17U/v37tX79el28ePGOsTdt2lQTJ05Uenq6ypQpo7Vr1yo+Pj5L33feeUdr165Vs2bN9OKLL6p69epKTEzUsmXLtHXrVpvHeNx2P153s2bN9NJLLykmJkYHDx5U69atVaBAAR0/flzLli3TtGnT1KVLF7u/nwAA5EquWzAWAHKv9u3bG97e3kZKSsod+/Tp08coUKCA9REX+svjPwzDMN5++22jTJkyhoeHh82jQL766iujTp06hre3t1GxYkXj3XffNT799FObPvv37ze6detmlC9f3vDy8jJKlixpPPnkk8bevXtz9Bq++uor49FHHzV8fHwMPz8/o2HDhsaiRYts+ixZssR45JFHDC8vL6NYsWJGjx49jP/+9782fXr37m0UKlQo22tIMgYNGpTtseTkZGPQoEFGuXLljAIFChhBQUFGy5YtjdmzZ1v7ZPf4j//+979Gx44djSJFihj+/v7GM888Y5w5cybb9/fUqVNGr169jICAAMPLy8uoXLmyMWjQICM1NdUwjKyP/3DE6x4zZoyR3a/P2bNnG/Xq1TN8fHyMwoULG7Vr1zaGDh1qnDlzxjCMe/9+AgCQm1gM4w7zfwAAAAAAyAb3SAIAAAAATCGRBAAAAACYQiIJAAAAADCFRBIAAAAAnOz7779X+/btVbp0aVksFq1atepv+ycmJqp79+566KGH5OHhoSFDhmTbb9myZapWrZq8vb1Vu3ZtfffddzbHDcPQ6NGjVapUKfn4+KhVq1ZZntecEySSAAAAAOBkKSkpCgkJ0YwZM3LUPzU1VQEBARo5cqRCQkKy7bN9+3Z169ZN/fv314EDB9ShQwd16NDB5rnOEydO1AcffKBZs2Zp165dKlSokMLDw7M8e/puWLUVAAAAAFzIYrFo5cqV6tChQ476N2/eXKGhoZo6dapNe9euXZWSkqJvvvnG2taoUSOFhoZq1qxZMgxDpUuX1uuvv6433nhDknT58mUFBgZq3rx5eu6553IcMxVJAAAAAHCA1NRUXblyxWZLTU112vV37NihVq1a2bSFh4drx44dkqT4+HglJSXZ9PH391dYWJi1T07lv/dwHSNi5RFXhwA382HH6q4OAQAAAE7m88hgl1172NMlNG7cOJu2MWPGaOzYsU65flJSkgIDA23aAgMDlZSUZD1+u+1OfXIq1ySSAAAAAPAgi46OVlRUlE2bl5eXi6K5v0gkAQAAAMABvLy8XJo4BgUFKTk52aYtOTlZQUFB1uO320qVKmXTJzQ01NS1uEcSAAAAgPuweLhuc7HGjRtrw4YNNm3r1q1T48aNJUmVKlVSUFCQTZ8rV65o165d1j45RUUSAAAAAJzs6tWrOnHihHU/Pj5eBw8eVLFixVS+fHlFR0fr9OnT+vzzz619Dh48aD333LlzOnjwoDw9PVWjRg1J0muvvaZmzZpp0qRJateunRYvXqy9e/dq9uzZkm6tDjtkyBD985//VNWqVVWpUiWNGjVKpUuXzvGKsbeRSAIAAABwHxaLqyPIkb1796pFixbW/dv3Vvbu3Vvz5s1TYmKiEhISbM555JFHrF/v27dPCxcuVIUKFfTrr79Kkh599FEtXLhQI0eO1FtvvaWqVatq1apVqlWrlvW8oUOHKiUlRS+++KIuXbqkJk2aaPXq1fL29jYVf655jiSrtsLRWLUVAAAg7/Gp95rLrn193zSXXdvZqEgCAAAAcB+54F7FvIB3GQAAAABgCokkAAAAAMAUprYCAAAAcB8PyGI7DzoqkgAAAAAAU6hIAgAAAHAfLLbjFLzLAAAAAABTSCQBAAAAAKYwtRUAAACA+2CxHaegIgkAAAAAMIWKJAAAAAD3wWI7TsG7DAAAAAAwhUQSAAAAAGAKU1sBAAAAuA8W23EKKpIAAAAAAFOoSAIAAABwHyy24xS8ywAAAAAAU6hIAgAAAHAf3CPpFFQkAQAAAACmkEgCAAAAAExhaisAAAAA98FiO07BuwwAAAAAMIWKJAAAAAD3wWI7TkFFEgAAAABgCokkAAAAAMAUprYCAAAAcB8stuMUvMsAAAAAAFOoSAIAAABwH1QknYJ3GQAAAABgChVJAAAAAO7Dg8d/OAMVSQAAAACAKSSSAAAAAABTmNoKAAAAwH2w2I5T8C4DAAAAAEyhIgkAAADAfVhYbMcZqEgCAAAAAEwhkQQAAAAAmMLUVgAAAADug8V2nIJ3GQAAAABgChVJAAAAAO6DxXacgookAAAAAMAUKpIAAAAA3Af3SDoF7zIAAAAAwBQSSQAAAACAKfeUSJ44cUJr1qzR9evXJUmGYTgkKAAAAACwi8Xiui0PsSuRvHDhglq1aqWHHnpIbdu2VWJioiSpf//+ev311x0aIAAAAAAgd7ErkYyMjFT+/PmVkJCgggULWtu7du2q1atXOyw4AAAAADDF4uG6LQ+xa9XWtWvXas2aNSpbtqxNe9WqVXXq1CmHBAYAAAAAyJ3sSptTUlJsKpG3Xbx4UV5eXvccFAAAAAAg97IrkXz88cf1+eefW/ctFosyMzM1ceJEtWjRwmHBAQAAAIApLLbjFHZNbZ04caJatmypvXv3Ki0tTUOHDtVPP/2kixcvatu2bY6OEQAAAACQi9hVkaxVq5Z++eUXNWnSRE8//bRSUlLUqVMnHThwQMHBwY6OEQAAAAByhsV2nMKuiqQk+fv7a8SIEY6MBQAAAADwALArkfzhhx+ybbdYLPL29lb58uVZdAcAAACA8+WxexVdxa5EMjQ0VJb//w0yDEOSrPuSVKBAAXXt2lX//ve/5e3tneX81NRUpaam2rRlpKcpXwFPe8IBAAAAADiRXRN5V65cqapVq2r27Nk6dOiQDh06pNmzZ+vhhx/WwoUL9cknn2jjxo0aOXJktufHxMTI39/fZtu7fPY9vRAAAAAAgHNYjNslRRMaNmyot99+W+Hh4Tbta9as0ahRo7R7926tWrVKr7/+uuLi4rKcn11FcvjqeCqScKgPO1Z3dQgAAABwMp8np7vs2te/GeyyazubXVNbf/zxR1WoUCFLe4UKFfTjjz9KujX9NTExMdvzvby8stxDSRIJAAAAAA8Gu6a2VqtWTRMmTFBaWpq1LT09XRMmTFC1atUkSadPn1ZgYKBjogQAAACAnODxH05hV0VyxowZeuqpp1S2bFnVqVNH0q0qZUZGhr755htJ0smTJ/XKK684LlIAAAAAQK5gVyL56KOPKj4+XrGxsfrll18kSc8884y6d++uwoULS5Kef/55x0UJAAAAAMg17EokJalw4cJq2rSpKlasaJ3iumnTJknSU0895ZjoAAAAAMAMniPpFHYlkidPnlTHjh31448/ymKxyDAMm+dIZmRkOCxAAAAAAEDuYtcdoa+99poqVaqks2fPqmDBgjp8+LC2bNmi+vXra/PmzQ4OEQAAAAByiMV2nMKuiuSOHTu0ceNGlShRQh4eHsqXL5+aNGmimJgYvfrqqzpw4ICj4wQAAAAA5BJ2pc0ZGRnWRXVKlCihM2fOSLr1HMljx445LjoAAAAAMMNicd2Wh9iVSNaqVUuHDh2SJIWFhWnixInatm2bxo8fr8qVKzs0QAAAAABwN99//73at2+v0qVLy2KxaNWqVXc9Z/Pmzapbt668vLxUpUoVzZs3z+Z4xYoVZbFYsmyDBg2y9mnevHmW4wMHDjQdv12J5MiRI5WZmSlJGj9+vOLj4/X444/ru+++0wcffGDPkAAAAACQZ6SkpCgkJEQzZszIUf/4+Hi1a9dOLVq00MGDBzVkyBANGDBAa9assfbZs2ePEhMTrdu6desk3XpU45+98MILNv0mTpxoOn677pEMDw+3fl2lShUdPXpUFy9eVNGiRW1WbwUAAAAAp3pAFr1p06aN2rRpk+P+s2bNUqVKlTRp0iRJUvXq1bV161ZNmTLFmp8FBATYnDNhwgQFBwerWbNmNu0FCxZUUFDQPcXvsHe5WLFiJJEAAAAA8qzU1FRduXLFZktNTXXI2Dt27FCrVq1s2sLDw7Vjx45s+6elpWnBggXq169fljwtNjZWJUqUUK1atRQdHa1r166ZjufBSNcBAAAAICdcuNhOTEyM/P39bbaYmBiHvKykpCQFBgbatAUGBurKlSu6fv16lv6rVq3SpUuX1KdPH5v27t27a8GCBdq0aZOio6M1f/589ezZ03Q8dk1tBQAAAADYio6OVlRUlE2bl5eXS2L55JNP1KZNG5UuXdqm/cUXX7R+Xbt2bZUqVUotW7ZUXFycgoODczw+iSQAAAAAOICXl9d9SxyDgoKUnJxs05acnCw/Pz/5+PjYtJ86dUrr16/XihUr7jpuWFiYJOnEiRMkkgAAAADyJnddt6Vx48b67rvvbNrWrVunxo0bZ+k7d+5clSxZUu3atbvruAcPHpQklSpVylQ83CMJAAAAAE529epVHTx40JrIxcfH6+DBg0pISJB0a5psr169rP0HDhyokydPaujQoTp69Kg++ugjLV26VJGRkTbjZmZmau7cuerdu7fy57etG8bFxentt9/Wvn379Ouvv+qrr75Sr1691LRpU9WpU8dU/FQkAQAAALiNB6UiuXfvXrVo0cK6f/veyt69e2vevHlKTEy0JpWSVKlSJX377beKjIzUtGnTVLZsWX388cc2j2aUpPXr1yshIUH9+vXLck1PT0+tX79eU6dOVUpKisqVK6fOnTtr5MiRpuO3GIZhmD7rPohYecTVIcDNfNixuqtDAAAAgJMV6jLXZddO+aKvy67tbFQkAQAAALiPB6Mg+cDjHkkAAAAAgCkkkgAAAAAAU5jaCgAAAMBtPCiL7TzoqEgCAAAAAEyhIgkAAADAbVCRdA4qkgAAAAAAU0gkAQAAAACmMLUVAAAAgNtgaqtzUJEEAAAAAJhCRRIAAACA26Ai6RxUJAEAAAAAppBIAgAAAABMYWorAAAAAPfBzFanoCIJAAAAADCFiiQAAAAAt8FiO85BRRIAAAAAYAoVSQAAAABug4qkc1CRBAAAAACYQiIJAAAAADCFqa0AAAAA3AZTW52DiiQAAAAAwBQqkgAAAADcBhVJ56AiCQAAAAAwhUQSAAAAAGAKU1sBAAAAuA9mtjoFFUkAAAAAgClUJAEAAAC4DRbbcQ4qkgAAAAAAU6hIAgAAAHAbVCSdg4okAAAAAMAUEkkAAAAAgClMbQUAAADgNpja6hxUJAEAAAAAplCRBAAAAOA+KEg6BRVJAAAAAIApJJIAAAAAAFOY2goAAADAbbDYjnNQkQQAAAAAmJJrKpIfdqzu6hDgZiJWHnF1CHAj/IwCAODBQEXSOahIAgAAAABMyTUVSQAAAAC4V1QknYOKJAAAAADAFBJJAAAAAIApTG0FAAAA4DaY2uocVCQBAAAAAKZQkQQAAADgPihIOgUVSQAAAACAKSSSAAAAAABTmNoKAAAAwG2w2I5zUJEEAAAAAJhCRRIAAACA26Ai6RxUJAEAAAAAplCRBAAAAOA2qEg6BxVJAAAAAIApJJIAAAAAAFOY2goAAADAfTCz1SmoSAIAAAAATKEiCQAAAMBtsNiOc1CRBAAAAACYQiIJAAAAADCFqa0AAAAA3AZTW52DiiQAAAAAwBQqkgAAAADcBhVJ56AiCQAAAAAwhYokAAAAALdBRdI5qEgCAAAAgJN9//33at++vUqXLi2LxaJVq1bd9ZzNmzerbt268vLyUpUqVTRv3jyb42PHjpXFYrHZqlWrZtPnxo0bGjRokIoXLy5fX1917txZycnJpuMnkQQAAAAAJ0tJSVFISIhmzJiRo/7x8fFq166dWrRooYMHD2rIkCEaMGCA1qxZY9OvZs2aSkxMtG5bt261OR4ZGamvv/5ay5Yt05YtW3TmzBl16tTJdPxMbQUAAADgPh6Qma1t2rRRmzZtctx/1qxZqlSpkiZNmiRJql69urZu3aopU6YoPDzc2i9//vwKCgrKdozLly/rk08+0cKFC/XEE09IkubOnavq1atr586datSoUY7joSIJAAAAAA6QmpqqK1eu2GypqakOGXvHjh1q1aqVTVt4eLh27Nhh03b8+HGVLl1alStXVo8ePZSQkGA9tm/fPqWnp9uMU61aNZUvXz7LOHdDIgkAAADAbfz1HkFnbjExMfL397fZYmJiHPK6kpKSFBgYaNMWGBioK1eu6Pr165KksLAwzZs3T6tXr9bMmTMVHx+vxx9/XH/88Yd1DE9PTxUpUiTLOElJSabiYWorAAAAADhAdHS0oqKibNq8vLycdv0/T5WtU6eOwsLCVKFCBS1dulT9+/d36LVIJAEAAADAAby8vO5b4hgUFJRlddXk5GT5+fnJx8cn23OKFCmihx56SCdOnLCOkZaWpkuXLtlUJZOTk+94X+WdMLUVAAAAgNtw5dTW+6lx48basGGDTdu6devUuHHjO55z9epVxcXFqVSpUpKkevXqqUCBAjbjHDt2TAkJCX87TnbsrkgeP35cmzZt0tmzZ5WZmWlzbPTo0fYOCwAAAABu7+rVq9ZKoXTr8R4HDx5UsWLFVL58eUVHR+v06dP6/PPPJUkDBw7U9OnTNXToUPXr108bN27U0qVL9e2331rHeOONN9S+fXtVqFBBZ86c0ZgxY5QvXz5169ZNkuTv76/+/fsrKipKxYoVk5+fnyIiItS4cWNTK7ZKdiaSc+bM0csvv6wSJUooKCjIJvu2WCwkkgAAAABc4j4XBh1m7969atGihXX/9r2VvXv31rx585SYmGiz4mqlSpX07bffKjIyUtOmTVPZsmX18ccf2zz647///a+6deumCxcuKCAgQE2aNNHOnTsVEBBg7TNlyhR5eHioc+fOSk1NVXh4uD766CPT8VsMwzDMnlShQgW98sorGjZsmOkLAs4SsfKIq0OAG/mwY3VXhwAAAHKgyhv/cdm1T7yf8+dCPujsqkj+/vvveuaZZxwdCwAAAADck/t9ryJusWuxnWeeeUZr1651dCwAAAAAgAeAXRXJKlWqaNSoUdq5c6dq166tAgUK2Bx/9dVXHRIcAAAAACD3sSuRnD17tnx9fbVlyxZt2bLF5pjFYiGRBAAAAOASzGx1DrsSyfj4eEfHAQAAAAB4QNj9HMnbbi/6yk2tAAAAAFyNvMQ57FpsR5I+//xz1a5dWz4+PvLx8VGdOnU0f/58R8YGAAAAAMiF7KpITp48WaNGjdLgwYP12GOPSZK2bt2qgQMH6vz584qMjHRokAAAAACA3MOuRPLDDz/UzJkz1atXL2vbU089pZo1a2rs2LEkkgAAAABcgpmtzmHX1NbExEQ9+uijWdofffRRJSYm3nNQAAAAAIDcy65EskqVKlq6dGmW9iVLlqhq1ar3HBQAAAAA2MPDw+KyLS+xa2rruHHj1LVrV33//ffWeyS3bdumDRs2ZJtgAgAAAADch10Vyc6dO2vXrl0qUaKEVq1apVWrVqlEiRLavXu3Onbs6OgYAQAAAAC5iN3PkaxXr54WLFjgyFgAAAAA4J6w2I5z5DiRvHLlivz8/Kxf/53b/QAAAAAA7ifHiWTRokWVmJiokiVLqkiRIrJkk+obhiGLxaKMjAyHBgkAAAAAOZFdngLHy3EiuXHjRhUrVkyStGnTpvsWEAAAAAAgd8txItmsWTPr15UqVVK5cuWyZPuGYei3335zXHQAAAAAYAIFSeewa9XWSpUq6dy5c1naL168qEqVKt1zUAAAAACA3MuuRPL2vZB/dfXqVXl7e99zUAAAAACA3MvU4z+ioqIk3bqBddSoUSpYsKD1WEZGhnbt2qXQ0FCHBggAAAAAOcViO85hKpE8cOCApFsVyR9//FGenp7WY56engoJCdEbb7zh2AgBAAAAALmKqUTy9mqtffv21bRp03heJAAAAIBchYqkc5hKJG+bO3fuPV00NTVVqampNm1eXl7y8vK6p3EBAAAAAPefXYmkJO3du1dLly5VQkKC0tLSbI6tWLHib8+NiYnRuHHjbNrGjBmjsWPH2hsOAAAAAMBJ7Fq1dfHixXr00Ud15MgRrVy5Uunp6frpp5+0ceNG+fv73/X86OhoXb582WaLjo62JxQAAAAAsLJYXLflJXZVJN955x1NmTJFgwYNUuHChTVt2jRVqlRJL730kkqVKnXX85nGCgAAAAAPLrsqknFxcWrXrp2kW6u1pqSkyGKxKDIyUrNnz3ZogAAAAACQUxaLxWVbXmJXIlm0aFH98ccfkqQyZcro8OHDkqRLly7p2rVrjosOAAAAAJDr2DW1tWnTplq3bp1q166tZ555Rq+99po2btyodevWqWXLlo6OEQAAAAByJI8VBl3GrkRy+vTpunHjhiRpxIgRKlCggLZv367OnTtr5MiRDg0QAAAAAJC7mE4kb968qW+++Ubh4eGSJA8PDw0fPtzhgQEAAAAAcifT90jmz59fAwcOtFYkAQAAACC3YLEd57BrsZ2GDRvq4MGDDg4FAAAAAPAgsOseyVdeeUVRUVH67bffVK9ePRUqVMjmeJ06dRwSHAAAAACYkccKgy5jVyL53HPPSZJeffVVa5vFYpFhGLJYLMrIyHBMdAAAAACAXMeuRDI+Pt7RcQAAAAAAHhB2JZIVKlRwdBwAAAAAcM/y2qI3rmJXIvn555//7fFevXrZFQwAAAAAIPezK5F87bXXbPbT09N17do1eXp6qmDBgiSSAAAAAFyCgqRz2PX4j99//91mu3r1qo4dO6YmTZpo0aJFjo4RAAAAAJCL2FWRzE7VqlU1YcIE9ezZU0ePHnXUsAAAAACQY9wj6Rx2VSTvJH/+/Dpz5owjhwQAAAAA5DJ2VSS/+uorm33DMJSYmKjp06frsccec0hgAAAAAIDcya5EskOHDjb7FotFAQEBeuKJJzRp0iRHxAUAAAAApjGz1TnsSiQzMzMdHQcAAAAA4AGR40QyKioqx4NOnjzZrmAAAAAA4F6w2I5z5DiRPHDggM3+/v37dfPmTT388MOSpF9++UX58uVTvXr1HBshAAAAACBXyXEiuWnTJuvXkydPVuHChfXZZ5+paNGikm49W7Jv3756/PHHHR8lAAAAACDXsOseyUmTJmnt2rXWJFKSihYtqn/+859q3bq1Xn/9dYcFCAAAAAA5xcxW57DrOZJXrlzRuXPnsrSfO3dOf/zxxz0HBQAAAADIveyqSHbs2FF9+/bVpEmT1LBhQ0nSrl279Oabb6pTp04ODRAAAAAAcorFdpzDrkRy1qxZeuONN9S9e3elp6ffGih/fvXv31/vvfeeQwMEAAAAAOQudiWSBQsW1EcffaT33ntPcXFxkqTg4GAVKlTIocEBAAAAgBkUJJ3DrkTytkKFCqlOnTqOigUAAAAA8ACwa7EdAAAAAEDedU8VSQAAAADITVhsxzmoSAIAAAAATKEiCQAAAMBtUJF0DiqSAAAAAABTSCQBAAAAAKYwtRUAAACA22Bmq3NQkQQAAAAAmEJFEgAAAIDbYLEd56AiCQAAAAAwhYokAAAAALdBQdI5qEgCAAAAgJN9//33at++vUqXLi2LxaJVq1bd9ZzNmzerbt268vLyUpUqVTRv3jyb4zExMWrQoIEKFy6skiVLqkOHDjp27JhNn+bNm8tisdhsAwcONB0/iSQAAAAAOFlKSopCQkI0Y8aMHPWPj49Xu3bt1KJFCx08eFBDhgzRgAEDtGbNGmufLVu2aNCgQdq5c6fWrVun9PR0tW7dWikpKTZjvfDCC0pMTLRuEydONB0/U1sBAAAAuI0HZbGdNm3aqE2bNjnuP2vWLFWqVEmTJk2SJFWvXl1bt27VlClTFB4eLklavXq1zTnz5s1TyZIltW/fPjVt2tTaXrBgQQUFBd1T/FQkAQAAAMABUlNTdeXKFZstNTXVIWPv2LFDrVq1smkLDw/Xjh077njO5cuXJUnFihWzaY+NjVWJEiVUq1YtRUdH69q1a6bjIZEEAAAA4DYsFtdtMTEx8vf3t9liYmIc8rqSkpIUGBho0xYYGKgrV67o+vXrWfpnZmZqyJAheuyxx1SrVi1re/fu3bVgwQJt2rRJ0dHRmj9/vnr27Gk6Hqa2AgAAAIADREdHKyoqyqbNy8vLJbEMGjRIhw8f1tatW23aX3zxRevXtWvXVqlSpdSyZUvFxcUpODg4x+OTSAIAAACAA3h5ed23xDEoKEjJyck2bcnJyfLz85OPj49N++DBg/XNN9/o+++/V9myZf923LCwMEnSiRMnSCQBAAAA5E0eD8hiO2Y1btxY3333nU3bunXr1LhxY+u+YRiKiIjQypUrtXnzZlWqVOmu4x48eFCSVKpUKVPxkEgCAAAAgJNdvXpVJ06csO7Hx8fr4MGDKlasmMqXL6/o6GidPn1an3/+uSRp4MCBmj59uoYOHap+/fpp48aNWrp0qb799lvrGIMGDdLChQv15ZdfqnDhwkpKSpIk+fv7y8fHR3FxcVq4cKHatm2r4sWL64cfflBkZKSaNm2qOnXqmIqfRBIAAACA23hQCpJ79+5VixYtrPu3763s3bu35s2bp8TERCUkJFiPV6pUSd9++60iIyM1bdo0lS1bVh9//LH10R+SNHPmTElS8+bNba41d+5c9enTR56enlq/fr2mTp2qlJQUlStXTp07d9bIkSNNx28xDMMwfRbwAIhYecTVIcCNfNixuqtDAAAAOdB6xk6XXXvtoEYuu7azUZEEAAAA4DYsD0pJ8gHHcyQBAAAAAKaQSAIAAAAATGFqKwAAAAC34cHMVqegIgkAAAAAMIWKJAAAAAC3wWI7zkFFEgAAAABgCokkAAAAAMAUprYCAAAAcBvMbHUOEkm4rQ87Vnd1CHAjESuPuDoEuBl+RgEAHmQkkgAAAADchkWUJJ2BeyQBAAAAAKaQSAIAAAAATGFqKwAAAAC34cHMVqegIgkAAAAAMIWKJAAAAAC3YeH5H05BRRIAAAAAYAoVSQAAAABug4Kkc1CRBAAAAACYQiIJAAAAADCFqa0AAAAA3IYHc1udgookAAAAAMAUKpIAAAAA3AYFSeegIgkAAAAAMIVEEgAAAABgClNbAQAAALgNC3NbnYKKJAAAAADAFCqSAAAAANwGBUnnoCIJAAAAADCFiiQAAAAAt+FBSdIpqEgCAAAAAEwhkQQAAAAAmMLUVgAAAABug4mtzkFFEgAAAABgChVJAAAAAG7DwmI7TkFFEgAAAABgCokkAAAAAMAUprYCAAAAcBsezGx1CiqSAAAAAABT7K5IbtiwQRs2bNDZs2eVmZlpc+zTTz+958AAAAAAwCwW23EOuxLJcePGafz48apfv75KlSrFNwsAAAAA8hC7EslZs2Zp3rx5ev755x0dDwAAAADYjRqXc9h1j2RaWpoeffRRR8cCAAAAAHgA2JVIDhgwQAsXLnR0LAAAAACAB4BdU1tv3Lih2bNna/369apTp44KFChgc3zy5MkOCQ4AAAAAzGD9FuewK5H84YcfFBoaKkk6fPiwzTG+cQAAAADg3uxKJDdt2uToOAAAAADgnnlQ13IKu+6RBAAAAADkXXZVJDt27JjtFFaLxSJvb29VqVJF3bt318MPP3zPAQIAAAAAche7KpL+/v7auHGj9u/fL4vFIovFogMHDmjjxo26efOmlixZopCQEG3bts3R8QIAAADAHd3OT1yx5SV2VSSDgoLUvXt3TZ8+XR4et3LRzMxMvfbaaypcuLAWL16sgQMHatiwYdq6datDAwYAAAAAuJZdFclPPvlEQ4YMsSaRkuTh4aGIiAjNnj1bFotFgwcPzrKiKwAAAADcTxYXbnmJXYnkzZs3dfTo0SztR48eVUZGhiTJ29s7z5V3AQAAACAvsGtq6/PPP6/+/fvrrbfeUoMGDSRJe/bs0TvvvKNevXpJkrZs2aKaNWs6LlIAAAAAuAsPillOYVciOWXKFAUGBmrixIlKTk6WJAUGBioyMlLDhg2TJLVu3Vr/+Mc/HBcpAAAAACBXsCuRzJcvn0aMGKERI0boypUrkiQ/Pz+bPuXLl7/36AAAAAAAuY5dieSf/TWBBAAAAABXYWarc+Q4kaxbt642bNigokWL6pFHHvnbhXT279/vkOAAAAAAALlPjhPJp59+Wl5eXpKkDh063K94AAAAAMBuPDnCOXKcSI4ZMybbrwEAAAAAeYtdz5EEAAAAAORddi22k5GRoSlTpmjp0qVKSEhQWlqazfGLFy86JDgAAAAAMIOZrc5hV0Vy3Lhxmjx5srp27arLly8rKipKnTp1koeHh8aOHevgEAEAAAAAuYldiWRsbKzmzJmj119/Xfnz51e3bt308ccfa/To0dq5c6ejYwQAAACAHPGwWFy25SV2JZJJSUmqXbu2JMnX11eXL1+WJD355JP69ttvHRcdAAAAACDXsSuRLFu2rBITEyVJwcHBWrt2rSRpz5491keEAAAAAICzWSyu2/ISuxLJjh07asOGDZKkiIgIjRo1SlWrVlWvXr3Ur18/hwYIAAAAAO7m+++/V/v27VW6dGlZLBatWrXqruds3rxZdevWlZeXl6pUqaJ58+Zl6TNjxgxVrFhR3t7eCgsL0+7du22O37hxQ4MGDVLx4sXl6+urzp07Kzk52XT8diWSEyZM0FtvvSVJ6tq1q77//nu9/PLL+uKLLzRhwgR7hgQAAACAPCMlJUUhISGaMWNGjvrHx8erXbt2atGihQ4ePKghQ4ZowIABWrNmjbXPkiVLFBUVpTFjxmj//v0KCQlReHi4zp49a+0TGRmpr7/+WsuWLdOWLVt05swZderUyXT8FsMwDNNnAUAeE7HyiKtDgJv5sGN1V4cAAG5pkAt/Z8+w82e7xWLRypUr1aFDhzv2GTZsmL799lsdPnzY2vbcc8/p0qVLWr16tSQpLCxMDRo00PTp0yVJmZmZKleunCIiIjR8+HBdvnxZAQEBWrhwobp06SJJOnr0qKpXr64dO3aoUaNGOY7ZroqkJB07dkyDBw9Wy5Yt1bJlSw0ePFjHjh3L0bmpqam6cuWKzZaammpvKAAAAADgcvczz9mxY4datWpl0xYeHq4dO3ZIktLS0rRv3z6bPh4eHmrVqpW1z759+5Senm7Tp1q1aipfvry1T07ZlUguX75ctWrV0r59+xQSEqKQkBDt379ftWrV0vLly+96fkxMjPz9/W22mJgYe0IBAAAAACsPF273M89JSkpSYGCgTVtgYKCuXLmi69ev6/z588rIyMi2T1JSknUMT09PFSlS5I59ciq/+ZcgDR06VNHR0Ro/frxN+5gxYzR06FB17tz5b8+Pjo5WVFSUTRurvQIAAAB4kOWlPMeuRDIxMVG9evXK0t6zZ0+99957dz3fy8vLbd9QAAAAAHnT/cxzgoKCsqyumpycLD8/P/n4+ChfvnzKly9ftn2CgoKsY6SlpenSpUs2Vck/98kpu6a2Nm/eXP/7v/+bpX3r1q16/PHH7RkSAAAAAO6ZxWJx2XY/NW7c2PoIxtvWrVunxo0bS5I8PT1Vr149mz6ZmZnasGGDtU+9evVUoEABmz7Hjh1TQkKCtU9O2VWRfOqppzRs2DDt27fPurLPzp07tWzZMo0bN05fffWVTV8AAAAAwP+5evWqTpw4Yd2Pj4/XwYMHVaxYMZUvX17R0dE6ffq0Pv/8c0nSwIEDNX36dA0dOlT9+vXTxo0btXTpUn377bfWMaKiotS7d2/Vr19fDRs21NSpU5WSkqK+fftKkvz9/dW/f39FRUWpWLFi8vPzU0REhBo3bmxqxVbJzsd/eHjkrJBpsViUkZFhdngAyHV4/Accjcd/AMD9MeTLoy679tSnq+W47+bNm9WiRYss7b1799a8efPUp08f/frrr9q8ebPNOZGRkfr5559VtmxZjRo1Sn369LE5f/r06XrvvfeUlJSk0NBQffDBBwoLC7Mev3Hjhl5//XUtWrRIqampCg8P10cffWR6aivPkQSAHCCRhKORSALA/fGgJJIPOrumtgIAAABAbuRxf29VxP9ndyK5Z88ebdq0SWfPnlVmZqbNscmTJ99zYAAAAACA3MmuRPKdd97RyJEj9fDDDyswMNBmhaL7vVoRAAAAAMC17Eokp02bpk8//TTLjZ0AAAAA4EoUtpzDrudIenh46LHHHnN0LAAAAACAB4BdiWRkZKRmzJjh6FgAAAAA4J54WFy35SV2TW1944031K5dOwUHB6tGjRoqUKCAzfEVK1Y4JDgAAAAAQO5jVyL56quvatOmTWrRooWKFy/OPGQAAAAAyEPsSiQ/++wzLV++XO3atXN0PAAAAABgN2pczmHXPZLFihVTcHCwo2MBAAAAADwA7Eokx44dqzFjxujatWuOjgcAAAAA7OZhsbhsy0vsmtr6wQcfKC4uToGBgapYsWKWxXb279/vkOAAAAAAALmPXYlkhw4dHBwGAAAAAOBBYVciOWbMGEfHAQAAAAD3zK5792Aa7zMAAAAAwBS7KpIZGRmaMmWKli5dqoSEBKWlpdkcv3jxokOCAwAAAAAz8tiaNy5jV0Vy3Lhxmjx5srp27arLly8rKipKnTp1koeHh8aOHevgEAEAAAAAuYldiWRsbKzmzJmj119/Xfnz51e3bt308ccfa/To0dq5c6ejYwQAAACAHOHxH85hVyKZlJSk2rVrS5J8fX11+fJlSdKTTz6pb7/91nHRAQAAAAByHbsSybJlyyoxMVGSFBwcrLVr10qS9uzZIy8vL8dFBwAAAADIdexKJDt27KgNGzZIkiIiIjRq1ChVrVpVvXr1Ur9+/RwaIAAAAADklMXiui0vsWvV1gkTJli/7tq1qypUqKDt27eratWqat++vcOCAwAAAADkPnZVJGNiYvTpp59a9xs1aqSoqCidO3dO7777rsOCAwAAAAAzPCyu2/ISuxLJf//736pWrVqW9po1a2rWrFn3HBQAAAAAIPeye9XWUqVKZWkPCAiwLsIDAAAAAHBPdt0jWa5cOW3btk2VKlWyad+2bZtKly7tkMAAAAAAwKy89jxHV7ErkXzhhRc0ZMgQpaen64knnpAkbdiwQUOHDtXrr7/u0AABAAAAALmLXYnkm2++qQsXLuiVV15RWlqaJMnb21vDhg1TdHS0QwMEAAAAgJyiIOkcdiWSFotF7777rkaNGqUjR47Ix8dHVatWlZeXl6PjAwAAAADkMnYlkrf5+vqqQYMGjooFAAAAAO5JXnsMh6vYtWorAAAAACDvIpEEAAAAAJhyT1NbAQAAACA3sYi5rc5ARRIAAAAAYAoVSQAAAABug8V2nIOKJAAAAADAFBJJAAAAAIApTG0FAAAA4DaY2uocVCQBAAAAAKZQkQQAAADgNiwWSpLOQEUSAAAAAGAKFUkAAAAAboN7JJ2DiiQAAAAAwBQSSQAAAACAKUxtBQAAAOA2WGvHOahIAgAAAABMoSIJAAAAwG14UJJ0CiqSAAAAAABTSCQBAAAAAKYwtRUAAACA2+A5ks5BRRIAAAAAYAoVSQAAAABug7V2nIOKJAAAAADAFCqSAAAAANyGhyhJOgMVSQAAAACAKVQkASAHPuxY3dUhwM1ErDzi6hDgZvg5BcCZSCQBAAAAuA0W23EOprYCAAAAAEyhIgkAAADAbXhQkXQKKpIAAAAAAFNIJAEAAAAApjC1FQAAAIDb8GC1HaegIgkAAAAAMIWKJAAAAAC3QUHSOahIAgAAAABMoSIJAAAAwG1wj6RzUJEEAAAAABeZMWOGKlasKG9vb4WFhWn37t137Juenq7x48crODhY3t7eCgkJ0erVq236VKxYURaLJcs2aNAga5/mzZtnOT5w4EBTcZNIAgAAAIALLFmyRFFRURozZoz279+vkJAQhYeH6+zZs9n2HzlypP7973/rww8/1M8//6yBAweqY8eOOnDggLXPnj17lJiYaN3WrVsnSXrmmWdsxnrhhRds+k2cONFU7CSSAAAAANyGxeK6zazJkyfrhRdeUN++fVWjRg3NmjVLBQsW1Keffppt//nz5+utt95S27ZtVblyZb388stq27atJk2aZO0TEBCgoKAg6/bNN98oODhYzZo1sxmrYMGCNv38/PxMxU4iCQAAAAAOkJqaqitXrthsqamp2fZNS0vTvn371KpVK2ubh4eHWrVqpR07dtxxfG9vb5s2Hx8fbd269Y7XWLBggfr16yfLXzLd2NhYlShRQrVq1VJ0dLSuXbtm5qWSSAIAAABwHx4u3GJiYuTv72+zxcTEZBvn+fPnlZGRocDAQJv2wMBAJSUlZXtOeHi4Jk+erOPHjyszM1Pr1q3TihUrlJiYmG3/VatW6dKlS+rTp49Ne/fu3bVgwQJt2rRJ0dHRmj9/vnr27JntGHfCqq0AAAAA4ADR0dGKioqyafPy8nLY+NOmTdMLL7ygatWqyWKxKDg4WH379r3jVNhPPvlEbdq0UenSpW3aX3zxRevXtWvXVqlSpdSyZUvFxcUpODg4R7FQkQQAAAAAB/Dy8pKfn5/NdqdEskSJEsqXL5+Sk5Nt2pOTkxUUFJTtOQEBAVq1apVSUlJ06tQpHT16VL6+vqpcuXKWvqdOndL69es1YMCAu8YdFhYmSTpx4sRd+95GIgkAAADAbWT36AtnbWZ4enqqXr162rBhg7UtMzNTGzZsUOPGjf/2XG9vb5UpU0Y3b97U8uXL9fTTT2fpM3fuXJUsWVLt2rW7aywHDx6UJJUqVSrH8TO1FQAAAABcICoqSr1791b9+vXVsGFDTZ06VSkpKerbt68kqVevXipTpoz1Pstdu3bp9OnTCg0N1enTpzV27FhlZmZq6NChNuNmZmZq7ty56t27t/Lnt0354uLitHDhQrVt21bFixfXDz/8oMjISDVt2lR16tTJcewkkgAAAADchh1P4XCZrl276ty5cxo9erSSkpIUGhqq1atXWxfgSUhIkIfH/00ivXHjhkaOHKmTJ0/K19dXbdu21fz581WkSBGbcdevX6+EhAT169cvyzU9PT21fv16a9Jarlw5de7cWSNHjjQVu8UwDMP8SwYAAPciYuURV4cAN/Nhx+quDgHIFT7f+5vLrt2rfjmXXdvZqEgCAAAAcBseJu9VhH1YbAcAAAAAYAqJJAAAAADAFKa2AgAAAHAbTGx1DiqSAAAAAABTqEgCAAAAcBusteMcVCQBAAAAAKaQSAIAAAAATGFqKwAAAAC3YWFuq1NQkQQAAAAAmEJFEgAAAIDboFLmHLzPAAAAAABTSCQBAAAAAKYwtRUAAACA22CxHeegIgkAAAAAMIWKJAAAAAC3QT3SOahIAgAAAABMoSIJAAAAwG1wj6RzUJEEAAAAAJhCIgkAAAAAMIWprQAAAADcBpUy53DY+3zp0iVHDQUAAAAAyMXsSiTfffddLVmyxLr/7LPPqnjx4ipTpowOHTrksOAAAAAAwAyLxeKyLS+xK5GcNWuWypUrJ0lat26d1q1bp//85z9q06aN3nzzTYcGCAAAAADIXey6RzIpKcmaSH7zzTd69tln1bp1a1WsWFFhYWEODRAAAAAAkLvYVZEsWrSofvvtN0nS6tWr1apVK0mSYRjKyMhwXHQAAAAAYILFhVteYldFslOnTurevbuqVq2qCxcuqE2bNpKkAwcOqEqVKg4NEAAAAACQu9iVSE6ZMkUVK1bUb7/9pokTJ8rX11eSlJiYqFdeecWhAQIAAABATuWxNW9cxq5EMi0tTW+88UaW9sjIyHsOCAAAAACQu9l1j2RgYKD69eunrVu3OjoeAAAAALCbhywu2/ISuxLJBQsW6OLFi3riiSf00EMPacKECTpz5oyjYwMAAAAA5EJ2JZIdOnTQqlWrdPr0aQ0cOFALFy5UhQoV9OSTT2rFihW6efOmo+MEAAAAAOQSdiWStwUEBCgqKko//PCDJk+erPXr16tLly4qXbq0Ro8erWvXrjkqTgAAAAC4K4vFdVteYtdiO7clJyfrs88+07x583Tq1Cl16dJF/fv313//+1+9++672rlzp9auXeuoWAEAAAAAuYBdieSKFSs0d+5crVmzRjVq1NArr7yinj17qkiRItY+jz76qKpXr+6oOAEAAADgrix5bNEbV7Erkezbt6+ee+45bdu2TQ0aNMi2T+nSpTVixIh7Cg4AAAAAkPvYlUgmJiaqYMGCf9vHx8dHY8aMsSsoAAAAAEDuZVci+eck8saNG0pLS7M57ufnd29RAQAAAIAd8tqiN65iVyKZkpKiYcOGaenSpbpw4UKW4xkZGX97fmpqqlJTU23avLy85OXlZU84AAAAAAAnsuvxH0OHDtXGjRs1c+ZMeXl56eOPP9a4ceNUunRpff7553c9PyYmRv7+/jZbTEyMPaEAAAAAgJWHLC7b8hKLYRiG2ZPKly+vzz//XM2bN5efn5/279+vKlWqaP78+Vq0aJG+++67vz2fiiQAIK+LWHnE1SHAzXzYkdXyAUla/dM5l137HzUDXHZtZ7NrauvFixdVuXJlSbfuh7x48aIkqUmTJnr55Zfvej5JIwAAAID7gXskncOuqa2VK1dWfHy8JKlatWpaunSpJOnrr7+2eZYkAAAAAMD92JVI9u3bV4cOHZIkDR8+XDNmzJC3t7ciIyP15ptvOjRAAAAAAEDuYtfU1sjISOvXrVq10tGjR7Vv3z5VqVJFderUcVhwAAAAAGAGU1udw65E8q8qVKigChUqOGIoAAAAAEAul+NE8oMPPsjxoK+++qpdwQAAAADAvbDkscdwuEqOE8kpU6bY7J87d07Xrl2zLq5z6dIlFSxYUCVLliSRBAAAAAA3luPFduLj463bv/71L4WGhurIkSO6ePGiLl68qCNHjqhu3bp6++2372e8AAAAAAAXsxiGYZg9KTg4WF988YUeeeQRm/Z9+/apS5cu1keDAACA7EWsPOLqEOBmPuxY3dUhALnChqPnXXbtltVKuOzazmbX4z8SExN18+bNLO0ZGRlKTk6+56AAAAAAALmXXYlky5Yt9dJLL2n//v3Wtn379unll19Wq1atHBYcAAAAAJhhceG/vMSuRPLTTz9VUFCQ6tevLy8vL3l5ealBgwYKDAzUxx9/7OgYAQAAAAC5iF3PkQwICNB3332n48eP68iRW/d4VKtWTQ899JBDgwMAAAAAMyx5qzDoMnYlkpL0ySefaMqUKTp+/LgkqWrVqhoyZIgGDBjgsOAAAAAAALmPXYnk6NGjNXnyZEVERKhx48aSpB07digyMlIJCQkaP368Q4MEAAAAAOQediWSM2fO1Jw5c9StWzdr21NPPaU6deooIiKCRBIAAACAS+S1RW9cxa7FdtLT01W/fv0s7fXq1cv2sSAAAAAAAPdhVyL5/PPPa+bMmVnaZ8+erR49etxzUAAAAABgDw+L67a85J4W21m7dq0aNWokSdq1a5cSEhLUq1cvRUVFWftNnjz53qMEAAAAAOQadiWShw8fVt26dSVJcXFxkqQSJUqoRIkSOnz4sLWfhbV3AQAAAMDt2JVIbtq0ydFxAAAAAMA9Y7Ed57DrHkkAAAAAQN5l9z2SAAAAAJDbcHedc1CRBAAAAACYQkUSAAAAgNugIOkcVCQBAAAAwEVmzJihihUrytvbW2FhYdq9e/cd+6anp2v8+PEKDg6Wt7e3QkJCtHr1aps+Y8eOlcVisdmqVatm0+fGjRsaNGiQihcvLl9fX3Xu3FnJycmm4iaRBAAAAAAXWLJkiaKiojRmzBjt379fISEhCg8P19mzZ7PtP3LkSP373//Whx9+qJ9//lkDBw5Ux44ddeDAAZt+NWvWVGJionXbunWrzfHIyEh9/fXXWrZsmbZs2aIzZ86oU6dOpmK3GIZhmHu5AADgXkWsPOLqEOBmPuxY3dUhALnCjhOXXHbtxlWKmOofFhamBg0aaPr06ZKkzMxMlStXThERERo+fHiW/qVLl9aIESM0aNAga1vnzp3l4+OjBQsWSLpVkVy1apUOHjyY7TUvX76sgIAALVy4UF26dJEkHT16VNWrV9eOHTvUqFGjHMVORRIAAAAAHCA1NVVXrlyx2VJTU7Ptm5aWpn379qlVq1bWNg8PD7Vq1Uo7duy44/je3t42bT4+PlkqjsePH1fp0qVVuXJl9ejRQwkJCdZj+/btU3p6us11q1WrpvLly9/xutkhkQQAAADgNiwu3GJiYuTv72+zxcTEZBvn+fPnlZGRocDAQJv2wMBAJSUlZXtOeHi4Jk+erOPHjyszM1Pr1q3TihUrlJiYaO0TFhamefPmafXq1Zo5c6bi4+P1+OOP648//pAkJSUlydPTU0WKFMnxdbPDqq0AAAAA4ADR0dGKioqyafPy8nLY+NOmTdMLL7ygatWqyWKxKDg4WH379tWnn35q7dOmTRvr13Xq1FFYWJgqVKigpUuXqn///g6LhYokAAAAADiAl5eX/Pz8bLY7JZIlSpRQvnz5sqyWmpycrKCgoGzPCQgI0KpVq5SSkqJTp07p6NGj8vX1VeXKle8YU5EiRfTQQw/pxIkTkqSgoCClpaXp0qVLOb5udkgkAQAAALgPV85tNcHT01P16tXThg0brG2ZmZnasGGDGjdu/Lfnent7q0yZMrp586aWL1+up59++o59r169qri4OJUqVUqSVK9ePRUoUMDmuseOHVNCQsJdr/tnTG0FAAAAABeIiopS7969Vb9+fTVs2FBTp05VSkqK+vbtK0nq1auXypQpY73PcteuXTp9+rRCQ0N1+vRpjR07VpmZmRo6dKh1zDfeeEPt27dXhQoVdObMGY0ZM0b58uVTt27dJEn+/v7q37+/oqKiVKxYMfn5+SkiIkKNGzfO8YqtEokkAAAAADdiMVsadKGuXbvq3LlzGj16tJKSkhQaGqrVq1dbF+BJSEiQh8f/TSK9ceOGRo4cqZMnT8rX11dt27bV/PnzbRbO+e9//6tu3brpwoULCggIUJMmTbRz504FBARY+0yZMkUeHh7q3LmzUlNTFR4ero8++shU7DxHEgAAF+A5knA0niMJ3LIr7rLLrh0W7O+yazsbFUkAAAAAbsPy4BQkH2gstgMAAAAAMIVEEgAAAABgClNbAQAAALgNZrY6BxVJAAAAAIApVCQBAAAAuA9Kkk5BRRIAAAAAYAqJJAAAAADAFKa2AgAAAHAbFua2OgUVSQAAAACAKVQkAQAAALgNCwVJp6AiCQAAAAAwhUQSAAAAAGAKU1sBAAAAuA1mtjoHFUkAAAAAgClUJAEAAAC4D0qSTkFFEgAAAABgChVJAAAAAG7DQknSKahIAgAAAABMIZEEAAAAAJjC1FYAAAAAbsPCzFanoCIJAAAAADCFiiQAAAAAt0FB0jmoSAIAAAAATLEYhmG4OggAAADcm4iVR1wdAtzMhx2ruzoEuxxK+MNl1w4pX9hl13Y2prYCAAAAcB/MbXUKprYCAAAAAEyhIgkAAADAbVgoSToFFUkAAAAAgClUJAEAAAC4DQsFSaegIgkAAAAAMIVEEgAAAABgClNbAQAAALgNZrY6BxVJAAAAAIApVCQBAAAAuA9Kkk5BRRIAAAAAYAqJJAAAAADAFKa2AgAAAHAbFua2OgUVSQAAAACAKVQkAQAAALgNCwVJp6AiCQAAAAAwhYokAAAAALdBQdI5qEgCAAAAAEwhkQQAAAAAmMLUVgAAAADug7mtTkFFEgAAAABgChVJAAAAAG7DQknSKahIAgAAAABMIZEEAAAAAJjC1FYAAAAAbsPCzFanoCIJAAAAADCFiiQAAAAAt0FB0jmoSAIAAAAATKEiCQAAAMB9UJJ0CiqSAAAAAABTSCQBAAAAAKYwtRUAAACA27Awt9UpqEgCAAAAAEyhIgkAAADAbVgoSDqFXRXJ/fv368cff7Tuf/nll+rQoYPeeustpaWlOSw4AAAAAEDuY1ci+dJLL+mXX36RJJ08eVLPPfecChYsqGXLlmno0KEODRAAAAAAkLvYlUj+8ssvCg0NlSQtW7ZMTZs21cKFCzVv3jwtX77ckfEBAAAAQI5ZXLjlJXYlkoZhKDMzU5K0fv16tW3bVpJUrlw5nT9/3nHRAQAAAAByHbsW26lfv77++c9/qlWrVtqyZYtmzpwpSYqPj1dgYKBDAwQAAACAHMtrpUEXsasiOXXqVO3fv1+DBw/WiBEjVKVKFUnSF198oUcffdShAQIAAAAAche7KpJ16tSxWbX1tvfee0/58uW756AAAAAAwB4WSpJOYVdF8k68vb1VoEABRw4JAAAAAG5rxowZqlixory9vRUWFqbdu3ffsW96errGjx+v4OBgeXt7KyQkRKtXr7bpExMTowYNGqhw4cIqWbKkOnTooGPHjtn0ad68uSwWi802cOBAU3HblUh6eHgoX758d9wAAAAAAH9vyZIlioqK0pgxY7R//36FhIQoPDxcZ8+ezbb/yJEj9e9//1sffvihfv75Zw0cOFAdO3bUgQMHrH22bNmiQYMGaefOnVq3bp3S09PVunVrpaSk2Iz1wgsvKDEx0bpNnDjRVOwWwzAMsy/4yy+/tNlPT0/XgQMH9Nlnn2ncuHHq37+/2SEBAABwDyJWHnF1CHAzH3as7uoQ7BJ//obLrl2phLep/mFhYWrQoIGmT58uScrMzFS5cuUUERGh4cOHZ+lfunRpjRgxQoMGDbK2de7cWT4+PlqwYEG21zh37pxKliypLVu2qGnTppJuVSRDQ0M1depUU/H+mV33SD799NNZ2rp06aKaNWtqyZIlJJIAAAAA8pzU1FSlpqbatHl5ecnLyytL37S0NO3bt0/R0dHWNg8PD7Vq1Uo7duy44/je3rbJqo+Pj7Zu3XrHmC5fvixJKlasmE17bGysFixYoKCgILVv316jRo1SwYIF//4F/olD75Fs1KiRNmzY4MghAQAAACDHLC7cYmJi5O/vb7PFxMRkG+f58+eVkZGR5fGJgYGBSkpKyvac8PBwTZ48WcePH1dmZqbWrVunFStWKDExMdv+mZmZGjJkiB577DHVqlXL2t69e3ctWLBAmzZtUnR0tObPn6+ePXve6S3Nll0Vyexcv35dH3zwgcqUKeOoIQEAAADggREdHa2oqCibtuyqkfaaNm2aXnjhBVWrVk0Wi0XBwcHq27evPv3002z7Dxo0SIcPH85SsXzxxRetX9euXVulSpVSy5YtFRcXp+Dg4BzFYlciWbRoUVks/7esrmEY+uOPP1SwYME7zs0FAAAAAHd2p2ms2SlRooTy5cun5ORkm/bk5GQFBQVle05AQIBWrVqlGzdu6MKFCypdurSGDx+uypUrZ+k7ePBgffPNN/r+++9VtmzZv40lLCxMknTixIn7m0j+9aZMDw8PBQQEKCwsTEWLFrVnSAAAAAC4dw/IYyQ9PT1Vr149bdiwQR06dJB0ayrqhg0bNHjw4L8919vbW2XKlFF6erqWL1+uZ5991nrMMAxFRERo5cqV2rx5sypVqnTXWA4ePChJKlWqVI7jtyuR7N27tz2nAQAAAAD+v6ioKPXu3Vv169dXw4YNNXXqVKWkpKhv376SpF69eqlMmTLW+yx37dql06dPKzQ0VKdPn9bYsWOVmZmpoUOHWsccNGiQFi5cqC+//FKFCxe23m/p7+8vHx8fxcXFaeHChWrbtq2KFy+uH374QZGRkWratKnq1KmT49jtvkfy0qVL+uSTT3TkyK2lpmvWrKl+/frJ39/f3iEBAAAA4J5YHpSSpKSuXbvq3LlzGj16tJKSkhQaGqrVq1dbF+BJSEiQh8f/rY9648YNjRw5UidPnpSvr6/atm2r+fPnq0iRItY+M2fOlHTrER9/NnfuXPXp00eenp5av369NWktV66cOnfurJEjR5qK3a7nSO7du1fh4eHy8fFRw4YNJUl79uzR9evXtXbtWtWtW9fskAAAALgHPEcSjvagPkfy1IXUu3e6TyoUd9zCOrmdXRXJyMhIPfXUU5ozZ47y5781xM2bNzVgwAANGTJE33//vUODBAAAAICcsDw4BckHml2J5N69e22SSEnKnz+/hg4dqvr16zssOAAAAABA7uNx9y5Z+fn5KSEhIUv7b7/9psKFC99zUAAAAACA3MuuRLJr167q37+/lixZot9++02//fabFi9erAEDBqhbt26OjhEAAAAAcsTiwi0vsWtq6/vvvy+LxaJevXrp5s2bkqQCBQro5Zdf1oQJExwaIAAAAAAgd7Fr1dbbrl27pri4OElScHCwChYs6LDAAAAAkHOs2gpHe1BXbf3v765btbVsUVZtzZGCBQuqdu3ajooFAAAAAPAAyHEi2alTJ82bN09+fn7q1KnT3/ZdsWLFPQcGAAAAAMidcpxI+vv7y/L/H8ri7+9/TxdNTU1VaqptydnLy0teXnmnFAwAAADgfshry964Ro4Tyblz52b7tT1iYmI0btw4m7YxY8Zo7Nix9zQuAAAAAOD+s2uxnX/+85/q0aOHKlWqZNdFqUgCAAA4FovtwNEe1MV2Tl9Kc9m1yxTxdNm1nc2u50guW7ZMVapU0aOPPqqPPvpI58+fN3W+l5eX/Pz8bDaSSAAAAAB4MNiVSB46dEg//PCDmjdvrvfff1+lS5dWu3bttHDhQl27ds3RMQIAAAAAchG7EklJqlmzpt555x2dPHlSmzZtUsWKFTVkyBAFBQU5Mj4AAAAAyDGLC7e8xO5E8s8KFSokHx8feXp6Kj093RFDAgAAAAByKbsTyfj4eP3rX/9SzZo1Vb9+fR04cEDjxo1TUlKSI+MDAAAAgByzWFy35SU5fvzHnzVq1Eh79uxRnTp11LdvX3Xr1k1lypRxdGwAAAAAgFzIrkSyZcuW+vTTT1WjRg1HxwMAAAAAdrPkubsVXcOuRPJf//qXJCktLU3x8fEKDg5W/vx2DQUAAAAAeMDYdY/k9evX1b9/fxUsWFA1a9ZUQkKCJCkiIkITJkxwaIAAAAAAgNzFrkRy+PDhOnTokDZv3ixvb29re6tWrbRkyRKHBQcAAAAApvD8D6ewaz7qqlWrtGTJEjVq1EiWPy1PVLNmTcXFxTksOAAAAABA7mNXInnu3DmVLFkyS3tKSopNYgkAAAAAzkQ24hx2TW2tX7++vv32W+v+7eTx448/VuPGjR0TGQAAAAAgV7KrIvnOO++oTZs2+vnnn3Xz5k1NmzZNP//8s7Zv364tW7Y4OkYAAAAAQC5iV0WySZMmOnTokG7evKnatWtr7dq1KlmypHbs2KF69eo5OkYAAAAAyBGLxXVbXmK6Ipmenq6XXnpJo0aN0pw5c+5HTAAAAACAXMx0RbJAgQJavnz5/YgFAAAAAO6JxYX/8hK7prZ26NBBq1atcnAoAAAAAIAHgV2L7VStWlXjx4/Xtm3bVK9ePRUqVMjm+KuvvuqQ4AAAAADAlLxVGHQZi2EYhtmTKlWqdOcBLRadPHnynoICAACAORErj7g6BLiZDztWd3UIdjl39abLrh3ga1ed7oFk1yuNj4+3fn07D7XktWWKAAAAACCPsuseSUn65JNPVKtWLXl7e8vb21u1atXSxx9/7MjYAAAAAMAUiwu3vMSuiuTo0aM1efJkRUREqHHjxpKkHTt2KDIyUgkJCRo/frxDgwQAAAAA5B523SMZEBCgDz74QN26dbNpX7RokSIiInT+/HmHBQgAAIC74x5JONqDeo/khRTX3SNZvFDeuUfSrqmt6enpql+/fpb2evXq6eZN133jAAAAAAD3n12J5PPPP6+ZM2dmaZ89e7Z69Ohxz0EBAAAAAHIvu2uvn3zyidauXatGjRpJknbt2qWEhAT16tVLUVFR1n6TJ0++9ygBAAAAIAcseW7ZG9ewK5E8fPiw6tatK0mKi4uTJJUoUUIlSpTQ4cOHrf14JAgAAAAAuB+7EslNmzY5Og4AAAAAuGfUspzD7udIAgAAAADyJhJJAAAAAIApJJIAAAAAAFNIJAEAAAAAptj9+A8AAAAAyG1YbMc5qEgCAAAAAEyhIgkAAADAbVhESdIZqEgCAAAAAEwhkQQAAAAAmMLUVgAAAABug8V2nIOKJAAAAADAFCqSAAAAANwGBUnnoCIJAAAAADCFiiQAAAAA90FJ0imoSAIAAAAATCGRBAAAAACYwtRWAAAAAG7DwtxWp6AiCQAAAAAwhYokAAAAALdhoSDpFFQkAQAAAACmkEgCAAAAAExhaisAAAAAt8HMVuegIgkAAAAAMIWKJAAAAAD3QUnSKahIAgAAAABMoSIJAAAAwG1YKEk6BRVJAAAAAHCRGTNmqGLFivL29lZYWJh27959x77p6ekaP368goOD5e3trZCQEK1evdr0mDdu3NCgQYNUvHhx+fr6qnPnzkpOTjYVN4kkAAAAALjAkiVLFBUVpTFjxmj//v0KCQlReHi4zp49m23/kSNH6t///rc+/PBD/fzzzxo4cKA6duyoAwcOmBozMjJSX3/9tZYtW6YtW7bozJkz6tSpk6nYLYZhGPa9bAAAAOQWESuPuDoEuJkPO1Z3dQh2uXHTddf2NnnjYFhYmBo0aKDp06dLkjIzM1WuXDlFRERo+PDhWfqXLl1aI0aM0KBBg6xtnTt3lo+PjxYsWJCjMS9fvqyAgAAtXLhQXbp0kSQdPXpU1atX144dO9SoUaMcxU5FEgAAAAAcIDU1VVeuXLHZUlNTs+2blpamffv2qVWrVtY2Dw8PtWrVSjt27Ljj+N7e3jZtPj4+2rp1a47H3Ldvn9LT0236VKtWTeXLl7/jdbPDYjsPkNTUVMXExCg6OlpeXl6uDgdugM8UHI3PFByNz1TOPajVI2fi85Q3mK0KOtLYf8Zo3LhxNm1jxozR2LFjs/Q9f/68MjIyFBgYaNMeGBioo0ePZjt+eHi4Jk+erKZNmyo4OFgbNmzQihUrlJGRkeMxk5KS5OnpqSJFimTpk5SUlOPXSkXyAZKamqpx48bd8a8agFl8puBofKbgaHym4Eh8nnC/RUdH6/LlyzZbdHS0w8afNm2aqlatqmrVqsnT01ODBw9W37595eHh/LSORBIAAAAAHMDLy0t+fn42252q3yVKlFC+fPmyrJaanJysoKCgbM8JCAjQqlWrlJKSolOnTuno0aPy9fVV5cqVczxmUFCQ0tLSdOnSpRxfNzskkgAAAADgZJ6enqpXr542bNhgbcvMzNSGDRvUuHHjvz3X29tbZcqU0c2bN7V8+XI9/fTTOR6zXr16KlCggE2fY8eOKSEh4a7X/TPukQQAAAAAF4iKilLv3r1Vv359NWzYUFOnTlVKSor69u0rSerVq5fKlCmjmJgYSdKuXbt0+vRphYaG6vTp0xo7dqwyMzM1dOjQHI/p7++v/v37KyoqSsWKFZOfn58iIiLUuHHjHK/YKpFIPlC8vLw0ZswYbg6Hw/CZgqPxmYKj8ZmCI/F5Qm7TtWtXnTt3TqNHj1ZSUpJCQ0O1evVq62I5CQkJNvc/3rhxQyNHjtTJkyfl6+urtm3bav78+TYL59xtTEmaMmWKPDw81LlzZ6Wmpio8PFwfffSRqdh5jiQAAAAAwBTukQQAAAAAmEIiCQAAAAAwhUQSAAAAAGAKiSTwAGjevLmGDBnikmtv3rxZFosly7OGAEcaO3asQkNDXR0GXKhixYqaOnWqq8NAHtKnTx916NDB1WEADyxWbQVg1bx5c4WGhtr8Z+7RRx9VYmKi/P39XRcY3N4bb7yhiIgIV4cBIA+ZNm2aWHMSsB+JJJAHpKenq0CBAnad6+npqaCgIAdHBNjy9fWVr6+vq8MA8ABIS0uTp6fnPY/DH0iBe8PU1lxg9erVatKkiYoUKaLixYvrySefVFxcnPX49u3bFRoaKm9vb9WvX1+rVq2SxWLRwYMHrX0OHz6sNm3ayNfXV4GBgXr++ed1/vx5F7wa3KuUlBT16tVLvr6+KlWqlCZNmmRz3GKxaNWqVTZtRYoU0bx58yRJv/76qywWi5YsWaJmzZrJ29tbsbGxunDhgrp166YyZcqoYMGCql27thYtWmQdo0+fPtqyZYumTZsmi8Uii8WiX3/9NduprcuXL1fNmjXl5eWlihUrZomxYsWKeuedd9SvXz8VLlxY5cuX1+zZsx36PiF7mZmZmjhxoqpUqSIvLy+VL19e//rXvyRJw4YN00MPPaSCBQuqcuXKGjVqlNLT063n3p5e+umnn6p8+fLy9fXVK6+8ooyMDE2cOFFBQUEqWbKkdbzbLBaLZs6cqTZt2sjHx0eVK1fWF198YdMnp9e+7ebNm3r11VetPxeHDRum3r1720xDa968uV599VUNHTpUxYoVU1BQkMaOHeu4NxN2a968uQYPHqzBgwfL399fJUqU0KhRo6zVn7Nnz6p9+/by8fFRpUqVFBsbm2WMyZMnq3bt2ipUqJDKlSunV155RVevXpV06+ekn59fls/ZqlWrVKhQIf3xxx9KS0vT4MGDVapUKXl7e6tChQrWB3ojd7nb56VixYp6++231atXL/n5+enFF1+UJG3dulWPP/64fHx8VK5cOb366qtKSUmRJL311lsKCwvLcq2QkBCNHz9eUtaprampqXr11VdVsmRJeXt7q0mTJtqzZ4/1+Lx582ye1SfJ+n+y2w4dOqQWLVqocOHC8vPzU7169bR3716HvE9AbkMimQukpKQoKipKe/fu1YYNG+Th4aGOHTsqMzNTV65cUfv27VW7dm3t379fb7/9toYNG2Zz/qVLl/TEE0/okUce0d69e7V69WolJyfr2WefddErwr148803tWXLFn355Zdau3atNm/erP3795seZ/jw4Xrttdd05MgRhYeH68aNG6pXr56+/fZbHT58WC+++KKef/557d69W9KtKT6NGzfWCy+8oMTERCUmJqpcuXJZxt23b5+effZZPffcc/rxxx81duxYjRo1yprI3jZp0iTVr19fBw4c0CuvvKKXX35Zx44ds+s9Qc5FR0drwoQJGjVqlH7++WctXLjQ+gDiwoULa968efr55581bdo0zZkzR1OmTLE5Py4uTv/5z3+0evVqLVq0SJ988onatWun//73v9qyZYveffddjRw5Urt27bI5b9SoUercubMOHTqkHj166LnnntORI0esx3Ny7T979913FRsbq7lz52rbtm26cuVKlj+gSNJnn32mQoUKadeuXZo4caLGjx+vdevW3cM7CEf57LPPlD9/fu3evVvTpk3T5MmT9fHHH0u69R/43377TZs2bdIXX3yhjz76SGfPnrU538PDQx988IF++uknffbZZ9q4caOGDh0qSSpUqJCee+45zZ071+acuXPnqkuXLipcuLA++OADffXVV1q6dKmOHTum2NhYVaxY0SmvHeb93edFkt5//32FhITowIEDGjVqlOLi4vSPf/xDnTt31g8//KAlS5Zo69atGjx4sCSpR48e2r17t80f5n/66Sf98MMP6t69e7YxDB06VMuXL9dnn32m/fv3q0qVKgoPD9fFixdz/Dp69OihsmXLas+ePdq3b5+GDx9u94wgINczkOucO3fOkGT8+OOPxsyZM43ixYsb169ftx6fM2eOIck4cOCAYRiG8fbbbxutW7e2GeO3334zJBnHjh1zZui4R3/88Yfh6elpLF261Np24cIFw8fHx3jttdcMwzAMScbKlSttzvP39zfmzp1rGIZhxMfHG5KMqVOn3vV67dq1M15//XXrfrNmzazXuW3Tpk2GJOP33383DMMwunfvbvzP//yPTZ8333zTqFGjhnW/QoUKRs+ePa37mZmZRsmSJY2ZM2feNSbY78qVK4aXl5cxZ86cHPV/7733jHr16ln3x4wZYxQsWNC4cuWKtS08PNyoWLGikZGRYW17+OGHjZiYGOu+JGPgwIE2Y4eFhRkvv/yyqWuHhIRY9wMDA4333nvPun/z5k2jfPnyxtNPP21ta9asmdGkSRObcRs0aGAMGzbsb141nKFZs2ZG9erVjczMTGvbsGHDjOrVqxvHjh0zJBm7d++2Hjty5IghyZgyZcodx1y2bJlRvHhx6/6uXbuMfPnyGWfOnDEMwzCSk5ON/PnzG5s3bzYMwzAiIiKMJ554wiYG5E5/93kxjFu/Uzp06GBzTv/+/Y0XX3zRpu1///d/DQ8PD+v/mUJCQozx48dbj0dHRxthYWHW/d69e1t/ply9etUoUKCAERsbaz2elpZmlC5d2pg4caJhGIYxd+5cw9/f3+aaK1euNP783+nChQsb8+bNM/sWAA8kKpK5wPHjx9WtWzdVrlxZfn5+1r+YJiQk6NixY6pTp468vb2t/Rs2bGhz/qFDh7Rp0ybrPUa+vr6qVq2aJNn8JQ65X1xcnNLS0mym4xQrVkwPP/yw6bHq169vs5+RkaG3335btWvXVrFixeTr66s1a9YoISHB1LhHjhzRY489ZtP22GOP6fjx48rIyLC21alTx/q1xWJRUFBQlooDHOvIkSNKTU1Vy5Ytsz2+ZMkSPfbYYwoKCpKvr69GjhyZ5ftfsWJFFS5c2LofGBioGjVqyMPDw6btr9/Lxo0bZ9n/c0UyJ9e+7fLly0pOTrb5WZcvXz7Vq1cvS98/f84kqVSpUnzOcolGjRrZTPlr3Lixjh8/riNHjih//vw2389q1aplmTK4fv16tWzZUmXKlFHhwoX1/PPP68KFC7p27ZqkW78La9asqc8++0yStGDBAlWoUEFNmzaVdKvqefDgQT388MN69dVXtXbt2vv8inEv7vR5uf175a+/0w4dOqR58+bZ/N8nPDxcmZmZio+Pl3SrOrhw4UJJkmEYWrRokXr06JHt9ePi4pSenm7z+61AgQJq2LChzc+yu4mKitKAAQPUqlUrTZgwgf+Hwa2RSOYC7du318WLFzVnzhzt2rXLOmUsLS0tR+dfvXpV7du318GDB22248ePW3+hwn1YLJYsq8z9+V6z2woVKmSz/95772natGkaNmyYNm3apIMHDyo8PDzHnzOz/jqVx2KxKDMz875cC7f4+Pjc8diOHTvUo0cPtW3bVt98840OHDigESNGZPn+Z/d9u9fvZU6vbQ8+Z+7p119/1ZNPPqk6depo+fLl2rdvn2bMmCHJ9nfjgAEDrNPq586dq759+1qTkbp16yo+Pl5vv/22rl+/rmeffVZdunRx+muBY/z1d9rVq1f10ksv2fy/59ChQzp+/LiCg4MlSd26ddOxY8e0f/9+bd++Xb/99pu6du1qdwweHh53/f07duxY/fTTT2rXrp02btyoGjVqaOXKlXZfE8jNSCRd7MKFCzp27JhGjhypli1bqnr16vr999+txx9++GH9+OOPSk1Ntbb9+cZv6dYvy59++kkVK1ZUlSpVbLa//uBF7hYcHKwCBQrY3H/2+++/65dffrHuBwQEKDEx0bp//Phx61/o/862bdv09NNPq2fPngoJCVHlypVtxpVurdD656pidqpXr65t27ZlGfuhhx5Svnz57hoH7p+qVavKx8dHGzZsyHJs+/btqlChgkaMGKH69euratWqOnXqlMOuvXPnziz71atXt+va/v7+CgwMtPlZl5GRYde9wnCdv95Hu3PnTlWtWlXVqlXTzZs3tW/fPuuxY8eO2SzotW/fPmVmZmrSpElq1KiRHnroIZ05cybLNXr27KlTp07pgw8+0M8//6zevXvbHPfz81PXrl01Z84cLVmyRMuXLzd1vxuc506flzv9Xqlbt65+/vnnLP/vqVKlinVF17Jly6pZs2aKjY1VbGys/ud//kclS5bMdrzg4GB5enra/H5LT0/Xnj17VKNGDUm3fv/+8ccf1gV9JNksfHjbQw89pMjISK1du1adOnXKci8v4C5IJF2saNGiKl68uGbPnq0TJ05o48aNioqKsh7v3r27MjMz9eKLL+rIkSNas2aN3n//fUmy/tV10KBBunjxorp166Y9e/YoLi5Oa9asUd++fe+aFCB38fX1Vf/+/fXmm29q48aNOnz4sPr06WMzrfCJJ57Q9OnTdeDAAe3du1cDBw7M0Y38VatW1bp167R9+3YdOXJEL730kpKTk236VKxYUbt27dKvv/6q8+fPZ1vZef3117Vhwwa9/fbb+uWXX/TZZ59p+vTpeuONN+79DcA98fb21rBhwzR06FB9/vnniouL086dO/XJJ5+oatWqSkhI0OLFixUXF6cPPvjAoX8lX7ZsmT799FP98ssvGjNmjHbv3m1d9MKea0dERCgmJkZffvmljh07ptdee02///67zdQ35G4JCQmKiorSsWPHtGjRIn344Yd67bXX9PDDD+sf//iHXnrpJe3atUv79u3TgAEDbCrqVapUUXp6uj788EOdPHlS8+fP16xZs7Jco2jRourUqZPefPNNtW7dWmXLlrUemzx5shYtWqSjR4/ql19+0bJlyxQUFJRlCi1yhzt9Xu5k2LBh2r59uwYPHmydhfXll19af+7c1qNHDy1evFjLli2747RW6VbF8+WXX9abb76p1atX6+eff9YLL7yga9euqX///pKksLAwFSxYUG+99Zbi4uK0cOFCm4Xmrl+/rsGDB2vz5s06deqUtm3bpj179lj/qAa4GxJJF/Pw8NDixYu1b98+1apVS5GRkXrvvfesx/38/PT111/r4MGDCg0N1YgRIzR69GhJst43Wbp0aW3btk0ZGRlq3bq1ateurSFDhqhIkSI2CQgeDO+9954ef/xxtW/fXq1atVKTJk1s7iWaNGmSypUrp8cff1zdu3fXG2+8oYIFC9513JEjR6pu3boKDw9X8+bNFRQUZLPsuXTrofD58uVTjRo1FBAQkO09bHXr1tXSpUu1ePFi1apVS6NHj9b48ePVp0+fe33pcIBRo0bp9ddf1+jRo1W9enV17dpVZ8+e1VNPPaXIyEgNHjxYoaGh2r59u0aNGuWw644bN06LFy9WnTp19Pnnn2vRokXWv+Lbc+1hw4apW7du6tWrlxo3bmy9/+nP94sjd+vVq5euX7+uhg0batCgQXrttdesj22YO3euSpcurWbNmqlTp0568cUXbSpFISEhmjx5st59913VqlVLsbGxd3x0R//+/ZWWlqZ+/frZtBcuXFgTJ05U/fr11aBBA/3666/67rvv+L2YS/3d5yU7derU0ZYtW/TLL7/o8ccf1yOPPKLRo0erdOnSNv26dOlivbf2r7/z/mrChAnq3Lmznn/+edWtW1cnTpzQmjVrVLRoUUm31ixYsGCBvvvuO+sjtP78yKF8+fLpwoUL6tWrlx566CE9++yzatOmjcaNG2f3+wLkZhbjr5O9kevFxsaqb9++unz58t/eEwUAzmCxWLRy5cq7/iftXmRmZqp69ep69tln9fbbb9+368AxmjdvrtDQUE2dOvW+X2v+/PmKjIzUmTNnHPKQejifMz8vABwnv6sDwN19/vnnqly5ssqUKaNDhw5p2LBhevbZZ0kiAbitU6dOae3atWrWrJlSU1M1ffp0xcfH3/H5b8h7rl27psTERE2YMEEvvfQSSSQAOBnzOx4ASUlJ6tmzp6pXr67IyEg988wzmj17tqvDAoD7xsPDQ/PmzVODBg302GOP6ccff9T69eu51whWEydOVLVq1RQUFKTo6GhXhwMAeQ5TWwEAAAAAplCRBAAAAACYQiIJAAAAADCFRBIAAAAAYAqJJAAAAADAFBJJAAAAAIApJJIAAAAAAFNIJAEAAAAAppBIAgAAAABMIZEEAAAAAJjy/wDtdlKGCWixG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1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9" y="3157605"/>
            <a:ext cx="6727991" cy="370039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08000" y="482601"/>
            <a:ext cx="52197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 smtClean="0">
                <a:effectLst/>
                <a:latin typeface="Roboto"/>
              </a:rPr>
              <a:t>Contexto comercial.</a:t>
            </a:r>
            <a:r>
              <a:rPr lang="es-ES" b="0" i="0" dirty="0" smtClean="0">
                <a:effectLst/>
                <a:latin typeface="Roboto"/>
              </a:rPr>
              <a:t> </a:t>
            </a:r>
          </a:p>
          <a:p>
            <a:endParaRPr lang="es-ES" dirty="0">
              <a:latin typeface="Roboto"/>
            </a:endParaRPr>
          </a:p>
          <a:p>
            <a:endParaRPr lang="es-ES" b="0" i="0" dirty="0" smtClean="0">
              <a:effectLst/>
              <a:latin typeface="Roboto"/>
            </a:endParaRPr>
          </a:p>
          <a:p>
            <a:pPr algn="just"/>
            <a:r>
              <a:rPr lang="es-ES" b="0" i="0" dirty="0" smtClean="0">
                <a:effectLst/>
                <a:latin typeface="Roboto"/>
              </a:rPr>
              <a:t>Ha habido una disminución de ingresos en el Banco Portugués y les gustaría saber qué acciones tomar. Después de la investigación, descubrieron que la causa raíz era que sus clientes no estaban invirtiendo lo suficiente en depósitos a largo plazo. Por lo tanto, al banco le gustaría identificar a los clientes existentes que tienen una mayor probabilidad de suscribirse a un depósito a largo plazo y centrar los esfuerzos de marketing en dichos clientes.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2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95300" y="655934"/>
            <a:ext cx="5143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0" dirty="0" smtClean="0">
                <a:effectLst/>
                <a:latin typeface="Roboto"/>
              </a:rPr>
              <a:t>Problema comercial.</a:t>
            </a:r>
            <a:r>
              <a:rPr lang="es-ES" b="0" i="0" dirty="0" smtClean="0">
                <a:effectLst/>
                <a:latin typeface="Roboto"/>
              </a:rPr>
              <a:t> </a:t>
            </a:r>
          </a:p>
          <a:p>
            <a:endParaRPr lang="es-ES" dirty="0">
              <a:latin typeface="Roboto"/>
            </a:endParaRPr>
          </a:p>
          <a:p>
            <a:endParaRPr lang="es-ES" b="0" i="0" dirty="0" smtClean="0">
              <a:effectLst/>
              <a:latin typeface="Roboto"/>
            </a:endParaRPr>
          </a:p>
          <a:p>
            <a:r>
              <a:rPr lang="es-ES" b="0" i="0" dirty="0" smtClean="0">
                <a:effectLst/>
                <a:latin typeface="Roboto"/>
              </a:rPr>
              <a:t>¿Determinar cuales son los grupos de personas con mas posibilidad de suscribir (sí/no) un depósito a plazo ?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9" y="3157605"/>
            <a:ext cx="6727991" cy="3700395"/>
          </a:xfrm>
          <a:prstGeom prst="rect">
            <a:avLst/>
          </a:prstGeom>
        </p:spPr>
      </p:pic>
      <p:pic>
        <p:nvPicPr>
          <p:cNvPr id="1032" name="Picture 8" descr="Propuesta laboral: “¡Sí acepto!”, cuáles son las razones para acept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0230"/>
            <a:ext cx="6194425" cy="24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9" y="3157605"/>
            <a:ext cx="6727991" cy="3700395"/>
          </a:xfrm>
          <a:prstGeom prst="rect">
            <a:avLst/>
          </a:prstGeom>
        </p:spPr>
      </p:pic>
      <p:pic>
        <p:nvPicPr>
          <p:cNvPr id="2050" name="Picture 2" descr="Tendencias en el análisis de datos: Los negocios digit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14194" y="644942"/>
            <a:ext cx="3227620" cy="21512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66700" y="6449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b="1" i="0" dirty="0" smtClean="0">
                <a:effectLst/>
                <a:latin typeface="Roboto"/>
              </a:rPr>
              <a:t>Contexto analítico.</a:t>
            </a:r>
            <a:r>
              <a:rPr lang="es-ES" b="0" i="0" dirty="0" smtClean="0">
                <a:effectLst/>
                <a:latin typeface="Roboto"/>
              </a:rPr>
              <a:t> </a:t>
            </a:r>
          </a:p>
          <a:p>
            <a:endParaRPr lang="es-ES" dirty="0">
              <a:latin typeface="Roboto"/>
            </a:endParaRPr>
          </a:p>
          <a:p>
            <a:pPr algn="just"/>
            <a:r>
              <a:rPr lang="es-ES" b="0" i="0" dirty="0" smtClean="0">
                <a:effectLst/>
                <a:latin typeface="Roboto"/>
              </a:rPr>
              <a:t>Los datos están relacionados con campañas de marketing directo de una institución bancaria </a:t>
            </a:r>
            <a:r>
              <a:rPr lang="es-ES" b="0" i="0" dirty="0" smtClean="0">
                <a:effectLst/>
                <a:latin typeface="Roboto"/>
              </a:rPr>
              <a:t>portuguesa, las cuales se basaron </a:t>
            </a:r>
            <a:r>
              <a:rPr lang="es-ES" b="0" i="0" dirty="0" smtClean="0">
                <a:effectLst/>
                <a:latin typeface="Roboto"/>
              </a:rPr>
              <a:t>en llamadas </a:t>
            </a:r>
            <a:r>
              <a:rPr lang="es-ES" b="0" i="0" dirty="0" smtClean="0">
                <a:effectLst/>
                <a:latin typeface="Roboto"/>
              </a:rPr>
              <a:t>telefónicas.  </a:t>
            </a:r>
          </a:p>
          <a:p>
            <a:pPr algn="just"/>
            <a:endParaRPr lang="es-ES" dirty="0">
              <a:latin typeface="Roboto"/>
            </a:endParaRPr>
          </a:p>
          <a:p>
            <a:pPr algn="just"/>
            <a:r>
              <a:rPr lang="es-ES" b="0" i="0" dirty="0" smtClean="0">
                <a:effectLst/>
                <a:latin typeface="Roboto"/>
              </a:rPr>
              <a:t>Se </a:t>
            </a:r>
            <a:r>
              <a:rPr lang="es-ES" b="0" i="0" dirty="0" smtClean="0">
                <a:effectLst/>
                <a:latin typeface="Roboto"/>
              </a:rPr>
              <a:t>requería más de un contacto con el mismo cliente, para poder acceder si el producto (depósito bancario a plazo) estaría suscrito ('sí') o no ('no') suscrito</a:t>
            </a:r>
            <a:r>
              <a:rPr lang="es-ES" b="0" i="0" dirty="0" smtClean="0">
                <a:effectLst/>
                <a:latin typeface="Roboto"/>
              </a:rPr>
              <a:t>.</a:t>
            </a:r>
          </a:p>
          <a:p>
            <a:pPr algn="just"/>
            <a:endParaRPr lang="es-ES" b="0" i="0" dirty="0" smtClean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932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9" y="3157605"/>
            <a:ext cx="6727991" cy="370039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53566" y="149267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b="1" dirty="0" smtClean="0">
                <a:latin typeface="Roboto"/>
              </a:rPr>
              <a:t>Variables</a:t>
            </a:r>
          </a:p>
          <a:p>
            <a:endParaRPr lang="es-CL" dirty="0" smtClean="0">
              <a:latin typeface="Roboto"/>
            </a:endParaRPr>
          </a:p>
          <a:p>
            <a:r>
              <a:rPr lang="es-CL" dirty="0" err="1" smtClean="0">
                <a:latin typeface="Roboto"/>
              </a:rPr>
              <a:t>Age</a:t>
            </a:r>
            <a:r>
              <a:rPr lang="es-CL" dirty="0" smtClean="0">
                <a:latin typeface="Roboto"/>
              </a:rPr>
              <a:t>: Edad del grupo muestra</a:t>
            </a:r>
            <a:r>
              <a:rPr lang="es-CL" dirty="0" smtClean="0">
                <a:latin typeface="Roboto"/>
              </a:rPr>
              <a:t>.</a:t>
            </a:r>
            <a:endParaRPr lang="es-CL" dirty="0" smtClean="0">
              <a:latin typeface="Roboto"/>
            </a:endParaRPr>
          </a:p>
          <a:p>
            <a:r>
              <a:rPr lang="es-CL" dirty="0" err="1" smtClean="0">
                <a:latin typeface="Roboto"/>
              </a:rPr>
              <a:t>Duration</a:t>
            </a:r>
            <a:r>
              <a:rPr lang="es-CL" dirty="0" smtClean="0">
                <a:latin typeface="Roboto"/>
              </a:rPr>
              <a:t>: Duración de llamada por cada encuestado. </a:t>
            </a:r>
          </a:p>
          <a:p>
            <a:r>
              <a:rPr lang="es-CL" dirty="0" err="1" smtClean="0">
                <a:latin typeface="Roboto"/>
              </a:rPr>
              <a:t>Campaign</a:t>
            </a:r>
            <a:r>
              <a:rPr lang="es-CL" dirty="0" smtClean="0">
                <a:latin typeface="Roboto"/>
              </a:rPr>
              <a:t>: número de la campaña.</a:t>
            </a:r>
          </a:p>
          <a:p>
            <a:r>
              <a:rPr lang="es-CL" dirty="0" err="1" smtClean="0">
                <a:latin typeface="Roboto"/>
              </a:rPr>
              <a:t>Pdays</a:t>
            </a:r>
            <a:r>
              <a:rPr lang="es-CL" dirty="0" smtClean="0">
                <a:latin typeface="Roboto"/>
              </a:rPr>
              <a:t>: Cantidad de días que dura la campaña.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005920" y="394659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dirty="0" smtClean="0">
                <a:latin typeface="Roboto"/>
              </a:rPr>
              <a:t>Descripción de los datos</a:t>
            </a:r>
            <a:endParaRPr lang="es-ES" b="1" dirty="0">
              <a:latin typeface="Roboto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560" y="429643"/>
            <a:ext cx="1541523" cy="180169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42900" y="44326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>
                <a:latin typeface="Roboto"/>
              </a:rPr>
              <a:t>Hay dos conjuntos de datos: train.csv con todos los ejemplos (32950) y 21 entradas que incluyen la función de destino, ordenadas por fecha (de mayo de 2008 a noviembre de 2010), muy cerca de los datos analizados en [Moro et al., 2014] test.csv que son los datos de prueba que consisten en 8238 observaciones y 20 características sin la característica de destino.</a:t>
            </a:r>
            <a:endParaRPr lang="es-E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411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569436"/>
            <a:ext cx="9334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Roboto"/>
              </a:rPr>
              <a:t>Preguntas de </a:t>
            </a:r>
            <a:r>
              <a:rPr lang="es-ES" b="1" dirty="0" smtClean="0">
                <a:latin typeface="Roboto"/>
              </a:rPr>
              <a:t>hipótesis iniciales</a:t>
            </a:r>
          </a:p>
          <a:p>
            <a:pPr algn="just"/>
            <a:endParaRPr lang="es-ES" dirty="0">
              <a:latin typeface="Roboto"/>
            </a:endParaRPr>
          </a:p>
          <a:p>
            <a:pPr algn="just"/>
            <a:r>
              <a:rPr lang="es-ES" dirty="0" smtClean="0">
                <a:latin typeface="Roboto"/>
              </a:rPr>
              <a:t>1)</a:t>
            </a:r>
            <a:r>
              <a:rPr lang="es-ES" dirty="0" smtClean="0"/>
              <a:t> </a:t>
            </a:r>
            <a:r>
              <a:rPr lang="es-ES" dirty="0"/>
              <a:t>¿</a:t>
            </a:r>
            <a:r>
              <a:rPr lang="es-ES" dirty="0" smtClean="0">
                <a:latin typeface="Roboto"/>
              </a:rPr>
              <a:t>Que </a:t>
            </a:r>
            <a:r>
              <a:rPr lang="es-ES" dirty="0">
                <a:latin typeface="Roboto"/>
              </a:rPr>
              <a:t>grupos de edad son los mas propensos a tomar un deposito a plazo. Tomando en cuenta una </a:t>
            </a:r>
            <a:r>
              <a:rPr lang="es-ES" dirty="0" smtClean="0">
                <a:latin typeface="Roboto"/>
              </a:rPr>
              <a:t>agrupación </a:t>
            </a:r>
            <a:r>
              <a:rPr lang="es-ES" dirty="0">
                <a:latin typeface="Roboto"/>
              </a:rPr>
              <a:t>por rangos de </a:t>
            </a:r>
            <a:r>
              <a:rPr lang="es-ES" dirty="0" smtClean="0">
                <a:latin typeface="Roboto"/>
              </a:rPr>
              <a:t>edad?.</a:t>
            </a:r>
            <a:endParaRPr lang="es-ES" dirty="0" smtClean="0"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ES" dirty="0">
              <a:latin typeface="Roboto"/>
            </a:endParaRPr>
          </a:p>
          <a:p>
            <a:pPr algn="just"/>
            <a:r>
              <a:rPr lang="es-ES" dirty="0" smtClean="0">
                <a:latin typeface="Roboto"/>
              </a:rPr>
              <a:t>2) </a:t>
            </a:r>
            <a:r>
              <a:rPr lang="es-ES" dirty="0"/>
              <a:t>¿</a:t>
            </a:r>
            <a:r>
              <a:rPr lang="es-ES" dirty="0" smtClean="0">
                <a:latin typeface="Roboto"/>
              </a:rPr>
              <a:t>Cual </a:t>
            </a:r>
            <a:r>
              <a:rPr lang="es-ES" dirty="0">
                <a:latin typeface="Roboto"/>
              </a:rPr>
              <a:t>es el estado civil con mayor porcentaje en la </a:t>
            </a:r>
            <a:r>
              <a:rPr lang="es-ES" dirty="0">
                <a:latin typeface="Roboto"/>
              </a:rPr>
              <a:t>base?.</a:t>
            </a:r>
            <a:endParaRPr lang="es-ES" b="0" i="0" dirty="0">
              <a:effectLst/>
              <a:latin typeface="Roboto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9" y="3157605"/>
            <a:ext cx="6727991" cy="3700395"/>
          </a:xfrm>
          <a:prstGeom prst="rect">
            <a:avLst/>
          </a:prstGeom>
        </p:spPr>
      </p:pic>
      <p:pic>
        <p:nvPicPr>
          <p:cNvPr id="4098" name="Picture 2" descr="Qué es y cómo formular una hipótesis en la investigación en psicología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5" y="3157604"/>
            <a:ext cx="4799544" cy="259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6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9" y="3157605"/>
            <a:ext cx="6727991" cy="370039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213391" y="572281"/>
            <a:ext cx="54578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 smtClean="0">
                <a:latin typeface="Roboto"/>
              </a:rPr>
              <a:t>Como primer análisis se </a:t>
            </a:r>
            <a:r>
              <a:rPr lang="es-PA" dirty="0" smtClean="0">
                <a:latin typeface="Roboto"/>
              </a:rPr>
              <a:t>puede observar:</a:t>
            </a:r>
          </a:p>
          <a:p>
            <a:endParaRPr lang="es-PA" dirty="0" smtClean="0">
              <a:latin typeface="Roboto"/>
            </a:endParaRPr>
          </a:p>
          <a:p>
            <a:r>
              <a:rPr lang="es-PA" dirty="0" smtClean="0">
                <a:latin typeface="Roboto"/>
              </a:rPr>
              <a:t>Que los </a:t>
            </a:r>
            <a:r>
              <a:rPr lang="es-PA" dirty="0" smtClean="0">
                <a:latin typeface="Roboto"/>
              </a:rPr>
              <a:t>grupos </a:t>
            </a:r>
            <a:r>
              <a:rPr lang="es-PA" dirty="0" smtClean="0">
                <a:latin typeface="Roboto"/>
              </a:rPr>
              <a:t>predominantes son los de las edades comprendidas </a:t>
            </a:r>
            <a:r>
              <a:rPr lang="es-PA" dirty="0">
                <a:latin typeface="Roboto"/>
              </a:rPr>
              <a:t>entre </a:t>
            </a:r>
            <a:r>
              <a:rPr lang="es-PA" dirty="0" smtClean="0">
                <a:latin typeface="Roboto"/>
              </a:rPr>
              <a:t>20-35, 35-40</a:t>
            </a:r>
            <a:r>
              <a:rPr lang="es-PA" dirty="0" smtClean="0">
                <a:latin typeface="Roboto"/>
              </a:rPr>
              <a:t>, </a:t>
            </a:r>
            <a:r>
              <a:rPr lang="es-PA" dirty="0" smtClean="0">
                <a:latin typeface="Roboto"/>
              </a:rPr>
              <a:t>y </a:t>
            </a:r>
            <a:r>
              <a:rPr lang="es-PA" dirty="0" smtClean="0">
                <a:latin typeface="Roboto"/>
              </a:rPr>
              <a:t>40-55.</a:t>
            </a:r>
          </a:p>
          <a:p>
            <a:endParaRPr lang="es-PA" dirty="0" smtClean="0">
              <a:latin typeface="Roboto"/>
            </a:endParaRPr>
          </a:p>
          <a:p>
            <a:r>
              <a:rPr lang="es-PA" dirty="0" smtClean="0">
                <a:latin typeface="Roboto"/>
              </a:rPr>
              <a:t>Sin </a:t>
            </a:r>
            <a:r>
              <a:rPr lang="es-PA" dirty="0" smtClean="0">
                <a:latin typeface="Roboto"/>
              </a:rPr>
              <a:t>embargo, </a:t>
            </a:r>
            <a:r>
              <a:rPr lang="es-PA" dirty="0" smtClean="0">
                <a:latin typeface="Roboto"/>
              </a:rPr>
              <a:t>ahora analizaremos los porcentajes de aceptación por los grupos de edades.</a:t>
            </a:r>
          </a:p>
          <a:p>
            <a:endParaRPr lang="es-PA" dirty="0">
              <a:latin typeface="Roboto"/>
            </a:endParaRPr>
          </a:p>
          <a:p>
            <a:r>
              <a:rPr lang="es-PA" dirty="0" smtClean="0">
                <a:latin typeface="Roboto"/>
              </a:rPr>
              <a:t>Para no descartar ningún grupo.</a:t>
            </a:r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24" y="1110639"/>
            <a:ext cx="4531785" cy="40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" y="400050"/>
            <a:ext cx="5661389" cy="500538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172200" y="1121460"/>
            <a:ext cx="54101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Roboto"/>
              </a:rPr>
              <a:t>Se puede observar que dentro de la base la población de casados es la mayor con respecto a toda la </a:t>
            </a:r>
            <a:r>
              <a:rPr lang="es-ES" sz="1600" dirty="0" smtClean="0">
                <a:latin typeface="Roboto"/>
              </a:rPr>
              <a:t>base, donde le sigue los solteros y por </a:t>
            </a:r>
            <a:r>
              <a:rPr lang="es-ES" sz="1600" dirty="0" smtClean="0">
                <a:latin typeface="Roboto"/>
              </a:rPr>
              <a:t>último </a:t>
            </a:r>
            <a:r>
              <a:rPr lang="es-ES" sz="1600" dirty="0" smtClean="0">
                <a:latin typeface="Roboto"/>
              </a:rPr>
              <a:t>la población de divorciados.</a:t>
            </a:r>
            <a:endParaRPr lang="es-ES" sz="1600" dirty="0">
              <a:latin typeface="Robo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9" y="3157605"/>
            <a:ext cx="6727991" cy="37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9" y="3157605"/>
            <a:ext cx="6727991" cy="370039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323850"/>
            <a:ext cx="6306462" cy="35147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75277" y="4208462"/>
            <a:ext cx="101774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Roboto"/>
              </a:rPr>
              <a:t>En base de </a:t>
            </a:r>
            <a:r>
              <a:rPr lang="es-ES" sz="1400" dirty="0" smtClean="0">
                <a:latin typeface="Roboto"/>
              </a:rPr>
              <a:t>este </a:t>
            </a:r>
            <a:r>
              <a:rPr lang="es-ES" sz="1400" dirty="0">
                <a:latin typeface="Roboto"/>
              </a:rPr>
              <a:t>resultado vamos a realizar un </a:t>
            </a:r>
            <a:r>
              <a:rPr lang="es-ES" sz="1400" dirty="0" smtClean="0">
                <a:latin typeface="Roboto"/>
              </a:rPr>
              <a:t>análisis </a:t>
            </a:r>
            <a:r>
              <a:rPr lang="es-ES" sz="1400" dirty="0">
                <a:latin typeface="Roboto"/>
              </a:rPr>
              <a:t>de </a:t>
            </a:r>
            <a:r>
              <a:rPr lang="es-ES" sz="1400" dirty="0" smtClean="0">
                <a:latin typeface="Roboto"/>
              </a:rPr>
              <a:t>3</a:t>
            </a:r>
          </a:p>
          <a:p>
            <a:r>
              <a:rPr lang="es-ES" sz="1400" dirty="0" smtClean="0">
                <a:latin typeface="Roboto"/>
              </a:rPr>
              <a:t> </a:t>
            </a:r>
            <a:r>
              <a:rPr lang="es-ES" sz="1400" dirty="0">
                <a:latin typeface="Roboto"/>
              </a:rPr>
              <a:t>poblaciones, </a:t>
            </a:r>
            <a:r>
              <a:rPr lang="es-ES" sz="1400" dirty="0" smtClean="0">
                <a:latin typeface="Roboto"/>
              </a:rPr>
              <a:t>por </a:t>
            </a:r>
            <a:r>
              <a:rPr lang="es-ES" sz="1400" dirty="0">
                <a:latin typeface="Roboto"/>
              </a:rPr>
              <a:t>grupo de edad para determinar entre cada </a:t>
            </a:r>
            <a:endParaRPr lang="es-ES" sz="1400" dirty="0" smtClean="0">
              <a:latin typeface="Roboto"/>
            </a:endParaRPr>
          </a:p>
          <a:p>
            <a:r>
              <a:rPr lang="es-ES" sz="1400" dirty="0" smtClean="0">
                <a:latin typeface="Roboto"/>
              </a:rPr>
              <a:t>grupo </a:t>
            </a:r>
            <a:r>
              <a:rPr lang="es-ES" sz="1400" dirty="0">
                <a:latin typeface="Roboto"/>
              </a:rPr>
              <a:t>de edades quienes </a:t>
            </a:r>
            <a:r>
              <a:rPr lang="es-ES" sz="1400" dirty="0" smtClean="0">
                <a:latin typeface="Roboto"/>
              </a:rPr>
              <a:t>tienen </a:t>
            </a:r>
            <a:r>
              <a:rPr lang="es-ES" sz="1400" dirty="0">
                <a:latin typeface="Roboto"/>
              </a:rPr>
              <a:t>mas porcentaje de </a:t>
            </a:r>
            <a:r>
              <a:rPr lang="es-ES" sz="1400" dirty="0" smtClean="0">
                <a:latin typeface="Roboto"/>
              </a:rPr>
              <a:t>éxito.</a:t>
            </a:r>
          </a:p>
          <a:p>
            <a:endParaRPr lang="es-ES" sz="1400" dirty="0">
              <a:latin typeface="Roboto"/>
            </a:endParaRPr>
          </a:p>
          <a:p>
            <a:r>
              <a:rPr lang="es-ES" sz="1400" dirty="0">
                <a:latin typeface="Roboto"/>
              </a:rPr>
              <a:t>Donde </a:t>
            </a:r>
            <a:r>
              <a:rPr lang="es-ES" sz="1400" dirty="0" smtClean="0">
                <a:latin typeface="Roboto"/>
              </a:rPr>
              <a:t>será </a:t>
            </a:r>
            <a:r>
              <a:rPr lang="es-ES" sz="1400" dirty="0">
                <a:latin typeface="Roboto"/>
              </a:rPr>
              <a:t>enmarcado de la siguiente manera</a:t>
            </a:r>
            <a:r>
              <a:rPr lang="es-ES" sz="1400" dirty="0" smtClean="0">
                <a:latin typeface="Roboto"/>
              </a:rPr>
              <a:t>:</a:t>
            </a:r>
          </a:p>
          <a:p>
            <a:endParaRPr lang="es-ES" sz="1400" dirty="0"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Roboto"/>
              </a:rPr>
              <a:t>Población </a:t>
            </a:r>
            <a:r>
              <a:rPr lang="es-ES" sz="1400" dirty="0">
                <a:latin typeface="Roboto"/>
              </a:rPr>
              <a:t>joven edad entre 20 a 40 años.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Roboto"/>
              </a:rPr>
              <a:t>Población </a:t>
            </a:r>
            <a:r>
              <a:rPr lang="es-ES" sz="1400" dirty="0">
                <a:latin typeface="Roboto"/>
              </a:rPr>
              <a:t>Adulto intermedio 40 a 65 años.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Roboto"/>
              </a:rPr>
              <a:t>Población </a:t>
            </a:r>
            <a:r>
              <a:rPr lang="es-ES" sz="1400" dirty="0">
                <a:latin typeface="Roboto"/>
              </a:rPr>
              <a:t>Adulto mayor 65 a 95 años.</a:t>
            </a:r>
            <a:endParaRPr lang="es-ES" sz="1400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575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548</Words>
  <Application>Microsoft Office PowerPoint</Application>
  <PresentationFormat>Panorámica</PresentationFormat>
  <Paragraphs>68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Adobe Caslon Pro</vt:lpstr>
      <vt:lpstr>Arial</vt:lpstr>
      <vt:lpstr>Calibri</vt:lpstr>
      <vt:lpstr>Calibri Light</vt:lpstr>
      <vt:lpstr>Roboto</vt:lpstr>
      <vt:lpstr>Tema de Office</vt:lpstr>
      <vt:lpstr>Segunda entrega proyecto final de Data Science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 Data Science</dc:title>
  <dc:creator>Reinaldo Barberan</dc:creator>
  <cp:lastModifiedBy>Reinaldo Barberan</cp:lastModifiedBy>
  <cp:revision>23</cp:revision>
  <dcterms:created xsi:type="dcterms:W3CDTF">2023-02-28T22:57:44Z</dcterms:created>
  <dcterms:modified xsi:type="dcterms:W3CDTF">2023-05-06T18:19:27Z</dcterms:modified>
</cp:coreProperties>
</file>