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70" r:id="rId7"/>
    <p:sldId id="264" r:id="rId8"/>
    <p:sldId id="271" r:id="rId9"/>
    <p:sldId id="265" r:id="rId10"/>
    <p:sldId id="260" r:id="rId11"/>
    <p:sldId id="269" r:id="rId12"/>
    <p:sldId id="274" r:id="rId13"/>
    <p:sldId id="261" r:id="rId14"/>
    <p:sldId id="266" r:id="rId15"/>
    <p:sldId id="267" r:id="rId16"/>
    <p:sldId id="268" r:id="rId17"/>
    <p:sldId id="262" r:id="rId18"/>
    <p:sldId id="26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>
      <p:cViewPr>
        <p:scale>
          <a:sx n="118" d="100"/>
          <a:sy n="118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70639-3FA0-4F63-808C-A7469D6FE99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2F249-02CA-42D4-9EF5-E1619003EDFF}">
      <dgm:prSet phldrT="[Text]"/>
      <dgm:spPr/>
      <dgm:t>
        <a:bodyPr/>
        <a:lstStyle/>
        <a:p>
          <a:r>
            <a:rPr lang="en-US" dirty="0" smtClean="0"/>
            <a:t>Time Optimal Control</a:t>
          </a:r>
          <a:endParaRPr lang="en-US" dirty="0"/>
        </a:p>
      </dgm:t>
    </dgm:pt>
    <dgm:pt modelId="{B6827E1F-FF28-4673-A9AF-ED5F8D4E7D75}" type="parTrans" cxnId="{C18053AE-03E5-4709-94BF-8DB0212EC9C9}">
      <dgm:prSet/>
      <dgm:spPr/>
      <dgm:t>
        <a:bodyPr/>
        <a:lstStyle/>
        <a:p>
          <a:endParaRPr lang="en-US"/>
        </a:p>
      </dgm:t>
    </dgm:pt>
    <dgm:pt modelId="{56F3BA40-2B78-443D-8FB3-66539BE30E07}" type="sibTrans" cxnId="{C18053AE-03E5-4709-94BF-8DB0212EC9C9}">
      <dgm:prSet/>
      <dgm:spPr/>
      <dgm:t>
        <a:bodyPr/>
        <a:lstStyle/>
        <a:p>
          <a:endParaRPr lang="en-US"/>
        </a:p>
      </dgm:t>
    </dgm:pt>
    <dgm:pt modelId="{3C736E17-D535-4BCA-A5B5-836D2CD57B59}">
      <dgm:prSet phldrT="[Text]"/>
      <dgm:spPr/>
      <dgm:t>
        <a:bodyPr/>
        <a:lstStyle/>
        <a:p>
          <a:r>
            <a:rPr lang="en-US" dirty="0" smtClean="0"/>
            <a:t>Feedback Control</a:t>
          </a:r>
          <a:endParaRPr lang="en-US" dirty="0"/>
        </a:p>
      </dgm:t>
    </dgm:pt>
    <dgm:pt modelId="{EC627968-42B6-484C-BB69-1DAD121B6B62}" type="parTrans" cxnId="{A3BBC40C-28D1-4B90-859E-15E8B48AB4EA}">
      <dgm:prSet/>
      <dgm:spPr/>
      <dgm:t>
        <a:bodyPr/>
        <a:lstStyle/>
        <a:p>
          <a:endParaRPr lang="en-US"/>
        </a:p>
      </dgm:t>
    </dgm:pt>
    <dgm:pt modelId="{735DD7EE-C9FC-4445-B538-0E298B442467}" type="sibTrans" cxnId="{A3BBC40C-28D1-4B90-859E-15E8B48AB4EA}">
      <dgm:prSet/>
      <dgm:spPr/>
      <dgm:t>
        <a:bodyPr/>
        <a:lstStyle/>
        <a:p>
          <a:endParaRPr lang="en-US"/>
        </a:p>
      </dgm:t>
    </dgm:pt>
    <dgm:pt modelId="{8D503199-C09C-4AD5-BFF3-134A0ED02C5E}">
      <dgm:prSet phldrT="[Text]"/>
      <dgm:spPr/>
      <dgm:t>
        <a:bodyPr/>
        <a:lstStyle/>
        <a:p>
          <a:r>
            <a:rPr lang="en-US" dirty="0" smtClean="0"/>
            <a:t>Input Shaping (</a:t>
          </a:r>
          <a:r>
            <a:rPr lang="en-US" dirty="0" err="1" smtClean="0"/>
            <a:t>Feedforward</a:t>
          </a:r>
          <a:r>
            <a:rPr lang="en-US" dirty="0" smtClean="0"/>
            <a:t>)</a:t>
          </a:r>
          <a:endParaRPr lang="en-US" dirty="0"/>
        </a:p>
      </dgm:t>
    </dgm:pt>
    <dgm:pt modelId="{BE7B2BC7-E7DF-4A4E-93BB-385C734E47B3}" type="parTrans" cxnId="{D88B6B78-30FE-434F-87B0-87CD4A01C41A}">
      <dgm:prSet/>
      <dgm:spPr/>
      <dgm:t>
        <a:bodyPr/>
        <a:lstStyle/>
        <a:p>
          <a:endParaRPr lang="en-US"/>
        </a:p>
      </dgm:t>
    </dgm:pt>
    <dgm:pt modelId="{CD93A809-6B52-4E89-A62F-25167B23BBEC}" type="sibTrans" cxnId="{D88B6B78-30FE-434F-87B0-87CD4A01C41A}">
      <dgm:prSet/>
      <dgm:spPr/>
      <dgm:t>
        <a:bodyPr/>
        <a:lstStyle/>
        <a:p>
          <a:endParaRPr lang="en-US"/>
        </a:p>
      </dgm:t>
    </dgm:pt>
    <dgm:pt modelId="{5129F353-D862-4C83-82AA-46A7EC7ED05D}">
      <dgm:prSet/>
      <dgm:spPr/>
      <dgm:t>
        <a:bodyPr/>
        <a:lstStyle/>
        <a:p>
          <a:r>
            <a:rPr lang="en-US" dirty="0" smtClean="0"/>
            <a:t>Bang-Bang</a:t>
          </a:r>
          <a:endParaRPr lang="en-US" dirty="0"/>
        </a:p>
      </dgm:t>
    </dgm:pt>
    <dgm:pt modelId="{157F7673-0EBC-4FF8-BF30-98138DB6A32C}" type="parTrans" cxnId="{A1C2A54E-FE2E-46AF-BD34-8AE40C7AD642}">
      <dgm:prSet/>
      <dgm:spPr/>
      <dgm:t>
        <a:bodyPr/>
        <a:lstStyle/>
        <a:p>
          <a:endParaRPr lang="en-US"/>
        </a:p>
      </dgm:t>
    </dgm:pt>
    <dgm:pt modelId="{F1AC4E9D-1CFA-4291-AC1A-ADE527534AEF}" type="sibTrans" cxnId="{A1C2A54E-FE2E-46AF-BD34-8AE40C7AD642}">
      <dgm:prSet/>
      <dgm:spPr/>
      <dgm:t>
        <a:bodyPr/>
        <a:lstStyle/>
        <a:p>
          <a:endParaRPr lang="en-US"/>
        </a:p>
      </dgm:t>
    </dgm:pt>
    <dgm:pt modelId="{13877701-B9C8-4C21-9E25-32CFB06A135B}">
      <dgm:prSet/>
      <dgm:spPr/>
      <dgm:t>
        <a:bodyPr/>
        <a:lstStyle/>
        <a:p>
          <a:r>
            <a:rPr lang="en-US" dirty="0" smtClean="0"/>
            <a:t>Linear Quadratic Regulator</a:t>
          </a:r>
          <a:endParaRPr lang="en-US" dirty="0"/>
        </a:p>
      </dgm:t>
    </dgm:pt>
    <dgm:pt modelId="{B8FC98ED-6D5E-4378-AA9F-922FA79165E2}" type="parTrans" cxnId="{E10678B0-CB03-4F52-9BEE-201728758435}">
      <dgm:prSet/>
      <dgm:spPr/>
      <dgm:t>
        <a:bodyPr/>
        <a:lstStyle/>
        <a:p>
          <a:endParaRPr lang="en-US"/>
        </a:p>
      </dgm:t>
    </dgm:pt>
    <dgm:pt modelId="{1C783C40-1EFD-4BB9-8D61-585B3F678257}" type="sibTrans" cxnId="{E10678B0-CB03-4F52-9BEE-201728758435}">
      <dgm:prSet/>
      <dgm:spPr/>
      <dgm:t>
        <a:bodyPr/>
        <a:lstStyle/>
        <a:p>
          <a:endParaRPr lang="en-US"/>
        </a:p>
      </dgm:t>
    </dgm:pt>
    <dgm:pt modelId="{047B4070-36E4-4F56-BFFF-F68FA4A5ED53}">
      <dgm:prSet/>
      <dgm:spPr/>
      <dgm:t>
        <a:bodyPr/>
        <a:lstStyle/>
        <a:p>
          <a:r>
            <a:rPr lang="en-US" dirty="0" smtClean="0"/>
            <a:t>PID </a:t>
          </a:r>
          <a:endParaRPr lang="en-US" dirty="0"/>
        </a:p>
      </dgm:t>
    </dgm:pt>
    <dgm:pt modelId="{8DB85BCB-0B62-4DA1-BDC4-C7FF0B367CFA}" type="parTrans" cxnId="{54B57678-012F-4010-AC7E-4C5CA61B0CF6}">
      <dgm:prSet/>
      <dgm:spPr/>
      <dgm:t>
        <a:bodyPr/>
        <a:lstStyle/>
        <a:p>
          <a:endParaRPr lang="en-US"/>
        </a:p>
      </dgm:t>
    </dgm:pt>
    <dgm:pt modelId="{30989BFB-2128-44F1-AA8D-9B2D133F37ED}" type="sibTrans" cxnId="{54B57678-012F-4010-AC7E-4C5CA61B0CF6}">
      <dgm:prSet/>
      <dgm:spPr/>
      <dgm:t>
        <a:bodyPr/>
        <a:lstStyle/>
        <a:p>
          <a:endParaRPr lang="en-US"/>
        </a:p>
      </dgm:t>
    </dgm:pt>
    <dgm:pt modelId="{CE40BD89-FEF3-42E5-8D6E-D1380ADC55F4}">
      <dgm:prSet/>
      <dgm:spPr/>
      <dgm:t>
        <a:bodyPr/>
        <a:lstStyle/>
        <a:p>
          <a:r>
            <a:rPr lang="en-US" dirty="0" err="1" smtClean="0"/>
            <a:t>Precalculated</a:t>
          </a:r>
          <a:r>
            <a:rPr lang="en-US" dirty="0" smtClean="0"/>
            <a:t> trajectory</a:t>
          </a:r>
          <a:endParaRPr lang="en-US" dirty="0"/>
        </a:p>
      </dgm:t>
    </dgm:pt>
    <dgm:pt modelId="{48281882-F73A-4F11-83F6-758466B75BC1}" type="parTrans" cxnId="{AF16635E-7AE5-4EF2-940C-3FC0E75C3595}">
      <dgm:prSet/>
      <dgm:spPr/>
      <dgm:t>
        <a:bodyPr/>
        <a:lstStyle/>
        <a:p>
          <a:endParaRPr lang="en-US"/>
        </a:p>
      </dgm:t>
    </dgm:pt>
    <dgm:pt modelId="{6064A0E3-35F0-4639-8F2E-7E9E0EA5613D}" type="sibTrans" cxnId="{AF16635E-7AE5-4EF2-940C-3FC0E75C3595}">
      <dgm:prSet/>
      <dgm:spPr/>
      <dgm:t>
        <a:bodyPr/>
        <a:lstStyle/>
        <a:p>
          <a:endParaRPr lang="en-US"/>
        </a:p>
      </dgm:t>
    </dgm:pt>
    <dgm:pt modelId="{58594313-DFA0-4058-93DA-79AB47D7E9C1}">
      <dgm:prSet/>
      <dgm:spPr/>
      <dgm:t>
        <a:bodyPr/>
        <a:lstStyle/>
        <a:p>
          <a:r>
            <a:rPr lang="en-US" dirty="0" smtClean="0"/>
            <a:t>Zero Vibration-filter</a:t>
          </a:r>
          <a:endParaRPr lang="en-US" dirty="0"/>
        </a:p>
      </dgm:t>
    </dgm:pt>
    <dgm:pt modelId="{7CF6EF31-B5D1-4A22-A924-B4CFD5DB861A}" type="parTrans" cxnId="{D477EDF2-41B1-4DF4-9C68-B7B91E62585A}">
      <dgm:prSet/>
      <dgm:spPr/>
      <dgm:t>
        <a:bodyPr/>
        <a:lstStyle/>
        <a:p>
          <a:endParaRPr lang="en-US"/>
        </a:p>
      </dgm:t>
    </dgm:pt>
    <dgm:pt modelId="{988A0EC6-9E66-4F10-B1EF-F792D0BAF71C}" type="sibTrans" cxnId="{D477EDF2-41B1-4DF4-9C68-B7B91E62585A}">
      <dgm:prSet/>
      <dgm:spPr/>
      <dgm:t>
        <a:bodyPr/>
        <a:lstStyle/>
        <a:p>
          <a:endParaRPr lang="en-US"/>
        </a:p>
      </dgm:t>
    </dgm:pt>
    <dgm:pt modelId="{334E72CA-4678-4E78-A5C4-88A6461DFE00}">
      <dgm:prSet/>
      <dgm:spPr/>
      <dgm:t>
        <a:bodyPr/>
        <a:lstStyle/>
        <a:p>
          <a:r>
            <a:rPr lang="en-US" dirty="0" smtClean="0"/>
            <a:t>Gain Scheduling</a:t>
          </a:r>
          <a:endParaRPr lang="en-US" dirty="0"/>
        </a:p>
      </dgm:t>
    </dgm:pt>
    <dgm:pt modelId="{FA2CDD15-4D18-47FE-BEC1-01645651AF87}" type="parTrans" cxnId="{75FF9822-1598-4258-9527-2DF593164ADE}">
      <dgm:prSet/>
      <dgm:spPr/>
      <dgm:t>
        <a:bodyPr/>
        <a:lstStyle/>
        <a:p>
          <a:endParaRPr lang="en-US"/>
        </a:p>
      </dgm:t>
    </dgm:pt>
    <dgm:pt modelId="{229CE3E5-338C-4CFC-B8D1-95E37B6922BA}" type="sibTrans" cxnId="{75FF9822-1598-4258-9527-2DF593164ADE}">
      <dgm:prSet/>
      <dgm:spPr/>
      <dgm:t>
        <a:bodyPr/>
        <a:lstStyle/>
        <a:p>
          <a:endParaRPr lang="en-US"/>
        </a:p>
      </dgm:t>
    </dgm:pt>
    <dgm:pt modelId="{BCA721B9-1777-4645-90EA-DF397F78FE77}">
      <dgm:prSet/>
      <dgm:spPr/>
      <dgm:t>
        <a:bodyPr/>
        <a:lstStyle/>
        <a:p>
          <a:r>
            <a:rPr lang="en-US" dirty="0" smtClean="0"/>
            <a:t>Genetic algorithm</a:t>
          </a:r>
          <a:endParaRPr lang="en-US" dirty="0"/>
        </a:p>
      </dgm:t>
    </dgm:pt>
    <dgm:pt modelId="{67C5AD96-8E7C-47F7-A9E2-72A008C5BBD0}" type="parTrans" cxnId="{F341A513-F2C3-4E10-8F11-35CEE84ECFB8}">
      <dgm:prSet/>
      <dgm:spPr/>
      <dgm:t>
        <a:bodyPr/>
        <a:lstStyle/>
        <a:p>
          <a:endParaRPr lang="en-US"/>
        </a:p>
      </dgm:t>
    </dgm:pt>
    <dgm:pt modelId="{C7BB8DE9-9468-478C-8A35-26D3B4C8C792}" type="sibTrans" cxnId="{F341A513-F2C3-4E10-8F11-35CEE84ECFB8}">
      <dgm:prSet/>
      <dgm:spPr/>
      <dgm:t>
        <a:bodyPr/>
        <a:lstStyle/>
        <a:p>
          <a:endParaRPr lang="en-US"/>
        </a:p>
      </dgm:t>
    </dgm:pt>
    <dgm:pt modelId="{11BB340D-578A-4AC6-975B-AAF025910DF6}">
      <dgm:prSet/>
      <dgm:spPr/>
      <dgm:t>
        <a:bodyPr/>
        <a:lstStyle/>
        <a:p>
          <a:r>
            <a:rPr lang="en-US" dirty="0" smtClean="0"/>
            <a:t>Fuzzy logic</a:t>
          </a:r>
          <a:endParaRPr lang="en-US" dirty="0"/>
        </a:p>
      </dgm:t>
    </dgm:pt>
    <dgm:pt modelId="{8C683474-7E73-4C20-ABD1-48976696CEFE}" type="parTrans" cxnId="{868801EC-DDC2-4EA2-ADB4-E68D34A26ABF}">
      <dgm:prSet/>
      <dgm:spPr/>
      <dgm:t>
        <a:bodyPr/>
        <a:lstStyle/>
        <a:p>
          <a:endParaRPr lang="en-US"/>
        </a:p>
      </dgm:t>
    </dgm:pt>
    <dgm:pt modelId="{9E133360-795A-4DA3-8C6D-5A3DEF835D22}" type="sibTrans" cxnId="{868801EC-DDC2-4EA2-ADB4-E68D34A26ABF}">
      <dgm:prSet/>
      <dgm:spPr/>
      <dgm:t>
        <a:bodyPr/>
        <a:lstStyle/>
        <a:p>
          <a:endParaRPr lang="en-US"/>
        </a:p>
      </dgm:t>
    </dgm:pt>
    <dgm:pt modelId="{80F23CD7-2F80-4E53-B80B-36B47110FE65}">
      <dgm:prSet/>
      <dgm:spPr/>
      <dgm:t>
        <a:bodyPr/>
        <a:lstStyle/>
        <a:p>
          <a:r>
            <a:rPr lang="en-US" dirty="0" err="1" smtClean="0"/>
            <a:t>Artifical</a:t>
          </a:r>
          <a:r>
            <a:rPr lang="en-US" dirty="0" smtClean="0"/>
            <a:t> Neural Network</a:t>
          </a:r>
          <a:endParaRPr lang="en-US" dirty="0"/>
        </a:p>
      </dgm:t>
    </dgm:pt>
    <dgm:pt modelId="{F638CF2B-A36D-47D1-A20C-2E0CB5A765F5}" type="parTrans" cxnId="{2722363D-1C49-40A8-ACA4-70A82052E16F}">
      <dgm:prSet/>
      <dgm:spPr/>
      <dgm:t>
        <a:bodyPr/>
        <a:lstStyle/>
        <a:p>
          <a:endParaRPr lang="en-US"/>
        </a:p>
      </dgm:t>
    </dgm:pt>
    <dgm:pt modelId="{10D07D79-D2B1-4948-917F-3D759BDF5C35}" type="sibTrans" cxnId="{2722363D-1C49-40A8-ACA4-70A82052E16F}">
      <dgm:prSet/>
      <dgm:spPr/>
      <dgm:t>
        <a:bodyPr/>
        <a:lstStyle/>
        <a:p>
          <a:endParaRPr lang="en-US"/>
        </a:p>
      </dgm:t>
    </dgm:pt>
    <dgm:pt modelId="{ACD50E02-A7D4-4C3A-9BE0-1DBACAD5F9AD}">
      <dgm:prSet/>
      <dgm:spPr/>
      <dgm:t>
        <a:bodyPr/>
        <a:lstStyle/>
        <a:p>
          <a:r>
            <a:rPr lang="en-US" dirty="0" smtClean="0"/>
            <a:t>Sliding Mode</a:t>
          </a:r>
          <a:endParaRPr lang="en-US" dirty="0"/>
        </a:p>
      </dgm:t>
    </dgm:pt>
    <dgm:pt modelId="{48E6B2E4-A92E-4831-9EE6-629647A20C06}" type="parTrans" cxnId="{1E0A00AB-78A2-4653-AE81-840273F7CE75}">
      <dgm:prSet/>
      <dgm:spPr/>
      <dgm:t>
        <a:bodyPr/>
        <a:lstStyle/>
        <a:p>
          <a:endParaRPr lang="en-US"/>
        </a:p>
      </dgm:t>
    </dgm:pt>
    <dgm:pt modelId="{6B429AEB-A952-42C8-9186-8D74B9BC3A8C}" type="sibTrans" cxnId="{1E0A00AB-78A2-4653-AE81-840273F7CE75}">
      <dgm:prSet/>
      <dgm:spPr/>
      <dgm:t>
        <a:bodyPr/>
        <a:lstStyle/>
        <a:p>
          <a:endParaRPr lang="en-US"/>
        </a:p>
      </dgm:t>
    </dgm:pt>
    <dgm:pt modelId="{704C6018-ABEE-427D-B5EE-E45C8A2D4EDF}" type="pres">
      <dgm:prSet presAssocID="{B3870639-3FA0-4F63-808C-A7469D6FE99E}" presName="Name0" presStyleCnt="0">
        <dgm:presLayoutVars>
          <dgm:dir/>
          <dgm:animLvl val="lvl"/>
          <dgm:resizeHandles val="exact"/>
        </dgm:presLayoutVars>
      </dgm:prSet>
      <dgm:spPr/>
    </dgm:pt>
    <dgm:pt modelId="{704E0841-D65A-445D-ADA0-CB2FF75FD8B2}" type="pres">
      <dgm:prSet presAssocID="{5F02F249-02CA-42D4-9EF5-E1619003EDFF}" presName="composite" presStyleCnt="0"/>
      <dgm:spPr/>
    </dgm:pt>
    <dgm:pt modelId="{3469F0BA-36EA-4180-BDD8-0212A19FCAEE}" type="pres">
      <dgm:prSet presAssocID="{5F02F249-02CA-42D4-9EF5-E1619003EDF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98C70-9182-4818-8D39-970D7A1E6F7C}" type="pres">
      <dgm:prSet presAssocID="{5F02F249-02CA-42D4-9EF5-E1619003EDF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939C4-4E30-4FCC-88AE-A61708DCF9D7}" type="pres">
      <dgm:prSet presAssocID="{56F3BA40-2B78-443D-8FB3-66539BE30E07}" presName="space" presStyleCnt="0"/>
      <dgm:spPr/>
    </dgm:pt>
    <dgm:pt modelId="{E0E80265-96BE-4EE0-AE2C-BB5182ABA747}" type="pres">
      <dgm:prSet presAssocID="{3C736E17-D535-4BCA-A5B5-836D2CD57B59}" presName="composite" presStyleCnt="0"/>
      <dgm:spPr/>
    </dgm:pt>
    <dgm:pt modelId="{C227F563-4ACB-4587-B32F-E935853F768A}" type="pres">
      <dgm:prSet presAssocID="{3C736E17-D535-4BCA-A5B5-836D2CD57B5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DEE5083-1F63-4A5B-BB14-FE715FE63EB1}" type="pres">
      <dgm:prSet presAssocID="{3C736E17-D535-4BCA-A5B5-836D2CD57B5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27266-6B62-4F64-9EAC-FF50C3533822}" type="pres">
      <dgm:prSet presAssocID="{735DD7EE-C9FC-4445-B538-0E298B442467}" presName="space" presStyleCnt="0"/>
      <dgm:spPr/>
    </dgm:pt>
    <dgm:pt modelId="{38FA1A06-3756-4D54-974B-1F984DB039CA}" type="pres">
      <dgm:prSet presAssocID="{8D503199-C09C-4AD5-BFF3-134A0ED02C5E}" presName="composite" presStyleCnt="0"/>
      <dgm:spPr/>
    </dgm:pt>
    <dgm:pt modelId="{2E04E145-5BA6-451D-A509-0ABDF80DBAC8}" type="pres">
      <dgm:prSet presAssocID="{8D503199-C09C-4AD5-BFF3-134A0ED02C5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8252AC7-6659-4102-8E84-4BB254A44EA6}" type="pres">
      <dgm:prSet presAssocID="{8D503199-C09C-4AD5-BFF3-134A0ED02C5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8053AE-03E5-4709-94BF-8DB0212EC9C9}" srcId="{B3870639-3FA0-4F63-808C-A7469D6FE99E}" destId="{5F02F249-02CA-42D4-9EF5-E1619003EDFF}" srcOrd="0" destOrd="0" parTransId="{B6827E1F-FF28-4673-A9AF-ED5F8D4E7D75}" sibTransId="{56F3BA40-2B78-443D-8FB3-66539BE30E07}"/>
    <dgm:cxn modelId="{8A05ECDD-B12A-4785-A8C2-D1944DCBB1A1}" type="presOf" srcId="{ACD50E02-A7D4-4C3A-9BE0-1DBACAD5F9AD}" destId="{0DEE5083-1F63-4A5B-BB14-FE715FE63EB1}" srcOrd="0" destOrd="5" presId="urn:microsoft.com/office/officeart/2005/8/layout/hList1"/>
    <dgm:cxn modelId="{868801EC-DDC2-4EA2-ADB4-E68D34A26ABF}" srcId="{3C736E17-D535-4BCA-A5B5-836D2CD57B59}" destId="{11BB340D-578A-4AC6-975B-AAF025910DF6}" srcOrd="3" destOrd="0" parTransId="{8C683474-7E73-4C20-ABD1-48976696CEFE}" sibTransId="{9E133360-795A-4DA3-8C6D-5A3DEF835D22}"/>
    <dgm:cxn modelId="{E10678B0-CB03-4F52-9BEE-201728758435}" srcId="{5F02F249-02CA-42D4-9EF5-E1619003EDFF}" destId="{13877701-B9C8-4C21-9E25-32CFB06A135B}" srcOrd="1" destOrd="0" parTransId="{B8FC98ED-6D5E-4378-AA9F-922FA79165E2}" sibTransId="{1C783C40-1EFD-4BB9-8D61-585B3F678257}"/>
    <dgm:cxn modelId="{F341A513-F2C3-4E10-8F11-35CEE84ECFB8}" srcId="{3C736E17-D535-4BCA-A5B5-836D2CD57B59}" destId="{BCA721B9-1777-4645-90EA-DF397F78FE77}" srcOrd="2" destOrd="0" parTransId="{67C5AD96-8E7C-47F7-A9E2-72A008C5BBD0}" sibTransId="{C7BB8DE9-9468-478C-8A35-26D3B4C8C792}"/>
    <dgm:cxn modelId="{A1C2A54E-FE2E-46AF-BD34-8AE40C7AD642}" srcId="{5F02F249-02CA-42D4-9EF5-E1619003EDFF}" destId="{5129F353-D862-4C83-82AA-46A7EC7ED05D}" srcOrd="0" destOrd="0" parTransId="{157F7673-0EBC-4FF8-BF30-98138DB6A32C}" sibTransId="{F1AC4E9D-1CFA-4291-AC1A-ADE527534AEF}"/>
    <dgm:cxn modelId="{2DB31F64-A514-4642-9FF5-47C6FE8AF753}" type="presOf" srcId="{8D503199-C09C-4AD5-BFF3-134A0ED02C5E}" destId="{2E04E145-5BA6-451D-A509-0ABDF80DBAC8}" srcOrd="0" destOrd="0" presId="urn:microsoft.com/office/officeart/2005/8/layout/hList1"/>
    <dgm:cxn modelId="{67534D70-6611-4550-8729-505DCCE5ADC0}" type="presOf" srcId="{3C736E17-D535-4BCA-A5B5-836D2CD57B59}" destId="{C227F563-4ACB-4587-B32F-E935853F768A}" srcOrd="0" destOrd="0" presId="urn:microsoft.com/office/officeart/2005/8/layout/hList1"/>
    <dgm:cxn modelId="{D4BEA521-276F-4B24-9E6F-F586DBEBA3C0}" type="presOf" srcId="{CE40BD89-FEF3-42E5-8D6E-D1380ADC55F4}" destId="{A8252AC7-6659-4102-8E84-4BB254A44EA6}" srcOrd="0" destOrd="0" presId="urn:microsoft.com/office/officeart/2005/8/layout/hList1"/>
    <dgm:cxn modelId="{3B6F5829-988D-4961-AC49-C43C07C4CAB1}" type="presOf" srcId="{5F02F249-02CA-42D4-9EF5-E1619003EDFF}" destId="{3469F0BA-36EA-4180-BDD8-0212A19FCAEE}" srcOrd="0" destOrd="0" presId="urn:microsoft.com/office/officeart/2005/8/layout/hList1"/>
    <dgm:cxn modelId="{1E0A00AB-78A2-4653-AE81-840273F7CE75}" srcId="{3C736E17-D535-4BCA-A5B5-836D2CD57B59}" destId="{ACD50E02-A7D4-4C3A-9BE0-1DBACAD5F9AD}" srcOrd="5" destOrd="0" parTransId="{48E6B2E4-A92E-4831-9EE6-629647A20C06}" sibTransId="{6B429AEB-A952-42C8-9186-8D74B9BC3A8C}"/>
    <dgm:cxn modelId="{BC33E4A2-577F-4C14-9C98-9223F36BE1C4}" type="presOf" srcId="{13877701-B9C8-4C21-9E25-32CFB06A135B}" destId="{C4298C70-9182-4818-8D39-970D7A1E6F7C}" srcOrd="0" destOrd="1" presId="urn:microsoft.com/office/officeart/2005/8/layout/hList1"/>
    <dgm:cxn modelId="{D88B6B78-30FE-434F-87B0-87CD4A01C41A}" srcId="{B3870639-3FA0-4F63-808C-A7469D6FE99E}" destId="{8D503199-C09C-4AD5-BFF3-134A0ED02C5E}" srcOrd="2" destOrd="0" parTransId="{BE7B2BC7-E7DF-4A4E-93BB-385C734E47B3}" sibTransId="{CD93A809-6B52-4E89-A62F-25167B23BBEC}"/>
    <dgm:cxn modelId="{E1B84082-F07F-47D8-9A43-50C6B89C7E70}" type="presOf" srcId="{047B4070-36E4-4F56-BFFF-F68FA4A5ED53}" destId="{0DEE5083-1F63-4A5B-BB14-FE715FE63EB1}" srcOrd="0" destOrd="0" presId="urn:microsoft.com/office/officeart/2005/8/layout/hList1"/>
    <dgm:cxn modelId="{AF16635E-7AE5-4EF2-940C-3FC0E75C3595}" srcId="{8D503199-C09C-4AD5-BFF3-134A0ED02C5E}" destId="{CE40BD89-FEF3-42E5-8D6E-D1380ADC55F4}" srcOrd="0" destOrd="0" parTransId="{48281882-F73A-4F11-83F6-758466B75BC1}" sibTransId="{6064A0E3-35F0-4639-8F2E-7E9E0EA5613D}"/>
    <dgm:cxn modelId="{075205B7-66CF-4F1E-8AB6-DA3C5805D5BA}" type="presOf" srcId="{80F23CD7-2F80-4E53-B80B-36B47110FE65}" destId="{0DEE5083-1F63-4A5B-BB14-FE715FE63EB1}" srcOrd="0" destOrd="4" presId="urn:microsoft.com/office/officeart/2005/8/layout/hList1"/>
    <dgm:cxn modelId="{75FF9822-1598-4258-9527-2DF593164ADE}" srcId="{3C736E17-D535-4BCA-A5B5-836D2CD57B59}" destId="{334E72CA-4678-4E78-A5C4-88A6461DFE00}" srcOrd="1" destOrd="0" parTransId="{FA2CDD15-4D18-47FE-BEC1-01645651AF87}" sibTransId="{229CE3E5-338C-4CFC-B8D1-95E37B6922BA}"/>
    <dgm:cxn modelId="{53899424-4DF0-4772-8E21-494C2B1C293C}" type="presOf" srcId="{11BB340D-578A-4AC6-975B-AAF025910DF6}" destId="{0DEE5083-1F63-4A5B-BB14-FE715FE63EB1}" srcOrd="0" destOrd="3" presId="urn:microsoft.com/office/officeart/2005/8/layout/hList1"/>
    <dgm:cxn modelId="{A7958E8A-BBC6-468C-8E20-7B370862B374}" type="presOf" srcId="{BCA721B9-1777-4645-90EA-DF397F78FE77}" destId="{0DEE5083-1F63-4A5B-BB14-FE715FE63EB1}" srcOrd="0" destOrd="2" presId="urn:microsoft.com/office/officeart/2005/8/layout/hList1"/>
    <dgm:cxn modelId="{C9122228-144C-43E8-8496-81CBE7E938EC}" type="presOf" srcId="{58594313-DFA0-4058-93DA-79AB47D7E9C1}" destId="{A8252AC7-6659-4102-8E84-4BB254A44EA6}" srcOrd="0" destOrd="1" presId="urn:microsoft.com/office/officeart/2005/8/layout/hList1"/>
    <dgm:cxn modelId="{8E245A14-FBE7-4912-9A66-9FC833D815EC}" type="presOf" srcId="{5129F353-D862-4C83-82AA-46A7EC7ED05D}" destId="{C4298C70-9182-4818-8D39-970D7A1E6F7C}" srcOrd="0" destOrd="0" presId="urn:microsoft.com/office/officeart/2005/8/layout/hList1"/>
    <dgm:cxn modelId="{D477EDF2-41B1-4DF4-9C68-B7B91E62585A}" srcId="{8D503199-C09C-4AD5-BFF3-134A0ED02C5E}" destId="{58594313-DFA0-4058-93DA-79AB47D7E9C1}" srcOrd="1" destOrd="0" parTransId="{7CF6EF31-B5D1-4A22-A924-B4CFD5DB861A}" sibTransId="{988A0EC6-9E66-4F10-B1EF-F792D0BAF71C}"/>
    <dgm:cxn modelId="{A3BBC40C-28D1-4B90-859E-15E8B48AB4EA}" srcId="{B3870639-3FA0-4F63-808C-A7469D6FE99E}" destId="{3C736E17-D535-4BCA-A5B5-836D2CD57B59}" srcOrd="1" destOrd="0" parTransId="{EC627968-42B6-484C-BB69-1DAD121B6B62}" sibTransId="{735DD7EE-C9FC-4445-B538-0E298B442467}"/>
    <dgm:cxn modelId="{2722363D-1C49-40A8-ACA4-70A82052E16F}" srcId="{3C736E17-D535-4BCA-A5B5-836D2CD57B59}" destId="{80F23CD7-2F80-4E53-B80B-36B47110FE65}" srcOrd="4" destOrd="0" parTransId="{F638CF2B-A36D-47D1-A20C-2E0CB5A765F5}" sibTransId="{10D07D79-D2B1-4948-917F-3D759BDF5C35}"/>
    <dgm:cxn modelId="{98A9EB7C-EED7-4DA2-AC50-8A64F2B1906C}" type="presOf" srcId="{B3870639-3FA0-4F63-808C-A7469D6FE99E}" destId="{704C6018-ABEE-427D-B5EE-E45C8A2D4EDF}" srcOrd="0" destOrd="0" presId="urn:microsoft.com/office/officeart/2005/8/layout/hList1"/>
    <dgm:cxn modelId="{7F6AE7E1-24F7-471D-88E4-96716DBE1D6A}" type="presOf" srcId="{334E72CA-4678-4E78-A5C4-88A6461DFE00}" destId="{0DEE5083-1F63-4A5B-BB14-FE715FE63EB1}" srcOrd="0" destOrd="1" presId="urn:microsoft.com/office/officeart/2005/8/layout/hList1"/>
    <dgm:cxn modelId="{54B57678-012F-4010-AC7E-4C5CA61B0CF6}" srcId="{3C736E17-D535-4BCA-A5B5-836D2CD57B59}" destId="{047B4070-36E4-4F56-BFFF-F68FA4A5ED53}" srcOrd="0" destOrd="0" parTransId="{8DB85BCB-0B62-4DA1-BDC4-C7FF0B367CFA}" sibTransId="{30989BFB-2128-44F1-AA8D-9B2D133F37ED}"/>
    <dgm:cxn modelId="{6CBD78E6-E82E-429D-8A87-494E52BE4F6F}" type="presParOf" srcId="{704C6018-ABEE-427D-B5EE-E45C8A2D4EDF}" destId="{704E0841-D65A-445D-ADA0-CB2FF75FD8B2}" srcOrd="0" destOrd="0" presId="urn:microsoft.com/office/officeart/2005/8/layout/hList1"/>
    <dgm:cxn modelId="{6C7815E8-4513-41F0-AD27-DE9E96B52A72}" type="presParOf" srcId="{704E0841-D65A-445D-ADA0-CB2FF75FD8B2}" destId="{3469F0BA-36EA-4180-BDD8-0212A19FCAEE}" srcOrd="0" destOrd="0" presId="urn:microsoft.com/office/officeart/2005/8/layout/hList1"/>
    <dgm:cxn modelId="{249548FC-764B-48DA-9420-8189961F1DB0}" type="presParOf" srcId="{704E0841-D65A-445D-ADA0-CB2FF75FD8B2}" destId="{C4298C70-9182-4818-8D39-970D7A1E6F7C}" srcOrd="1" destOrd="0" presId="urn:microsoft.com/office/officeart/2005/8/layout/hList1"/>
    <dgm:cxn modelId="{BDDFB0D4-60C7-4007-992A-9A467529EB15}" type="presParOf" srcId="{704C6018-ABEE-427D-B5EE-E45C8A2D4EDF}" destId="{E98939C4-4E30-4FCC-88AE-A61708DCF9D7}" srcOrd="1" destOrd="0" presId="urn:microsoft.com/office/officeart/2005/8/layout/hList1"/>
    <dgm:cxn modelId="{13635352-DCC5-4299-8E46-3447DB065F06}" type="presParOf" srcId="{704C6018-ABEE-427D-B5EE-E45C8A2D4EDF}" destId="{E0E80265-96BE-4EE0-AE2C-BB5182ABA747}" srcOrd="2" destOrd="0" presId="urn:microsoft.com/office/officeart/2005/8/layout/hList1"/>
    <dgm:cxn modelId="{4FBFD4B8-1F35-4EB2-82DE-51A90DCD2F60}" type="presParOf" srcId="{E0E80265-96BE-4EE0-AE2C-BB5182ABA747}" destId="{C227F563-4ACB-4587-B32F-E935853F768A}" srcOrd="0" destOrd="0" presId="urn:microsoft.com/office/officeart/2005/8/layout/hList1"/>
    <dgm:cxn modelId="{91CDCBD0-32A1-4B85-85DA-98A70E98338E}" type="presParOf" srcId="{E0E80265-96BE-4EE0-AE2C-BB5182ABA747}" destId="{0DEE5083-1F63-4A5B-BB14-FE715FE63EB1}" srcOrd="1" destOrd="0" presId="urn:microsoft.com/office/officeart/2005/8/layout/hList1"/>
    <dgm:cxn modelId="{2F07EBEC-F880-447B-AFF5-088E91BA8BDD}" type="presParOf" srcId="{704C6018-ABEE-427D-B5EE-E45C8A2D4EDF}" destId="{1C127266-6B62-4F64-9EAC-FF50C3533822}" srcOrd="3" destOrd="0" presId="urn:microsoft.com/office/officeart/2005/8/layout/hList1"/>
    <dgm:cxn modelId="{29D6CAD1-8EB9-4CB8-85DE-A93F1F1DE2E4}" type="presParOf" srcId="{704C6018-ABEE-427D-B5EE-E45C8A2D4EDF}" destId="{38FA1A06-3756-4D54-974B-1F984DB039CA}" srcOrd="4" destOrd="0" presId="urn:microsoft.com/office/officeart/2005/8/layout/hList1"/>
    <dgm:cxn modelId="{C55388C3-5DD0-4845-88F3-69E18B82DB06}" type="presParOf" srcId="{38FA1A06-3756-4D54-974B-1F984DB039CA}" destId="{2E04E145-5BA6-451D-A509-0ABDF80DBAC8}" srcOrd="0" destOrd="0" presId="urn:microsoft.com/office/officeart/2005/8/layout/hList1"/>
    <dgm:cxn modelId="{12AA3611-13B1-4E68-A1D3-9DF5A8A66C11}" type="presParOf" srcId="{38FA1A06-3756-4D54-974B-1F984DB039CA}" destId="{A8252AC7-6659-4102-8E84-4BB254A44E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69F0BA-36EA-4180-BDD8-0212A19FCAEE}">
      <dsp:nvSpPr>
        <dsp:cNvPr id="0" name=""/>
        <dsp:cNvSpPr/>
      </dsp:nvSpPr>
      <dsp:spPr>
        <a:xfrm>
          <a:off x="2278" y="152126"/>
          <a:ext cx="2221110" cy="729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Time Optimal Control</a:t>
          </a:r>
          <a:endParaRPr lang="en-US" sz="2200" kern="1200" dirty="0"/>
        </a:p>
      </dsp:txBody>
      <dsp:txXfrm>
        <a:off x="2278" y="152126"/>
        <a:ext cx="2221110" cy="729166"/>
      </dsp:txXfrm>
    </dsp:sp>
    <dsp:sp modelId="{C4298C70-9182-4818-8D39-970D7A1E6F7C}">
      <dsp:nvSpPr>
        <dsp:cNvPr id="0" name=""/>
        <dsp:cNvSpPr/>
      </dsp:nvSpPr>
      <dsp:spPr>
        <a:xfrm>
          <a:off x="2278" y="881293"/>
          <a:ext cx="2221110" cy="2989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Bang-Bang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Linear Quadratic Regulator</a:t>
          </a:r>
          <a:endParaRPr lang="en-US" sz="2200" kern="1200" dirty="0"/>
        </a:p>
      </dsp:txBody>
      <dsp:txXfrm>
        <a:off x="2278" y="881293"/>
        <a:ext cx="2221110" cy="2989305"/>
      </dsp:txXfrm>
    </dsp:sp>
    <dsp:sp modelId="{C227F563-4ACB-4587-B32F-E935853F768A}">
      <dsp:nvSpPr>
        <dsp:cNvPr id="0" name=""/>
        <dsp:cNvSpPr/>
      </dsp:nvSpPr>
      <dsp:spPr>
        <a:xfrm>
          <a:off x="2534344" y="152126"/>
          <a:ext cx="2221110" cy="729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Feedback Control</a:t>
          </a:r>
          <a:endParaRPr lang="en-US" sz="2200" kern="1200" dirty="0"/>
        </a:p>
      </dsp:txBody>
      <dsp:txXfrm>
        <a:off x="2534344" y="152126"/>
        <a:ext cx="2221110" cy="729166"/>
      </dsp:txXfrm>
    </dsp:sp>
    <dsp:sp modelId="{0DEE5083-1F63-4A5B-BB14-FE715FE63EB1}">
      <dsp:nvSpPr>
        <dsp:cNvPr id="0" name=""/>
        <dsp:cNvSpPr/>
      </dsp:nvSpPr>
      <dsp:spPr>
        <a:xfrm>
          <a:off x="2534344" y="881293"/>
          <a:ext cx="2221110" cy="2989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PID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Gain Scheduling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Genetic algorithm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Fuzzy logic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Artifical</a:t>
          </a:r>
          <a:r>
            <a:rPr lang="en-US" sz="2200" kern="1200" dirty="0" smtClean="0"/>
            <a:t> Neural Network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Sliding Mode</a:t>
          </a:r>
          <a:endParaRPr lang="en-US" sz="2200" kern="1200" dirty="0"/>
        </a:p>
      </dsp:txBody>
      <dsp:txXfrm>
        <a:off x="2534344" y="881293"/>
        <a:ext cx="2221110" cy="2989305"/>
      </dsp:txXfrm>
    </dsp:sp>
    <dsp:sp modelId="{2E04E145-5BA6-451D-A509-0ABDF80DBAC8}">
      <dsp:nvSpPr>
        <dsp:cNvPr id="0" name=""/>
        <dsp:cNvSpPr/>
      </dsp:nvSpPr>
      <dsp:spPr>
        <a:xfrm>
          <a:off x="5066411" y="152126"/>
          <a:ext cx="2221110" cy="729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 Shaping (</a:t>
          </a:r>
          <a:r>
            <a:rPr lang="en-US" sz="2200" kern="1200" dirty="0" err="1" smtClean="0"/>
            <a:t>Feedforward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>
        <a:off x="5066411" y="152126"/>
        <a:ext cx="2221110" cy="729166"/>
      </dsp:txXfrm>
    </dsp:sp>
    <dsp:sp modelId="{A8252AC7-6659-4102-8E84-4BB254A44EA6}">
      <dsp:nvSpPr>
        <dsp:cNvPr id="0" name=""/>
        <dsp:cNvSpPr/>
      </dsp:nvSpPr>
      <dsp:spPr>
        <a:xfrm>
          <a:off x="5066411" y="881293"/>
          <a:ext cx="2221110" cy="2989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Precalculated</a:t>
          </a:r>
          <a:r>
            <a:rPr lang="en-US" sz="2200" kern="1200" dirty="0" smtClean="0"/>
            <a:t> trajectory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Zero Vibration-filter</a:t>
          </a:r>
          <a:endParaRPr lang="en-US" sz="2200" kern="1200" dirty="0"/>
        </a:p>
      </dsp:txBody>
      <dsp:txXfrm>
        <a:off x="5066411" y="881293"/>
        <a:ext cx="2221110" cy="2989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309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9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609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67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6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77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08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27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4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30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46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4ED7FD-E08B-4A0C-822E-A17B70F69624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20AB7A-168D-461E-8932-EF49F8FE0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61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Anti-Sway Control of Overhead Cranes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Reinaldo</a:t>
            </a:r>
            <a:r>
              <a:rPr lang="en-US" dirty="0" smtClean="0"/>
              <a:t> </a:t>
            </a:r>
            <a:r>
              <a:rPr lang="en-US" dirty="0" err="1" smtClean="0"/>
              <a:t>Maslim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Supervisor: </a:t>
            </a:r>
            <a:r>
              <a:rPr lang="en-US" b="1" dirty="0" smtClean="0"/>
              <a:t> Dr. Chen </a:t>
            </a:r>
            <a:r>
              <a:rPr lang="en-US" b="1" dirty="0" err="1" smtClean="0"/>
              <a:t>Silu</a:t>
            </a:r>
            <a:endParaRPr lang="en-US" dirty="0"/>
          </a:p>
        </p:txBody>
      </p:sp>
      <p:pic>
        <p:nvPicPr>
          <p:cNvPr id="4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Model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81153076"/>
              </p:ext>
            </p:extLst>
          </p:nvPr>
        </p:nvGraphicFramePr>
        <p:xfrm>
          <a:off x="4572000" y="1828799"/>
          <a:ext cx="4038600" cy="419681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09785"/>
                <a:gridCol w="1062015"/>
                <a:gridCol w="1066800"/>
              </a:tblGrid>
              <a:tr h="582043">
                <a:tc gridSpan="3"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TABLE 1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582043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Parameters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Actual Crane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Model Crane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448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Trolley mass M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26 ton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1.2 kg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448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Payload mass m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67.3 ton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1 kg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448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Length of hoist rope L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40 m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0.6 m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448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Rated speed of trolley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3 m/s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0.5 m/s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448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Rated acceleration time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0.5 m/s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0.1 m/s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2043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Rated power of trolley motor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110 kW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232 W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448"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Gravitational acceleration g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9.81 m/s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en-S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ts val="1100"/>
                        </a:lnSpc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9.81 m/s</a:t>
                      </a:r>
                      <a:r>
                        <a:rPr lang="en-US" sz="1400" baseline="30000" dirty="0">
                          <a:effectLst/>
                        </a:rPr>
                        <a:t>2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Picture 5" descr="Antisway_Crane_Prototype_V3.JPG"/>
          <p:cNvPicPr/>
          <p:nvPr/>
        </p:nvPicPr>
        <p:blipFill>
          <a:blip r:embed="rId2" cstate="print"/>
          <a:srcRect l="18053" t="5212" r="9207" b="2606"/>
          <a:stretch>
            <a:fillRect/>
          </a:stretch>
        </p:blipFill>
        <p:spPr>
          <a:xfrm>
            <a:off x="762000" y="1828800"/>
            <a:ext cx="3505200" cy="4196817"/>
          </a:xfrm>
          <a:prstGeom prst="rect">
            <a:avLst/>
          </a:prstGeom>
        </p:spPr>
      </p:pic>
      <p:pic>
        <p:nvPicPr>
          <p:cNvPr id="7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Sway-angle Sensing Verification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412" y="2422682"/>
            <a:ext cx="4724400" cy="3825717"/>
          </a:xfrm>
        </p:spPr>
        <p:txBody>
          <a:bodyPr>
            <a:normAutofit/>
          </a:bodyPr>
          <a:lstStyle/>
          <a:p>
            <a:r>
              <a:rPr lang="en-SG" dirty="0" smtClean="0"/>
              <a:t>Angle verification difficult in testbed because string is used instead of rod.</a:t>
            </a:r>
          </a:p>
          <a:p>
            <a:r>
              <a:rPr lang="en-SG" dirty="0" smtClean="0"/>
              <a:t>High resolution sensor 1mm with sufficient feedback frequency</a:t>
            </a:r>
            <a:r>
              <a:rPr lang="en-SG" dirty="0" smtClean="0"/>
              <a:t>.</a:t>
            </a:r>
          </a:p>
          <a:p>
            <a:endParaRPr lang="en-SG" dirty="0" smtClean="0"/>
          </a:p>
          <a:p>
            <a:r>
              <a:rPr lang="en-SG" dirty="0" smtClean="0"/>
              <a:t>Sway angle can be obtained as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43500" t="21333" r="23500" b="18222"/>
          <a:stretch/>
        </p:blipFill>
        <p:spPr>
          <a:xfrm>
            <a:off x="5562600" y="1773202"/>
            <a:ext cx="28956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42500" t="44445" r="45500" b="47555"/>
          <a:stretch/>
        </p:blipFill>
        <p:spPr>
          <a:xfrm>
            <a:off x="1828800" y="4724400"/>
            <a:ext cx="1828800" cy="685800"/>
          </a:xfrm>
          <a:prstGeom prst="rect">
            <a:avLst/>
          </a:prstGeom>
        </p:spPr>
      </p:pic>
      <p:pic>
        <p:nvPicPr>
          <p:cNvPr id="8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3741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Simulation Studies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 delivery task is assigned to all three control schemes. </a:t>
            </a:r>
          </a:p>
          <a:p>
            <a:r>
              <a:rPr lang="en-SG" dirty="0" smtClean="0"/>
              <a:t>Transfer load from 0 m to 120 m with average velocity of 3m/s. Parameters used shown in Table 1.</a:t>
            </a:r>
            <a:endParaRPr lang="en-SG" dirty="0"/>
          </a:p>
        </p:txBody>
      </p:sp>
      <p:pic>
        <p:nvPicPr>
          <p:cNvPr id="4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4891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03" y="581994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Studies; Results of Input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308" y="5105401"/>
            <a:ext cx="8229600" cy="14478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Good performance in indoor environment where no disturbance exist.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Cannot work well when disturbance exist because no feedback.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Suitable for Indoor cranes.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452" y="2209800"/>
            <a:ext cx="4069103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555" y="2209800"/>
            <a:ext cx="4114800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773" y="-2260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</a:t>
            </a:r>
            <a:r>
              <a:rPr lang="en-US" dirty="0"/>
              <a:t>Studies; Results of </a:t>
            </a:r>
            <a:r>
              <a:rPr lang="en-US" dirty="0" err="1" smtClean="0"/>
              <a:t>Antisway</a:t>
            </a:r>
            <a:r>
              <a:rPr lang="en-US" dirty="0" smtClean="0"/>
              <a:t> feedback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173" y="4191000"/>
            <a:ext cx="4136626" cy="218186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Settling time can be decreased at the cost of higher overshoot.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Able to suppress sway angle even at the presence of wind.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73" y="1313498"/>
            <a:ext cx="3962400" cy="271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773" y="3924935"/>
            <a:ext cx="3962400" cy="25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2349" y="1322705"/>
            <a:ext cx="3861435" cy="260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0882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</a:t>
            </a:r>
            <a:r>
              <a:rPr lang="en-US" dirty="0"/>
              <a:t>Studies; Results of </a:t>
            </a:r>
            <a:r>
              <a:rPr lang="en-US" dirty="0" smtClean="0"/>
              <a:t>Payload position feedback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Payload’s position tracking to generated trajectory can be guaranteed -&gt; Safety is ensured even in wind’s presence.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Trolley keeps swaying to and fro to compensate for trolleys swaying due to wind or acceleration-induced motion.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049" y="1417638"/>
            <a:ext cx="4376951" cy="307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4197" y="1407539"/>
            <a:ext cx="4572000" cy="30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0893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706"/>
            <a:ext cx="7290054" cy="1499616"/>
          </a:xfrm>
        </p:spPr>
        <p:txBody>
          <a:bodyPr/>
          <a:lstStyle/>
          <a:p>
            <a:r>
              <a:rPr lang="en-US" dirty="0"/>
              <a:t>Simulation Studies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/>
          </a:bodyPr>
          <a:lstStyle/>
          <a:p>
            <a:r>
              <a:rPr lang="en-SG" dirty="0" smtClean="0"/>
              <a:t>Concern: </a:t>
            </a:r>
            <a:endParaRPr lang="en-SG" dirty="0" smtClean="0"/>
          </a:p>
          <a:p>
            <a:r>
              <a:rPr lang="en-SG" dirty="0" smtClean="0"/>
              <a:t>Velocity </a:t>
            </a:r>
            <a:r>
              <a:rPr lang="en-SG" dirty="0" smtClean="0"/>
              <a:t>of trolley must be set within feasible range of real </a:t>
            </a:r>
            <a:r>
              <a:rPr lang="en-SG" dirty="0" smtClean="0"/>
              <a:t>motors</a:t>
            </a:r>
            <a:r>
              <a:rPr lang="en-SG" dirty="0" smtClean="0">
                <a:sym typeface="Wingdings" pitchFamily="2" charset="2"/>
              </a:rPr>
              <a:t></a:t>
            </a:r>
            <a:r>
              <a:rPr lang="en-SG" dirty="0" smtClean="0"/>
              <a:t> slower </a:t>
            </a:r>
            <a:r>
              <a:rPr lang="en-SG" dirty="0" err="1" smtClean="0"/>
              <a:t>trajectory</a:t>
            </a:r>
            <a:r>
              <a:rPr lang="en-SG" dirty="0" err="1" smtClean="0">
                <a:sym typeface="Wingdings" pitchFamily="2" charset="2"/>
              </a:rPr>
              <a:t></a:t>
            </a:r>
            <a:r>
              <a:rPr lang="en-SG" dirty="0" err="1" smtClean="0"/>
              <a:t>less</a:t>
            </a:r>
            <a:r>
              <a:rPr lang="en-SG" dirty="0" smtClean="0"/>
              <a:t> </a:t>
            </a:r>
            <a:r>
              <a:rPr lang="en-SG" dirty="0" smtClean="0"/>
              <a:t>favourable. </a:t>
            </a:r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1634" y="1469050"/>
            <a:ext cx="4267200" cy="305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2525"/>
            <a:ext cx="4505899" cy="307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412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All </a:t>
            </a:r>
            <a:r>
              <a:rPr lang="en-US" dirty="0" smtClean="0"/>
              <a:t>three controllers </a:t>
            </a:r>
            <a:r>
              <a:rPr lang="en-US" dirty="0" smtClean="0"/>
              <a:t>are able to work with </a:t>
            </a:r>
            <a:r>
              <a:rPr lang="en-US" dirty="0" smtClean="0"/>
              <a:t>each of their advantages and disadvantages.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testbed has been developed for further studies.</a:t>
            </a:r>
          </a:p>
        </p:txBody>
      </p:sp>
      <p:pic>
        <p:nvPicPr>
          <p:cNvPr id="4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77" y="2084832"/>
            <a:ext cx="3938323" cy="439216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SG" dirty="0" smtClean="0"/>
              <a:t>Include more varying parameters.</a:t>
            </a:r>
          </a:p>
          <a:p>
            <a:pPr lvl="0">
              <a:buFont typeface="Wingdings" pitchFamily="2" charset="2"/>
              <a:buChar char="ü"/>
            </a:pPr>
            <a:r>
              <a:rPr lang="en-SG" dirty="0" smtClean="0"/>
              <a:t>Mathematically proof control strategy and stability of closed loop with payload’s position feedback controller.</a:t>
            </a:r>
            <a:endParaRPr lang="en-SG"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State observers </a:t>
            </a:r>
            <a:r>
              <a:rPr lang="en-US" dirty="0" smtClean="0"/>
              <a:t>implemented for real time.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Model-free </a:t>
            </a:r>
            <a:r>
              <a:rPr lang="en-US" dirty="0"/>
              <a:t>controllers </a:t>
            </a:r>
            <a:r>
              <a:rPr lang="en-US" dirty="0" smtClean="0"/>
              <a:t>must be developed.</a:t>
            </a:r>
          </a:p>
          <a:p>
            <a:pPr lvl="0">
              <a:buFont typeface="Wingdings" pitchFamily="2" charset="2"/>
              <a:buChar char="ü"/>
            </a:pPr>
            <a:r>
              <a:rPr lang="en-SG" dirty="0" smtClean="0"/>
              <a:t>Integration with Active Heave </a:t>
            </a:r>
            <a:r>
              <a:rPr lang="en-SG" dirty="0" smtClean="0"/>
              <a:t>Compensation(AHC) </a:t>
            </a:r>
            <a:r>
              <a:rPr lang="en-SG" dirty="0" smtClean="0"/>
              <a:t>for offshore cranes.</a:t>
            </a:r>
            <a:endParaRPr lang="en-SG" dirty="0"/>
          </a:p>
          <a:p>
            <a:endParaRPr lang="en-US" dirty="0"/>
          </a:p>
        </p:txBody>
      </p:sp>
      <p:pic>
        <p:nvPicPr>
          <p:cNvPr id="4098" name="Picture 2" descr="http://lovefreo.com/wp-content/uploads/2010/03/crane-sh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Thank you for your attention </a:t>
            </a:r>
            <a:r>
              <a:rPr lang="en-SG" dirty="0" smtClean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 welcome your questions, suggestions or comments!</a:t>
            </a:r>
            <a:endParaRPr lang="en-SG" dirty="0"/>
          </a:p>
        </p:txBody>
      </p:sp>
      <p:pic>
        <p:nvPicPr>
          <p:cNvPr id="5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58267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gantry cranes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3982598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Used in several industries: ports, steel mills, nuclear power plant, etc.</a:t>
            </a:r>
            <a:endParaRPr lang="en-US" dirty="0"/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Can deliver any bulky </a:t>
            </a:r>
            <a:r>
              <a:rPr lang="en-US" dirty="0" smtClean="0"/>
              <a:t>loads</a:t>
            </a:r>
            <a:endParaRPr lang="en-US" dirty="0" smtClean="0"/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Controlled </a:t>
            </a:r>
            <a:r>
              <a:rPr lang="en-US" dirty="0" smtClean="0"/>
              <a:t>manually by </a:t>
            </a:r>
            <a:r>
              <a:rPr lang="en-US" dirty="0" smtClean="0"/>
              <a:t>operator</a:t>
            </a:r>
            <a:endParaRPr lang="en-US" dirty="0" smtClean="0"/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Swaying of load decreases productivity, safety, and requires very skillful </a:t>
            </a:r>
            <a:r>
              <a:rPr lang="en-US" dirty="0" smtClean="0"/>
              <a:t>operator</a:t>
            </a:r>
            <a:endParaRPr lang="en-US" dirty="0" smtClean="0"/>
          </a:p>
          <a:p>
            <a:pPr lvl="0" algn="just">
              <a:buNone/>
            </a:pPr>
            <a:r>
              <a:rPr lang="en-US" dirty="0"/>
              <a:t>	</a:t>
            </a:r>
            <a:r>
              <a:rPr lang="en-US" dirty="0" smtClean="0"/>
              <a:t>Swaying </a:t>
            </a:r>
            <a:r>
              <a:rPr lang="en-US" dirty="0" smtClean="0"/>
              <a:t>motion caused by:</a:t>
            </a:r>
          </a:p>
          <a:p>
            <a:pPr lvl="1" algn="just"/>
            <a:r>
              <a:rPr lang="en-US" dirty="0" smtClean="0"/>
              <a:t>Acceleration </a:t>
            </a:r>
          </a:p>
          <a:p>
            <a:pPr lvl="1" algn="just"/>
            <a:r>
              <a:rPr lang="en-US" dirty="0" smtClean="0"/>
              <a:t>External disturbance: wind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26" name="Picture 2" descr="http://www.msc.navy.mil/sealift/2004/June/images/GantryCraneO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4388908" cy="329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to be Controlled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23" y="1866900"/>
            <a:ext cx="3962400" cy="33527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Assumptions:</a:t>
            </a:r>
            <a:endParaRPr lang="en-US" dirty="0" smtClean="0"/>
          </a:p>
          <a:p>
            <a:pPr algn="just">
              <a:buNone/>
            </a:pP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The trolley and payload are regarded as point masses.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Friction force </a:t>
            </a:r>
            <a:r>
              <a:rPr lang="en-US" dirty="0" smtClean="0"/>
              <a:t>can </a:t>
            </a:r>
            <a:r>
              <a:rPr lang="en-US" dirty="0"/>
              <a:t>be neglected.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The length of hoisting rope is </a:t>
            </a:r>
            <a:r>
              <a:rPr lang="en-US" dirty="0" smtClean="0"/>
              <a:t>time-invariant.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The trolley and load move in a 2D </a:t>
            </a:r>
            <a:r>
              <a:rPr lang="en-US" dirty="0" smtClean="0"/>
              <a:t>plane.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Practically, the sway angle is </a:t>
            </a:r>
            <a:r>
              <a:rPr lang="en-US" dirty="0" smtClean="0"/>
              <a:t>small.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01" name="Picture 77"/>
          <p:cNvPicPr>
            <a:picLocks noChangeAspect="1" noChangeArrowheads="1"/>
          </p:cNvPicPr>
          <p:nvPr/>
        </p:nvPicPr>
        <p:blipFill>
          <a:blip r:embed="rId2" cstate="print"/>
          <a:srcRect l="28333" t="16296" r="39584" b="8889"/>
          <a:stretch>
            <a:fillRect/>
          </a:stretch>
        </p:blipFill>
        <p:spPr bwMode="auto">
          <a:xfrm>
            <a:off x="5714999" y="1447800"/>
            <a:ext cx="28194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2" name="Picture 78"/>
          <p:cNvPicPr>
            <a:picLocks noChangeAspect="1" noChangeArrowheads="1"/>
          </p:cNvPicPr>
          <p:nvPr/>
        </p:nvPicPr>
        <p:blipFill>
          <a:blip r:embed="rId3" cstate="print"/>
          <a:srcRect l="28333" t="54074" r="50000" b="30370"/>
          <a:stretch>
            <a:fillRect/>
          </a:stretch>
        </p:blipFill>
        <p:spPr bwMode="auto">
          <a:xfrm>
            <a:off x="2133600" y="5219699"/>
            <a:ext cx="396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33400" y="5410200"/>
            <a:ext cx="1600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Langrangian</a:t>
            </a:r>
            <a:r>
              <a:rPr lang="en-US" dirty="0" smtClean="0"/>
              <a:t> mechanics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1336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69F0BA-36EA-4180-BDD8-0212A19FC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469F0BA-36EA-4180-BDD8-0212A19FC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469F0BA-36EA-4180-BDD8-0212A19FC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98C70-9182-4818-8D39-970D7A1E6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4298C70-9182-4818-8D39-970D7A1E6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4298C70-9182-4818-8D39-970D7A1E6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7F563-4ACB-4587-B32F-E935853F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227F563-4ACB-4587-B32F-E935853F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C227F563-4ACB-4587-B32F-E935853F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E5083-1F63-4A5B-BB14-FE715FE63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DEE5083-1F63-4A5B-BB14-FE715FE63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DEE5083-1F63-4A5B-BB14-FE715FE63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04E145-5BA6-451D-A509-0ABDF80DB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E04E145-5BA6-451D-A509-0ABDF80DB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E04E145-5BA6-451D-A509-0ABDF80DB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252AC7-6659-4102-8E84-4BB254A4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8252AC7-6659-4102-8E84-4BB254A4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8252AC7-6659-4102-8E84-4BB254A44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cap="all" dirty="0" smtClean="0"/>
              <a:t>OPEN-loop </a:t>
            </a:r>
            <a:r>
              <a:rPr lang="en-US" b="1" cap="all" dirty="0" err="1"/>
              <a:t>INput</a:t>
            </a:r>
            <a:r>
              <a:rPr lang="en-US" b="1" cap="all" dirty="0"/>
              <a:t> Shaping </a:t>
            </a:r>
            <a:r>
              <a:rPr lang="en-US" b="1" cap="all" dirty="0" smtClean="0"/>
              <a:t>Method</a:t>
            </a:r>
          </a:p>
          <a:p>
            <a:pPr marL="0" indent="0">
              <a:buNone/>
            </a:pPr>
            <a:r>
              <a:rPr lang="en-US" dirty="0" smtClean="0"/>
              <a:t>Adapted from observation of operators: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Accelerate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Sway minimum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Constant velocity </a:t>
            </a:r>
            <a:r>
              <a:rPr lang="en-US" dirty="0" smtClean="0">
                <a:sym typeface="Wingdings" pitchFamily="2" charset="2"/>
              </a:rPr>
              <a:t> Sway maximum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Accelerate </a:t>
            </a:r>
            <a:r>
              <a:rPr lang="en-US" dirty="0" smtClean="0">
                <a:sym typeface="Wingdings" pitchFamily="2" charset="2"/>
              </a:rPr>
              <a:t> Speed trolley=speed payload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Repeat to achieve max 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Reverse maneuver to stop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Strategies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7740"/>
            <a:ext cx="8229600" cy="1699260"/>
          </a:xfrm>
        </p:spPr>
        <p:txBody>
          <a:bodyPr>
            <a:normAutofit/>
          </a:bodyPr>
          <a:lstStyle/>
          <a:p>
            <a:r>
              <a:rPr lang="en-SG" dirty="0" smtClean="0"/>
              <a:t>Area under velocity graph= travelled distance. Acceleration profiles can be </a:t>
            </a:r>
            <a:r>
              <a:rPr lang="en-SG" dirty="0" err="1" smtClean="0"/>
              <a:t>precalculated</a:t>
            </a:r>
            <a:r>
              <a:rPr lang="en-SG" dirty="0" smtClean="0"/>
              <a:t>.</a:t>
            </a:r>
          </a:p>
          <a:p>
            <a:r>
              <a:rPr lang="en-SG" dirty="0" smtClean="0"/>
              <a:t>For optimum time transfer, use maximum acceleration pulses.</a:t>
            </a:r>
          </a:p>
          <a:p>
            <a:r>
              <a:rPr lang="en-SG" dirty="0" smtClean="0"/>
              <a:t>Mathematical proof in report.</a:t>
            </a:r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578" y="1905000"/>
            <a:ext cx="443648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05000"/>
            <a:ext cx="434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9354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cap="all" dirty="0" smtClean="0"/>
              <a:t>CLOSED-</a:t>
            </a:r>
            <a:r>
              <a:rPr lang="en-US" b="1" cap="all" dirty="0" err="1" smtClean="0"/>
              <a:t>LOOp</a:t>
            </a:r>
            <a:r>
              <a:rPr lang="en-US" b="1" cap="all" dirty="0" smtClean="0"/>
              <a:t> </a:t>
            </a:r>
            <a:r>
              <a:rPr lang="en-US" b="1" cap="all" dirty="0"/>
              <a:t>anti-sway damping factor with </a:t>
            </a:r>
            <a:r>
              <a:rPr lang="en-US" b="1" cap="all" dirty="0" smtClean="0"/>
              <a:t>sway-angle estimator</a:t>
            </a:r>
          </a:p>
          <a:p>
            <a:pPr marL="457200" indent="-457200">
              <a:buFont typeface="+mj-lt"/>
              <a:buAutoNum type="arabicPeriod" startAt="2"/>
            </a:pPr>
            <a:endParaRPr lang="en-US" b="1" cap="all" dirty="0"/>
          </a:p>
          <a:p>
            <a:pPr marL="0" indent="0">
              <a:buNone/>
            </a:pPr>
            <a:r>
              <a:rPr lang="en-US" dirty="0" smtClean="0"/>
              <a:t>Second order without damping: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Modified equation includes damping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for Anti-sway mechanism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32500" t="42889" r="39000" b="39333"/>
          <a:stretch/>
        </p:blipFill>
        <p:spPr>
          <a:xfrm>
            <a:off x="5105400" y="3228650"/>
            <a:ext cx="2362200" cy="828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/>
          <a:srcRect l="26499" t="36666" r="35501" b="47333"/>
          <a:stretch/>
        </p:blipFill>
        <p:spPr>
          <a:xfrm>
            <a:off x="4727638" y="5053230"/>
            <a:ext cx="3117723" cy="738408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057900" y="4114800"/>
            <a:ext cx="723900" cy="88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/>
          <a:srcRect l="33001" t="48040" r="38000" b="43071"/>
          <a:stretch/>
        </p:blipFill>
        <p:spPr>
          <a:xfrm>
            <a:off x="3508438" y="4325301"/>
            <a:ext cx="2438400" cy="42041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Strategies; Adding sway angle feedback term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5105400"/>
            <a:ext cx="7994904" cy="128016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SG" dirty="0" smtClean="0"/>
              <a:t>Conventional PD control in Position and Speed controllers. </a:t>
            </a:r>
          </a:p>
          <a:p>
            <a:pPr>
              <a:buFont typeface="Courier New" pitchFamily="49" charset="0"/>
              <a:buChar char="o"/>
            </a:pPr>
            <a:r>
              <a:rPr lang="en-SG" dirty="0" smtClean="0"/>
              <a:t>K value can be tuned for preferable performance (damping coefficient)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3500" t="27555" r="4000" b="27111"/>
          <a:stretch/>
        </p:blipFill>
        <p:spPr>
          <a:xfrm>
            <a:off x="452413" y="1905000"/>
            <a:ext cx="8665881" cy="3048000"/>
          </a:xfrm>
          <a:prstGeom prst="rect">
            <a:avLst/>
          </a:prstGeom>
        </p:spPr>
      </p:pic>
      <p:pic>
        <p:nvPicPr>
          <p:cNvPr id="6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65198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Strategies; using payload position instead of trolley 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cap="all" dirty="0" smtClean="0"/>
              <a:t>CLOSED-</a:t>
            </a:r>
            <a:r>
              <a:rPr lang="en-US" b="1" cap="all" dirty="0" err="1" smtClean="0"/>
              <a:t>LOOp</a:t>
            </a:r>
            <a:r>
              <a:rPr lang="en-US" b="1" cap="all" dirty="0" smtClean="0"/>
              <a:t> with </a:t>
            </a:r>
            <a:r>
              <a:rPr lang="en-US" b="1" cap="all" dirty="0"/>
              <a:t>payload position As feedback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4000" t="34000" r="4500" b="15333"/>
          <a:stretch/>
        </p:blipFill>
        <p:spPr>
          <a:xfrm>
            <a:off x="241515" y="2942423"/>
            <a:ext cx="8445285" cy="3366302"/>
          </a:xfrm>
          <a:prstGeom prst="rect">
            <a:avLst/>
          </a:prstGeom>
        </p:spPr>
      </p:pic>
      <p:pic>
        <p:nvPicPr>
          <p:cNvPr id="5" name="Picture 6" descr="http://www.simtech.a-star.edu.sg/SMF/newsletters/images/Jan2013/SIMTech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7365"/>
            <a:ext cx="1340908" cy="4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367</TotalTime>
  <Words>614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Integral</vt:lpstr>
      <vt:lpstr>Anti-Sway Control of Overhead Cranes</vt:lpstr>
      <vt:lpstr>About gantry cranes</vt:lpstr>
      <vt:lpstr>System to be Controlled</vt:lpstr>
      <vt:lpstr>Control strategies</vt:lpstr>
      <vt:lpstr>Control Strategies</vt:lpstr>
      <vt:lpstr>Control Strategies</vt:lpstr>
      <vt:lpstr>Control Strategies</vt:lpstr>
      <vt:lpstr>Control Strategies; Adding sway angle feedback term</vt:lpstr>
      <vt:lpstr>Control Strategies; using payload position instead of trolley position </vt:lpstr>
      <vt:lpstr>Testbed Model Design</vt:lpstr>
      <vt:lpstr>Sway-angle Sensing Verification</vt:lpstr>
      <vt:lpstr>Simulation Studies</vt:lpstr>
      <vt:lpstr>Simulation Studies; Results of Input shaping</vt:lpstr>
      <vt:lpstr>Simulation Studies; Results of Antisway feedback term</vt:lpstr>
      <vt:lpstr>Simulation Studies; Results of Payload position feedback </vt:lpstr>
      <vt:lpstr>Simulation Studies</vt:lpstr>
      <vt:lpstr>Conclusions</vt:lpstr>
      <vt:lpstr>Future Works</vt:lpstr>
      <vt:lpstr>Thank you for your attention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mchusr</dc:creator>
  <cp:lastModifiedBy>mchusr</cp:lastModifiedBy>
  <cp:revision>46</cp:revision>
  <dcterms:created xsi:type="dcterms:W3CDTF">2015-07-23T06:25:05Z</dcterms:created>
  <dcterms:modified xsi:type="dcterms:W3CDTF">2015-07-24T03:00:23Z</dcterms:modified>
</cp:coreProperties>
</file>