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858000" cy="9906000" type="A4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52" y="237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/>
          <p:cNvSpPr>
            <a:spLocks noChangeArrowheads="1"/>
          </p:cNvSpPr>
          <p:nvPr userDrawn="1"/>
        </p:nvSpPr>
        <p:spPr bwMode="auto">
          <a:xfrm>
            <a:off x="2743200" y="96012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 userDrawn="1"/>
        </p:nvSpPr>
        <p:spPr bwMode="auto">
          <a:xfrm>
            <a:off x="152400" y="762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AutoShape 10"/>
          <p:cNvSpPr>
            <a:spLocks noChangeArrowheads="1"/>
          </p:cNvSpPr>
          <p:nvPr userDrawn="1"/>
        </p:nvSpPr>
        <p:spPr bwMode="auto">
          <a:xfrm>
            <a:off x="4343400" y="1524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76200" y="91440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AutoShape 12"/>
          <p:cNvSpPr>
            <a:spLocks noChangeArrowheads="1"/>
          </p:cNvSpPr>
          <p:nvPr userDrawn="1"/>
        </p:nvSpPr>
        <p:spPr bwMode="auto">
          <a:xfrm>
            <a:off x="76200" y="93726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AutoShape 13"/>
          <p:cNvSpPr>
            <a:spLocks noChangeArrowheads="1"/>
          </p:cNvSpPr>
          <p:nvPr userDrawn="1"/>
        </p:nvSpPr>
        <p:spPr bwMode="auto">
          <a:xfrm>
            <a:off x="76200" y="96012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4"/>
          <p:cNvSpPr>
            <a:spLocks noChangeArrowheads="1"/>
          </p:cNvSpPr>
          <p:nvPr userDrawn="1"/>
        </p:nvSpPr>
        <p:spPr bwMode="auto">
          <a:xfrm>
            <a:off x="304800" y="96012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029200" y="228600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hoto Editor Photo" r:id="rId15" imgW="9535856" imgH="3104762" progId="">
                  <p:embed/>
                </p:oleObj>
              </mc:Choice>
              <mc:Fallback>
                <p:oleObj name="Photo Editor Photo" r:id="rId15" imgW="9535856" imgH="3104762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"/>
                        <a:ext cx="1524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381000" y="1524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609600" y="152400"/>
            <a:ext cx="152400" cy="15240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457200" y="9067800"/>
          <a:ext cx="114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hoto Editor Photo" r:id="rId17" imgW="19971429" imgH="6563641" progId="">
                  <p:embed/>
                </p:oleObj>
              </mc:Choice>
              <mc:Fallback>
                <p:oleObj name="Photo Editor Photo" r:id="rId17" imgW="19971429" imgH="6563641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067800"/>
                        <a:ext cx="1143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6200" y="1390650"/>
            <a:ext cx="3200400" cy="969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Background</a:t>
            </a:r>
            <a:r>
              <a:rPr lang="en-US" altLang="zh-CN" sz="1200" b="1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2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of gantry cranes:</a:t>
            </a:r>
            <a:endParaRPr lang="en-US" altLang="zh-CN" sz="12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lvl="0"/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several industries: ports, steel mills, nuclear power plant, etc.</a:t>
            </a:r>
          </a:p>
          <a:p>
            <a:pPr lvl="0">
              <a:buFont typeface="Courier New" pitchFamily="49" charset="0"/>
              <a:buChar char="o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deliver any bulky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loads.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Controlled manually by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Swaying of load decreases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productivity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safety, and requires very skillful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operator.</a:t>
            </a:r>
          </a:p>
          <a:p>
            <a:pPr lvl="0" algn="just"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>
              <a:buNone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Swaying motion caused by: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Acceleration 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disturbance: wind</a:t>
            </a: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1200" b="1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Objectives:</a:t>
            </a:r>
          </a:p>
          <a:p>
            <a:pPr algn="just" eaLnBrk="0" hangingPunct="0"/>
            <a:r>
              <a:rPr lang="en-SG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Anti-sway control aims to minimize the sway of load during the operation of an overhead crane. In this internship, the crane system is derived by </a:t>
            </a:r>
            <a:r>
              <a:rPr lang="en-SG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Lagrangian</a:t>
            </a:r>
            <a:r>
              <a:rPr lang="en-SG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mechanics. Several control techniques in sway angle control are tested and compared in software simulation and a test-bed model is designed using CAD drawing software. Motor, motion interface, and suitable sensors are incorporated to test-bed for future study. The feasibility of a closed-loop anti-sway control is studied and developed for outdoor crane implementation.</a:t>
            </a:r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0" hangingPunct="0"/>
            <a:endParaRPr lang="en-US" altLang="zh-CN" sz="12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1200" b="1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Methodology:</a:t>
            </a:r>
          </a:p>
          <a:p>
            <a:pPr eaLnBrk="0" hangingPunct="0"/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Two available method tested: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Input shaping (</a:t>
            </a:r>
            <a:r>
              <a:rPr lang="en-US" altLang="zh-CN" sz="1200" dirty="0" err="1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feedforward</a:t>
            </a:r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 open-loop)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Anti-sway term feedback control</a:t>
            </a:r>
          </a:p>
          <a:p>
            <a:pPr eaLnBrk="0" hangingPunct="0"/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Proposed new controller:</a:t>
            </a:r>
          </a:p>
          <a:p>
            <a:pPr marL="171450" indent="-171450" eaLnBrk="0" hangingPunct="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Payload’s position feedback control with anti-sway</a:t>
            </a:r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544888" y="1371600"/>
            <a:ext cx="3124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Findings &amp; Achievements:</a:t>
            </a:r>
          </a:p>
          <a:p>
            <a:pPr eaLnBrk="0" hangingPunct="0"/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Input shaping method works perfectly in indoor environment where minimum disturbance exist.</a:t>
            </a:r>
          </a:p>
          <a:p>
            <a:pPr eaLnBrk="0" hangingPunct="0"/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Anti-sway term in closed loop control are able to damp payload’s oscillation even at the presence of wind.</a:t>
            </a:r>
          </a:p>
          <a:p>
            <a:pPr eaLnBrk="0" hangingPunct="0"/>
            <a:r>
              <a:rPr lang="en-US" altLang="zh-CN" sz="12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By using payload position as feedback, safety can be ensured as its position converges to trajectory. </a:t>
            </a:r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2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0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0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0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0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10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zh-CN" altLang="en-US" sz="10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657600" y="8546296"/>
            <a:ext cx="3048000" cy="1207304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solidFill>
              <a:srgbClr val="2275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888400" y="8546296"/>
            <a:ext cx="12170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9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Team Members:</a:t>
            </a:r>
          </a:p>
          <a:p>
            <a:pPr eaLnBrk="0" hangingPunct="0"/>
            <a:r>
              <a:rPr lang="en-US" altLang="zh-CN" sz="8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Reinaldo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Maslim</a:t>
            </a:r>
            <a:endParaRPr lang="en-US" altLang="zh-CN" sz="800" dirty="0" smtClean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Dr. Chen </a:t>
            </a:r>
            <a:r>
              <a:rPr lang="en-US" altLang="zh-CN" sz="8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Silu</a:t>
            </a:r>
            <a:endParaRPr lang="en-US" altLang="zh-CN" sz="8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92550" y="9023350"/>
            <a:ext cx="2230098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7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For enquiries, please contact:</a:t>
            </a:r>
            <a:endParaRPr lang="en-US" altLang="zh-CN" sz="8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Dr. Chen </a:t>
            </a:r>
            <a:r>
              <a:rPr lang="en-US" altLang="zh-CN" sz="8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Silu</a:t>
            </a:r>
            <a:r>
              <a:rPr lang="en-US" altLang="zh-CN" sz="8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, Scientist</a:t>
            </a:r>
            <a:endParaRPr lang="en-US" altLang="zh-CN" sz="8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Group/</a:t>
            </a:r>
            <a:r>
              <a:rPr lang="en-US" altLang="zh-CN" sz="8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Programme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/</a:t>
            </a:r>
            <a:r>
              <a:rPr lang="en-US" altLang="zh-CN" sz="8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Section:PM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/MCH</a:t>
            </a:r>
            <a:endParaRPr lang="en-US" altLang="zh-CN" sz="8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Tel: 65 </a:t>
            </a:r>
            <a:r>
              <a:rPr lang="en-US" altLang="zh-CN" sz="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6793 8469| </a:t>
            </a:r>
            <a:r>
              <a:rPr lang="en-US" altLang="zh-CN" sz="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Fax: 65 6791 6377</a:t>
            </a:r>
          </a:p>
          <a:p>
            <a:pPr eaLnBrk="0" hangingPunct="0"/>
            <a:r>
              <a:rPr lang="en-US" altLang="zh-CN" sz="8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Email: </a:t>
            </a:r>
            <a:r>
              <a:rPr lang="en-US" altLang="zh-CN" sz="8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slchen@SIMTech.a-star.edu.sg</a:t>
            </a:r>
            <a:endParaRPr lang="en-US" altLang="zh-CN" sz="8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zh-CN" altLang="en-US" sz="8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200" y="371475"/>
            <a:ext cx="4065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SG" altLang="zh-CN" sz="1400" b="1" dirty="0">
                <a:latin typeface="Verdana" pitchFamily="34" charset="0"/>
                <a:ea typeface="宋体" pitchFamily="2" charset="-122"/>
              </a:rPr>
              <a:t>Anti-Sway Control of Overhead Cranes</a:t>
            </a:r>
            <a:endParaRPr lang="en-US" altLang="zh-CN" sz="1400" b="1" dirty="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2" name="Picture 77"/>
          <p:cNvPicPr>
            <a:picLocks noChangeAspect="1" noChangeArrowheads="1"/>
          </p:cNvPicPr>
          <p:nvPr/>
        </p:nvPicPr>
        <p:blipFill>
          <a:blip r:embed="rId2" cstate="print"/>
          <a:srcRect l="28333" t="16296" r="39584" b="8889"/>
          <a:stretch>
            <a:fillRect/>
          </a:stretch>
        </p:blipFill>
        <p:spPr bwMode="auto">
          <a:xfrm>
            <a:off x="4202603" y="3380630"/>
            <a:ext cx="1938944" cy="288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6200031"/>
            <a:ext cx="2819400" cy="18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924300" y="8077200"/>
            <a:ext cx="2514600" cy="381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kern="0" dirty="0" smtClean="0"/>
              <a:t>Fig. 2. Trajectory tracking results of proposed control scheme under wind’s presence</a:t>
            </a:r>
            <a:endParaRPr lang="en-US" sz="1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00EA22883E3D47915349453FD8423C" ma:contentTypeVersion="2" ma:contentTypeDescription="Create a new document." ma:contentTypeScope="" ma:versionID="3434ac940aa11ab19d509f47d3b82fb2">
  <xsd:schema xmlns:xsd="http://www.w3.org/2001/XMLSchema" xmlns:xs="http://www.w3.org/2001/XMLSchema" xmlns:p="http://schemas.microsoft.com/office/2006/metadata/properties" xmlns:ns2="2f3208c8-74d0-4448-a55e-bf0ed98c07fc" xmlns:ns3="http://schemas.microsoft.com/sharepoint/v4" targetNamespace="http://schemas.microsoft.com/office/2006/metadata/properties" ma:root="true" ma:fieldsID="e007152306b355d656be09deb41ec4e4" ns2:_="" ns3:_="">
    <xsd:import namespace="2f3208c8-74d0-4448-a55e-bf0ed98c07f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208c8-74d0-4448-a55e-bf0ed98c07fc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f3208c8-74d0-4448-a55e-bf0ed98c07fc">Research Poster for Attachment Clearance</Description0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3FC7F8F7-A7C4-45E8-93BE-075D017352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5601B5-F22F-4201-A26D-4FBF6902F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208c8-74d0-4448-a55e-bf0ed98c07f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72871-1ACF-49CE-B59E-F0785F286367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f3208c8-74d0-4448-a55e-bf0ed98c07f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208</Words>
  <Application>Microsoft Office PowerPoint</Application>
  <PresentationFormat>A4 Paper (210x297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Photo Editor Photo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Research_Poster_(2009_06_10)</dc:title>
  <dc:creator>user</dc:creator>
  <cp:lastModifiedBy>#REINALDO MASLIM#</cp:lastModifiedBy>
  <cp:revision>9</cp:revision>
  <dcterms:created xsi:type="dcterms:W3CDTF">2009-06-15T12:29:57Z</dcterms:created>
  <dcterms:modified xsi:type="dcterms:W3CDTF">2015-07-28T04:44:03Z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0x010100C700EA22883E3D47915349453FD8423C</vt:lpwstr>
  </property>
</Properties>
</file>