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7" r:id="rId5"/>
    <p:sldId id="270" r:id="rId6"/>
    <p:sldId id="258" r:id="rId7"/>
    <p:sldId id="259" r:id="rId8"/>
    <p:sldId id="260" r:id="rId9"/>
    <p:sldId id="261" r:id="rId10"/>
    <p:sldId id="262" r:id="rId11"/>
    <p:sldId id="263" r:id="rId12"/>
    <p:sldId id="264" r:id="rId13"/>
    <p:sldId id="265" r:id="rId14"/>
    <p:sldId id="271" r:id="rId15"/>
    <p:sldId id="272" r:id="rId16"/>
    <p:sldId id="266"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77B4"/>
    <a:srgbClr val="7B45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3954-8582-B8A8-B0F9-85710B00F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4FE24E9-B31A-C1C4-E42B-D61F8B0FF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696653E0-E745-E32D-02FE-89EE1DB2A631}"/>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62A8E08A-20C0-1442-807B-3EDDBE5AC26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E88C823-944A-5BC2-F2FA-645F35B3C0FE}"/>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05250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4DE8-9D38-40E6-E847-6AF144E0DED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30EDDC3-2B8A-45F1-AA5C-879F3F2CA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88D28A2-39C2-3EB0-D1D8-C792EA13748C}"/>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6B9C1D61-8F74-7DD0-D46C-E1288066A4D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4C08957-A069-D897-FF55-2FA291990771}"/>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1426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9349EE-213A-EEC3-0FA5-E423AFF392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D02B0B2-2FBE-DF8A-7B01-377F022ADA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CEF954B-F3C4-8420-B752-73EB759F576A}"/>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DE7FD85A-A10E-32B7-199B-1D13CA4937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84767A0-187E-6745-1373-E8B759C32687}"/>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7094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F9DE-1E4C-0BDF-8D2A-5BD93F89DC7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9E7144A-2689-AD30-071E-18DF8BDF4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224770-B25E-4F1B-CA5F-D91AD0808B85}"/>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3AE36C92-27F3-A778-6005-42BB4E40B17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E71C2B-0D5C-A719-6A63-61E427513F39}"/>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33520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6402-2727-CC34-81E0-66D928B06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2B4EDEB-D2B5-CBB1-5BD5-FA4F214C7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AB64B-1748-FAEC-C466-7D14BD06AC7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2147755F-BABE-214F-B708-5E930B70C3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B9269C0-B3DE-C007-B69F-528AB1A7B91C}"/>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70912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623D-3321-AEF5-C72C-8EBF5A796F8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3B28D5B-6207-B441-E179-2C7943599A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BF3422E-67F0-EEA3-838B-31E375979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2C0C30D-201C-BA2A-5EB0-F525BB9B8EE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A7354ED8-BE9D-F512-E183-BF720EDA7BF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A8E4E10-43C4-A77E-237A-17B518CFB021}"/>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42304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F71E-9908-EAB3-9108-66ECDA3FD0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EA32C39-9408-EE84-2554-11EC45553B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42D8-D9D9-5397-D1D7-4F1FEA5AFE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8EACC91-D068-0C6C-A9B4-BEC062361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FA44B3-2892-33C6-70BC-407A4352E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BE01B8A1-E2A9-DC9E-5522-49FF52691F27}"/>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8" name="Footer Placeholder 7">
            <a:extLst>
              <a:ext uri="{FF2B5EF4-FFF2-40B4-BE49-F238E27FC236}">
                <a16:creationId xmlns:a16="http://schemas.microsoft.com/office/drawing/2014/main" id="{7361A80F-C935-0948-C6CC-F4E4720DF02E}"/>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338C476-5A27-80E2-7A9A-51C49419DB5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64395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96DF-36EF-CAF2-9E11-FCCA2E4A755D}"/>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9E932599-74F0-A5F0-82CF-36B9D4B86322}"/>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4" name="Footer Placeholder 3">
            <a:extLst>
              <a:ext uri="{FF2B5EF4-FFF2-40B4-BE49-F238E27FC236}">
                <a16:creationId xmlns:a16="http://schemas.microsoft.com/office/drawing/2014/main" id="{27405845-003B-6C57-093F-51725E37A6BC}"/>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D5AA1EF2-428B-3D50-0B73-8CAA8678958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370137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00D77-A497-119B-2C51-C663F2352AAE}"/>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3" name="Footer Placeholder 2">
            <a:extLst>
              <a:ext uri="{FF2B5EF4-FFF2-40B4-BE49-F238E27FC236}">
                <a16:creationId xmlns:a16="http://schemas.microsoft.com/office/drawing/2014/main" id="{D8A6760E-B802-5250-DF84-33516F0181A0}"/>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4263D527-CAD5-A6ED-A686-62B1747FA630}"/>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28634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36529-71D0-67C7-C143-53A89C840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31FA3A7-E6CD-7D46-179F-052755B19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3CF38E0-541F-FF95-235A-6A6E29BD2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79D4D-BF7F-F5C7-E33D-BBBC280D8EE9}"/>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73E64FD9-EC4B-8AE7-9597-AD8567168A5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BC922D3-E83C-5B59-1A6D-CDCA8657B74B}"/>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10437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471B-5F4C-1C14-2E9E-CF354B9FC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A2A717C-3987-77B3-B25B-DC6B17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248CD077-D597-F68F-4E0B-315FDFA33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23554-8A5F-E290-C31B-8F063B7DB3B4}"/>
              </a:ext>
            </a:extLst>
          </p:cNvPr>
          <p:cNvSpPr>
            <a:spLocks noGrp="1"/>
          </p:cNvSpPr>
          <p:nvPr>
            <p:ph type="dt" sz="half" idx="10"/>
          </p:nvPr>
        </p:nvSpPr>
        <p:spPr/>
        <p:txBody>
          <a:bodyPr/>
          <a:lstStyle/>
          <a:p>
            <a:fld id="{905D8BBC-55F7-410C-960F-52470485F440}" type="datetimeFigureOut">
              <a:rPr lang="en-PH" smtClean="0"/>
              <a:t>22/11/2023</a:t>
            </a:fld>
            <a:endParaRPr lang="en-PH"/>
          </a:p>
        </p:txBody>
      </p:sp>
      <p:sp>
        <p:nvSpPr>
          <p:cNvPr id="6" name="Footer Placeholder 5">
            <a:extLst>
              <a:ext uri="{FF2B5EF4-FFF2-40B4-BE49-F238E27FC236}">
                <a16:creationId xmlns:a16="http://schemas.microsoft.com/office/drawing/2014/main" id="{6224289F-02C3-EAE3-0000-88295AFFDAF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0B12DF2-9494-56E9-D126-32AE4CE629E9}"/>
              </a:ext>
            </a:extLst>
          </p:cNvPr>
          <p:cNvSpPr>
            <a:spLocks noGrp="1"/>
          </p:cNvSpPr>
          <p:nvPr>
            <p:ph type="sldNum" sz="quarter" idx="12"/>
          </p:nvPr>
        </p:nvSpPr>
        <p:spPr/>
        <p:txBody>
          <a:bodyPr/>
          <a:lstStyle/>
          <a:p>
            <a:fld id="{50205843-B31E-4D81-9EFB-C9D291528961}" type="slidenum">
              <a:rPr lang="en-PH" smtClean="0"/>
              <a:t>‹#›</a:t>
            </a:fld>
            <a:endParaRPr lang="en-PH"/>
          </a:p>
        </p:txBody>
      </p:sp>
    </p:spTree>
    <p:extLst>
      <p:ext uri="{BB962C8B-B14F-4D97-AF65-F5344CB8AC3E}">
        <p14:creationId xmlns:p14="http://schemas.microsoft.com/office/powerpoint/2010/main" val="192127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B584-109E-23C8-8ADC-2DB063EBF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5B6DB96-83D9-658D-3BF2-6D6E4AE1F8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F96EA09-FD44-EA12-BED3-1FEB388F1C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D8BBC-55F7-410C-960F-52470485F440}" type="datetimeFigureOut">
              <a:rPr lang="en-PH" smtClean="0"/>
              <a:t>22/11/2023</a:t>
            </a:fld>
            <a:endParaRPr lang="en-PH"/>
          </a:p>
        </p:txBody>
      </p:sp>
      <p:sp>
        <p:nvSpPr>
          <p:cNvPr id="5" name="Footer Placeholder 4">
            <a:extLst>
              <a:ext uri="{FF2B5EF4-FFF2-40B4-BE49-F238E27FC236}">
                <a16:creationId xmlns:a16="http://schemas.microsoft.com/office/drawing/2014/main" id="{ADC4B9C0-8F8B-BBB2-B72F-5FB4307B8A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F87E7956-C6E2-E7F5-3540-17E4C9269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05843-B31E-4D81-9EFB-C9D291528961}" type="slidenum">
              <a:rPr lang="en-PH" smtClean="0"/>
              <a:t>‹#›</a:t>
            </a:fld>
            <a:endParaRPr lang="en-PH"/>
          </a:p>
        </p:txBody>
      </p:sp>
    </p:spTree>
    <p:extLst>
      <p:ext uri="{BB962C8B-B14F-4D97-AF65-F5344CB8AC3E}">
        <p14:creationId xmlns:p14="http://schemas.microsoft.com/office/powerpoint/2010/main" val="556400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84B5DC-0FD5-3CE2-3FBF-8DB684B40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28" y="1813844"/>
            <a:ext cx="11018544" cy="4182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E02D00-E4C0-6B2B-1683-2BE69D4D713B}"/>
              </a:ext>
            </a:extLst>
          </p:cNvPr>
          <p:cNvSpPr txBox="1"/>
          <p:nvPr/>
        </p:nvSpPr>
        <p:spPr>
          <a:xfrm>
            <a:off x="323723" y="981906"/>
            <a:ext cx="6736139" cy="646331"/>
          </a:xfrm>
          <a:prstGeom prst="rect">
            <a:avLst/>
          </a:prstGeom>
          <a:noFill/>
        </p:spPr>
        <p:txBody>
          <a:bodyPr wrap="none" rtlCol="0">
            <a:spAutoFit/>
          </a:bodyPr>
          <a:lstStyle/>
          <a:p>
            <a:r>
              <a:rPr lang="en-US" b="1" dirty="0">
                <a:latin typeface="Inter" panose="02000503000000020004" pitchFamily="2" charset="0"/>
                <a:ea typeface="Inter" panose="02000503000000020004" pitchFamily="2" charset="0"/>
              </a:rPr>
              <a:t>CapitaLand </a:t>
            </a:r>
            <a:r>
              <a:rPr lang="en-US" b="1" dirty="0" err="1">
                <a:latin typeface="Inter" panose="02000503000000020004" pitchFamily="2" charset="0"/>
                <a:ea typeface="Inter" panose="02000503000000020004" pitchFamily="2" charset="0"/>
              </a:rPr>
              <a:t>Ascendas</a:t>
            </a:r>
            <a:r>
              <a:rPr lang="en-US" b="1" dirty="0">
                <a:latin typeface="Inter" panose="02000503000000020004" pitchFamily="2" charset="0"/>
                <a:ea typeface="Inter" panose="02000503000000020004" pitchFamily="2" charset="0"/>
              </a:rPr>
              <a:t> Real Estate Investment Trust (REIT)</a:t>
            </a:r>
          </a:p>
          <a:p>
            <a:r>
              <a:rPr lang="en-US" dirty="0">
                <a:latin typeface="Inter" panose="02000503000000020004" pitchFamily="2" charset="0"/>
                <a:ea typeface="Inter" panose="02000503000000020004" pitchFamily="2" charset="0"/>
              </a:rPr>
              <a:t>15 year range, 1-day resolution</a:t>
            </a:r>
            <a:endParaRPr lang="en-PH" dirty="0">
              <a:latin typeface="Inter" panose="02000503000000020004" pitchFamily="2" charset="0"/>
              <a:ea typeface="Inter" panose="02000503000000020004" pitchFamily="2" charset="0"/>
            </a:endParaRPr>
          </a:p>
        </p:txBody>
      </p:sp>
      <p:sp>
        <p:nvSpPr>
          <p:cNvPr id="6" name="TextBox 5">
            <a:extLst>
              <a:ext uri="{FF2B5EF4-FFF2-40B4-BE49-F238E27FC236}">
                <a16:creationId xmlns:a16="http://schemas.microsoft.com/office/drawing/2014/main" id="{2E86E887-BA46-4390-A3E3-38E8C2AD0EF5}"/>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Dataset</a:t>
            </a:r>
          </a:p>
        </p:txBody>
      </p:sp>
      <p:sp>
        <p:nvSpPr>
          <p:cNvPr id="7" name="TextBox 6">
            <a:extLst>
              <a:ext uri="{FF2B5EF4-FFF2-40B4-BE49-F238E27FC236}">
                <a16:creationId xmlns:a16="http://schemas.microsoft.com/office/drawing/2014/main" id="{DB883C4C-5520-FA3C-2A3A-08B12A6CC56A}"/>
              </a:ext>
            </a:extLst>
          </p:cNvPr>
          <p:cNvSpPr txBox="1"/>
          <p:nvPr/>
        </p:nvSpPr>
        <p:spPr>
          <a:xfrm>
            <a:off x="323723" y="6150893"/>
            <a:ext cx="7683514" cy="307777"/>
          </a:xfrm>
          <a:prstGeom prst="rect">
            <a:avLst/>
          </a:prstGeom>
          <a:noFill/>
        </p:spPr>
        <p:txBody>
          <a:bodyPr wrap="none" rtlCol="0">
            <a:spAutoFit/>
          </a:bodyPr>
          <a:lstStyle/>
          <a:p>
            <a:r>
              <a:rPr lang="en-US" sz="1400" dirty="0">
                <a:latin typeface="Inter" panose="02000503000000020004" pitchFamily="2" charset="0"/>
                <a:ea typeface="Inter" panose="02000503000000020004" pitchFamily="2" charset="0"/>
              </a:rPr>
              <a:t>Preprocessing Step: Forward Fill missing data corresponding to Weekends and Holidays</a:t>
            </a:r>
            <a:endParaRPr lang="en-PH" sz="1400" dirty="0">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280841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4DBFC9-6A48-4678-78A1-DA54EA5B05B1}"/>
              </a:ext>
            </a:extLst>
          </p:cNvPr>
          <p:cNvPicPr>
            <a:picLocks noChangeAspect="1"/>
          </p:cNvPicPr>
          <p:nvPr/>
        </p:nvPicPr>
        <p:blipFill>
          <a:blip r:embed="rId2"/>
          <a:stretch>
            <a:fillRect/>
          </a:stretch>
        </p:blipFill>
        <p:spPr>
          <a:xfrm>
            <a:off x="1837988" y="1979048"/>
            <a:ext cx="8516023" cy="4464711"/>
          </a:xfrm>
          <a:prstGeom prst="rect">
            <a:avLst/>
          </a:prstGeom>
        </p:spPr>
      </p:pic>
      <p:sp>
        <p:nvSpPr>
          <p:cNvPr id="5" name="TextBox 4">
            <a:extLst>
              <a:ext uri="{FF2B5EF4-FFF2-40B4-BE49-F238E27FC236}">
                <a16:creationId xmlns:a16="http://schemas.microsoft.com/office/drawing/2014/main" id="{AC27F331-5476-722F-9E6E-8C428A993E88}"/>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Inference Engine</a:t>
            </a:r>
          </a:p>
        </p:txBody>
      </p:sp>
      <p:sp>
        <p:nvSpPr>
          <p:cNvPr id="6" name="TextBox 5">
            <a:extLst>
              <a:ext uri="{FF2B5EF4-FFF2-40B4-BE49-F238E27FC236}">
                <a16:creationId xmlns:a16="http://schemas.microsoft.com/office/drawing/2014/main" id="{A38492E6-627B-2F2D-DF92-A7EF45A40F46}"/>
              </a:ext>
            </a:extLst>
          </p:cNvPr>
          <p:cNvSpPr txBox="1"/>
          <p:nvPr/>
        </p:nvSpPr>
        <p:spPr>
          <a:xfrm>
            <a:off x="323722" y="964007"/>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We can better represent the FLRGs through a Markov Transition Probability Matrix, showing the probability that the next fuzzy variable is A</a:t>
            </a:r>
            <a:r>
              <a:rPr lang="en-US" sz="1100" dirty="0">
                <a:latin typeface="Inter" panose="02000503000000020004" pitchFamily="2" charset="0"/>
                <a:ea typeface="Inter" panose="02000503000000020004" pitchFamily="2" charset="0"/>
              </a:rPr>
              <a:t>b</a:t>
            </a:r>
            <a:r>
              <a:rPr lang="en-US" sz="1400" i="1" dirty="0">
                <a:latin typeface="Inter" panose="02000503000000020004" pitchFamily="2" charset="0"/>
                <a:ea typeface="Inter" panose="02000503000000020004" pitchFamily="2" charset="0"/>
              </a:rPr>
              <a:t> </a:t>
            </a:r>
            <a:r>
              <a:rPr lang="en-US" sz="1400" dirty="0">
                <a:latin typeface="Inter" panose="02000503000000020004" pitchFamily="2" charset="0"/>
                <a:ea typeface="Inter" panose="02000503000000020004" pitchFamily="2" charset="0"/>
              </a:rPr>
              <a:t>given that the current fuzzy variable is A</a:t>
            </a:r>
            <a:r>
              <a:rPr lang="en-US" sz="1100" dirty="0">
                <a:latin typeface="Inter" panose="02000503000000020004" pitchFamily="2" charset="0"/>
                <a:ea typeface="Inter" panose="02000503000000020004" pitchFamily="2" charset="0"/>
              </a:rPr>
              <a:t>a.</a:t>
            </a:r>
            <a:endParaRPr lang="en-US" sz="1400" dirty="0">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93707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E58C2D-83B0-263D-02B6-3EE0504466D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Defuzzification</a:t>
            </a:r>
          </a:p>
        </p:txBody>
      </p:sp>
      <p:sp>
        <p:nvSpPr>
          <p:cNvPr id="6" name="TextBox 5">
            <a:extLst>
              <a:ext uri="{FF2B5EF4-FFF2-40B4-BE49-F238E27FC236}">
                <a16:creationId xmlns:a16="http://schemas.microsoft.com/office/drawing/2014/main" id="{176E211C-BF5B-6539-0B2F-BAB42BD17A9B}"/>
              </a:ext>
            </a:extLst>
          </p:cNvPr>
          <p:cNvSpPr txBox="1"/>
          <p:nvPr/>
        </p:nvSpPr>
        <p:spPr>
          <a:xfrm>
            <a:off x="323722" y="964007"/>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Defuzzification, i.e. to converting the generated fuzzy variables generated by our fuzzy inference engine back to its corresponding crisp value (</a:t>
            </a:r>
            <a:r>
              <a:rPr lang="en-US" sz="1400" dirty="0" err="1">
                <a:latin typeface="Inter" panose="02000503000000020004" pitchFamily="2" charset="0"/>
                <a:ea typeface="Inter" panose="02000503000000020004" pitchFamily="2" charset="0"/>
              </a:rPr>
              <a:t>a.k.a</a:t>
            </a:r>
            <a:r>
              <a:rPr lang="en-US" sz="1400" dirty="0">
                <a:latin typeface="Inter" panose="02000503000000020004" pitchFamily="2" charset="0"/>
                <a:ea typeface="Inter" panose="02000503000000020004" pitchFamily="2" charset="0"/>
              </a:rPr>
              <a:t> the point forecast for time step t+1), can be performed using the following equation:</a:t>
            </a:r>
          </a:p>
        </p:txBody>
      </p:sp>
      <p:pic>
        <p:nvPicPr>
          <p:cNvPr id="9" name="Picture 8">
            <a:extLst>
              <a:ext uri="{FF2B5EF4-FFF2-40B4-BE49-F238E27FC236}">
                <a16:creationId xmlns:a16="http://schemas.microsoft.com/office/drawing/2014/main" id="{FC4BB618-6572-6042-FF39-7D2D0E6EA359}"/>
              </a:ext>
            </a:extLst>
          </p:cNvPr>
          <p:cNvPicPr>
            <a:picLocks noChangeAspect="1"/>
          </p:cNvPicPr>
          <p:nvPr/>
        </p:nvPicPr>
        <p:blipFill>
          <a:blip r:embed="rId2"/>
          <a:stretch>
            <a:fillRect/>
          </a:stretch>
        </p:blipFill>
        <p:spPr>
          <a:xfrm>
            <a:off x="456910" y="1923925"/>
            <a:ext cx="11278180" cy="3333921"/>
          </a:xfrm>
          <a:prstGeom prst="rect">
            <a:avLst/>
          </a:prstGeom>
        </p:spPr>
      </p:pic>
      <p:sp>
        <p:nvSpPr>
          <p:cNvPr id="10" name="TextBox 9">
            <a:extLst>
              <a:ext uri="{FF2B5EF4-FFF2-40B4-BE49-F238E27FC236}">
                <a16:creationId xmlns:a16="http://schemas.microsoft.com/office/drawing/2014/main" id="{A55E5230-47F9-350D-1E5C-2977455EA738}"/>
              </a:ext>
            </a:extLst>
          </p:cNvPr>
          <p:cNvSpPr txBox="1"/>
          <p:nvPr/>
        </p:nvSpPr>
        <p:spPr>
          <a:xfrm>
            <a:off x="323721" y="5694544"/>
            <a:ext cx="10201083" cy="523220"/>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The logic behind my modification is to simplify the defuzzification process, as well as remove potential data leakage through the vector c-hat, hopefully making the algorithm much more robust.</a:t>
            </a:r>
          </a:p>
        </p:txBody>
      </p:sp>
    </p:spTree>
    <p:extLst>
      <p:ext uri="{BB962C8B-B14F-4D97-AF65-F5344CB8AC3E}">
        <p14:creationId xmlns:p14="http://schemas.microsoft.com/office/powerpoint/2010/main" val="416980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FDF0E58-82B5-679F-5578-C813C46CA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7" y="1746335"/>
            <a:ext cx="11744325" cy="4457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21D38A-EF53-7B5E-0580-9FB70E9E0A67}"/>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Defuzzification</a:t>
            </a:r>
          </a:p>
        </p:txBody>
      </p:sp>
      <p:sp>
        <p:nvSpPr>
          <p:cNvPr id="3" name="TextBox 2">
            <a:extLst>
              <a:ext uri="{FF2B5EF4-FFF2-40B4-BE49-F238E27FC236}">
                <a16:creationId xmlns:a16="http://schemas.microsoft.com/office/drawing/2014/main" id="{424C64C5-26D2-BFE3-23BD-0DEA97D98EA7}"/>
              </a:ext>
            </a:extLst>
          </p:cNvPr>
          <p:cNvSpPr txBox="1"/>
          <p:nvPr/>
        </p:nvSpPr>
        <p:spPr>
          <a:xfrm>
            <a:off x="323722" y="964007"/>
            <a:ext cx="10201083"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From the output of the defuzzification process, we can generate rolling forecasts across the entire testing range.</a:t>
            </a:r>
          </a:p>
        </p:txBody>
      </p:sp>
    </p:spTree>
    <p:extLst>
      <p:ext uri="{BB962C8B-B14F-4D97-AF65-F5344CB8AC3E}">
        <p14:creationId xmlns:p14="http://schemas.microsoft.com/office/powerpoint/2010/main" val="30854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Benchmarks</a:t>
            </a:r>
          </a:p>
        </p:txBody>
      </p:sp>
      <p:sp>
        <p:nvSpPr>
          <p:cNvPr id="5" name="TextBox 4">
            <a:extLst>
              <a:ext uri="{FF2B5EF4-FFF2-40B4-BE49-F238E27FC236}">
                <a16:creationId xmlns:a16="http://schemas.microsoft.com/office/drawing/2014/main" id="{86852311-068C-D3EF-CAE4-B59E3ED143DC}"/>
              </a:ext>
            </a:extLst>
          </p:cNvPr>
          <p:cNvSpPr txBox="1"/>
          <p:nvPr/>
        </p:nvSpPr>
        <p:spPr>
          <a:xfrm>
            <a:off x="323722" y="964007"/>
            <a:ext cx="10201083" cy="2846933"/>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To validate the performance of our model, the generated hybrid KM-FTS model is benchmarked across 4 evaluation metrics (Mean Absolute Percentage Error (MAPE), Root Mean Square Error (RMSE), </a:t>
            </a:r>
            <a:r>
              <a:rPr lang="en-US" sz="1400" dirty="0" err="1">
                <a:latin typeface="Inter" panose="02000503000000020004" pitchFamily="2" charset="0"/>
                <a:ea typeface="Inter" panose="02000503000000020004" pitchFamily="2" charset="0"/>
              </a:rPr>
              <a:t>Thiels</a:t>
            </a:r>
            <a:r>
              <a:rPr lang="en-US" sz="1400" dirty="0">
                <a:latin typeface="Inter" panose="02000503000000020004" pitchFamily="2" charset="0"/>
                <a:ea typeface="Inter" panose="02000503000000020004" pitchFamily="2" charset="0"/>
              </a:rPr>
              <a:t>' U-statistics, and R-squared) against several models, namely:</a:t>
            </a:r>
          </a:p>
          <a:p>
            <a:endParaRPr lang="en-US" sz="11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BASE-RW</a:t>
            </a:r>
            <a:r>
              <a:rPr lang="en-US" sz="1400" dirty="0">
                <a:latin typeface="Inter" panose="02000503000000020004" pitchFamily="2" charset="0"/>
                <a:ea typeface="Inter" panose="02000503000000020004" pitchFamily="2" charset="0"/>
              </a:rPr>
              <a:t>: Base random walk model (today's price is tomorrow's price)</a:t>
            </a:r>
          </a:p>
          <a:p>
            <a:endParaRPr lang="en-US" sz="14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GRID-FTS25</a:t>
            </a:r>
            <a:r>
              <a:rPr lang="en-US" sz="1400" dirty="0">
                <a:latin typeface="Inter" panose="02000503000000020004" pitchFamily="2" charset="0"/>
                <a:ea typeface="Inter" panose="02000503000000020004" pitchFamily="2" charset="0"/>
              </a:rPr>
              <a:t>, </a:t>
            </a:r>
            <a:r>
              <a:rPr lang="en-US" sz="1400" b="1" dirty="0">
                <a:latin typeface="Inter" panose="02000503000000020004" pitchFamily="2" charset="0"/>
                <a:ea typeface="Inter" panose="02000503000000020004" pitchFamily="2" charset="0"/>
              </a:rPr>
              <a:t>GRID-FTS50</a:t>
            </a:r>
            <a:r>
              <a:rPr lang="en-US" sz="1400" dirty="0">
                <a:latin typeface="Inter" panose="02000503000000020004" pitchFamily="2" charset="0"/>
                <a:ea typeface="Inter" panose="02000503000000020004" pitchFamily="2" charset="0"/>
              </a:rPr>
              <a:t>, </a:t>
            </a:r>
            <a:r>
              <a:rPr lang="en-US" sz="1400" b="1" dirty="0">
                <a:latin typeface="Inter" panose="02000503000000020004" pitchFamily="2" charset="0"/>
                <a:ea typeface="Inter" panose="02000503000000020004" pitchFamily="2" charset="0"/>
              </a:rPr>
              <a:t>GRID-FTS100</a:t>
            </a:r>
            <a:r>
              <a:rPr lang="en-US" sz="1400" dirty="0">
                <a:latin typeface="Inter" panose="02000503000000020004" pitchFamily="2" charset="0"/>
                <a:ea typeface="Inter" panose="02000503000000020004" pitchFamily="2" charset="0"/>
              </a:rPr>
              <a:t>: Standard FTS model with 25, 50, and 100 partitions respectively. No K-Means clustering method was used to find the best positions of membership function centroids. Instead, the partitioning is set to be evenly distributed across the universe of discourse </a:t>
            </a:r>
            <a:r>
              <a:rPr lang="en-US" sz="1400" i="1" dirty="0">
                <a:latin typeface="Inter" panose="02000503000000020004" pitchFamily="2" charset="0"/>
                <a:ea typeface="Inter" panose="02000503000000020004" pitchFamily="2" charset="0"/>
              </a:rPr>
              <a:t>U</a:t>
            </a:r>
            <a:r>
              <a:rPr lang="en-US" sz="1400" dirty="0">
                <a:latin typeface="Inter" panose="02000503000000020004" pitchFamily="2" charset="0"/>
                <a:ea typeface="Inter" panose="02000503000000020004" pitchFamily="2" charset="0"/>
              </a:rPr>
              <a:t>.</a:t>
            </a:r>
          </a:p>
          <a:p>
            <a:endParaRPr lang="en-US" sz="1400" dirty="0">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Decision Tree</a:t>
            </a:r>
            <a:r>
              <a:rPr lang="en-US" sz="1400" dirty="0">
                <a:latin typeface="Inter" panose="02000503000000020004" pitchFamily="2" charset="0"/>
                <a:ea typeface="Inter" panose="02000503000000020004" pitchFamily="2" charset="0"/>
              </a:rPr>
              <a:t>: Decision Tree regressor with </a:t>
            </a:r>
            <a:r>
              <a:rPr lang="en-US" sz="1400" dirty="0">
                <a:solidFill>
                  <a:srgbClr val="C00000"/>
                </a:solidFill>
                <a:latin typeface="Inter" panose="02000503000000020004" pitchFamily="2" charset="0"/>
                <a:ea typeface="Inter" panose="02000503000000020004" pitchFamily="2" charset="0"/>
              </a:rPr>
              <a:t>4-fold cross validation</a:t>
            </a:r>
            <a:r>
              <a:rPr lang="en-US" sz="1400" dirty="0">
                <a:latin typeface="Inter" panose="02000503000000020004" pitchFamily="2" charset="0"/>
                <a:ea typeface="Inter" panose="02000503000000020004" pitchFamily="2" charset="0"/>
              </a:rPr>
              <a:t>.</a:t>
            </a:r>
          </a:p>
          <a:p>
            <a:endParaRPr lang="en-US" sz="1400" dirty="0">
              <a:solidFill>
                <a:srgbClr val="C00000"/>
              </a:solidFill>
              <a:latin typeface="Inter" panose="02000503000000020004" pitchFamily="2" charset="0"/>
              <a:ea typeface="Inter" panose="02000503000000020004" pitchFamily="2" charset="0"/>
            </a:endParaRPr>
          </a:p>
          <a:p>
            <a:r>
              <a:rPr lang="en-US" sz="1400" b="1" dirty="0">
                <a:latin typeface="Inter" panose="02000503000000020004" pitchFamily="2" charset="0"/>
                <a:ea typeface="Inter" panose="02000503000000020004" pitchFamily="2" charset="0"/>
              </a:rPr>
              <a:t>LGBM</a:t>
            </a:r>
            <a:r>
              <a:rPr lang="en-US" sz="1400" dirty="0">
                <a:latin typeface="Inter" panose="02000503000000020004" pitchFamily="2" charset="0"/>
                <a:ea typeface="Inter" panose="02000503000000020004" pitchFamily="2" charset="0"/>
              </a:rPr>
              <a:t>: Light Gradient Boosting Model with </a:t>
            </a:r>
            <a:r>
              <a:rPr lang="en-US" sz="1400" dirty="0">
                <a:solidFill>
                  <a:srgbClr val="C00000"/>
                </a:solidFill>
                <a:latin typeface="Inter" panose="02000503000000020004" pitchFamily="2" charset="0"/>
                <a:ea typeface="Inter" panose="02000503000000020004" pitchFamily="2" charset="0"/>
              </a:rPr>
              <a:t>4-fold cross validation</a:t>
            </a:r>
            <a:r>
              <a:rPr lang="en-US" sz="1400" dirty="0">
                <a:latin typeface="Inter" panose="02000503000000020004" pitchFamily="2" charset="0"/>
                <a:ea typeface="Inter" panose="02000503000000020004" pitchFamily="2" charset="0"/>
              </a:rPr>
              <a:t>.</a:t>
            </a:r>
            <a:endParaRPr lang="en-US" sz="1400" dirty="0">
              <a:solidFill>
                <a:srgbClr val="C00000"/>
              </a:solidFill>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117104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Analysis of Results</a:t>
            </a:r>
          </a:p>
        </p:txBody>
      </p:sp>
      <p:sp>
        <p:nvSpPr>
          <p:cNvPr id="18" name="TextBox 17">
            <a:extLst>
              <a:ext uri="{FF2B5EF4-FFF2-40B4-BE49-F238E27FC236}">
                <a16:creationId xmlns:a16="http://schemas.microsoft.com/office/drawing/2014/main" id="{2D550162-89AB-7459-DCB8-9883D6B0D50D}"/>
              </a:ext>
            </a:extLst>
          </p:cNvPr>
          <p:cNvSpPr txBox="1"/>
          <p:nvPr/>
        </p:nvSpPr>
        <p:spPr>
          <a:xfrm>
            <a:off x="323722" y="964007"/>
            <a:ext cx="11483698" cy="954107"/>
          </a:xfrm>
          <a:prstGeom prst="rect">
            <a:avLst/>
          </a:prstGeom>
          <a:noFill/>
        </p:spPr>
        <p:txBody>
          <a:bodyPr wrap="square">
            <a:spAutoFit/>
          </a:bodyPr>
          <a:lstStyle/>
          <a:p>
            <a:r>
              <a:rPr lang="en-US" sz="1400" b="0" i="0" dirty="0">
                <a:solidFill>
                  <a:srgbClr val="000000"/>
                </a:solidFill>
                <a:effectLst/>
                <a:latin typeface="Inter" panose="02000503000000020004" pitchFamily="2" charset="0"/>
                <a:ea typeface="Inter" panose="02000503000000020004" pitchFamily="2" charset="0"/>
              </a:rPr>
              <a:t>The </a:t>
            </a:r>
            <a:r>
              <a:rPr lang="en-US" sz="1400" b="1" i="0" dirty="0">
                <a:solidFill>
                  <a:srgbClr val="000000"/>
                </a:solidFill>
                <a:effectLst/>
                <a:latin typeface="Inter" panose="02000503000000020004" pitchFamily="2" charset="0"/>
                <a:ea typeface="Inter" panose="02000503000000020004" pitchFamily="2" charset="0"/>
              </a:rPr>
              <a:t>hybrid KM-FTS model yields the best forecasting performance</a:t>
            </a:r>
            <a:r>
              <a:rPr lang="en-US" sz="1400" b="0" i="0" dirty="0">
                <a:solidFill>
                  <a:srgbClr val="000000"/>
                </a:solidFill>
                <a:effectLst/>
                <a:latin typeface="Inter" panose="02000503000000020004" pitchFamily="2" charset="0"/>
                <a:ea typeface="Inter" panose="02000503000000020004" pitchFamily="2" charset="0"/>
              </a:rPr>
              <a:t>, generally surpassing the other models, according to the selected statistical benchmarks. Our KM-FTS model produced the lowest Root Mean Square Error (RMSE) and Mean Absolute Percentage Error (MAPE), and the highest R-squared value across all other models; only being out-performed by the GRID-FTS100 model in the Theil's U-statistic by a close margin.</a:t>
            </a:r>
          </a:p>
        </p:txBody>
      </p:sp>
      <p:grpSp>
        <p:nvGrpSpPr>
          <p:cNvPr id="21" name="Group 20">
            <a:extLst>
              <a:ext uri="{FF2B5EF4-FFF2-40B4-BE49-F238E27FC236}">
                <a16:creationId xmlns:a16="http://schemas.microsoft.com/office/drawing/2014/main" id="{073DF2D4-7E9E-C830-A6E4-89CC14E79209}"/>
              </a:ext>
            </a:extLst>
          </p:cNvPr>
          <p:cNvGrpSpPr/>
          <p:nvPr/>
        </p:nvGrpSpPr>
        <p:grpSpPr>
          <a:xfrm>
            <a:off x="328167" y="2214561"/>
            <a:ext cx="11614266" cy="3586992"/>
            <a:chOff x="328167" y="3055319"/>
            <a:chExt cx="11614266" cy="3586992"/>
          </a:xfrm>
        </p:grpSpPr>
        <p:pic>
          <p:nvPicPr>
            <p:cNvPr id="10" name="Picture 2">
              <a:extLst>
                <a:ext uri="{FF2B5EF4-FFF2-40B4-BE49-F238E27FC236}">
                  <a16:creationId xmlns:a16="http://schemas.microsoft.com/office/drawing/2014/main" id="{75102F72-1BEF-1EAA-CAF7-BC5BE8D58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7" y="3055319"/>
              <a:ext cx="7968940" cy="358699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3B1105D-C1CD-9328-64A1-DFB5CA309955}"/>
                </a:ext>
              </a:extLst>
            </p:cNvPr>
            <p:cNvPicPr>
              <a:picLocks noChangeAspect="1"/>
            </p:cNvPicPr>
            <p:nvPr/>
          </p:nvPicPr>
          <p:blipFill>
            <a:blip r:embed="rId3"/>
            <a:stretch>
              <a:fillRect/>
            </a:stretch>
          </p:blipFill>
          <p:spPr>
            <a:xfrm>
              <a:off x="8396932" y="3168340"/>
              <a:ext cx="3545501" cy="2467547"/>
            </a:xfrm>
            <a:prstGeom prst="rect">
              <a:avLst/>
            </a:prstGeom>
          </p:spPr>
        </p:pic>
        <p:sp>
          <p:nvSpPr>
            <p:cNvPr id="12" name="Rectangle 11">
              <a:extLst>
                <a:ext uri="{FF2B5EF4-FFF2-40B4-BE49-F238E27FC236}">
                  <a16:creationId xmlns:a16="http://schemas.microsoft.com/office/drawing/2014/main" id="{B05AE2A9-0641-DD66-CE79-128A77008AA0}"/>
                </a:ext>
              </a:extLst>
            </p:cNvPr>
            <p:cNvSpPr/>
            <p:nvPr/>
          </p:nvSpPr>
          <p:spPr>
            <a:xfrm>
              <a:off x="9511400" y="4970899"/>
              <a:ext cx="583820"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98907754-A063-AF91-CB53-B62604E3C36B}"/>
                </a:ext>
              </a:extLst>
            </p:cNvPr>
            <p:cNvSpPr/>
            <p:nvPr/>
          </p:nvSpPr>
          <p:spPr>
            <a:xfrm>
              <a:off x="10119770" y="4970899"/>
              <a:ext cx="576052"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0ECDC805-8862-C61C-C048-3F31480F1896}"/>
                </a:ext>
              </a:extLst>
            </p:cNvPr>
            <p:cNvSpPr/>
            <p:nvPr/>
          </p:nvSpPr>
          <p:spPr>
            <a:xfrm>
              <a:off x="10678227" y="4218005"/>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15B28206-B472-92E7-E42E-7E4F438EDD5F}"/>
                </a:ext>
              </a:extLst>
            </p:cNvPr>
            <p:cNvSpPr/>
            <p:nvPr/>
          </p:nvSpPr>
          <p:spPr>
            <a:xfrm>
              <a:off x="11304192" y="4970899"/>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230031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2E2260-ACC9-AB76-EB7C-758950307A2D}"/>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Analysis of Results</a:t>
            </a:r>
          </a:p>
        </p:txBody>
      </p:sp>
      <p:sp>
        <p:nvSpPr>
          <p:cNvPr id="18" name="TextBox 17">
            <a:extLst>
              <a:ext uri="{FF2B5EF4-FFF2-40B4-BE49-F238E27FC236}">
                <a16:creationId xmlns:a16="http://schemas.microsoft.com/office/drawing/2014/main" id="{2D550162-89AB-7459-DCB8-9883D6B0D50D}"/>
              </a:ext>
            </a:extLst>
          </p:cNvPr>
          <p:cNvSpPr txBox="1"/>
          <p:nvPr/>
        </p:nvSpPr>
        <p:spPr>
          <a:xfrm>
            <a:off x="323722" y="964007"/>
            <a:ext cx="11483698" cy="2031325"/>
          </a:xfrm>
          <a:prstGeom prst="rect">
            <a:avLst/>
          </a:prstGeom>
          <a:noFill/>
        </p:spPr>
        <p:txBody>
          <a:bodyPr wrap="square">
            <a:spAutoFit/>
          </a:bodyPr>
          <a:lstStyle/>
          <a:p>
            <a:endParaRPr lang="en-US" sz="1400" b="0" i="0" dirty="0">
              <a:solidFill>
                <a:srgbClr val="000000"/>
              </a:solidFill>
              <a:effectLst/>
              <a:latin typeface="Inter" panose="02000503000000020004" pitchFamily="2" charset="0"/>
              <a:ea typeface="Inter" panose="02000503000000020004" pitchFamily="2" charset="0"/>
            </a:endParaRPr>
          </a:p>
          <a:p>
            <a:r>
              <a:rPr lang="en-US" sz="1400" dirty="0">
                <a:solidFill>
                  <a:srgbClr val="000000"/>
                </a:solidFill>
                <a:latin typeface="Inter" panose="02000503000000020004" pitchFamily="2" charset="0"/>
                <a:ea typeface="Inter" panose="02000503000000020004" pitchFamily="2" charset="0"/>
              </a:rPr>
              <a:t>                               KM-FTS outperforms GRID-FTS (implemented using the Chen Model in </a:t>
            </a:r>
            <a:r>
              <a:rPr lang="en-US" sz="1400" dirty="0" err="1">
                <a:solidFill>
                  <a:srgbClr val="000000"/>
                </a:solidFill>
                <a:latin typeface="Inter" panose="02000503000000020004" pitchFamily="2" charset="0"/>
                <a:ea typeface="Inter" panose="02000503000000020004" pitchFamily="2" charset="0"/>
              </a:rPr>
              <a:t>PyFTS</a:t>
            </a:r>
            <a:r>
              <a:rPr lang="en-US" sz="1400" dirty="0">
                <a:solidFill>
                  <a:srgbClr val="000000"/>
                </a:solidFill>
                <a:latin typeface="Inter" panose="02000503000000020004" pitchFamily="2" charset="0"/>
                <a:ea typeface="Inter" panose="02000503000000020004" pitchFamily="2" charset="0"/>
              </a:rPr>
              <a:t>), proving that the addition of K-Means algorithm to select centroid positions drastically improves model performance, as opposed to the uniform partitioning strategy in standard GRID-FTS.</a:t>
            </a:r>
          </a:p>
          <a:p>
            <a:endParaRPr lang="en-US" sz="1400" dirty="0">
              <a:solidFill>
                <a:srgbClr val="000000"/>
              </a:solidFill>
              <a:latin typeface="Inter" panose="02000503000000020004" pitchFamily="2" charset="0"/>
              <a:ea typeface="Inter" panose="02000503000000020004" pitchFamily="2" charset="0"/>
            </a:endParaRPr>
          </a:p>
          <a:p>
            <a:r>
              <a:rPr lang="en-US" sz="1400" b="0" i="0" dirty="0">
                <a:solidFill>
                  <a:srgbClr val="000000"/>
                </a:solidFill>
                <a:effectLst/>
                <a:latin typeface="Inter" panose="02000503000000020004" pitchFamily="2" charset="0"/>
                <a:ea typeface="Inter" panose="02000503000000020004" pitchFamily="2" charset="0"/>
              </a:rPr>
              <a:t>This is because through the K-Means clustering method, we are able to identify areas of high and low concentration of values and are thus able to allocate more membership functions to more finely disaggregate the trend into a series of fuzzy logical relationships. In contrast, a uniform partitioning method implemented in standard FTS models will evenly allocate partitions, even in areas within our universe of discourse where data points are sparse, hence, producing more weakly associated fuzzy logical relationships.</a:t>
            </a:r>
            <a:endParaRPr lang="en-US" sz="1400" dirty="0">
              <a:solidFill>
                <a:srgbClr val="000000"/>
              </a:solidFill>
              <a:latin typeface="Inter" panose="02000503000000020004" pitchFamily="2" charset="0"/>
              <a:ea typeface="Inter" panose="02000503000000020004" pitchFamily="2" charset="0"/>
            </a:endParaRPr>
          </a:p>
        </p:txBody>
      </p:sp>
      <p:sp>
        <p:nvSpPr>
          <p:cNvPr id="2" name="Rectangle: Rounded Corners 1">
            <a:extLst>
              <a:ext uri="{FF2B5EF4-FFF2-40B4-BE49-F238E27FC236}">
                <a16:creationId xmlns:a16="http://schemas.microsoft.com/office/drawing/2014/main" id="{20D65FE5-30A2-C19E-F419-F32CC3D6703A}"/>
              </a:ext>
            </a:extLst>
          </p:cNvPr>
          <p:cNvSpPr/>
          <p:nvPr/>
        </p:nvSpPr>
        <p:spPr>
          <a:xfrm>
            <a:off x="384580" y="1160184"/>
            <a:ext cx="1499452" cy="270024"/>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H" sz="1200" b="1" dirty="0">
                <a:latin typeface="Inter" panose="02000503000000020004" pitchFamily="2" charset="0"/>
                <a:ea typeface="Inter" panose="02000503000000020004" pitchFamily="2" charset="0"/>
              </a:rPr>
              <a:t>Key Takeaway</a:t>
            </a:r>
          </a:p>
        </p:txBody>
      </p:sp>
      <p:grpSp>
        <p:nvGrpSpPr>
          <p:cNvPr id="3" name="Group 2">
            <a:extLst>
              <a:ext uri="{FF2B5EF4-FFF2-40B4-BE49-F238E27FC236}">
                <a16:creationId xmlns:a16="http://schemas.microsoft.com/office/drawing/2014/main" id="{98446651-E61C-91FE-BD17-EF6855154C16}"/>
              </a:ext>
            </a:extLst>
          </p:cNvPr>
          <p:cNvGrpSpPr/>
          <p:nvPr/>
        </p:nvGrpSpPr>
        <p:grpSpPr>
          <a:xfrm>
            <a:off x="328167" y="3036908"/>
            <a:ext cx="11614266" cy="3586992"/>
            <a:chOff x="328167" y="3055319"/>
            <a:chExt cx="11614266" cy="3586992"/>
          </a:xfrm>
        </p:grpSpPr>
        <p:pic>
          <p:nvPicPr>
            <p:cNvPr id="5" name="Picture 2">
              <a:extLst>
                <a:ext uri="{FF2B5EF4-FFF2-40B4-BE49-F238E27FC236}">
                  <a16:creationId xmlns:a16="http://schemas.microsoft.com/office/drawing/2014/main" id="{B612DE85-E0A1-5CE0-E955-DB18C8785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7" y="3055319"/>
              <a:ext cx="7968940" cy="35869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A02736D-CFB5-B5AE-91D7-D7EF57B70BBD}"/>
                </a:ext>
              </a:extLst>
            </p:cNvPr>
            <p:cNvPicPr>
              <a:picLocks noChangeAspect="1"/>
            </p:cNvPicPr>
            <p:nvPr/>
          </p:nvPicPr>
          <p:blipFill>
            <a:blip r:embed="rId3"/>
            <a:stretch>
              <a:fillRect/>
            </a:stretch>
          </p:blipFill>
          <p:spPr>
            <a:xfrm>
              <a:off x="8396932" y="3168340"/>
              <a:ext cx="3545501" cy="2467547"/>
            </a:xfrm>
            <a:prstGeom prst="rect">
              <a:avLst/>
            </a:prstGeom>
          </p:spPr>
        </p:pic>
        <p:sp>
          <p:nvSpPr>
            <p:cNvPr id="7" name="Rectangle 6">
              <a:extLst>
                <a:ext uri="{FF2B5EF4-FFF2-40B4-BE49-F238E27FC236}">
                  <a16:creationId xmlns:a16="http://schemas.microsoft.com/office/drawing/2014/main" id="{DC7AE9BC-9758-39F8-67DD-B4819E594144}"/>
                </a:ext>
              </a:extLst>
            </p:cNvPr>
            <p:cNvSpPr/>
            <p:nvPr/>
          </p:nvSpPr>
          <p:spPr>
            <a:xfrm>
              <a:off x="9511400" y="4970899"/>
              <a:ext cx="583820"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8" name="Rectangle 7">
              <a:extLst>
                <a:ext uri="{FF2B5EF4-FFF2-40B4-BE49-F238E27FC236}">
                  <a16:creationId xmlns:a16="http://schemas.microsoft.com/office/drawing/2014/main" id="{FEED37D5-DBE7-4DE0-C07F-256CE5D1E7D9}"/>
                </a:ext>
              </a:extLst>
            </p:cNvPr>
            <p:cNvSpPr/>
            <p:nvPr/>
          </p:nvSpPr>
          <p:spPr>
            <a:xfrm>
              <a:off x="10119770" y="4970899"/>
              <a:ext cx="576052"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5B25C996-B6F8-549A-BFE6-A8A37201D935}"/>
                </a:ext>
              </a:extLst>
            </p:cNvPr>
            <p:cNvSpPr/>
            <p:nvPr/>
          </p:nvSpPr>
          <p:spPr>
            <a:xfrm>
              <a:off x="10678227" y="4218005"/>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6" name="Rectangle 15">
              <a:extLst>
                <a:ext uri="{FF2B5EF4-FFF2-40B4-BE49-F238E27FC236}">
                  <a16:creationId xmlns:a16="http://schemas.microsoft.com/office/drawing/2014/main" id="{CB661615-4DEE-9349-2F3A-3B85BDE39832}"/>
                </a:ext>
              </a:extLst>
            </p:cNvPr>
            <p:cNvSpPr/>
            <p:nvPr/>
          </p:nvSpPr>
          <p:spPr>
            <a:xfrm>
              <a:off x="11304192" y="4970899"/>
              <a:ext cx="625965" cy="184108"/>
            </a:xfrm>
            <a:prstGeom prst="rect">
              <a:avLst/>
            </a:prstGeom>
            <a:solidFill>
              <a:schemeClr val="accent4">
                <a:alpha val="2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122048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2633E60-22FE-BBE3-6332-F5D34B801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21" y="2474999"/>
            <a:ext cx="10429108" cy="39425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D90B4F-194A-9F49-BEA8-25D55BCEFDC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Making Money $$$</a:t>
            </a:r>
          </a:p>
        </p:txBody>
      </p:sp>
      <p:sp>
        <p:nvSpPr>
          <p:cNvPr id="4" name="TextBox 3">
            <a:extLst>
              <a:ext uri="{FF2B5EF4-FFF2-40B4-BE49-F238E27FC236}">
                <a16:creationId xmlns:a16="http://schemas.microsoft.com/office/drawing/2014/main" id="{0DD3E6C0-7599-7E84-FB51-FEA6EA0AEB97}"/>
              </a:ext>
            </a:extLst>
          </p:cNvPr>
          <p:cNvSpPr txBox="1"/>
          <p:nvPr/>
        </p:nvSpPr>
        <p:spPr>
          <a:xfrm>
            <a:off x="323722" y="964007"/>
            <a:ext cx="11268906" cy="1169551"/>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Generating Buy and Sell signals from the forecast plot requires the use of two moving averages (in this project, I chose exponential moving average or EMA): slow EMA and fast EMA. The difference is the number of periods to which the averaging is performed.</a:t>
            </a:r>
          </a:p>
          <a:p>
            <a:endParaRPr lang="en-US" sz="1400" dirty="0">
              <a:latin typeface="Inter" panose="02000503000000020004" pitchFamily="2" charset="0"/>
              <a:ea typeface="Inter" panose="02000503000000020004" pitchFamily="2" charset="0"/>
            </a:endParaRPr>
          </a:p>
          <a:p>
            <a:r>
              <a:rPr lang="en-US" sz="1400" dirty="0">
                <a:latin typeface="Inter" panose="02000503000000020004" pitchFamily="2" charset="0"/>
                <a:ea typeface="Inter" panose="02000503000000020004" pitchFamily="2" charset="0"/>
              </a:rPr>
              <a:t>In this project, I found that the model performs best using a </a:t>
            </a:r>
            <a:r>
              <a:rPr lang="en-US" sz="1400" b="1" dirty="0">
                <a:latin typeface="Inter" panose="02000503000000020004" pitchFamily="2" charset="0"/>
                <a:ea typeface="Inter" panose="02000503000000020004" pitchFamily="2" charset="0"/>
              </a:rPr>
              <a:t>12-day EMA </a:t>
            </a:r>
            <a:r>
              <a:rPr lang="en-US" sz="1400" dirty="0">
                <a:latin typeface="Inter" panose="02000503000000020004" pitchFamily="2" charset="0"/>
                <a:ea typeface="Inter" panose="02000503000000020004" pitchFamily="2" charset="0"/>
              </a:rPr>
              <a:t>(fast) and </a:t>
            </a:r>
            <a:r>
              <a:rPr lang="en-US" sz="1400" b="1" dirty="0">
                <a:latin typeface="Inter" panose="02000503000000020004" pitchFamily="2" charset="0"/>
                <a:ea typeface="Inter" panose="02000503000000020004" pitchFamily="2" charset="0"/>
              </a:rPr>
              <a:t>132-day EMA </a:t>
            </a:r>
            <a:r>
              <a:rPr lang="en-US" sz="1400" dirty="0">
                <a:latin typeface="Inter" panose="02000503000000020004" pitchFamily="2" charset="0"/>
                <a:ea typeface="Inter" panose="02000503000000020004" pitchFamily="2" charset="0"/>
              </a:rPr>
              <a:t>(slow). We can define a buy signal whenever the slow EMA crosses below the fast ema, and a sell signal whenever the slow EMA crosses above the fast EMA</a:t>
            </a:r>
          </a:p>
        </p:txBody>
      </p:sp>
    </p:spTree>
    <p:extLst>
      <p:ext uri="{BB962C8B-B14F-4D97-AF65-F5344CB8AC3E}">
        <p14:creationId xmlns:p14="http://schemas.microsoft.com/office/powerpoint/2010/main" val="360597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D90B4F-194A-9F49-BEA8-25D55BCEFDC9}"/>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Making Money $$$: Benchmarks</a:t>
            </a:r>
          </a:p>
        </p:txBody>
      </p:sp>
      <p:sp>
        <p:nvSpPr>
          <p:cNvPr id="4" name="TextBox 3">
            <a:extLst>
              <a:ext uri="{FF2B5EF4-FFF2-40B4-BE49-F238E27FC236}">
                <a16:creationId xmlns:a16="http://schemas.microsoft.com/office/drawing/2014/main" id="{0DD3E6C0-7599-7E84-FB51-FEA6EA0AEB97}"/>
              </a:ext>
            </a:extLst>
          </p:cNvPr>
          <p:cNvSpPr txBox="1"/>
          <p:nvPr/>
        </p:nvSpPr>
        <p:spPr>
          <a:xfrm>
            <a:off x="323722" y="964007"/>
            <a:ext cx="11268906" cy="1815882"/>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To calculate profit and compare across the benchmark models, I created simple functions that:</a:t>
            </a:r>
          </a:p>
          <a:p>
            <a:endParaRPr lang="en-US" sz="1400" dirty="0">
              <a:latin typeface="Inter" panose="02000503000000020004" pitchFamily="2" charset="0"/>
              <a:ea typeface="Inter" panose="02000503000000020004" pitchFamily="2" charset="0"/>
            </a:endParaRPr>
          </a:p>
          <a:p>
            <a:pPr marL="342900" indent="-342900">
              <a:buAutoNum type="arabicPeriod"/>
            </a:pPr>
            <a:r>
              <a:rPr lang="en-US" sz="1400" dirty="0">
                <a:latin typeface="Inter" panose="02000503000000020004" pitchFamily="2" charset="0"/>
                <a:ea typeface="Inter" panose="02000503000000020004" pitchFamily="2" charset="0"/>
              </a:rPr>
              <a:t>Finds the best EMA parameters using grid search</a:t>
            </a:r>
          </a:p>
          <a:p>
            <a:pPr marL="342900" indent="-342900">
              <a:buAutoNum type="arabicPeriod"/>
            </a:pPr>
            <a:r>
              <a:rPr lang="en-US" sz="1400" dirty="0">
                <a:latin typeface="Inter" panose="02000503000000020004" pitchFamily="2" charset="0"/>
                <a:ea typeface="Inter" panose="02000503000000020004" pitchFamily="2" charset="0"/>
              </a:rPr>
              <a:t>Calculate trade positions (buy and sell signals) on the model’s forecast values using the best EMA parameters</a:t>
            </a:r>
          </a:p>
          <a:p>
            <a:pPr marL="342900" indent="-342900">
              <a:buAutoNum type="arabicPeriod"/>
            </a:pPr>
            <a:r>
              <a:rPr lang="en-US" sz="1400" dirty="0">
                <a:latin typeface="Inter" panose="02000503000000020004" pitchFamily="2" charset="0"/>
                <a:ea typeface="Inter" panose="02000503000000020004" pitchFamily="2" charset="0"/>
              </a:rPr>
              <a:t>Use a greedy trading strategy according to calculated signals (buy all / sell all)</a:t>
            </a:r>
          </a:p>
          <a:p>
            <a:pPr marL="342900" indent="-342900">
              <a:buAutoNum type="arabicPeriod"/>
            </a:pPr>
            <a:endParaRPr lang="en-US" sz="1400" dirty="0">
              <a:latin typeface="Inter" panose="02000503000000020004" pitchFamily="2" charset="0"/>
              <a:ea typeface="Inter" panose="02000503000000020004" pitchFamily="2" charset="0"/>
            </a:endParaRPr>
          </a:p>
          <a:p>
            <a:pPr marL="342900" indent="-342900">
              <a:buAutoNum type="arabicPeriod"/>
            </a:pPr>
            <a:endParaRPr lang="en-US" sz="1400" dirty="0">
              <a:latin typeface="Inter" panose="02000503000000020004" pitchFamily="2" charset="0"/>
              <a:ea typeface="Inter" panose="02000503000000020004" pitchFamily="2" charset="0"/>
            </a:endParaRPr>
          </a:p>
          <a:p>
            <a:r>
              <a:rPr lang="en-US" sz="1400" dirty="0">
                <a:latin typeface="Inter" panose="02000503000000020004" pitchFamily="2" charset="0"/>
                <a:ea typeface="Inter" panose="02000503000000020004" pitchFamily="2" charset="0"/>
              </a:rPr>
              <a:t>Implementing steps 1-3 to the forecasted values of all the benchmark models, we get the following results:</a:t>
            </a:r>
          </a:p>
        </p:txBody>
      </p:sp>
      <p:grpSp>
        <p:nvGrpSpPr>
          <p:cNvPr id="3" name="Group 2">
            <a:extLst>
              <a:ext uri="{FF2B5EF4-FFF2-40B4-BE49-F238E27FC236}">
                <a16:creationId xmlns:a16="http://schemas.microsoft.com/office/drawing/2014/main" id="{2C9A403C-AB2F-27B0-D985-B3C6D3C51539}"/>
              </a:ext>
            </a:extLst>
          </p:cNvPr>
          <p:cNvGrpSpPr/>
          <p:nvPr/>
        </p:nvGrpSpPr>
        <p:grpSpPr>
          <a:xfrm>
            <a:off x="439461" y="2947447"/>
            <a:ext cx="11153167" cy="3720021"/>
            <a:chOff x="439461" y="2536274"/>
            <a:chExt cx="11153167" cy="3720021"/>
          </a:xfrm>
        </p:grpSpPr>
        <p:pic>
          <p:nvPicPr>
            <p:cNvPr id="5" name="Picture 2">
              <a:extLst>
                <a:ext uri="{FF2B5EF4-FFF2-40B4-BE49-F238E27FC236}">
                  <a16:creationId xmlns:a16="http://schemas.microsoft.com/office/drawing/2014/main" id="{03F218F6-3495-F43F-339E-99AFE6B880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61" y="2592495"/>
              <a:ext cx="8231997" cy="3663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C63B26B-0B90-A373-402E-710D7B465A65}"/>
                </a:ext>
              </a:extLst>
            </p:cNvPr>
            <p:cNvPicPr>
              <a:picLocks noChangeAspect="1"/>
            </p:cNvPicPr>
            <p:nvPr/>
          </p:nvPicPr>
          <p:blipFill>
            <a:blip r:embed="rId3"/>
            <a:stretch>
              <a:fillRect/>
            </a:stretch>
          </p:blipFill>
          <p:spPr>
            <a:xfrm>
              <a:off x="9005547" y="2536274"/>
              <a:ext cx="2587081" cy="2792224"/>
            </a:xfrm>
            <a:prstGeom prst="rect">
              <a:avLst/>
            </a:prstGeom>
          </p:spPr>
        </p:pic>
      </p:grpSp>
    </p:spTree>
    <p:extLst>
      <p:ext uri="{BB962C8B-B14F-4D97-AF65-F5344CB8AC3E}">
        <p14:creationId xmlns:p14="http://schemas.microsoft.com/office/powerpoint/2010/main" val="308118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775398-9602-52EF-0A83-E86CDEE9DD65}"/>
              </a:ext>
            </a:extLst>
          </p:cNvPr>
          <p:cNvSpPr txBox="1"/>
          <p:nvPr/>
        </p:nvSpPr>
        <p:spPr>
          <a:xfrm>
            <a:off x="1933894" y="1353362"/>
            <a:ext cx="8324210" cy="523220"/>
          </a:xfrm>
          <a:prstGeom prst="rect">
            <a:avLst/>
          </a:prstGeom>
          <a:noFill/>
        </p:spPr>
        <p:txBody>
          <a:bodyPr wrap="square">
            <a:spAutoFit/>
          </a:bodyPr>
          <a:lstStyle/>
          <a:p>
            <a:pPr algn="ctr"/>
            <a:r>
              <a:rPr lang="en-US" sz="2800" dirty="0">
                <a:latin typeface="Inter" panose="02000503000000020004" pitchFamily="2" charset="0"/>
                <a:ea typeface="Inter" panose="02000503000000020004" pitchFamily="2" charset="0"/>
              </a:rPr>
              <a:t>Our portfolio grew by 50.98% over just 1 year! </a:t>
            </a:r>
          </a:p>
        </p:txBody>
      </p:sp>
      <p:sp>
        <p:nvSpPr>
          <p:cNvPr id="7" name="TextBox 6">
            <a:extLst>
              <a:ext uri="{FF2B5EF4-FFF2-40B4-BE49-F238E27FC236}">
                <a16:creationId xmlns:a16="http://schemas.microsoft.com/office/drawing/2014/main" id="{79D8DA50-1E4B-2288-70BF-CA605D703175}"/>
              </a:ext>
            </a:extLst>
          </p:cNvPr>
          <p:cNvSpPr txBox="1"/>
          <p:nvPr/>
        </p:nvSpPr>
        <p:spPr>
          <a:xfrm>
            <a:off x="1552255" y="2161258"/>
            <a:ext cx="9087489" cy="2462213"/>
          </a:xfrm>
          <a:prstGeom prst="rect">
            <a:avLst/>
          </a:prstGeom>
          <a:noFill/>
        </p:spPr>
        <p:txBody>
          <a:bodyPr wrap="square">
            <a:spAutoFit/>
          </a:bodyPr>
          <a:lstStyle/>
          <a:p>
            <a:pPr algn="ctr"/>
            <a:r>
              <a:rPr lang="en-US" sz="1400" dirty="0">
                <a:latin typeface="Inter" panose="02000503000000020004" pitchFamily="2" charset="0"/>
                <a:ea typeface="Inter" panose="02000503000000020004" pitchFamily="2" charset="0"/>
              </a:rPr>
              <a:t>Of course, it is not all sunshine and rainbows. While our model did net us a profit of $500+ from our initial $1000 investment in the simulation, in actual practice, forecasting models are not expected to perform as well. In fact, machine learning models rarely outperform stock indices over long periods of time. Most likely, the KM-FTS forecasting model we developed is tuned to only perform well on the specific dataset (A17U.SI) and on the specific data range the model was trained on.</a:t>
            </a:r>
          </a:p>
          <a:p>
            <a:pPr algn="ct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Still, this project is a good illustration of how we can leverage machine learning and AI algorithms to analyze data in more ways than one. In the end, it is the trader’s responsibility to assess whether or not an opportunity to buy or to sell arises.</a:t>
            </a:r>
          </a:p>
          <a:p>
            <a:pPr algn="ct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Trade responsibly.</a:t>
            </a:r>
          </a:p>
        </p:txBody>
      </p:sp>
      <p:sp>
        <p:nvSpPr>
          <p:cNvPr id="9" name="TextBox 8">
            <a:extLst>
              <a:ext uri="{FF2B5EF4-FFF2-40B4-BE49-F238E27FC236}">
                <a16:creationId xmlns:a16="http://schemas.microsoft.com/office/drawing/2014/main" id="{D02098F6-C3C9-E1D6-AF59-CB3AAF48577E}"/>
              </a:ext>
            </a:extLst>
          </p:cNvPr>
          <p:cNvSpPr txBox="1"/>
          <p:nvPr/>
        </p:nvSpPr>
        <p:spPr>
          <a:xfrm>
            <a:off x="3048512" y="5118013"/>
            <a:ext cx="6097022" cy="954107"/>
          </a:xfrm>
          <a:prstGeom prst="rect">
            <a:avLst/>
          </a:prstGeom>
          <a:noFill/>
        </p:spPr>
        <p:txBody>
          <a:bodyPr wrap="square">
            <a:spAutoFit/>
          </a:bodyPr>
          <a:lstStyle/>
          <a:p>
            <a:pPr algn="ctr"/>
            <a:r>
              <a:rPr lang="en-US" sz="1400" dirty="0" err="1">
                <a:latin typeface="Inter" panose="02000503000000020004" pitchFamily="2" charset="0"/>
                <a:ea typeface="Inter" panose="02000503000000020004" pitchFamily="2" charset="0"/>
              </a:rPr>
              <a:t>Reinelle</a:t>
            </a:r>
            <a:r>
              <a:rPr lang="en-US" sz="1400" dirty="0">
                <a:latin typeface="Inter" panose="02000503000000020004" pitchFamily="2" charset="0"/>
                <a:ea typeface="Inter" panose="02000503000000020004" pitchFamily="2" charset="0"/>
              </a:rPr>
              <a:t> Jan C. </a:t>
            </a:r>
            <a:r>
              <a:rPr lang="en-US" sz="1400" dirty="0" err="1">
                <a:latin typeface="Inter" panose="02000503000000020004" pitchFamily="2" charset="0"/>
                <a:ea typeface="Inter" panose="02000503000000020004" pitchFamily="2" charset="0"/>
              </a:rPr>
              <a:t>Bugnot</a:t>
            </a:r>
            <a:endParaRPr lang="en-US" sz="1400" dirty="0">
              <a:latin typeface="Inter" panose="02000503000000020004" pitchFamily="2" charset="0"/>
              <a:ea typeface="Inter" panose="02000503000000020004" pitchFamily="2" charset="0"/>
            </a:endParaRPr>
          </a:p>
          <a:p>
            <a:pPr algn="ctr"/>
            <a:r>
              <a:rPr lang="en-US" sz="1400" dirty="0">
                <a:latin typeface="Inter" panose="02000503000000020004" pitchFamily="2" charset="0"/>
                <a:ea typeface="Inter" panose="02000503000000020004" pitchFamily="2" charset="0"/>
              </a:rPr>
              <a:t>G2304329L</a:t>
            </a:r>
          </a:p>
          <a:p>
            <a:pPr algn="ctr"/>
            <a:r>
              <a:rPr lang="en-US" sz="1400" dirty="0">
                <a:latin typeface="Inter" panose="02000503000000020004" pitchFamily="2" charset="0"/>
                <a:ea typeface="Inter" panose="02000503000000020004" pitchFamily="2" charset="0"/>
              </a:rPr>
              <a:t>bugn0001@e.ntu.edu.sg</a:t>
            </a:r>
          </a:p>
          <a:p>
            <a:pPr algn="ctr"/>
            <a:r>
              <a:rPr lang="en-US" sz="1400" dirty="0">
                <a:latin typeface="Inter" panose="02000503000000020004" pitchFamily="2" charset="0"/>
                <a:ea typeface="Inter" panose="02000503000000020004" pitchFamily="2" charset="0"/>
              </a:rPr>
              <a:t>MS AI – Nanyang Technological </a:t>
            </a:r>
            <a:r>
              <a:rPr lang="en-US" sz="1400" dirty="0" err="1">
                <a:latin typeface="Inter" panose="02000503000000020004" pitchFamily="2" charset="0"/>
                <a:ea typeface="Inter" panose="02000503000000020004" pitchFamily="2" charset="0"/>
              </a:rPr>
              <a:t>Univerisity</a:t>
            </a:r>
            <a:endParaRPr lang="en-PH" sz="1400" dirty="0"/>
          </a:p>
        </p:txBody>
      </p:sp>
    </p:spTree>
    <p:extLst>
      <p:ext uri="{BB962C8B-B14F-4D97-AF65-F5344CB8AC3E}">
        <p14:creationId xmlns:p14="http://schemas.microsoft.com/office/powerpoint/2010/main" val="241986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26167772-E5FC-B3D2-E20D-3301F838C53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Hybrid AI Method</a:t>
            </a:r>
          </a:p>
        </p:txBody>
      </p:sp>
      <p:pic>
        <p:nvPicPr>
          <p:cNvPr id="47" name="Picture 46">
            <a:extLst>
              <a:ext uri="{FF2B5EF4-FFF2-40B4-BE49-F238E27FC236}">
                <a16:creationId xmlns:a16="http://schemas.microsoft.com/office/drawing/2014/main" id="{E792DCA4-7321-1480-6FA2-D47A65BCEC87}"/>
              </a:ext>
            </a:extLst>
          </p:cNvPr>
          <p:cNvPicPr>
            <a:picLocks noChangeAspect="1"/>
          </p:cNvPicPr>
          <p:nvPr/>
        </p:nvPicPr>
        <p:blipFill>
          <a:blip r:embed="rId2"/>
          <a:stretch>
            <a:fillRect/>
          </a:stretch>
        </p:blipFill>
        <p:spPr>
          <a:xfrm>
            <a:off x="1712162" y="2033820"/>
            <a:ext cx="8522750" cy="5563109"/>
          </a:xfrm>
          <a:prstGeom prst="rect">
            <a:avLst/>
          </a:prstGeom>
          <a:effectLst>
            <a:outerShdw blurRad="50800" dist="38100" dir="2700000" algn="tl" rotWithShape="0">
              <a:prstClr val="black">
                <a:alpha val="40000"/>
              </a:prstClr>
            </a:outerShdw>
          </a:effectLst>
        </p:spPr>
      </p:pic>
      <p:sp>
        <p:nvSpPr>
          <p:cNvPr id="49" name="TextBox 48">
            <a:extLst>
              <a:ext uri="{FF2B5EF4-FFF2-40B4-BE49-F238E27FC236}">
                <a16:creationId xmlns:a16="http://schemas.microsoft.com/office/drawing/2014/main" id="{CA170E48-922E-F2EF-6CBF-43CEA16B7221}"/>
              </a:ext>
            </a:extLst>
          </p:cNvPr>
          <p:cNvSpPr txBox="1"/>
          <p:nvPr/>
        </p:nvSpPr>
        <p:spPr>
          <a:xfrm>
            <a:off x="3047489" y="1539239"/>
            <a:ext cx="6097022" cy="307777"/>
          </a:xfrm>
          <a:prstGeom prst="rect">
            <a:avLst/>
          </a:prstGeom>
          <a:noFill/>
        </p:spPr>
        <p:txBody>
          <a:bodyPr wrap="square">
            <a:spAutoFit/>
          </a:bodyPr>
          <a:lstStyle/>
          <a:p>
            <a:pPr algn="ctr"/>
            <a:r>
              <a:rPr lang="en-US" sz="1400" dirty="0">
                <a:latin typeface="Inter" panose="02000503000000020004" pitchFamily="2" charset="0"/>
                <a:ea typeface="Inter" panose="02000503000000020004" pitchFamily="2" charset="0"/>
              </a:rPr>
              <a:t>Reference Paper by </a:t>
            </a:r>
            <a:r>
              <a:rPr lang="en-US" sz="1400" dirty="0" err="1">
                <a:latin typeface="Inter" panose="02000503000000020004" pitchFamily="2" charset="0"/>
                <a:ea typeface="Inter" panose="02000503000000020004" pitchFamily="2" charset="0"/>
              </a:rPr>
              <a:t>Alyousifi</a:t>
            </a:r>
            <a:r>
              <a:rPr lang="en-US" sz="1400" dirty="0">
                <a:latin typeface="Inter" panose="02000503000000020004" pitchFamily="2" charset="0"/>
                <a:ea typeface="Inter" panose="02000503000000020004" pitchFamily="2" charset="0"/>
              </a:rPr>
              <a:t>, et. al.</a:t>
            </a:r>
          </a:p>
        </p:txBody>
      </p:sp>
      <p:sp>
        <p:nvSpPr>
          <p:cNvPr id="51" name="TextBox 50">
            <a:extLst>
              <a:ext uri="{FF2B5EF4-FFF2-40B4-BE49-F238E27FC236}">
                <a16:creationId xmlns:a16="http://schemas.microsoft.com/office/drawing/2014/main" id="{0473772A-8F80-850F-21BE-2316A9099855}"/>
              </a:ext>
            </a:extLst>
          </p:cNvPr>
          <p:cNvSpPr txBox="1"/>
          <p:nvPr/>
        </p:nvSpPr>
        <p:spPr>
          <a:xfrm>
            <a:off x="323723" y="983103"/>
            <a:ext cx="6097022" cy="369332"/>
          </a:xfrm>
          <a:prstGeom prst="rect">
            <a:avLst/>
          </a:prstGeom>
          <a:noFill/>
        </p:spPr>
        <p:txBody>
          <a:bodyPr wrap="square">
            <a:spAutoFit/>
          </a:bodyPr>
          <a:lstStyle/>
          <a:p>
            <a:r>
              <a:rPr lang="en-US" b="1" dirty="0">
                <a:latin typeface="Inter" panose="02000503000000020004" pitchFamily="2" charset="0"/>
                <a:ea typeface="Inter" panose="02000503000000020004" pitchFamily="2" charset="0"/>
              </a:rPr>
              <a:t>K-Means Fuzzy Time Series</a:t>
            </a:r>
            <a:endParaRPr lang="en-PH" dirty="0"/>
          </a:p>
        </p:txBody>
      </p:sp>
    </p:spTree>
    <p:extLst>
      <p:ext uri="{BB962C8B-B14F-4D97-AF65-F5344CB8AC3E}">
        <p14:creationId xmlns:p14="http://schemas.microsoft.com/office/powerpoint/2010/main" val="83392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3DFF090-3DA6-ED55-8CF8-3E7C0B566A12}"/>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Chosen Hybrid AI Method</a:t>
            </a:r>
          </a:p>
        </p:txBody>
      </p:sp>
      <p:pic>
        <p:nvPicPr>
          <p:cNvPr id="15" name="Picture 14" descr="A diagram of a flowchart&#10;&#10;Description automatically generated">
            <a:extLst>
              <a:ext uri="{FF2B5EF4-FFF2-40B4-BE49-F238E27FC236}">
                <a16:creationId xmlns:a16="http://schemas.microsoft.com/office/drawing/2014/main" id="{0A04B8E2-280D-45B3-2076-2A54FBD02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477" y="1067264"/>
            <a:ext cx="8879045" cy="4693281"/>
          </a:xfrm>
          <a:prstGeom prst="rect">
            <a:avLst/>
          </a:prstGeom>
        </p:spPr>
      </p:pic>
      <p:sp>
        <p:nvSpPr>
          <p:cNvPr id="17" name="TextBox 16">
            <a:extLst>
              <a:ext uri="{FF2B5EF4-FFF2-40B4-BE49-F238E27FC236}">
                <a16:creationId xmlns:a16="http://schemas.microsoft.com/office/drawing/2014/main" id="{6E9FB7FD-5C07-2E21-E74A-8B9C737A2B0C}"/>
              </a:ext>
            </a:extLst>
          </p:cNvPr>
          <p:cNvSpPr txBox="1"/>
          <p:nvPr/>
        </p:nvSpPr>
        <p:spPr>
          <a:xfrm>
            <a:off x="1162178" y="5927183"/>
            <a:ext cx="4420111" cy="523220"/>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C-Means Fuzzy Time Series Model</a:t>
            </a:r>
          </a:p>
          <a:p>
            <a:pPr algn="ctr"/>
            <a:r>
              <a:rPr lang="en-US" sz="1400" dirty="0">
                <a:latin typeface="Inter" panose="02000503000000020004" pitchFamily="2" charset="0"/>
                <a:ea typeface="Inter" panose="02000503000000020004" pitchFamily="2" charset="0"/>
              </a:rPr>
              <a:t>(by </a:t>
            </a:r>
            <a:r>
              <a:rPr lang="en-US" sz="1400" dirty="0" err="1">
                <a:latin typeface="Inter" panose="02000503000000020004" pitchFamily="2" charset="0"/>
                <a:ea typeface="Inter" panose="02000503000000020004" pitchFamily="2" charset="0"/>
              </a:rPr>
              <a:t>Alyousifi</a:t>
            </a:r>
            <a:r>
              <a:rPr lang="en-US" sz="1400" dirty="0">
                <a:latin typeface="Inter" panose="02000503000000020004" pitchFamily="2" charset="0"/>
                <a:ea typeface="Inter" panose="02000503000000020004" pitchFamily="2" charset="0"/>
              </a:rPr>
              <a:t>, et. al.)</a:t>
            </a:r>
            <a:endParaRPr lang="en-PH" sz="1400" dirty="0"/>
          </a:p>
        </p:txBody>
      </p:sp>
      <p:sp>
        <p:nvSpPr>
          <p:cNvPr id="18" name="TextBox 17">
            <a:extLst>
              <a:ext uri="{FF2B5EF4-FFF2-40B4-BE49-F238E27FC236}">
                <a16:creationId xmlns:a16="http://schemas.microsoft.com/office/drawing/2014/main" id="{5CC214DE-A068-011F-F6C2-09F01CC35CF9}"/>
              </a:ext>
            </a:extLst>
          </p:cNvPr>
          <p:cNvSpPr txBox="1"/>
          <p:nvPr/>
        </p:nvSpPr>
        <p:spPr>
          <a:xfrm>
            <a:off x="6096000" y="5927183"/>
            <a:ext cx="4420111" cy="523220"/>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K-Means Fuzzy Time Series Model</a:t>
            </a:r>
          </a:p>
          <a:p>
            <a:pPr algn="ctr"/>
            <a:r>
              <a:rPr lang="en-US" sz="1400" dirty="0">
                <a:latin typeface="Inter" panose="02000503000000020004" pitchFamily="2" charset="0"/>
                <a:ea typeface="Inter" panose="02000503000000020004" pitchFamily="2" charset="0"/>
              </a:rPr>
              <a:t>(my implementation)</a:t>
            </a:r>
            <a:endParaRPr lang="en-PH" sz="1400" dirty="0"/>
          </a:p>
        </p:txBody>
      </p:sp>
    </p:spTree>
    <p:extLst>
      <p:ext uri="{BB962C8B-B14F-4D97-AF65-F5344CB8AC3E}">
        <p14:creationId xmlns:p14="http://schemas.microsoft.com/office/powerpoint/2010/main" val="152132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55D4D-DAC6-EFB5-6861-AB7246339D9F}"/>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2929F417-2380-4E3F-E2B0-E10C30412C1A}"/>
              </a:ext>
            </a:extLst>
          </p:cNvPr>
          <p:cNvSpPr txBox="1"/>
          <p:nvPr/>
        </p:nvSpPr>
        <p:spPr>
          <a:xfrm>
            <a:off x="323723" y="946044"/>
            <a:ext cx="9268272" cy="523220"/>
          </a:xfrm>
          <a:prstGeom prst="rect">
            <a:avLst/>
          </a:prstGeom>
          <a:noFill/>
        </p:spPr>
        <p:txBody>
          <a:bodyPr wrap="square">
            <a:spAutoFit/>
          </a:bodyPr>
          <a:lstStyle/>
          <a:p>
            <a:r>
              <a:rPr lang="en-US" sz="1400" b="1" dirty="0">
                <a:latin typeface="Inter" panose="02000503000000020004" pitchFamily="2" charset="0"/>
                <a:ea typeface="Inter" panose="02000503000000020004" pitchFamily="2" charset="0"/>
              </a:rPr>
              <a:t>Generate Centroids. </a:t>
            </a:r>
            <a:r>
              <a:rPr lang="en-US" sz="1400" dirty="0">
                <a:latin typeface="Inter" panose="02000503000000020004" pitchFamily="2" charset="0"/>
                <a:ea typeface="Inter" panose="02000503000000020004" pitchFamily="2" charset="0"/>
              </a:rPr>
              <a:t>1-dimensional K-Means clustering that clusters the datapoint on the vertical axis dimension (‘Trust Value’) based on a given number of centroids specified by the parameter </a:t>
            </a:r>
            <a:r>
              <a:rPr lang="en-US" sz="1400" i="1" dirty="0">
                <a:latin typeface="Inter" panose="02000503000000020004" pitchFamily="2" charset="0"/>
                <a:ea typeface="Inter" panose="02000503000000020004" pitchFamily="2" charset="0"/>
              </a:rPr>
              <a:t>k</a:t>
            </a:r>
            <a:r>
              <a:rPr lang="en-US" sz="1400" dirty="0">
                <a:latin typeface="Inter" panose="02000503000000020004" pitchFamily="2" charset="0"/>
                <a:ea typeface="Inter" panose="02000503000000020004" pitchFamily="2" charset="0"/>
              </a:rPr>
              <a:t>.</a:t>
            </a:r>
          </a:p>
        </p:txBody>
      </p:sp>
      <p:pic>
        <p:nvPicPr>
          <p:cNvPr id="2054" name="Picture 6">
            <a:extLst>
              <a:ext uri="{FF2B5EF4-FFF2-40B4-BE49-F238E27FC236}">
                <a16:creationId xmlns:a16="http://schemas.microsoft.com/office/drawing/2014/main" id="{D0FE7426-26D1-B981-60E7-3ABAC781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3799195"/>
            <a:ext cx="11791950" cy="29908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DEEA1AF-2D8D-801D-487E-43F53FDFB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170" y="1495056"/>
            <a:ext cx="5795660" cy="2199812"/>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33AE5FD8-A0E0-3A7B-61AF-AE442F7E2533}"/>
              </a:ext>
            </a:extLst>
          </p:cNvPr>
          <p:cNvSpPr/>
          <p:nvPr/>
        </p:nvSpPr>
        <p:spPr>
          <a:xfrm>
            <a:off x="9272875" y="2898464"/>
            <a:ext cx="638239" cy="1061072"/>
          </a:xfrm>
          <a:prstGeom prst="curvedLeftArrow">
            <a:avLst/>
          </a:prstGeom>
          <a:solidFill>
            <a:srgbClr val="1F77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7266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922699B-6D1B-D638-0758-4BC2944B4EEB}"/>
              </a:ext>
            </a:extLst>
          </p:cNvPr>
          <p:cNvGrpSpPr/>
          <p:nvPr/>
        </p:nvGrpSpPr>
        <p:grpSpPr>
          <a:xfrm>
            <a:off x="518905" y="1995583"/>
            <a:ext cx="11154190" cy="4476831"/>
            <a:chOff x="314325" y="852200"/>
            <a:chExt cx="11668125" cy="4683103"/>
          </a:xfrm>
        </p:grpSpPr>
        <p:pic>
          <p:nvPicPr>
            <p:cNvPr id="2050" name="Picture 2">
              <a:extLst>
                <a:ext uri="{FF2B5EF4-FFF2-40B4-BE49-F238E27FC236}">
                  <a16:creationId xmlns:a16="http://schemas.microsoft.com/office/drawing/2014/main" id="{55891AFB-6609-429D-CA26-FCDB24880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852200"/>
              <a:ext cx="11563350" cy="3067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C924DB-1004-C0CD-9970-866069423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4011303"/>
              <a:ext cx="11668125" cy="15240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67255D4D-DAC6-EFB5-6861-AB7246339D9F}"/>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2929F417-2380-4E3F-E2B0-E10C30412C1A}"/>
              </a:ext>
            </a:extLst>
          </p:cNvPr>
          <p:cNvSpPr txBox="1"/>
          <p:nvPr/>
        </p:nvSpPr>
        <p:spPr>
          <a:xfrm>
            <a:off x="323722" y="871952"/>
            <a:ext cx="9642623" cy="738664"/>
          </a:xfrm>
          <a:prstGeom prst="rect">
            <a:avLst/>
          </a:prstGeom>
          <a:noFill/>
        </p:spPr>
        <p:txBody>
          <a:bodyPr wrap="square">
            <a:spAutoFit/>
          </a:bodyPr>
          <a:lstStyle/>
          <a:p>
            <a:r>
              <a:rPr lang="en-US" sz="1400" b="1" dirty="0">
                <a:latin typeface="Inter" panose="02000503000000020004" pitchFamily="2" charset="0"/>
                <a:ea typeface="Inter" panose="02000503000000020004" pitchFamily="2" charset="0"/>
              </a:rPr>
              <a:t>Generate Membership Functions. </a:t>
            </a:r>
            <a:r>
              <a:rPr lang="en-US" sz="1400" dirty="0">
                <a:latin typeface="Inter" panose="02000503000000020004" pitchFamily="2" charset="0"/>
                <a:ea typeface="Inter" panose="02000503000000020004" pitchFamily="2" charset="0"/>
              </a:rPr>
              <a:t>From the generated centroids, we can generate triangular membership functions specified by parameters [a, b, c] where a is the centroid of the previous mf, b is the centroid of the current mf, and c is the centroid of the next mf. </a:t>
            </a:r>
          </a:p>
        </p:txBody>
      </p:sp>
      <p:sp>
        <p:nvSpPr>
          <p:cNvPr id="5" name="Rectangle: Rounded Corners 4">
            <a:extLst>
              <a:ext uri="{FF2B5EF4-FFF2-40B4-BE49-F238E27FC236}">
                <a16:creationId xmlns:a16="http://schemas.microsoft.com/office/drawing/2014/main" id="{E6B18BD0-CC59-651B-9CE8-4D2D89EA6EC6}"/>
              </a:ext>
            </a:extLst>
          </p:cNvPr>
          <p:cNvSpPr/>
          <p:nvPr/>
        </p:nvSpPr>
        <p:spPr>
          <a:xfrm>
            <a:off x="8401433" y="4405928"/>
            <a:ext cx="1976087" cy="1043228"/>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Note how the membership functions are more tightly packed in areas with high data distribution!</a:t>
            </a:r>
            <a:endParaRPr lang="en-PH" sz="1200" dirty="0">
              <a:solidFill>
                <a:schemeClr val="tx1"/>
              </a:solidFill>
            </a:endParaRPr>
          </a:p>
        </p:txBody>
      </p:sp>
      <p:sp>
        <p:nvSpPr>
          <p:cNvPr id="11" name="Arrow: Right 10">
            <a:extLst>
              <a:ext uri="{FF2B5EF4-FFF2-40B4-BE49-F238E27FC236}">
                <a16:creationId xmlns:a16="http://schemas.microsoft.com/office/drawing/2014/main" id="{8E006D92-834F-086D-EE04-5E1542B7F747}"/>
              </a:ext>
            </a:extLst>
          </p:cNvPr>
          <p:cNvSpPr/>
          <p:nvPr/>
        </p:nvSpPr>
        <p:spPr>
          <a:xfrm rot="18576595">
            <a:off x="10297640" y="4124055"/>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Arrow: Right 11">
            <a:extLst>
              <a:ext uri="{FF2B5EF4-FFF2-40B4-BE49-F238E27FC236}">
                <a16:creationId xmlns:a16="http://schemas.microsoft.com/office/drawing/2014/main" id="{ED2BEBE4-A9FB-739D-DE60-A596BE949003}"/>
              </a:ext>
            </a:extLst>
          </p:cNvPr>
          <p:cNvSpPr/>
          <p:nvPr/>
        </p:nvSpPr>
        <p:spPr>
          <a:xfrm rot="900000">
            <a:off x="10433093" y="5338690"/>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51270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73EFE0B-4D80-C5F5-86DF-7A48CCC6D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605397"/>
            <a:ext cx="11744325" cy="4457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17C65C5-4691-9506-6A8D-71169914FB46}"/>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K-Means Clustering Algorithm</a:t>
            </a:r>
          </a:p>
        </p:txBody>
      </p:sp>
      <p:sp>
        <p:nvSpPr>
          <p:cNvPr id="4" name="TextBox 3">
            <a:extLst>
              <a:ext uri="{FF2B5EF4-FFF2-40B4-BE49-F238E27FC236}">
                <a16:creationId xmlns:a16="http://schemas.microsoft.com/office/drawing/2014/main" id="{EFCA57FB-8D59-FAAB-7F24-7018CDF9F103}"/>
              </a:ext>
            </a:extLst>
          </p:cNvPr>
          <p:cNvSpPr txBox="1"/>
          <p:nvPr/>
        </p:nvSpPr>
        <p:spPr>
          <a:xfrm>
            <a:off x="323722" y="871952"/>
            <a:ext cx="9642623"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Membership Functions with respect to the input time series.</a:t>
            </a:r>
          </a:p>
        </p:txBody>
      </p:sp>
    </p:spTree>
    <p:extLst>
      <p:ext uri="{BB962C8B-B14F-4D97-AF65-F5344CB8AC3E}">
        <p14:creationId xmlns:p14="http://schemas.microsoft.com/office/powerpoint/2010/main" val="417220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zzy Inference Engine">
            <a:extLst>
              <a:ext uri="{FF2B5EF4-FFF2-40B4-BE49-F238E27FC236}">
                <a16:creationId xmlns:a16="http://schemas.microsoft.com/office/drawing/2014/main" id="{BB9869FE-1CAD-5482-01F2-540B96C95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279" y="2480416"/>
            <a:ext cx="5731442" cy="28545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AC01E25-B4D5-29B5-5603-8574CE8FC54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Fuzzy Time Series Algorithm</a:t>
            </a:r>
          </a:p>
        </p:txBody>
      </p:sp>
      <p:sp>
        <p:nvSpPr>
          <p:cNvPr id="3" name="TextBox 2">
            <a:extLst>
              <a:ext uri="{FF2B5EF4-FFF2-40B4-BE49-F238E27FC236}">
                <a16:creationId xmlns:a16="http://schemas.microsoft.com/office/drawing/2014/main" id="{75C7504C-AAE4-97FC-0E69-5210819665AC}"/>
              </a:ext>
            </a:extLst>
          </p:cNvPr>
          <p:cNvSpPr txBox="1"/>
          <p:nvPr/>
        </p:nvSpPr>
        <p:spPr>
          <a:xfrm>
            <a:off x="323722" y="964006"/>
            <a:ext cx="10741132" cy="738664"/>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A crisp input goes through a fuzzification process that converts it into its corresponding fuzzified variable, which then goes to a fuzzy inference engine. Based on a set of fuzzy rules, the inference engine outputs a new fuzzified variable that is then converted back to its crisp value via a defuzzification process.</a:t>
            </a:r>
          </a:p>
        </p:txBody>
      </p:sp>
      <p:sp>
        <p:nvSpPr>
          <p:cNvPr id="5" name="TextBox 4">
            <a:extLst>
              <a:ext uri="{FF2B5EF4-FFF2-40B4-BE49-F238E27FC236}">
                <a16:creationId xmlns:a16="http://schemas.microsoft.com/office/drawing/2014/main" id="{AC055C70-3B86-923C-A96F-06F3C5B50EB0}"/>
              </a:ext>
            </a:extLst>
          </p:cNvPr>
          <p:cNvSpPr txBox="1"/>
          <p:nvPr/>
        </p:nvSpPr>
        <p:spPr>
          <a:xfrm>
            <a:off x="3047489" y="5740105"/>
            <a:ext cx="6097022" cy="307777"/>
          </a:xfrm>
          <a:prstGeom prst="rect">
            <a:avLst/>
          </a:prstGeom>
          <a:noFill/>
        </p:spPr>
        <p:txBody>
          <a:bodyPr wrap="square">
            <a:spAutoFit/>
          </a:bodyPr>
          <a:lstStyle/>
          <a:p>
            <a:pPr algn="ctr"/>
            <a:r>
              <a:rPr lang="en-US" sz="1400" b="1" dirty="0">
                <a:latin typeface="Inter" panose="02000503000000020004" pitchFamily="2" charset="0"/>
                <a:ea typeface="Inter" panose="02000503000000020004" pitchFamily="2" charset="0"/>
              </a:rPr>
              <a:t>Basic Components of a Fuzzy Inference System. </a:t>
            </a:r>
            <a:endParaRPr lang="en-PH" sz="1400" dirty="0"/>
          </a:p>
        </p:txBody>
      </p:sp>
    </p:spTree>
    <p:extLst>
      <p:ext uri="{BB962C8B-B14F-4D97-AF65-F5344CB8AC3E}">
        <p14:creationId xmlns:p14="http://schemas.microsoft.com/office/powerpoint/2010/main" val="198871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E26BE3-7788-5E3C-0293-7D61E5156836}"/>
              </a:ext>
            </a:extLst>
          </p:cNvPr>
          <p:cNvPicPr>
            <a:picLocks noChangeAspect="1"/>
          </p:cNvPicPr>
          <p:nvPr/>
        </p:nvPicPr>
        <p:blipFill>
          <a:blip r:embed="rId2"/>
          <a:stretch>
            <a:fillRect/>
          </a:stretch>
        </p:blipFill>
        <p:spPr>
          <a:xfrm>
            <a:off x="4231402" y="1543817"/>
            <a:ext cx="4833981" cy="5037333"/>
          </a:xfrm>
          <a:prstGeom prst="rect">
            <a:avLst/>
          </a:prstGeom>
        </p:spPr>
      </p:pic>
      <p:sp>
        <p:nvSpPr>
          <p:cNvPr id="4" name="TextBox 3">
            <a:extLst>
              <a:ext uri="{FF2B5EF4-FFF2-40B4-BE49-F238E27FC236}">
                <a16:creationId xmlns:a16="http://schemas.microsoft.com/office/drawing/2014/main" id="{29A96F87-A85A-E4F7-507C-72885C37A98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Fuzzification</a:t>
            </a:r>
          </a:p>
        </p:txBody>
      </p:sp>
      <p:sp>
        <p:nvSpPr>
          <p:cNvPr id="5" name="TextBox 4">
            <a:extLst>
              <a:ext uri="{FF2B5EF4-FFF2-40B4-BE49-F238E27FC236}">
                <a16:creationId xmlns:a16="http://schemas.microsoft.com/office/drawing/2014/main" id="{0549215E-A0AE-CF0F-1D54-732A9914BEC8}"/>
              </a:ext>
            </a:extLst>
          </p:cNvPr>
          <p:cNvSpPr txBox="1"/>
          <p:nvPr/>
        </p:nvSpPr>
        <p:spPr>
          <a:xfrm>
            <a:off x="323722" y="964006"/>
            <a:ext cx="4186909" cy="307777"/>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Converting crisp input to fuzzified variables.</a:t>
            </a:r>
          </a:p>
        </p:txBody>
      </p:sp>
      <p:sp>
        <p:nvSpPr>
          <p:cNvPr id="6" name="Rectangle: Rounded Corners 5">
            <a:extLst>
              <a:ext uri="{FF2B5EF4-FFF2-40B4-BE49-F238E27FC236}">
                <a16:creationId xmlns:a16="http://schemas.microsoft.com/office/drawing/2014/main" id="{3BAEB886-ACF2-A4F8-0FEB-1DCFB43C3758}"/>
              </a:ext>
            </a:extLst>
          </p:cNvPr>
          <p:cNvSpPr/>
          <p:nvPr/>
        </p:nvSpPr>
        <p:spPr>
          <a:xfrm>
            <a:off x="2841843" y="4624595"/>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Crisp Input values representing our original time series data (train data)</a:t>
            </a:r>
            <a:endParaRPr lang="en-PH" sz="1200" dirty="0">
              <a:solidFill>
                <a:schemeClr val="tx1"/>
              </a:solidFill>
            </a:endParaRPr>
          </a:p>
        </p:txBody>
      </p:sp>
      <p:sp>
        <p:nvSpPr>
          <p:cNvPr id="7" name="Rectangle: Rounded Corners 6">
            <a:extLst>
              <a:ext uri="{FF2B5EF4-FFF2-40B4-BE49-F238E27FC236}">
                <a16:creationId xmlns:a16="http://schemas.microsoft.com/office/drawing/2014/main" id="{C1FC870A-6FA8-BE75-5419-12E97A609E8C}"/>
              </a:ext>
            </a:extLst>
          </p:cNvPr>
          <p:cNvSpPr/>
          <p:nvPr/>
        </p:nvSpPr>
        <p:spPr>
          <a:xfrm>
            <a:off x="4928748" y="5422500"/>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Fuzzified Variables after Fuzzification</a:t>
            </a:r>
            <a:endParaRPr lang="en-PH" sz="1200" dirty="0">
              <a:solidFill>
                <a:schemeClr val="tx1"/>
              </a:solidFill>
            </a:endParaRPr>
          </a:p>
        </p:txBody>
      </p:sp>
      <p:sp>
        <p:nvSpPr>
          <p:cNvPr id="8" name="Rectangle: Rounded Corners 7">
            <a:extLst>
              <a:ext uri="{FF2B5EF4-FFF2-40B4-BE49-F238E27FC236}">
                <a16:creationId xmlns:a16="http://schemas.microsoft.com/office/drawing/2014/main" id="{DD33A586-393E-96E1-E2EF-A1140A508D7C}"/>
              </a:ext>
            </a:extLst>
          </p:cNvPr>
          <p:cNvSpPr/>
          <p:nvPr/>
        </p:nvSpPr>
        <p:spPr>
          <a:xfrm>
            <a:off x="9537954" y="3468704"/>
            <a:ext cx="2416921" cy="1155891"/>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Fuzzy Logical Relationships (FLRs) representing how each fuzzy variable ‘flow’ from one state to another</a:t>
            </a:r>
            <a:endParaRPr lang="en-PH" sz="1200" dirty="0">
              <a:solidFill>
                <a:schemeClr val="tx1"/>
              </a:solidFill>
            </a:endParaRPr>
          </a:p>
        </p:txBody>
      </p:sp>
      <p:sp>
        <p:nvSpPr>
          <p:cNvPr id="9" name="Arrow: Right 8">
            <a:extLst>
              <a:ext uri="{FF2B5EF4-FFF2-40B4-BE49-F238E27FC236}">
                <a16:creationId xmlns:a16="http://schemas.microsoft.com/office/drawing/2014/main" id="{49E52494-E752-346A-E11C-CE18893398E2}"/>
              </a:ext>
            </a:extLst>
          </p:cNvPr>
          <p:cNvSpPr/>
          <p:nvPr/>
        </p:nvSpPr>
        <p:spPr>
          <a:xfrm rot="20798800">
            <a:off x="4992826" y="4778123"/>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Arrow: Right 9">
            <a:extLst>
              <a:ext uri="{FF2B5EF4-FFF2-40B4-BE49-F238E27FC236}">
                <a16:creationId xmlns:a16="http://schemas.microsoft.com/office/drawing/2014/main" id="{F176B4DC-3BB4-B617-9024-505615D257A0}"/>
              </a:ext>
            </a:extLst>
          </p:cNvPr>
          <p:cNvSpPr/>
          <p:nvPr/>
        </p:nvSpPr>
        <p:spPr>
          <a:xfrm rot="18407191">
            <a:off x="6571607" y="5011078"/>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Arrow: Right 10">
            <a:extLst>
              <a:ext uri="{FF2B5EF4-FFF2-40B4-BE49-F238E27FC236}">
                <a16:creationId xmlns:a16="http://schemas.microsoft.com/office/drawing/2014/main" id="{CB0EEE1B-6EE8-1741-F1D4-2E859798DCA6}"/>
              </a:ext>
            </a:extLst>
          </p:cNvPr>
          <p:cNvSpPr/>
          <p:nvPr/>
        </p:nvSpPr>
        <p:spPr>
          <a:xfrm rot="9165492">
            <a:off x="9106768" y="4622215"/>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3" name="Picture 2">
            <a:extLst>
              <a:ext uri="{FF2B5EF4-FFF2-40B4-BE49-F238E27FC236}">
                <a16:creationId xmlns:a16="http://schemas.microsoft.com/office/drawing/2014/main" id="{A05B1FCE-8168-4435-EF88-874ECFD47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04" y="1765947"/>
            <a:ext cx="3657969" cy="1388426"/>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Curved Left 13">
            <a:extLst>
              <a:ext uri="{FF2B5EF4-FFF2-40B4-BE49-F238E27FC236}">
                <a16:creationId xmlns:a16="http://schemas.microsoft.com/office/drawing/2014/main" id="{A1BBA0B8-1FB1-473E-6E55-2835FAD03CBE}"/>
              </a:ext>
            </a:extLst>
          </p:cNvPr>
          <p:cNvSpPr/>
          <p:nvPr/>
        </p:nvSpPr>
        <p:spPr>
          <a:xfrm rot="16200000">
            <a:off x="4056286" y="1336939"/>
            <a:ext cx="319121" cy="516244"/>
          </a:xfrm>
          <a:prstGeom prst="curvedLeftArrow">
            <a:avLst/>
          </a:prstGeom>
          <a:solidFill>
            <a:srgbClr val="1F77B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Tree>
    <p:extLst>
      <p:ext uri="{BB962C8B-B14F-4D97-AF65-F5344CB8AC3E}">
        <p14:creationId xmlns:p14="http://schemas.microsoft.com/office/powerpoint/2010/main" val="137589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F6FEA-07A8-A1D6-8B0E-4789B00863D4}"/>
              </a:ext>
            </a:extLst>
          </p:cNvPr>
          <p:cNvPicPr>
            <a:picLocks noChangeAspect="1"/>
          </p:cNvPicPr>
          <p:nvPr/>
        </p:nvPicPr>
        <p:blipFill>
          <a:blip r:embed="rId2"/>
          <a:stretch>
            <a:fillRect/>
          </a:stretch>
        </p:blipFill>
        <p:spPr>
          <a:xfrm>
            <a:off x="7517676" y="197158"/>
            <a:ext cx="4443167" cy="6561874"/>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B2C16D77-07D7-BADF-F503-9C5986C174A1}"/>
              </a:ext>
            </a:extLst>
          </p:cNvPr>
          <p:cNvSpPr txBox="1"/>
          <p:nvPr/>
        </p:nvSpPr>
        <p:spPr>
          <a:xfrm>
            <a:off x="323723" y="334634"/>
            <a:ext cx="6097022" cy="461665"/>
          </a:xfrm>
          <a:prstGeom prst="rect">
            <a:avLst/>
          </a:prstGeom>
          <a:noFill/>
        </p:spPr>
        <p:txBody>
          <a:bodyPr wrap="square">
            <a:spAutoFit/>
          </a:bodyPr>
          <a:lstStyle/>
          <a:p>
            <a:r>
              <a:rPr lang="en-US" sz="2400" dirty="0">
                <a:latin typeface="Inter" panose="02000503000000020004" pitchFamily="2" charset="0"/>
                <a:ea typeface="Inter" panose="02000503000000020004" pitchFamily="2" charset="0"/>
              </a:rPr>
              <a:t>FTS: Inference Engine</a:t>
            </a:r>
          </a:p>
        </p:txBody>
      </p:sp>
      <p:sp>
        <p:nvSpPr>
          <p:cNvPr id="6" name="TextBox 5">
            <a:extLst>
              <a:ext uri="{FF2B5EF4-FFF2-40B4-BE49-F238E27FC236}">
                <a16:creationId xmlns:a16="http://schemas.microsoft.com/office/drawing/2014/main" id="{27F3E4D5-E137-E8DC-9CA1-59120D45CB11}"/>
              </a:ext>
            </a:extLst>
          </p:cNvPr>
          <p:cNvSpPr txBox="1"/>
          <p:nvPr/>
        </p:nvSpPr>
        <p:spPr>
          <a:xfrm>
            <a:off x="323722" y="964007"/>
            <a:ext cx="6782823" cy="738664"/>
          </a:xfrm>
          <a:prstGeom prst="rect">
            <a:avLst/>
          </a:prstGeom>
          <a:noFill/>
        </p:spPr>
        <p:txBody>
          <a:bodyPr wrap="square">
            <a:spAutoFit/>
          </a:bodyPr>
          <a:lstStyle/>
          <a:p>
            <a:r>
              <a:rPr lang="en-US" sz="1400" dirty="0">
                <a:latin typeface="Inter" panose="02000503000000020004" pitchFamily="2" charset="0"/>
                <a:ea typeface="Inter" panose="02000503000000020004" pitchFamily="2" charset="0"/>
              </a:rPr>
              <a:t>The fuzzy rules are derived by grouping the fuzzy logical relationships into groups, which is called the </a:t>
            </a:r>
            <a:r>
              <a:rPr lang="en-US" sz="1400" b="1" dirty="0">
                <a:latin typeface="Inter" panose="02000503000000020004" pitchFamily="2" charset="0"/>
                <a:ea typeface="Inter" panose="02000503000000020004" pitchFamily="2" charset="0"/>
              </a:rPr>
              <a:t>Fuzzy Logical Relationship Groups </a:t>
            </a:r>
            <a:r>
              <a:rPr lang="en-US" sz="1400" dirty="0">
                <a:latin typeface="Inter" panose="02000503000000020004" pitchFamily="2" charset="0"/>
                <a:ea typeface="Inter" panose="02000503000000020004" pitchFamily="2" charset="0"/>
              </a:rPr>
              <a:t>(FLRG), alongside the frequency associated with each fuzzy logical relationship</a:t>
            </a:r>
          </a:p>
        </p:txBody>
      </p:sp>
      <p:sp>
        <p:nvSpPr>
          <p:cNvPr id="7" name="Rectangle: Rounded Corners 6">
            <a:extLst>
              <a:ext uri="{FF2B5EF4-FFF2-40B4-BE49-F238E27FC236}">
                <a16:creationId xmlns:a16="http://schemas.microsoft.com/office/drawing/2014/main" id="{438BACB2-A66C-5529-2442-9AD95775CC1C}"/>
              </a:ext>
            </a:extLst>
          </p:cNvPr>
          <p:cNvSpPr/>
          <p:nvPr/>
        </p:nvSpPr>
        <p:spPr>
          <a:xfrm>
            <a:off x="4732012" y="2085171"/>
            <a:ext cx="2049729" cy="797905"/>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FLRGs tell us all the possible next </a:t>
            </a:r>
            <a:r>
              <a:rPr lang="en-US" sz="1200" i="1" dirty="0">
                <a:solidFill>
                  <a:schemeClr val="tx1"/>
                </a:solidFill>
              </a:rPr>
              <a:t>states</a:t>
            </a:r>
            <a:r>
              <a:rPr lang="en-US" sz="1200" dirty="0">
                <a:solidFill>
                  <a:schemeClr val="tx1"/>
                </a:solidFill>
              </a:rPr>
              <a:t> given the current </a:t>
            </a:r>
            <a:r>
              <a:rPr lang="en-US" sz="1200" i="1" dirty="0">
                <a:solidFill>
                  <a:schemeClr val="tx1"/>
                </a:solidFill>
              </a:rPr>
              <a:t>state</a:t>
            </a:r>
            <a:r>
              <a:rPr lang="en-US" sz="1200" dirty="0">
                <a:solidFill>
                  <a:schemeClr val="tx1"/>
                </a:solidFill>
              </a:rPr>
              <a:t> (input fuzzy variable)</a:t>
            </a:r>
            <a:endParaRPr lang="en-PH" sz="1200" dirty="0">
              <a:solidFill>
                <a:schemeClr val="tx1"/>
              </a:solidFill>
            </a:endParaRPr>
          </a:p>
        </p:txBody>
      </p:sp>
      <p:sp>
        <p:nvSpPr>
          <p:cNvPr id="8" name="Arrow: Right 7">
            <a:extLst>
              <a:ext uri="{FF2B5EF4-FFF2-40B4-BE49-F238E27FC236}">
                <a16:creationId xmlns:a16="http://schemas.microsoft.com/office/drawing/2014/main" id="{11102B0E-E096-3E8A-4CF2-691DEC121A96}"/>
              </a:ext>
            </a:extLst>
          </p:cNvPr>
          <p:cNvSpPr/>
          <p:nvPr/>
        </p:nvSpPr>
        <p:spPr>
          <a:xfrm>
            <a:off x="6883532" y="2373658"/>
            <a:ext cx="446026" cy="22092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53770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1213</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#BUGNOT REINELLE JAN CRUZ#</dc:creator>
  <cp:lastModifiedBy>#BUGNOT REINELLE JAN CRUZ#</cp:lastModifiedBy>
  <cp:revision>17</cp:revision>
  <dcterms:created xsi:type="dcterms:W3CDTF">2023-11-22T04:34:18Z</dcterms:created>
  <dcterms:modified xsi:type="dcterms:W3CDTF">2023-11-22T06:24:36Z</dcterms:modified>
</cp:coreProperties>
</file>