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9" r:id="rId16"/>
    <p:sldId id="266" r:id="rId17"/>
    <p:sldId id="271" r:id="rId18"/>
    <p:sldId id="264" r:id="rId19"/>
    <p:sldId id="272" r:id="rId20"/>
    <p:sldId id="278" r:id="rId21"/>
    <p:sldId id="277" r:id="rId22"/>
    <p:sldId id="280" r:id="rId2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CCBC9-399E-1A40-98C9-E62BDDF6090E}" v="12" dt="2024-02-12T21:23:15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97"/>
  </p:normalViewPr>
  <p:slideViewPr>
    <p:cSldViewPr snapToGrid="0" snapToObjects="1">
      <p:cViewPr varScale="1">
        <p:scale>
          <a:sx n="113" d="100"/>
          <a:sy n="113" d="100"/>
        </p:scale>
        <p:origin x="20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0C95-64CF-A944-B598-66CE90B6060C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22C9B-6F70-7945-B6CB-1406EF2F6130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26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19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03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05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16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03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866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231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27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26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74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27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33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370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161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14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9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70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3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77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58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00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15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03E3-75F7-6E44-B029-62DB47926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20D9-29A5-5348-9075-F2FDC843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7BC5-4AD8-1043-A2FF-A4DE76B0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9941-93E1-5948-88E5-0C55B402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EE9B-717E-5D4F-A614-229F0FAC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03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E897-B7D2-5E4F-8DC1-F4EA1B78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54E4-6DAB-994E-9BA3-DC4322B89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32B2-7798-E442-BEC3-91F20382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41F0-E998-9E4C-B4F9-2AA5A0B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3AE8-FC6E-994B-BD75-5A14930E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125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4EF56-B2EA-DC49-B6D5-D4850357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EE91-1728-1D49-B388-DEF849DF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2BB5-3AD2-9343-BB80-5DE28A0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47EE-9110-4B45-AD66-7FC33471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A1D3-665A-2C42-AAD7-E12E3C97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217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B67-81F6-CA43-9B9C-4EFD5F4B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765A-C6B7-554F-AA84-B4E0905C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5235-1FD9-704D-930D-A8FF0133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D47C-D4B2-2E40-9C18-41A3A169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0259-25B3-4742-963B-FB762C0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325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D10B-C0EC-324E-805D-C969F499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8E984-10D3-604C-944F-9F2E567F9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3049-3E2C-9F44-834B-B2B60C66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783A-696B-E84B-919A-4751CBAA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3790-21DC-7849-9CAC-71BC31A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552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E664-CD05-624F-A772-92DC9D0F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EF-C127-8E4D-B4CA-56A2C44F4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52B3A-F835-DA43-8711-D2F1580F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04CE-2206-8C41-8265-255E1AA5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F8F3-EBAF-4F47-A700-0B9FC3E3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722C-1C5A-4F45-BFAC-01AAA37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2382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CAF2-E02C-F84B-86BE-00F7B5D4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FE3F-782B-3846-8898-8ED69DCB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147C6-ECD8-9E42-832F-3C169349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DA90-6484-B24A-9A34-1E93B3D5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DF4E7-0802-B74E-ADB1-87BE3B5E4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C5389-5559-744D-A398-F3122C03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5F765-347A-504E-80AE-91CDA244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019F8-2FE0-1241-A225-71B0C472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58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546-35B3-9845-9B5C-1627822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1686-29AE-3243-920C-074069D1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BF73-F9DE-C440-9D2C-77C0932A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A8F75-CDDD-144B-BCCA-33037452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29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7537-794A-8F49-864B-2A127D2B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0602F-08B9-0643-8D33-9470BF13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171D5-C5ED-AE47-8D9F-EEB36FC0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16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97A7-E69E-3744-A6A9-BA679033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5A64-EF22-0649-A371-7F7B9849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57946-A1BF-1240-8177-D62EAAC4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8940-8C13-6941-912D-0D7C53DF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222D3-54A6-5742-B0C9-1E777F1B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97D9-EFB0-A748-8425-4D479E4B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8586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FB01-1DD3-1841-9C30-2BFB7BAE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30DE0-D4BA-F144-A327-2ED95C121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3566-B0C3-644A-AF83-6346F114E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227E7-26D6-0446-A3CA-F7069C6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EE34F-D872-BE46-86E1-0D1AA996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AC85-7585-8247-BCE5-E7430973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62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E894-ABF7-D843-B49E-97A9081E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6CDDB-60F5-9145-A838-56B70BB1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0295-E504-1849-AE4C-5758E75B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2FF2-27FD-6D47-BD6E-BB4F6E0B6DFB}" type="datetimeFigureOut">
              <a:rPr lang="en-PT" smtClean="0"/>
              <a:t>06/23/2024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8F67-0E39-964B-9D4E-C93306AB2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5E81-EA3A-E244-AF0D-C1E87CE1D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970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 txBox="1"/>
          <p:nvPr/>
        </p:nvSpPr>
        <p:spPr>
          <a:xfrm>
            <a:off x="9959206" y="312539"/>
            <a:ext cx="205383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70" name="Google Shape;270;p61"/>
          <p:cNvSpPr txBox="1"/>
          <p:nvPr/>
        </p:nvSpPr>
        <p:spPr>
          <a:xfrm>
            <a:off x="3046512" y="312539"/>
            <a:ext cx="5366742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4D4D4D"/>
              </a:buClr>
              <a:buSzPts val="1400"/>
            </a:pPr>
            <a:r>
              <a:rPr lang="en-US" sz="1400" dirty="0">
                <a:solidFill>
                  <a:srgbClr val="4D4D4D"/>
                </a:solidFill>
                <a:latin typeface="Gill Sans MT"/>
                <a:sym typeface="Arial"/>
              </a:rPr>
              <a:t>MEI – Ambient intelligence                                10-03-2024</a:t>
            </a:r>
            <a:endParaRPr sz="1400" dirty="0">
              <a:latin typeface="Gill Sans MT" panose="020B0502020104020203" pitchFamily="34" charset="77"/>
            </a:endParaRPr>
          </a:p>
        </p:txBody>
      </p:sp>
      <p:sp>
        <p:nvSpPr>
          <p:cNvPr id="271" name="Google Shape;271;p61"/>
          <p:cNvSpPr txBox="1">
            <a:spLocks noGrp="1"/>
          </p:cNvSpPr>
          <p:nvPr>
            <p:ph type="title"/>
          </p:nvPr>
        </p:nvSpPr>
        <p:spPr>
          <a:xfrm>
            <a:off x="900000" y="2750344"/>
            <a:ext cx="10072800" cy="1759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indent="14288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7200"/>
            </a:pPr>
            <a:r>
              <a:rPr lang="pt-PT" b="1" dirty="0"/>
              <a:t>Desenvolvimento de uma Progressive Web App (PWA) para Turismo em Coimbra</a:t>
            </a:r>
            <a:br>
              <a:rPr lang="en-US" sz="5062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</a:br>
            <a:endParaRPr dirty="0">
              <a:latin typeface="Gill Sans MT" panose="020B0502020104020203" pitchFamily="34" charset="77"/>
            </a:endParaRPr>
          </a:p>
        </p:txBody>
      </p:sp>
      <p:sp>
        <p:nvSpPr>
          <p:cNvPr id="272" name="Google Shape;272;p61"/>
          <p:cNvSpPr txBox="1">
            <a:spLocks noGrp="1"/>
          </p:cNvSpPr>
          <p:nvPr>
            <p:ph type="body" idx="1"/>
          </p:nvPr>
        </p:nvSpPr>
        <p:spPr>
          <a:xfrm>
            <a:off x="900000" y="4513148"/>
            <a:ext cx="8036719" cy="1759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  <a:buNone/>
            </a:pP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Proposta</a:t>
            </a:r>
            <a:r>
              <a:rPr lang="en-US" sz="36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de </a:t>
            </a: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Trabalho</a:t>
            </a:r>
            <a:r>
              <a:rPr lang="en-US" sz="36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Prático</a:t>
            </a:r>
            <a:endParaRPr sz="3600" dirty="0">
              <a:latin typeface="Gill Sans MT" panose="020B0502020104020203" pitchFamily="34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  <a:buNone/>
            </a:pP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por</a:t>
            </a:r>
            <a:r>
              <a:rPr lang="en-US" sz="36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Lourenço Carlos</a:t>
            </a:r>
            <a:endParaRPr sz="3600" dirty="0">
              <a:latin typeface="Gill Sans MT" panose="020B0502020104020203" pitchFamily="34" charset="77"/>
            </a:endParaRPr>
          </a:p>
          <a:p>
            <a:pPr marL="0" indent="0">
              <a:spcBef>
                <a:spcPts val="0"/>
              </a:spcBef>
              <a:buNone/>
            </a:pPr>
            <a:endParaRPr sz="2531" dirty="0">
              <a:solidFill>
                <a:schemeClr val="dk1"/>
              </a:solidFill>
              <a:ea typeface="Arial"/>
              <a:sym typeface="Arial"/>
            </a:endParaRPr>
          </a:p>
        </p:txBody>
      </p:sp>
      <p:pic>
        <p:nvPicPr>
          <p:cNvPr id="273" name="Google Shape;27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255612"/>
            <a:ext cx="1131838" cy="29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E368BD0-B529-CEEB-F887-62B3E412B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6" y="612115"/>
            <a:ext cx="1340689" cy="1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6886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7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10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19" name="Google Shape;319;p67"/>
          <p:cNvSpPr txBox="1">
            <a:spLocks noGrp="1"/>
          </p:cNvSpPr>
          <p:nvPr>
            <p:ph type="title"/>
          </p:nvPr>
        </p:nvSpPr>
        <p:spPr>
          <a:xfrm>
            <a:off x="913859" y="723305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Dados a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recolher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e/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ou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externos</a:t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D37D04E9-28F6-412C-9EAB-C698A0A61F9B}"/>
              </a:ext>
            </a:extLst>
          </p:cNvPr>
          <p:cNvSpPr txBox="1"/>
          <p:nvPr/>
        </p:nvSpPr>
        <p:spPr>
          <a:xfrm>
            <a:off x="4902329" y="4986866"/>
            <a:ext cx="2641471" cy="19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Utilizadores da plataforma</a:t>
            </a:r>
            <a:endParaRPr lang="pt-PT" sz="105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1A68EE-F4C4-451A-AAC1-6ECC079D10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9" y="2413212"/>
            <a:ext cx="5556868" cy="2361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894314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/>
        </p:nvSpPr>
        <p:spPr>
          <a:xfrm>
            <a:off x="9929067" y="276821"/>
            <a:ext cx="340999" cy="2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11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title"/>
          </p:nvPr>
        </p:nvSpPr>
        <p:spPr>
          <a:xfrm>
            <a:off x="1857257" y="2768600"/>
            <a:ext cx="8071810" cy="1130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	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Visualização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de dados</a:t>
            </a:r>
            <a:b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</a:b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7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432341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/>
        </p:nvSpPr>
        <p:spPr>
          <a:xfrm>
            <a:off x="9929067" y="276821"/>
            <a:ext cx="340999" cy="2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12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title"/>
          </p:nvPr>
        </p:nvSpPr>
        <p:spPr>
          <a:xfrm>
            <a:off x="3372791" y="863600"/>
            <a:ext cx="5779676" cy="9228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Mapas</a:t>
            </a:r>
            <a: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Interativos</a:t>
            </a:r>
            <a:b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</a:br>
            <a:br>
              <a:rPr lang="en-US" sz="2800" dirty="0">
                <a:solidFill>
                  <a:schemeClr val="dk1"/>
                </a:solidFill>
                <a:ea typeface="Arial"/>
                <a:sym typeface="Arial"/>
              </a:rPr>
            </a:br>
            <a:endParaRPr sz="2400" dirty="0"/>
          </a:p>
        </p:txBody>
      </p:sp>
      <p:sp>
        <p:nvSpPr>
          <p:cNvPr id="7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9542F8-C115-4FBE-875E-096D4DF55A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70" y="1401233"/>
            <a:ext cx="7087129" cy="459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9;p62">
            <a:extLst>
              <a:ext uri="{FF2B5EF4-FFF2-40B4-BE49-F238E27FC236}">
                <a16:creationId xmlns:a16="http://schemas.microsoft.com/office/drawing/2014/main" id="{8F33FB6F-0767-4BEA-A5EA-E497470894B2}"/>
              </a:ext>
            </a:extLst>
          </p:cNvPr>
          <p:cNvSpPr txBox="1"/>
          <p:nvPr/>
        </p:nvSpPr>
        <p:spPr>
          <a:xfrm>
            <a:off x="2768070" y="6219526"/>
            <a:ext cx="9084733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2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Primeiro acesso a plataforma, localização exata e a lista dos pontos de interesses num raio de 5 km.</a:t>
            </a:r>
            <a:endParaRPr lang="pt-PT" sz="90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77538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/>
        </p:nvSpPr>
        <p:spPr>
          <a:xfrm>
            <a:off x="9929067" y="276821"/>
            <a:ext cx="340999" cy="2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13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title"/>
          </p:nvPr>
        </p:nvSpPr>
        <p:spPr>
          <a:xfrm>
            <a:off x="3372791" y="863600"/>
            <a:ext cx="5779676" cy="9228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Mapas</a:t>
            </a:r>
            <a: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Interativos</a:t>
            </a:r>
            <a:b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</a:br>
            <a:br>
              <a:rPr lang="en-US" sz="2800" dirty="0">
                <a:solidFill>
                  <a:schemeClr val="dk1"/>
                </a:solidFill>
                <a:ea typeface="Arial"/>
                <a:sym typeface="Arial"/>
              </a:rPr>
            </a:br>
            <a:endParaRPr sz="2400" dirty="0"/>
          </a:p>
        </p:txBody>
      </p:sp>
      <p:sp>
        <p:nvSpPr>
          <p:cNvPr id="7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Google Shape;279;p62">
            <a:extLst>
              <a:ext uri="{FF2B5EF4-FFF2-40B4-BE49-F238E27FC236}">
                <a16:creationId xmlns:a16="http://schemas.microsoft.com/office/drawing/2014/main" id="{8F33FB6F-0767-4BEA-A5EA-E497470894B2}"/>
              </a:ext>
            </a:extLst>
          </p:cNvPr>
          <p:cNvSpPr txBox="1"/>
          <p:nvPr/>
        </p:nvSpPr>
        <p:spPr>
          <a:xfrm>
            <a:off x="2382927" y="5721106"/>
            <a:ext cx="2447397" cy="60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2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Os pontos de interesses variam entre: hotéis, restaurantes, supermercados, lojas de conveniências, escolas, etc.</a:t>
            </a:r>
            <a:endParaRPr lang="pt-PT" sz="90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58CA96-CB74-464D-9CB2-928A8A1EA9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40" y="1701800"/>
            <a:ext cx="2561484" cy="36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1B39DA-6EF3-4AD9-BE65-6B0C9B4B34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29" y="2552382"/>
            <a:ext cx="2974763" cy="2273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48F27486-F4A2-435B-A2EE-F2DBE0D53585}"/>
              </a:ext>
            </a:extLst>
          </p:cNvPr>
          <p:cNvSpPr txBox="1"/>
          <p:nvPr/>
        </p:nvSpPr>
        <p:spPr>
          <a:xfrm>
            <a:off x="7475763" y="4982315"/>
            <a:ext cx="2447397" cy="60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2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Para fazer login a plataforma e puder avaliar pontos de interesses</a:t>
            </a:r>
            <a:endParaRPr lang="pt-PT" sz="90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0550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/>
        </p:nvSpPr>
        <p:spPr>
          <a:xfrm>
            <a:off x="9929067" y="276821"/>
            <a:ext cx="340999" cy="2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14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title"/>
          </p:nvPr>
        </p:nvSpPr>
        <p:spPr>
          <a:xfrm>
            <a:off x="3372791" y="863600"/>
            <a:ext cx="5779676" cy="9228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Mapas</a:t>
            </a:r>
            <a: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Interativos</a:t>
            </a:r>
            <a:b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</a:br>
            <a:br>
              <a:rPr lang="en-US" sz="2800" dirty="0">
                <a:solidFill>
                  <a:schemeClr val="dk1"/>
                </a:solidFill>
                <a:ea typeface="Arial"/>
                <a:sym typeface="Arial"/>
              </a:rPr>
            </a:br>
            <a:endParaRPr sz="2400" dirty="0"/>
          </a:p>
        </p:txBody>
      </p:sp>
      <p:sp>
        <p:nvSpPr>
          <p:cNvPr id="7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48F27486-F4A2-435B-A2EE-F2DBE0D53585}"/>
              </a:ext>
            </a:extLst>
          </p:cNvPr>
          <p:cNvSpPr txBox="1"/>
          <p:nvPr/>
        </p:nvSpPr>
        <p:spPr>
          <a:xfrm>
            <a:off x="5073030" y="5181072"/>
            <a:ext cx="2709334" cy="51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2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Classificar ponto de interesse</a:t>
            </a:r>
            <a:endParaRPr lang="pt-PT" sz="90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FDEC39-C201-4662-9DD0-746CF559BE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97" y="1786467"/>
            <a:ext cx="5474864" cy="3453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48550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/>
        </p:nvSpPr>
        <p:spPr>
          <a:xfrm>
            <a:off x="9929067" y="276821"/>
            <a:ext cx="340999" cy="2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15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title"/>
          </p:nvPr>
        </p:nvSpPr>
        <p:spPr>
          <a:xfrm>
            <a:off x="3372791" y="863600"/>
            <a:ext cx="5779676" cy="9228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Mapas</a:t>
            </a:r>
            <a: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Interativos</a:t>
            </a:r>
            <a:br>
              <a:rPr lang="en-US" sz="2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</a:br>
            <a:br>
              <a:rPr lang="en-US" sz="2800" dirty="0">
                <a:solidFill>
                  <a:schemeClr val="dk1"/>
                </a:solidFill>
                <a:ea typeface="Arial"/>
                <a:sym typeface="Arial"/>
              </a:rPr>
            </a:br>
            <a:endParaRPr sz="2400" dirty="0"/>
          </a:p>
        </p:txBody>
      </p:sp>
      <p:sp>
        <p:nvSpPr>
          <p:cNvPr id="7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48F27486-F4A2-435B-A2EE-F2DBE0D53585}"/>
              </a:ext>
            </a:extLst>
          </p:cNvPr>
          <p:cNvSpPr txBox="1"/>
          <p:nvPr/>
        </p:nvSpPr>
        <p:spPr>
          <a:xfrm>
            <a:off x="3986379" y="5579533"/>
            <a:ext cx="4663637" cy="51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2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Visualização em um dispositivo móvel, ponto de interesse selecionado, a rota é traçada automaticamente.</a:t>
            </a:r>
            <a:endParaRPr lang="pt-PT" sz="90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476CDD-443B-4722-A7A5-3D55CFA49E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1921827"/>
            <a:ext cx="1949767" cy="365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41C413B-4EC9-4DAE-928F-EA3F2A17E33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27" y="1921774"/>
            <a:ext cx="1655340" cy="350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FF14F4-F48D-4BE1-B798-1EAE013BA95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27" y="1921774"/>
            <a:ext cx="1920240" cy="350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35285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/>
        </p:nvSpPr>
        <p:spPr>
          <a:xfrm>
            <a:off x="9929067" y="276821"/>
            <a:ext cx="340999" cy="2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16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title"/>
          </p:nvPr>
        </p:nvSpPr>
        <p:spPr>
          <a:xfrm>
            <a:off x="1133992" y="3086894"/>
            <a:ext cx="10502286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Disponibilização</a:t>
            </a:r>
            <a:r>
              <a:rPr lang="en-US" sz="3375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dos dados &amp;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Privacidade</a:t>
            </a:r>
            <a:b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</a:b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7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42117703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7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17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D37D04E9-28F6-412C-9EAB-C698A0A61F9B}"/>
              </a:ext>
            </a:extLst>
          </p:cNvPr>
          <p:cNvSpPr txBox="1"/>
          <p:nvPr/>
        </p:nvSpPr>
        <p:spPr>
          <a:xfrm>
            <a:off x="4902329" y="5185787"/>
            <a:ext cx="2641471" cy="19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Utilizadores da plataforma</a:t>
            </a:r>
            <a:endParaRPr lang="pt-PT" sz="105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1A68EE-F4C4-451A-AAC1-6ECC079D10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76" y="1922145"/>
            <a:ext cx="6911447" cy="3064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888652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8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18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27" name="Google Shape;327;p68"/>
          <p:cNvSpPr txBox="1">
            <a:spLocks noGrp="1"/>
          </p:cNvSpPr>
          <p:nvPr>
            <p:ph type="title"/>
          </p:nvPr>
        </p:nvSpPr>
        <p:spPr>
          <a:xfrm>
            <a:off x="2835794" y="2179767"/>
            <a:ext cx="7535874" cy="482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>
                <a:solidFill>
                  <a:schemeClr val="dk1"/>
                </a:solidFill>
                <a:latin typeface="Gill Sans MT"/>
                <a:sym typeface="Arial"/>
              </a:rPr>
              <a:t>Técnica(s) Machine Learning</a:t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lang="en-US" dirty="0">
              <a:cs typeface="Calibri Light"/>
            </a:endParaRPr>
          </a:p>
        </p:txBody>
      </p:sp>
      <p:sp>
        <p:nvSpPr>
          <p:cNvPr id="9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026" name="Picture 2" descr="logotipo ml5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698" y="3667974"/>
            <a:ext cx="2472390" cy="9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ilding a Basic Neural Network with Brain.js - DEV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59" y="3552338"/>
            <a:ext cx="2275913" cy="12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sorFlow.js | Machine Learning for JavaScript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12" y="3552338"/>
            <a:ext cx="2273136" cy="12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47344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8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19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27" name="Google Shape;327;p68"/>
          <p:cNvSpPr txBox="1">
            <a:spLocks noGrp="1"/>
          </p:cNvSpPr>
          <p:nvPr>
            <p:ph type="title"/>
          </p:nvPr>
        </p:nvSpPr>
        <p:spPr>
          <a:xfrm>
            <a:off x="951011" y="816634"/>
            <a:ext cx="7535874" cy="482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Gill Sans MT"/>
                <a:sym typeface="Arial"/>
              </a:rPr>
              <a:t>Técnica(s) Machine Learning</a:t>
            </a:r>
            <a:br>
              <a:rPr lang="en-US" sz="2000" dirty="0">
                <a:solidFill>
                  <a:schemeClr val="dk1"/>
                </a:solidFill>
                <a:ea typeface="Arial"/>
                <a:sym typeface="Arial"/>
              </a:rPr>
            </a:br>
            <a:br>
              <a:rPr lang="en-US" sz="2000" dirty="0">
                <a:solidFill>
                  <a:schemeClr val="dk1"/>
                </a:solidFill>
                <a:ea typeface="Arial"/>
                <a:sym typeface="Arial"/>
              </a:rPr>
            </a:br>
            <a:endParaRPr lang="en-US" sz="1800" dirty="0">
              <a:cs typeface="Calibri Light"/>
            </a:endParaRPr>
          </a:p>
        </p:txBody>
      </p:sp>
      <p:sp>
        <p:nvSpPr>
          <p:cNvPr id="9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391B9058-AF6B-4D74-8936-1023FDAD9AD9}"/>
              </a:ext>
            </a:extLst>
          </p:cNvPr>
          <p:cNvSpPr txBox="1"/>
          <p:nvPr/>
        </p:nvSpPr>
        <p:spPr>
          <a:xfrm>
            <a:off x="2310860" y="5528733"/>
            <a:ext cx="7535873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Para ajudar na listagem dos pontos de interesses relacionados com os gostos dos utilizadores, está a ser utilizado as preferências com base ao algoritmo do Google.</a:t>
            </a:r>
            <a:endParaRPr lang="pt-PT" sz="105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E68531A-5084-493C-8359-5D3CDC6A59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352456"/>
            <a:ext cx="6400800" cy="4123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54045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2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2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79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400" b="1" dirty="0"/>
              <a:t>Desenvolvimento de uma Progressive Web App (PWA) para Turismo em Coimbra </a:t>
            </a:r>
            <a:r>
              <a:rPr lang="en-US" sz="1400" dirty="0">
                <a:solidFill>
                  <a:srgbClr val="4D4D4D"/>
                </a:solidFill>
                <a:latin typeface="Gill Sans MT"/>
                <a:sym typeface="Arial"/>
              </a:rPr>
              <a:t>			</a:t>
            </a:r>
            <a:endParaRPr sz="1400" dirty="0">
              <a:solidFill>
                <a:srgbClr val="4D4D4D"/>
              </a:solidFill>
              <a:latin typeface="Gill Sans MT" panose="020B0502020104020203" pitchFamily="34" charset="77"/>
            </a:endParaRPr>
          </a:p>
        </p:txBody>
      </p:sp>
      <p:sp>
        <p:nvSpPr>
          <p:cNvPr id="280" name="Google Shape;280;p62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Agenda</a:t>
            </a:r>
            <a:endParaRPr sz="4800" dirty="0">
              <a:latin typeface="Gill Sans MT" panose="020B0502020104020203" pitchFamily="34" charset="77"/>
            </a:endParaRPr>
          </a:p>
        </p:txBody>
      </p:sp>
      <p:sp>
        <p:nvSpPr>
          <p:cNvPr id="281" name="Google Shape;281;p62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8036719" cy="48488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Motivação</a:t>
            </a:r>
            <a:endParaRPr lang="en-US"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Objetivo</a:t>
            </a:r>
            <a:endParaRPr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Trabalhos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Relacionados</a:t>
            </a:r>
            <a:endParaRPr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/>
                <a:ea typeface="Arial"/>
                <a:sym typeface="Arial"/>
              </a:rPr>
              <a:t>Arquitetura</a:t>
            </a:r>
            <a:r>
              <a:rPr lang="en-US" dirty="0">
                <a:solidFill>
                  <a:schemeClr val="dk1"/>
                </a:solidFill>
                <a:latin typeface="Gill Sans MT"/>
                <a:ea typeface="Arial"/>
                <a:sym typeface="Arial"/>
              </a:rPr>
              <a:t> da </a:t>
            </a:r>
            <a:r>
              <a:rPr lang="en-US" dirty="0" err="1">
                <a:solidFill>
                  <a:schemeClr val="dk1"/>
                </a:solidFill>
                <a:latin typeface="Gill Sans MT"/>
                <a:ea typeface="Arial"/>
                <a:sym typeface="Arial"/>
              </a:rPr>
              <a:t>Aplicação</a:t>
            </a:r>
            <a:endParaRPr lang="en-US" dirty="0">
              <a:solidFill>
                <a:schemeClr val="dk1"/>
              </a:solidFill>
              <a:latin typeface="Gill Sans MT"/>
              <a:ea typeface="Arial"/>
              <a:sym typeface="Arial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Dados de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contexto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recolher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e/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ou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externos</a:t>
            </a:r>
            <a:endParaRPr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/>
                <a:sym typeface="Arial"/>
              </a:rPr>
              <a:t>Técnica</a:t>
            </a:r>
            <a:r>
              <a:rPr lang="en-US" dirty="0">
                <a:solidFill>
                  <a:schemeClr val="dk1"/>
                </a:solidFill>
                <a:latin typeface="Gill Sans MT"/>
              </a:rPr>
              <a:t>(s)</a:t>
            </a:r>
            <a:r>
              <a:rPr lang="en-US" dirty="0">
                <a:latin typeface="Gill Sans MT"/>
              </a:rPr>
              <a:t> de Machine Learning</a:t>
            </a: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Disponibilização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dos dados &amp;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Privacidade</a:t>
            </a:r>
            <a:endParaRPr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Trabalho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atual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&amp;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Calendarização</a:t>
            </a:r>
            <a:endParaRPr dirty="0">
              <a:latin typeface="Gill Sans MT" panose="020B0502020104020203" pitchFamily="34" charset="77"/>
            </a:endParaRPr>
          </a:p>
          <a:p>
            <a:pPr marL="267335" indent="-10668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ea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72555387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8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20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27" name="Google Shape;327;p68"/>
          <p:cNvSpPr txBox="1">
            <a:spLocks noGrp="1"/>
          </p:cNvSpPr>
          <p:nvPr>
            <p:ph type="title"/>
          </p:nvPr>
        </p:nvSpPr>
        <p:spPr>
          <a:xfrm>
            <a:off x="951011" y="816634"/>
            <a:ext cx="7535874" cy="482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Gill Sans MT"/>
                <a:sym typeface="Arial"/>
              </a:rPr>
              <a:t>Técnica(s) Machine Learning</a:t>
            </a:r>
            <a:br>
              <a:rPr lang="en-US" sz="2000" dirty="0">
                <a:solidFill>
                  <a:schemeClr val="dk1"/>
                </a:solidFill>
                <a:ea typeface="Arial"/>
                <a:sym typeface="Arial"/>
              </a:rPr>
            </a:br>
            <a:br>
              <a:rPr lang="en-US" sz="2000" dirty="0">
                <a:solidFill>
                  <a:schemeClr val="dk1"/>
                </a:solidFill>
                <a:ea typeface="Arial"/>
                <a:sym typeface="Arial"/>
              </a:rPr>
            </a:br>
            <a:endParaRPr lang="en-US" sz="1800" dirty="0">
              <a:cs typeface="Calibri Light"/>
            </a:endParaRPr>
          </a:p>
        </p:txBody>
      </p:sp>
      <p:sp>
        <p:nvSpPr>
          <p:cNvPr id="9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391B9058-AF6B-4D74-8936-1023FDAD9AD9}"/>
              </a:ext>
            </a:extLst>
          </p:cNvPr>
          <p:cNvSpPr txBox="1"/>
          <p:nvPr/>
        </p:nvSpPr>
        <p:spPr>
          <a:xfrm>
            <a:off x="2328063" y="5573675"/>
            <a:ext cx="7535873" cy="65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Para melhor experiência de utilizadores foi utilizado o </a:t>
            </a:r>
            <a:r>
              <a:rPr lang="pt-PT" sz="1600" b="1" dirty="0" err="1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travelMode</a:t>
            </a: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 TRANSIT para ser possível visualizar formas de chegar ao ponto de interesse.</a:t>
            </a:r>
            <a:endParaRPr lang="pt-PT" sz="105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FF1780-F71B-41C9-9918-3A93437FD7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7" y="1661689"/>
            <a:ext cx="4950248" cy="3790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429961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8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21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27" name="Google Shape;327;p68"/>
          <p:cNvSpPr txBox="1">
            <a:spLocks noGrp="1"/>
          </p:cNvSpPr>
          <p:nvPr>
            <p:ph type="title"/>
          </p:nvPr>
        </p:nvSpPr>
        <p:spPr>
          <a:xfrm>
            <a:off x="951011" y="816634"/>
            <a:ext cx="7535874" cy="482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Gill Sans MT"/>
                <a:sym typeface="Arial"/>
              </a:rPr>
              <a:t>Técnica(s) Machine Learning</a:t>
            </a:r>
            <a:br>
              <a:rPr lang="en-US" sz="2000" dirty="0">
                <a:solidFill>
                  <a:schemeClr val="dk1"/>
                </a:solidFill>
                <a:ea typeface="Arial"/>
                <a:sym typeface="Arial"/>
              </a:rPr>
            </a:br>
            <a:br>
              <a:rPr lang="en-US" sz="2000" dirty="0">
                <a:solidFill>
                  <a:schemeClr val="dk1"/>
                </a:solidFill>
                <a:ea typeface="Arial"/>
                <a:sym typeface="Arial"/>
              </a:rPr>
            </a:br>
            <a:endParaRPr lang="en-US" sz="1800" dirty="0">
              <a:cs typeface="Calibri Light"/>
            </a:endParaRPr>
          </a:p>
        </p:txBody>
      </p:sp>
      <p:sp>
        <p:nvSpPr>
          <p:cNvPr id="9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EB5A01-BC06-4BC0-AFD9-D14013A280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13" y="1736725"/>
            <a:ext cx="7474374" cy="325014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391B9058-AF6B-4D74-8936-1023FDAD9AD9}"/>
              </a:ext>
            </a:extLst>
          </p:cNvPr>
          <p:cNvSpPr txBox="1"/>
          <p:nvPr/>
        </p:nvSpPr>
        <p:spPr>
          <a:xfrm>
            <a:off x="4555196" y="5528733"/>
            <a:ext cx="3784471" cy="19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Avaliação de um ponto de interesse.</a:t>
            </a:r>
            <a:endParaRPr lang="pt-PT" sz="105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30967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4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22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95" name="Google Shape;295;p64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Conclusão</a:t>
            </a:r>
            <a:endParaRPr sz="4800" dirty="0">
              <a:solidFill>
                <a:schemeClr val="dk1"/>
              </a:solidFill>
              <a:latin typeface="Gill Sans MT" panose="020B0502020104020203" pitchFamily="34" charset="77"/>
            </a:endParaRPr>
          </a:p>
        </p:txBody>
      </p:sp>
      <p:sp>
        <p:nvSpPr>
          <p:cNvPr id="296" name="Google Shape;296;p64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10710874" cy="48488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sz="1800" dirty="0"/>
              <a:t>Em suma, foi detalhada a importância de abordagens inovadoras e </a:t>
            </a:r>
            <a:r>
              <a:rPr lang="pt-PT" sz="1800" dirty="0" err="1"/>
              <a:t>multidisciplina-res</a:t>
            </a:r>
            <a:r>
              <a:rPr lang="pt-PT" sz="1800" dirty="0"/>
              <a:t> para enfrentar os desafios no setor do turismo, especialmente no contexto de cidades históricas como Coimbra. Ao desenvolver uma </a:t>
            </a:r>
            <a:r>
              <a:rPr lang="pt-PT" sz="1800" dirty="0" err="1"/>
              <a:t>Progressive</a:t>
            </a:r>
            <a:r>
              <a:rPr lang="pt-PT" sz="1800" dirty="0"/>
              <a:t> Web App (PWA) para o turismo em Coimbra, buscou-se superar as lacunas na acessibilidade e </a:t>
            </a:r>
            <a:r>
              <a:rPr lang="pt-PT" sz="1800" dirty="0" err="1"/>
              <a:t>quali-dade</a:t>
            </a:r>
            <a:r>
              <a:rPr lang="pt-PT" sz="1800" dirty="0"/>
              <a:t> das informações disponíveis para os visitantes. 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sz="1800" dirty="0"/>
              <a:t>A abordagem aplicada visa não apenas melhorar a experiência do turista, mas também impulsionar o </a:t>
            </a:r>
            <a:r>
              <a:rPr lang="pt-PT" sz="1800" dirty="0" err="1"/>
              <a:t>desenvolvi-mento</a:t>
            </a:r>
            <a:r>
              <a:rPr lang="pt-PT" sz="1800" dirty="0"/>
              <a:t> econômico local e promover Coimbra como um destino turístico destacado. Além disso, este estudo contribui para o campo do turismo ao integrar tecnologias avançadas, como aprendizagem automática, para proporcionar aos turistas uma experiência mais personalizada e imersiva. 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sz="1800" dirty="0"/>
              <a:t>A arquitetura da aplicação, a </a:t>
            </a:r>
            <a:r>
              <a:rPr lang="pt-PT" sz="1800" dirty="0" err="1"/>
              <a:t>metodolo-gia</a:t>
            </a:r>
            <a:r>
              <a:rPr lang="pt-PT" sz="1800" dirty="0"/>
              <a:t> de desenvolvimento ágil e a consideração cuidadosa da privacidade dos dados dos utilizadores são elementos-chave que destacam a abordagem adotada neste trabalho. As funcionalidades propostas para a PWA, como gráficos estatísticos, </a:t>
            </a:r>
            <a:r>
              <a:rPr lang="pt-PT" sz="1800" dirty="0" err="1"/>
              <a:t>gale-rias</a:t>
            </a:r>
            <a:r>
              <a:rPr lang="pt-PT" sz="1800" dirty="0"/>
              <a:t> de fotos e vídeos, e feedback dos utilizadores, representam áreas de </a:t>
            </a:r>
            <a:r>
              <a:rPr lang="pt-PT" sz="1800" dirty="0" err="1"/>
              <a:t>desenvolvi-mento</a:t>
            </a:r>
            <a:r>
              <a:rPr lang="pt-PT" sz="1800" dirty="0"/>
              <a:t> futuro que têm o potencial de enriquecer ainda mais a experiência do turista em Coimbra.</a:t>
            </a:r>
            <a:endParaRPr sz="1800" dirty="0">
              <a:solidFill>
                <a:schemeClr val="dk1"/>
              </a:solidFill>
              <a:ea typeface="Arial"/>
              <a:sym typeface="Arial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8168754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3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3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87" name="Google Shape;287;p63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Motivação</a:t>
            </a:r>
            <a:endParaRPr sz="4800" dirty="0">
              <a:solidFill>
                <a:schemeClr val="dk1"/>
              </a:solidFill>
              <a:latin typeface="Gill Sans MT" panose="020B0502020104020203" pitchFamily="34" charset="77"/>
            </a:endParaRPr>
          </a:p>
        </p:txBody>
      </p:sp>
      <p:sp>
        <p:nvSpPr>
          <p:cNvPr id="288" name="Google Shape;288;p63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10804008" cy="44240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Coimbra enfrenta desafios no turismo devido à falta de acessibilidade e informações atualizadas para os visitantes, afetando negativamente suas experiências e a economia local.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77"/>
              <a:ea typeface="Arial"/>
              <a:sym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7" y="3598333"/>
            <a:ext cx="4035237" cy="2523067"/>
          </a:xfrm>
          <a:prstGeom prst="rect">
            <a:avLst/>
          </a:prstGeom>
        </p:spPr>
      </p:pic>
      <p:sp>
        <p:nvSpPr>
          <p:cNvPr id="8" name="Google Shape;279;p62">
            <a:extLst>
              <a:ext uri="{FF2B5EF4-FFF2-40B4-BE49-F238E27FC236}">
                <a16:creationId xmlns:a16="http://schemas.microsoft.com/office/drawing/2014/main" id="{02349419-6003-394C-A91E-29BCD03411D0}"/>
              </a:ext>
            </a:extLst>
          </p:cNvPr>
          <p:cNvSpPr txBox="1"/>
          <p:nvPr/>
        </p:nvSpPr>
        <p:spPr>
          <a:xfrm>
            <a:off x="1120413" y="6229845"/>
            <a:ext cx="3934003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100" b="1" dirty="0"/>
              <a:t>Cristiana Dias</a:t>
            </a:r>
            <a:br>
              <a:rPr lang="pt-PT" sz="1000" dirty="0"/>
            </a:br>
            <a:r>
              <a:rPr lang="pt-PT" sz="1100" b="1" dirty="0"/>
              <a:t>»» [Reportagem da edição impressa do “Campeão” de 7/9/2023]</a:t>
            </a:r>
            <a:endParaRPr sz="1000" dirty="0">
              <a:solidFill>
                <a:srgbClr val="4D4D4D"/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05" y="3708401"/>
            <a:ext cx="5350657" cy="657496"/>
          </a:xfrm>
          <a:prstGeom prst="rect">
            <a:avLst/>
          </a:prstGeom>
        </p:spPr>
      </p:pic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02349419-6003-394C-A91E-29BCD03411D0}"/>
              </a:ext>
            </a:extLst>
          </p:cNvPr>
          <p:cNvSpPr txBox="1"/>
          <p:nvPr/>
        </p:nvSpPr>
        <p:spPr>
          <a:xfrm>
            <a:off x="5599639" y="5286543"/>
            <a:ext cx="5923495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just">
              <a:buClr>
                <a:srgbClr val="4D4D4D"/>
              </a:buClr>
              <a:buSzPts val="1400"/>
            </a:pPr>
            <a:r>
              <a:rPr lang="pt-PT" dirty="0"/>
              <a:t>“Dificuldades de acesso a informações precisas, resultando em experiências turísticas inconsistentes e impactando negativamente a economia local.”</a:t>
            </a:r>
            <a:endParaRPr sz="1400" dirty="0">
              <a:solidFill>
                <a:srgbClr val="4D4D4D"/>
              </a:solidFill>
              <a:latin typeface="Gill Sans MT" panose="020B0502020104020203" pitchFamily="34" charset="77"/>
            </a:endParaRPr>
          </a:p>
        </p:txBody>
      </p:sp>
      <p:sp>
        <p:nvSpPr>
          <p:cNvPr id="12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8041593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4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4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95" name="Google Shape;295;p64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Objetivo</a:t>
            </a:r>
            <a:endParaRPr sz="4800" dirty="0">
              <a:solidFill>
                <a:schemeClr val="dk1"/>
              </a:solidFill>
              <a:latin typeface="Gill Sans MT" panose="020B0502020104020203" pitchFamily="34" charset="77"/>
            </a:endParaRPr>
          </a:p>
        </p:txBody>
      </p:sp>
      <p:sp>
        <p:nvSpPr>
          <p:cNvPr id="296" name="Google Shape;296;p64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10710874" cy="48488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Desenvolver uma PWA para Turismo em Coimbra, utilizando tecnologias modernas como Quasar Framework 2, Vue.js 3 e Google Maps APIs, para melhorar a experiência dos turistas, facilitando a exploração dos pontos de interesse da cidade e promovendo a partilha de experiências entre os utilizadores.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endParaRPr lang="pt-PT" dirty="0"/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Além disso, o projeto visa impulsionar o turismo local, fornecendo recomendações personalizadas com base nas preferências dos utilizadores e contribuindo para a economia da cidade.</a:t>
            </a:r>
          </a:p>
          <a:p>
            <a:pPr marL="267881" indent="-107152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ea typeface="Arial"/>
              <a:sym typeface="Arial"/>
            </a:endParaRPr>
          </a:p>
          <a:p>
            <a:pPr marL="267881" indent="-107152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ea typeface="Arial"/>
              <a:sym typeface="Arial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6312747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5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5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03" name="Google Shape;303;p65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Trabalhos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Relacionados</a:t>
            </a:r>
            <a:endParaRPr sz="4800" dirty="0">
              <a:solidFill>
                <a:schemeClr val="dk1"/>
              </a:solidFill>
              <a:latin typeface="Gill Sans MT" panose="020B0502020104020203" pitchFamily="34" charset="77"/>
            </a:endParaRPr>
          </a:p>
        </p:txBody>
      </p:sp>
      <p:sp>
        <p:nvSpPr>
          <p:cNvPr id="304" name="Google Shape;304;p65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10550008" cy="46865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Modelo inteligente de recomendação de locais turísticos baseado em filtragem colaborativa e preferências do usuário.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ea typeface="Arial"/>
                <a:sym typeface="Arial"/>
              </a:rPr>
              <a:t>Zhong Hua Wang </a:t>
            </a:r>
            <a:r>
              <a:rPr lang="pt-PT" b="1" dirty="0">
                <a:latin typeface="Gill Sans MT" panose="020B0502020104020203" pitchFamily="34" charset="0"/>
              </a:rPr>
              <a:t>(2023)</a:t>
            </a:r>
            <a:r>
              <a:rPr lang="pt-PT" dirty="0">
                <a:latin typeface="Gill Sans MT" panose="020B0502020104020203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Sistema de Informação Geográfica para Guia Turístico (Baseado em Android) na Cidade de Cirebon.</a:t>
            </a:r>
            <a:r>
              <a:rPr lang="pt-PT" b="1" dirty="0"/>
              <a:t>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Dion Nugraha, Nana Suarna &amp; Dita Rizki Amalia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ea typeface="Arial"/>
                <a:sym typeface="Arial"/>
              </a:rPr>
              <a:t> </a:t>
            </a:r>
            <a:r>
              <a:rPr lang="pt-PT" b="1" dirty="0">
                <a:latin typeface="Gill Sans MT" panose="020B0502020104020203" pitchFamily="34" charset="0"/>
              </a:rPr>
              <a:t>(2022).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lang="pt-PT" b="1" dirty="0">
              <a:latin typeface="Gill Sans MT" panose="020B0502020104020203" pitchFamily="34" charset="0"/>
            </a:endParaRPr>
          </a:p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Turismo inteligente.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Aristea Kontogianni </a:t>
            </a:r>
            <a:r>
              <a:rPr lang="pt-PT" b="1" dirty="0">
                <a:latin typeface="Gill Sans MT" panose="020B0502020104020203" pitchFamily="34" charset="0"/>
              </a:rPr>
              <a:t>(2020).</a:t>
            </a:r>
          </a:p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endParaRPr lang="pt-PT" b="1" dirty="0">
              <a:latin typeface="Gill Sans MT" panose="020B05020201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145636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6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11" name="Google Shape;311;p66"/>
          <p:cNvSpPr txBox="1">
            <a:spLocks noGrp="1"/>
          </p:cNvSpPr>
          <p:nvPr>
            <p:ph type="title"/>
          </p:nvPr>
        </p:nvSpPr>
        <p:spPr>
          <a:xfrm>
            <a:off x="902654" y="723305"/>
            <a:ext cx="11364865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500" dirty="0" err="1">
                <a:latin typeface="Gill Sans MT" panose="020B0502020104020203" pitchFamily="34" charset="0"/>
                <a:cs typeface="Calibri Light"/>
                <a:sym typeface="Arial"/>
              </a:rPr>
              <a:t>Arquitetura</a:t>
            </a:r>
            <a:r>
              <a:rPr lang="en-US" sz="4500" dirty="0">
                <a:latin typeface="Gill Sans MT" panose="020B0502020104020203" pitchFamily="34" charset="0"/>
                <a:cs typeface="Calibri Light"/>
                <a:sym typeface="Arial"/>
              </a:rPr>
              <a:t> da </a:t>
            </a:r>
            <a:r>
              <a:rPr lang="en-US" sz="4500" dirty="0" err="1">
                <a:latin typeface="Gill Sans MT" panose="020B0502020104020203" pitchFamily="34" charset="0"/>
                <a:cs typeface="Calibri Light"/>
                <a:sym typeface="Arial"/>
              </a:rPr>
              <a:t>Aplicação</a:t>
            </a:r>
            <a:br>
              <a:rPr lang="en-US" sz="4500" dirty="0">
                <a:latin typeface="Gill Sans MT" panose="020B0502020104020203" pitchFamily="34" charset="0"/>
                <a:cs typeface="Calibri Light"/>
                <a:sym typeface="Arial"/>
              </a:rPr>
            </a:br>
            <a:br>
              <a:rPr lang="en-US" sz="4500" dirty="0">
                <a:latin typeface="Gill Sans MT" panose="020B0502020104020203" pitchFamily="34" charset="0"/>
                <a:cs typeface="Calibri Light"/>
              </a:rPr>
            </a:br>
            <a:endParaRPr lang="en-US" sz="4500" dirty="0">
              <a:latin typeface="Gill Sans MT" panose="020B0502020104020203" pitchFamily="34" charset="0"/>
              <a:cs typeface="Calibr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6400"/>
            </a:pPr>
            <a:br>
              <a:rPr lang="en-US" sz="4500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</a:br>
            <a:endParaRPr dirty="0">
              <a:latin typeface="Gill Sans MT" panose="020B0502020104020203" pitchFamily="34" charset="0"/>
              <a:cs typeface="Calibri Light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026" name="Picture 2" descr="Diagrama de arquitetura de um P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95" y="1967753"/>
            <a:ext cx="4343818" cy="150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Application Architecture [Complete Guide &amp; Diagrams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13" y="3835400"/>
            <a:ext cx="4395553" cy="20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96;p64"/>
          <p:cNvSpPr txBox="1">
            <a:spLocks/>
          </p:cNvSpPr>
          <p:nvPr/>
        </p:nvSpPr>
        <p:spPr>
          <a:xfrm>
            <a:off x="913859" y="1900019"/>
            <a:ext cx="6408454" cy="38827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Interface de Usuário (UI):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dirty="0"/>
              <a:t>VueJs 3 &amp; Quasar Framework 2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Back-End: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dirty="0"/>
              <a:t>NodeJs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sz="2531" dirty="0">
                <a:solidFill>
                  <a:schemeClr val="dk1"/>
                </a:solidFill>
                <a:ea typeface="Arial"/>
                <a:sym typeface="Arial"/>
              </a:rPr>
              <a:t>Armazenamento de Dados e Serviços Externos: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131" dirty="0">
                <a:solidFill>
                  <a:schemeClr val="dk1"/>
                </a:solidFill>
                <a:ea typeface="Arial"/>
                <a:sym typeface="Arial"/>
              </a:rPr>
              <a:t>PouchDB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131" dirty="0">
                <a:solidFill>
                  <a:schemeClr val="dk1"/>
                </a:solidFill>
                <a:ea typeface="Arial"/>
                <a:sym typeface="Arial"/>
              </a:rPr>
              <a:t>CouchDB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131" dirty="0">
                <a:solidFill>
                  <a:schemeClr val="dk1"/>
                </a:solidFill>
                <a:ea typeface="Arial"/>
                <a:sym typeface="Arial"/>
              </a:rPr>
              <a:t>Firebase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/>
              <a:t>Google Maps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endParaRPr lang="pt-PT" sz="2131" dirty="0">
              <a:solidFill>
                <a:schemeClr val="dk1"/>
              </a:solidFill>
              <a:ea typeface="Arial"/>
              <a:sym typeface="Arial"/>
            </a:endParaRP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r>
              <a:rPr lang="pt-PT" sz="2131" dirty="0">
                <a:solidFill>
                  <a:schemeClr val="dk1"/>
                </a:solidFill>
                <a:ea typeface="Arial"/>
                <a:sym typeface="Arial"/>
              </a:rPr>
              <a:t>	</a:t>
            </a:r>
          </a:p>
          <a:p>
            <a:pPr marL="267881" indent="-107152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pt-PT" sz="2531" dirty="0">
              <a:solidFill>
                <a:schemeClr val="dk1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427563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7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7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19" name="Google Shape;319;p67"/>
          <p:cNvSpPr txBox="1">
            <a:spLocks noGrp="1"/>
          </p:cNvSpPr>
          <p:nvPr>
            <p:ph type="title"/>
          </p:nvPr>
        </p:nvSpPr>
        <p:spPr>
          <a:xfrm>
            <a:off x="913859" y="723305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Dados a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recolher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e/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ou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externos</a:t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320" name="Google Shape;320;p67"/>
          <p:cNvSpPr txBox="1">
            <a:spLocks noGrp="1"/>
          </p:cNvSpPr>
          <p:nvPr>
            <p:ph type="body" idx="1"/>
          </p:nvPr>
        </p:nvSpPr>
        <p:spPr>
          <a:xfrm>
            <a:off x="913859" y="2009180"/>
            <a:ext cx="10571559" cy="48488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Sensor de interesse: GPS (Sistema de Posicionamento Global)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Utilização do GPS para obter coordenadas precisas de localização.</a:t>
            </a:r>
          </a:p>
          <a:p>
            <a:pPr marL="267881" indent="-26788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Outras fontes externas a correlacionar: Google Maps API’s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Integração das API's do Google Maps para enriquecer os dados coletados com informações adicionais, como detalhes sobre pontos de interesse, avaliações e direções.</a:t>
            </a:r>
          </a:p>
          <a:p>
            <a:pPr marL="267881" indent="-26788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Perfil e incentivo aos voluntários para recolha: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Desenvolvimento de um perfil de voluntários interessados em contribuir com a coleta de dados.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Criação de incentivos, como reconhecimento público, benefícios ou recompensas, para motivar a participação dos voluntários.</a:t>
            </a:r>
            <a:endParaRPr sz="2000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41862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7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8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19" name="Google Shape;319;p67"/>
          <p:cNvSpPr txBox="1">
            <a:spLocks noGrp="1"/>
          </p:cNvSpPr>
          <p:nvPr>
            <p:ph type="title"/>
          </p:nvPr>
        </p:nvSpPr>
        <p:spPr>
          <a:xfrm>
            <a:off x="913859" y="723305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Dados a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recolher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e/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ou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externos</a:t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5B7FF3-585A-40B6-8CA2-7018EFEBE6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85" y="1858327"/>
            <a:ext cx="5672282" cy="40167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D37D04E9-28F6-412C-9EAB-C698A0A61F9B}"/>
              </a:ext>
            </a:extLst>
          </p:cNvPr>
          <p:cNvSpPr txBox="1"/>
          <p:nvPr/>
        </p:nvSpPr>
        <p:spPr>
          <a:xfrm>
            <a:off x="3917331" y="5938594"/>
            <a:ext cx="3934003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400" b="1" dirty="0" err="1"/>
              <a:t>Payload</a:t>
            </a:r>
            <a:r>
              <a:rPr lang="pt-PT" sz="1400" b="1" dirty="0"/>
              <a:t> de um ponto de interesse (</a:t>
            </a:r>
            <a:r>
              <a:rPr lang="pt-PT" sz="1400" b="1" dirty="0" err="1"/>
              <a:t>GoogleMaps</a:t>
            </a:r>
            <a:r>
              <a:rPr lang="pt-PT" sz="1400" b="1" dirty="0"/>
              <a:t> API)</a:t>
            </a:r>
            <a:endParaRPr sz="1100" dirty="0">
              <a:solidFill>
                <a:srgbClr val="4D4D4D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36859879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7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9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19" name="Google Shape;319;p67"/>
          <p:cNvSpPr txBox="1">
            <a:spLocks noGrp="1"/>
          </p:cNvSpPr>
          <p:nvPr>
            <p:ph type="title"/>
          </p:nvPr>
        </p:nvSpPr>
        <p:spPr>
          <a:xfrm>
            <a:off x="913859" y="723305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Dados a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recolher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e/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ou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externos</a:t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D37D04E9-28F6-412C-9EAB-C698A0A61F9B}"/>
              </a:ext>
            </a:extLst>
          </p:cNvPr>
          <p:cNvSpPr txBox="1"/>
          <p:nvPr/>
        </p:nvSpPr>
        <p:spPr>
          <a:xfrm>
            <a:off x="3649262" y="6231467"/>
            <a:ext cx="5556869" cy="30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Dados de utilizadores armazenados no </a:t>
            </a:r>
            <a:r>
              <a:rPr lang="pt-PT" sz="1600" b="1" dirty="0" err="1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Firebase</a:t>
            </a:r>
            <a:r>
              <a:rPr lang="pt-PT" sz="1600" b="1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.</a:t>
            </a:r>
            <a:r>
              <a:rPr lang="pt-PT" sz="1200" b="1" dirty="0">
                <a:latin typeface="Gill Sans MT" panose="020B0502020104020203" pitchFamily="34" charset="0"/>
              </a:rPr>
              <a:t>)</a:t>
            </a:r>
            <a:endParaRPr lang="pt-PT" sz="1050" b="1" dirty="0">
              <a:solidFill>
                <a:srgbClr val="4D4D4D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E48251-2650-4C67-A1EA-246DC9C146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50" y="1510507"/>
            <a:ext cx="8036718" cy="4687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3091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1191</Words>
  <Application>Microsoft Office PowerPoint</Application>
  <PresentationFormat>Ecrã Panorâmico</PresentationFormat>
  <Paragraphs>126</Paragraphs>
  <Slides>22</Slides>
  <Notes>22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 MT</vt:lpstr>
      <vt:lpstr>Office Theme</vt:lpstr>
      <vt:lpstr>Desenvolvimento de uma Progressive Web App (PWA) para Turismo em Coimbra </vt:lpstr>
      <vt:lpstr>Agenda</vt:lpstr>
      <vt:lpstr>Motivação</vt:lpstr>
      <vt:lpstr>Objetivo</vt:lpstr>
      <vt:lpstr>Trabalhos Relacionados</vt:lpstr>
      <vt:lpstr>Arquitetura da Aplicação    </vt:lpstr>
      <vt:lpstr>Dados a recolher e/ou externos </vt:lpstr>
      <vt:lpstr>Dados a recolher e/ou externos </vt:lpstr>
      <vt:lpstr>Dados a recolher e/ou externos </vt:lpstr>
      <vt:lpstr>Dados a recolher e/ou externos </vt:lpstr>
      <vt:lpstr> Visualização de dados  </vt:lpstr>
      <vt:lpstr>Mapas Interativos  </vt:lpstr>
      <vt:lpstr>Mapas Interativos  </vt:lpstr>
      <vt:lpstr>Mapas Interativos  </vt:lpstr>
      <vt:lpstr>Mapas Interativos  </vt:lpstr>
      <vt:lpstr>Disponibilização dos dados &amp; Privacidade  </vt:lpstr>
      <vt:lpstr>Apresentação do PowerPoint</vt:lpstr>
      <vt:lpstr>Técnica(s) Machine Learning  </vt:lpstr>
      <vt:lpstr>Técnica(s) Machine Learning  </vt:lpstr>
      <vt:lpstr>Técnica(s) Machine Learning  </vt:lpstr>
      <vt:lpstr>Técnica(s) Machine Learning 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</dc:title>
  <dc:creator>Microsoft Office User</dc:creator>
  <cp:lastModifiedBy>Lourenço Daniel Sebastião Carlos</cp:lastModifiedBy>
  <cp:revision>104</cp:revision>
  <dcterms:created xsi:type="dcterms:W3CDTF">2021-03-01T16:19:44Z</dcterms:created>
  <dcterms:modified xsi:type="dcterms:W3CDTF">2024-06-23T22:38:42Z</dcterms:modified>
</cp:coreProperties>
</file>