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9" r:id="rId12"/>
    <p:sldId id="320" r:id="rId13"/>
    <p:sldId id="321" r:id="rId14"/>
    <p:sldId id="322" r:id="rId15"/>
    <p:sldId id="315" r:id="rId16"/>
    <p:sldId id="317" r:id="rId17"/>
    <p:sldId id="323" r:id="rId18"/>
    <p:sldId id="316" r:id="rId19"/>
    <p:sldId id="318" r:id="rId20"/>
    <p:sldId id="326" r:id="rId21"/>
    <p:sldId id="324" r:id="rId22"/>
    <p:sldId id="32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DE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4" autoAdjust="0"/>
    <p:restoredTop sz="94660"/>
  </p:normalViewPr>
  <p:slideViewPr>
    <p:cSldViewPr>
      <p:cViewPr varScale="1">
        <p:scale>
          <a:sx n="109" d="100"/>
          <a:sy n="109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21001-8C3D-4BDB-B784-6A8334E31215}" type="datetimeFigureOut">
              <a:rPr lang="pt-PT" smtClean="0"/>
              <a:t>05/05/2022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EA45C-17AE-489B-A35F-6334A9D0145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029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ângulo arredondado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arredondado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PT"/>
              <a:t>Faça clique para editar o estilo</a:t>
            </a:r>
            <a:endParaRPr kumimoji="0" lang="en-US"/>
          </a:p>
        </p:txBody>
      </p:sp>
      <p:sp>
        <p:nvSpPr>
          <p:cNvPr id="19" name="Marcador de Posição d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ângulo arredondado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arredondado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arredondado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ângulo arredondado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Arredondar Rectângulo de Canto Simples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PT"/>
              <a:t>Clique no ícone para adicionar uma imagem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arredondado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arredondado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Marcador de Posição do Título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pt-PT"/>
              <a:t>Clique para editar os estilos</a:t>
            </a:r>
          </a:p>
          <a:p>
            <a:pPr lvl="1" eaLnBrk="1" latinLnBrk="0" hangingPunct="1"/>
            <a:r>
              <a:rPr kumimoji="0" lang="pt-PT"/>
              <a:t>Segundo nível</a:t>
            </a:r>
          </a:p>
          <a:p>
            <a:pPr lvl="2" eaLnBrk="1" latinLnBrk="0" hangingPunct="1"/>
            <a:r>
              <a:rPr kumimoji="0" lang="pt-PT"/>
              <a:t>Terceiro nível</a:t>
            </a:r>
          </a:p>
          <a:p>
            <a:pPr lvl="3" eaLnBrk="1" latinLnBrk="0" hangingPunct="1"/>
            <a:r>
              <a:rPr kumimoji="0" lang="pt-PT"/>
              <a:t>Quarto nível</a:t>
            </a:r>
          </a:p>
          <a:p>
            <a:pPr lvl="4" eaLnBrk="1" latinLnBrk="0" hangingPunct="1"/>
            <a:r>
              <a:rPr kumimoji="0" lang="pt-PT"/>
              <a:t>Quinto nível</a:t>
            </a:r>
            <a:endParaRPr kumimoji="0" lang="en-US"/>
          </a:p>
        </p:txBody>
      </p:sp>
      <p:sp>
        <p:nvSpPr>
          <p:cNvPr id="25" name="Marcador de Posição da Data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4A3E61B-3AB3-490F-90D4-269C8A444AE7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18" name="Marcador de Posição do Rodapé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467544" y="2276872"/>
            <a:ext cx="8229600" cy="25527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P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INSTITUTO SUPERIOR POLITÉCNICO KATANGOJI</a:t>
            </a:r>
            <a:br>
              <a:rPr lang="pt-P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DEPARTAMENTO DE ENGENHARIA INFORMÁTICA</a:t>
            </a:r>
            <a:r>
              <a:rPr lang="pt-PT" sz="2000" b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PT" sz="2000" b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20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PT" sz="20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TRABALHO DE FIM DE CURSO</a:t>
            </a:r>
            <a:r>
              <a:rPr lang="pt-PT" sz="2400" b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/>
            </a:r>
            <a:br>
              <a:rPr lang="pt-PT" sz="2400" b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</a:br>
            <a:r>
              <a:rPr lang="pt-PT" sz="20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itchFamily="34" charset="0"/>
              </a:rPr>
              <a:t/>
            </a:r>
            <a:br>
              <a:rPr lang="pt-PT" sz="20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itchFamily="34" charset="0"/>
              </a:rPr>
            </a:br>
            <a:r>
              <a:rPr lang="pt-PT" sz="20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itchFamily="34" charset="0"/>
              </a:rPr>
              <a:t/>
            </a:r>
            <a:br>
              <a:rPr lang="pt-PT" sz="20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itchFamily="34" charset="0"/>
              </a:rPr>
            </a:br>
            <a:endParaRPr lang="pt-PT" sz="2700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467544" y="3465363"/>
            <a:ext cx="7990656" cy="1691829"/>
          </a:xfrm>
        </p:spPr>
        <p:txBody>
          <a:bodyPr>
            <a:noAutofit/>
          </a:bodyPr>
          <a:lstStyle/>
          <a:p>
            <a:pPr algn="ctr">
              <a:lnSpc>
                <a:spcPct val="130000"/>
              </a:lnSpc>
            </a:pPr>
            <a:r>
              <a:rPr lang="pt-PT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Sistema Web Para Ajudar na Orientação Vocacional e Profissional dos Estudantes do Ensino Médio do Colégio Inovador</a:t>
            </a:r>
            <a:endParaRPr lang="pt-PT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667000" y="5243955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Autor: Lourenço Daniel Sebastião Carlos</a:t>
            </a:r>
            <a:endParaRPr lang="pt-PT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  <a:cs typeface="Times New Roman" pitchFamily="18" charset="0"/>
            </a:endParaRPr>
          </a:p>
          <a:p>
            <a:r>
              <a:rPr lang="pt-PT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Tutor: </a:t>
            </a:r>
            <a:r>
              <a:rPr lang="pt-PT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Eng</a:t>
            </a:r>
            <a:r>
              <a:rPr lang="pt-PT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. </a:t>
            </a:r>
            <a:r>
              <a:rPr lang="pt-PT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Antonio</a:t>
            </a:r>
            <a:r>
              <a:rPr lang="pt-PT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 L. </a:t>
            </a:r>
            <a:r>
              <a:rPr lang="pt-PT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Aguilera</a:t>
            </a:r>
            <a:r>
              <a:rPr lang="pt-PT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 </a:t>
            </a:r>
            <a:r>
              <a:rPr lang="pt-PT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González</a:t>
            </a:r>
            <a:r>
              <a:rPr lang="pt-PT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 </a:t>
            </a:r>
            <a:r>
              <a:rPr lang="pt-PT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PhD</a:t>
            </a:r>
            <a:r>
              <a:rPr lang="pt-PT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  <a:cs typeface="Times New Roman" pitchFamily="18" charset="0"/>
              </a:rPr>
              <a:t>.</a:t>
            </a:r>
            <a:endParaRPr lang="pt-PT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733801" y="6096000"/>
            <a:ext cx="1702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Luanda, </a:t>
            </a:r>
            <a:r>
              <a:rPr lang="pt-PT" sz="1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2022</a:t>
            </a:r>
            <a:endParaRPr lang="pt-PT" sz="1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pic>
        <p:nvPicPr>
          <p:cNvPr id="9" name="Imagem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394" y="692696"/>
            <a:ext cx="977900" cy="989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88430" y="848395"/>
            <a:ext cx="6779914" cy="564381"/>
          </a:xfrm>
        </p:spPr>
        <p:txBody>
          <a:bodyPr>
            <a:normAutofit/>
          </a:bodyPr>
          <a:lstStyle/>
          <a:p>
            <a:r>
              <a:rPr lang="pt-PT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Objectivos da orientação</a:t>
            </a:r>
          </a:p>
        </p:txBody>
      </p:sp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683568" y="1556792"/>
            <a:ext cx="8003232" cy="4536504"/>
          </a:xfrm>
          <a:prstGeom prst="rect">
            <a:avLst/>
          </a:prstGeom>
        </p:spPr>
        <p:txBody>
          <a:bodyPr>
            <a:no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0">
              <a:lnSpc>
                <a:spcPct val="150000"/>
              </a:lnSpc>
            </a:pPr>
            <a:r>
              <a:rPr lang="pt-PT" sz="2000" dirty="0"/>
              <a:t>Ajudar à personalização da educação</a:t>
            </a:r>
            <a:r>
              <a:rPr lang="pt-PT" sz="2000" dirty="0" smtClean="0"/>
              <a:t>;</a:t>
            </a:r>
            <a:endParaRPr lang="pt-PT" sz="2000" dirty="0"/>
          </a:p>
          <a:p>
            <a:pPr lvl="0">
              <a:lnSpc>
                <a:spcPct val="150000"/>
              </a:lnSpc>
            </a:pPr>
            <a:r>
              <a:rPr lang="pt-PT" sz="2000" dirty="0"/>
              <a:t>Adaptar a resposta educativa às necessidades do aluno;</a:t>
            </a:r>
          </a:p>
          <a:p>
            <a:pPr lvl="0">
              <a:lnSpc>
                <a:spcPct val="150000"/>
              </a:lnSpc>
            </a:pPr>
            <a:r>
              <a:rPr lang="pt-PT" sz="2000" dirty="0"/>
              <a:t>Favorecer a maturidade pessoal, o desenvolvimento pessoal e sistema de valores;</a:t>
            </a:r>
          </a:p>
          <a:p>
            <a:pPr lvl="0">
              <a:lnSpc>
                <a:spcPct val="150000"/>
              </a:lnSpc>
            </a:pPr>
            <a:r>
              <a:rPr lang="pt-PT" sz="2000" dirty="0" smtClean="0"/>
              <a:t>Prevenir </a:t>
            </a:r>
            <a:r>
              <a:rPr lang="pt-PT" sz="2000" dirty="0"/>
              <a:t>os problemas de aprendizagem;</a:t>
            </a:r>
          </a:p>
          <a:p>
            <a:pPr lvl="0">
              <a:lnSpc>
                <a:spcPct val="150000"/>
              </a:lnSpc>
            </a:pPr>
            <a:r>
              <a:rPr lang="pt-PT" sz="2000" dirty="0"/>
              <a:t>Assegurar a continuidade educativa através das distintas áreas, ciclos e etapas;</a:t>
            </a:r>
          </a:p>
          <a:p>
            <a:pPr lvl="0">
              <a:lnSpc>
                <a:spcPct val="150000"/>
              </a:lnSpc>
            </a:pPr>
            <a:r>
              <a:rPr lang="pt-PT" sz="2000" dirty="0"/>
              <a:t>Contribuir com factores de inovação, qualidade para uma melhor educação orientadora.</a:t>
            </a:r>
          </a:p>
        </p:txBody>
      </p:sp>
    </p:spTree>
    <p:extLst>
      <p:ext uri="{BB962C8B-B14F-4D97-AF65-F5344CB8AC3E}">
        <p14:creationId xmlns:p14="http://schemas.microsoft.com/office/powerpoint/2010/main" val="195455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25 testes vocacionais grátis para você fazer on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276872"/>
            <a:ext cx="4128459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99591" y="1412776"/>
            <a:ext cx="7499994" cy="564381"/>
          </a:xfrm>
        </p:spPr>
        <p:txBody>
          <a:bodyPr>
            <a:noAutofit/>
          </a:bodyPr>
          <a:lstStyle/>
          <a:p>
            <a:r>
              <a:rPr lang="pt-PT" sz="3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Orientação: </a:t>
            </a:r>
            <a:r>
              <a:rPr lang="pt-PT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papeis e recomendações</a:t>
            </a:r>
          </a:p>
        </p:txBody>
      </p:sp>
    </p:spTree>
    <p:extLst>
      <p:ext uri="{BB962C8B-B14F-4D97-AF65-F5344CB8AC3E}">
        <p14:creationId xmlns:p14="http://schemas.microsoft.com/office/powerpoint/2010/main" val="25717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88430" y="848395"/>
            <a:ext cx="6779914" cy="564381"/>
          </a:xfrm>
        </p:spPr>
        <p:txBody>
          <a:bodyPr>
            <a:noAutofit/>
          </a:bodyPr>
          <a:lstStyle/>
          <a:p>
            <a:r>
              <a:rPr lang="pt-PT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Papel </a:t>
            </a:r>
            <a:r>
              <a:rPr lang="pt-PT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dos pais na orientação vocacional e profissional</a:t>
            </a:r>
          </a:p>
        </p:txBody>
      </p:sp>
      <p:pic>
        <p:nvPicPr>
          <p:cNvPr id="7172" name="Picture 4" descr="Orientação Vocacional | Consultório Alessandra Dat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993178"/>
            <a:ext cx="4659291" cy="322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Posição de Conteúdo 2"/>
          <p:cNvSpPr txBox="1">
            <a:spLocks/>
          </p:cNvSpPr>
          <p:nvPr/>
        </p:nvSpPr>
        <p:spPr>
          <a:xfrm>
            <a:off x="3491880" y="2000636"/>
            <a:ext cx="5122912" cy="4308684"/>
          </a:xfrm>
          <a:prstGeom prst="rect">
            <a:avLst/>
          </a:prstGeom>
        </p:spPr>
        <p:txBody>
          <a:bodyPr>
            <a:no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r>
              <a:rPr lang="pt-P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PT" sz="2000" b="1" dirty="0">
                <a:latin typeface="Arial" panose="020B0604020202020204" pitchFamily="34" charset="0"/>
                <a:cs typeface="Arial" panose="020B0604020202020204" pitchFamily="34" charset="0"/>
              </a:rPr>
              <a:t>investigação acerca do papel dos pais na orientação profissional, segundo diferentes referenciais </a:t>
            </a:r>
            <a:r>
              <a:rPr lang="pt-P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teóricas, revela </a:t>
            </a:r>
            <a:r>
              <a:rPr lang="pt-PT" sz="2000" b="1" dirty="0">
                <a:latin typeface="Arial" panose="020B0604020202020204" pitchFamily="34" charset="0"/>
                <a:cs typeface="Arial" panose="020B0604020202020204" pitchFamily="34" charset="0"/>
              </a:rPr>
              <a:t>a influência destes no desenvolvimento vocacional dos filhos e, consequentemente, nos processos de orientação </a:t>
            </a:r>
            <a:r>
              <a:rPr lang="pt-P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profissional.</a:t>
            </a:r>
            <a:endParaRPr lang="pt-P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3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88430" y="848395"/>
            <a:ext cx="6779914" cy="564381"/>
          </a:xfrm>
        </p:spPr>
        <p:txBody>
          <a:bodyPr>
            <a:noAutofit/>
          </a:bodyPr>
          <a:lstStyle/>
          <a:p>
            <a:r>
              <a:rPr lang="pt-PT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Papel </a:t>
            </a:r>
            <a:r>
              <a:rPr lang="pt-PT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dos professores na orientação vocacional e profissional</a:t>
            </a:r>
          </a:p>
        </p:txBody>
      </p:sp>
      <p:sp>
        <p:nvSpPr>
          <p:cNvPr id="8" name="Marcador de Posição de Conteúdo 2"/>
          <p:cNvSpPr txBox="1">
            <a:spLocks/>
          </p:cNvSpPr>
          <p:nvPr/>
        </p:nvSpPr>
        <p:spPr>
          <a:xfrm>
            <a:off x="3491880" y="2000636"/>
            <a:ext cx="5122912" cy="720080"/>
          </a:xfrm>
          <a:prstGeom prst="rect">
            <a:avLst/>
          </a:prstGeom>
        </p:spPr>
        <p:txBody>
          <a:bodyPr>
            <a:no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r>
              <a:rPr lang="pt-PT" sz="2000" b="1" dirty="0">
                <a:latin typeface="Arial" panose="020B0604020202020204" pitchFamily="34" charset="0"/>
                <a:cs typeface="Arial" panose="020B0604020202020204" pitchFamily="34" charset="0"/>
              </a:rPr>
              <a:t>Desde há muito que a investigação comprova que os professores influenciam os estudantes no desenvolvimento de objectivos, quer educativos, quer vocacionais ao longo do percurso escolar e ao longo da realização </a:t>
            </a:r>
            <a:r>
              <a:rPr lang="pt-P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profissional.</a:t>
            </a:r>
            <a:endParaRPr lang="pt-P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20" name="Picture 4" descr="Teste Vocacional Gratuito | ENEM Bras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75" y="2492896"/>
            <a:ext cx="272415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53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88430" y="848395"/>
            <a:ext cx="6779914" cy="564381"/>
          </a:xfrm>
        </p:spPr>
        <p:txBody>
          <a:bodyPr>
            <a:noAutofit/>
          </a:bodyPr>
          <a:lstStyle/>
          <a:p>
            <a:r>
              <a:rPr lang="pt-PT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Recomendações para a orientação </a:t>
            </a:r>
            <a:r>
              <a:rPr lang="pt-PT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vocacional e </a:t>
            </a:r>
            <a:r>
              <a:rPr lang="pt-PT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profissional para os alunos</a:t>
            </a:r>
            <a:endParaRPr lang="pt-PT" sz="2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Marcador de Posição de Conteúdo 2"/>
          <p:cNvSpPr txBox="1">
            <a:spLocks/>
          </p:cNvSpPr>
          <p:nvPr/>
        </p:nvSpPr>
        <p:spPr>
          <a:xfrm>
            <a:off x="3491880" y="2000636"/>
            <a:ext cx="5122912" cy="720080"/>
          </a:xfrm>
          <a:prstGeom prst="rect">
            <a:avLst/>
          </a:prstGeom>
        </p:spPr>
        <p:txBody>
          <a:bodyPr>
            <a:no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r>
              <a:rPr lang="pt-P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Como </a:t>
            </a:r>
            <a:r>
              <a:rPr lang="pt-PT" sz="2000" b="1" dirty="0">
                <a:latin typeface="Arial" panose="020B0604020202020204" pitchFamily="34" charset="0"/>
                <a:cs typeface="Arial" panose="020B0604020202020204" pitchFamily="34" charset="0"/>
              </a:rPr>
              <a:t>supra referido, a cultura marca a diferença no modo como as pessoas tomam decisões e escolhem o trabalho, e como tal não deve ser descurada aquando do processo de orientação vocacional e profissional dos alunos em geral, e dos alunos angolanos  </a:t>
            </a:r>
            <a:endParaRPr lang="pt-P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 descr="QUAL o OBJETIVO da ORIENTAÇÃO VOCACIONAL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0768" y="1700808"/>
            <a:ext cx="620077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47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88430" y="992411"/>
            <a:ext cx="6923930" cy="564381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pt-PT" sz="2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OBJECTIVO ESPECÍFICO 2 </a:t>
            </a:r>
            <a:endParaRPr lang="pt-PT" sz="2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539552" y="1844824"/>
            <a:ext cx="8003232" cy="4174976"/>
          </a:xfrm>
          <a:prstGeom prst="rect">
            <a:avLst/>
          </a:prstGeom>
        </p:spPr>
        <p:txBody>
          <a:bodyPr>
            <a:no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just">
              <a:lnSpc>
                <a:spcPct val="150000"/>
              </a:lnSpc>
              <a:spcAft>
                <a:spcPts val="1000"/>
              </a:spcAft>
              <a:buClrTx/>
              <a:buNone/>
            </a:pPr>
            <a:endParaRPr lang="pt-PT" sz="2000" b="1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683568" y="2420888"/>
            <a:ext cx="8003232" cy="720080"/>
          </a:xfrm>
          <a:prstGeom prst="rect">
            <a:avLst/>
          </a:prstGeom>
        </p:spPr>
        <p:txBody>
          <a:bodyPr>
            <a:no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P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2-</a:t>
            </a:r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	Diagnosticar o estado actual do processo de Orientação Vocacional e Profissional</a:t>
            </a:r>
          </a:p>
        </p:txBody>
      </p:sp>
    </p:spTree>
    <p:extLst>
      <p:ext uri="{BB962C8B-B14F-4D97-AF65-F5344CB8AC3E}">
        <p14:creationId xmlns:p14="http://schemas.microsoft.com/office/powerpoint/2010/main" val="156587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88430" y="848395"/>
            <a:ext cx="6779914" cy="564381"/>
          </a:xfrm>
        </p:spPr>
        <p:txBody>
          <a:bodyPr>
            <a:normAutofit/>
          </a:bodyPr>
          <a:lstStyle/>
          <a:p>
            <a:r>
              <a:rPr lang="pt-PT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Metodologia científica</a:t>
            </a:r>
            <a:endParaRPr lang="pt-PT" sz="2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Marcador de Posição de Conteúdo 2"/>
          <p:cNvSpPr txBox="1">
            <a:spLocks/>
          </p:cNvSpPr>
          <p:nvPr/>
        </p:nvSpPr>
        <p:spPr>
          <a:xfrm>
            <a:off x="755576" y="1988840"/>
            <a:ext cx="7726362" cy="720080"/>
          </a:xfrm>
          <a:prstGeom prst="rect">
            <a:avLst/>
          </a:prstGeom>
        </p:spPr>
        <p:txBody>
          <a:bodyPr>
            <a:no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r>
              <a:rPr lang="pt-P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Finalidade</a:t>
            </a:r>
            <a:r>
              <a:rPr lang="pt-PT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Pesquisa Aplicada</a:t>
            </a:r>
            <a:endParaRPr lang="pt-PT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P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Objectivos</a:t>
            </a:r>
            <a:r>
              <a:rPr lang="pt-PT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Pesquisa Exploratória</a:t>
            </a:r>
            <a:endParaRPr lang="pt-PT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PT" sz="2000" b="1" dirty="0">
                <a:latin typeface="Arial" panose="020B0604020202020204" pitchFamily="34" charset="0"/>
                <a:cs typeface="Arial" panose="020B0604020202020204" pitchFamily="34" charset="0"/>
              </a:rPr>
              <a:t>Abordangem: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Pesquisa(Aboradagem) Qualitativa</a:t>
            </a:r>
            <a:endParaRPr lang="pt-PT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PT" sz="2000" b="1" dirty="0">
                <a:latin typeface="Arial" panose="020B0604020202020204" pitchFamily="34" charset="0"/>
                <a:cs typeface="Arial" panose="020B0604020202020204" pitchFamily="34" charset="0"/>
              </a:rPr>
              <a:t>Método: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Indutivo-deutivo</a:t>
            </a:r>
            <a:endParaRPr lang="pt-PT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PT" sz="2000" b="1" dirty="0">
                <a:latin typeface="Arial" panose="020B0604020202020204" pitchFamily="34" charset="0"/>
                <a:cs typeface="Arial" panose="020B0604020202020204" pitchFamily="34" charset="0"/>
              </a:rPr>
              <a:t>Procedimento</a:t>
            </a:r>
            <a:r>
              <a:rPr lang="pt-P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Pesquisa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Bibliográfica / Estudo de Caso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56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88430" y="848395"/>
            <a:ext cx="6779914" cy="564381"/>
          </a:xfrm>
        </p:spPr>
        <p:txBody>
          <a:bodyPr>
            <a:normAutofit/>
          </a:bodyPr>
          <a:lstStyle/>
          <a:p>
            <a:r>
              <a:rPr lang="pt-PT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Hipótese</a:t>
            </a:r>
            <a:endParaRPr lang="pt-PT" sz="2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Marcador de Posição de Conteúdo 2"/>
          <p:cNvSpPr txBox="1">
            <a:spLocks/>
          </p:cNvSpPr>
          <p:nvPr/>
        </p:nvSpPr>
        <p:spPr>
          <a:xfrm>
            <a:off x="755576" y="1988840"/>
            <a:ext cx="7726362" cy="720080"/>
          </a:xfrm>
          <a:prstGeom prst="rect">
            <a:avLst/>
          </a:prstGeom>
        </p:spPr>
        <p:txBody>
          <a:bodyPr>
            <a:no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r>
              <a:rPr lang="pt-PT" sz="2000" b="1" dirty="0">
                <a:latin typeface="Arial" panose="020B0604020202020204" pitchFamily="34" charset="0"/>
                <a:cs typeface="Arial" panose="020B0604020202020204" pitchFamily="34" charset="0"/>
              </a:rPr>
              <a:t>Um sistema web capaz de avaliar as competências de uma pessoa, sugerir o curso para a formação superior, listar as instituições com o curso escolhido de acordo a localização, preço e qualidade de ensino pode ajudar os estudantes do ensino médio do colégio inovador no processo de Orientação Vocacional e Profissional.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25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88430" y="992411"/>
            <a:ext cx="6923930" cy="564381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pt-PT" sz="2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OBJECTIVO ESPECÍFICO 3 </a:t>
            </a:r>
            <a:endParaRPr lang="pt-PT" sz="2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539552" y="1844824"/>
            <a:ext cx="8003232" cy="4174976"/>
          </a:xfrm>
          <a:prstGeom prst="rect">
            <a:avLst/>
          </a:prstGeom>
        </p:spPr>
        <p:txBody>
          <a:bodyPr>
            <a:no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just">
              <a:lnSpc>
                <a:spcPct val="150000"/>
              </a:lnSpc>
              <a:spcAft>
                <a:spcPts val="1000"/>
              </a:spcAft>
              <a:buClrTx/>
              <a:buNone/>
            </a:pPr>
            <a:endParaRPr lang="pt-PT" sz="2000" b="1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683568" y="2420888"/>
            <a:ext cx="8003232" cy="720080"/>
          </a:xfrm>
          <a:prstGeom prst="rect">
            <a:avLst/>
          </a:prstGeom>
        </p:spPr>
        <p:txBody>
          <a:bodyPr>
            <a:no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P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3-</a:t>
            </a:r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	Construir o sistema web para auxiliar no processo de Orientação Vocacional e Profissional dos estudantes do ensino médio.</a:t>
            </a:r>
          </a:p>
        </p:txBody>
      </p:sp>
    </p:spTree>
    <p:extLst>
      <p:ext uri="{BB962C8B-B14F-4D97-AF65-F5344CB8AC3E}">
        <p14:creationId xmlns:p14="http://schemas.microsoft.com/office/powerpoint/2010/main" val="80349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88430" y="848395"/>
            <a:ext cx="6779914" cy="564381"/>
          </a:xfrm>
        </p:spPr>
        <p:txBody>
          <a:bodyPr>
            <a:normAutofit/>
          </a:bodyPr>
          <a:lstStyle/>
          <a:p>
            <a:r>
              <a:rPr lang="pt-PT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Arquitetura &amp; Implementação</a:t>
            </a:r>
            <a:endParaRPr lang="pt-PT" sz="2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Marcador de Posição de Conteúdo 2"/>
          <p:cNvSpPr txBox="1">
            <a:spLocks/>
          </p:cNvSpPr>
          <p:nvPr/>
        </p:nvSpPr>
        <p:spPr>
          <a:xfrm>
            <a:off x="971600" y="2636912"/>
            <a:ext cx="5122912" cy="720080"/>
          </a:xfrm>
          <a:prstGeom prst="rect">
            <a:avLst/>
          </a:prstGeom>
        </p:spPr>
        <p:txBody>
          <a:bodyPr>
            <a:no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r>
              <a:rPr lang="pt-P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Metodologia de Desenvolvimento</a:t>
            </a:r>
          </a:p>
          <a:p>
            <a:pPr>
              <a:lnSpc>
                <a:spcPct val="150000"/>
              </a:lnSpc>
            </a:pPr>
            <a:r>
              <a:rPr lang="pt-P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Ferramentas e tecnologias </a:t>
            </a:r>
          </a:p>
          <a:p>
            <a:pPr marL="0" indent="0">
              <a:lnSpc>
                <a:spcPct val="150000"/>
              </a:lnSpc>
              <a:buNone/>
            </a:pPr>
            <a:endParaRPr lang="pt-P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6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88430" y="848395"/>
            <a:ext cx="3611562" cy="564381"/>
          </a:xfrm>
        </p:spPr>
        <p:txBody>
          <a:bodyPr>
            <a:normAutofit/>
          </a:bodyPr>
          <a:lstStyle/>
          <a:p>
            <a:r>
              <a:rPr lang="pt-PT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lang="pt-PT" sz="2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71;p12"/>
          <p:cNvSpPr txBox="1">
            <a:spLocks/>
          </p:cNvSpPr>
          <p:nvPr/>
        </p:nvSpPr>
        <p:spPr>
          <a:xfrm>
            <a:off x="5028151" y="2133254"/>
            <a:ext cx="3312368" cy="49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pt-PT" sz="2000" b="1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Segoe UI Black" pitchFamily="34" charset="0"/>
                <a:cs typeface="Arial" panose="020B0604020202020204" pitchFamily="34" charset="0"/>
              </a:rPr>
              <a:t>O ser humano | Trabalho </a:t>
            </a:r>
            <a:endParaRPr lang="pt-PT" sz="2000"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Segoe UI Black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71;p12"/>
          <p:cNvSpPr txBox="1">
            <a:spLocks/>
          </p:cNvSpPr>
          <p:nvPr/>
        </p:nvSpPr>
        <p:spPr>
          <a:xfrm>
            <a:off x="4949306" y="2866025"/>
            <a:ext cx="3470058" cy="81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pt-PT" sz="2000" b="1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Segoe UI Black" pitchFamily="34" charset="0"/>
                <a:cs typeface="Arial" panose="020B0604020202020204" pitchFamily="34" charset="0"/>
              </a:rPr>
              <a:t>Auto-estima | + seguro e estável </a:t>
            </a:r>
            <a:endParaRPr lang="pt-PT" sz="2000"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Segoe UI Black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71;p12"/>
          <p:cNvSpPr txBox="1">
            <a:spLocks/>
          </p:cNvSpPr>
          <p:nvPr/>
        </p:nvSpPr>
        <p:spPr>
          <a:xfrm rot="16200000">
            <a:off x="6247884" y="2545205"/>
            <a:ext cx="872902" cy="3936637"/>
          </a:xfrm>
          <a:prstGeom prst="rect">
            <a:avLst/>
          </a:prstGeom>
          <a:noFill/>
          <a:ln>
            <a:noFill/>
          </a:ln>
        </p:spPr>
        <p:txBody>
          <a:bodyPr spcFirstLastPara="1" vert="vert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pt-PT" sz="2000" b="1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Segoe UI Black" pitchFamily="34" charset="0"/>
                <a:cs typeface="Arial" panose="020B0604020202020204" pitchFamily="34" charset="0"/>
              </a:rPr>
              <a:t>Dúvidas, incertezas, revoltas e identidade negativa (delinquência) </a:t>
            </a:r>
            <a:endParaRPr lang="pt-PT" sz="2000"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Segoe UI Black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31" y="1710858"/>
            <a:ext cx="4095825" cy="3662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88430" y="848395"/>
            <a:ext cx="6779914" cy="564381"/>
          </a:xfrm>
        </p:spPr>
        <p:txBody>
          <a:bodyPr>
            <a:normAutofit/>
          </a:bodyPr>
          <a:lstStyle/>
          <a:p>
            <a:r>
              <a:rPr lang="pt-PT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Vamos ao software “INOVAR”</a:t>
            </a:r>
            <a:endParaRPr lang="pt-PT" sz="2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87624" y="1772816"/>
            <a:ext cx="684076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6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67544" y="2852936"/>
            <a:ext cx="8183880" cy="105156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PT" sz="4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  <a:endParaRPr lang="pt-PT" sz="4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14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67544" y="2852936"/>
            <a:ext cx="8183880" cy="105156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PT" sz="4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Muito Obrigado !</a:t>
            </a:r>
            <a:endParaRPr lang="pt-PT" sz="4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00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88430" y="992411"/>
            <a:ext cx="6923930" cy="564381"/>
          </a:xfrm>
        </p:spPr>
        <p:txBody>
          <a:bodyPr>
            <a:normAutofit fontScale="90000"/>
          </a:bodyPr>
          <a:lstStyle/>
          <a:p>
            <a:r>
              <a:rPr lang="pt-PT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IDENTIFICAÇÃO DO PROBLEMA DE INVESTIGAÇÃO</a:t>
            </a:r>
            <a:endParaRPr lang="pt-PT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539552" y="1844824"/>
            <a:ext cx="8003232" cy="4174976"/>
          </a:xfrm>
          <a:prstGeom prst="rect">
            <a:avLst/>
          </a:prstGeom>
        </p:spPr>
        <p:txBody>
          <a:bodyPr>
            <a:no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ClrTx/>
              <a:buFont typeface="+mj-lt"/>
              <a:buAutoNum type="alphaLcParenR"/>
            </a:pPr>
            <a:r>
              <a:rPr lang="pt-PT" sz="2000" b="1" dirty="0" smtClean="0">
                <a:ln w="0"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</a:t>
            </a:r>
            <a:r>
              <a:rPr lang="pt-PT" sz="2000" b="1" dirty="0" smtClean="0">
                <a:ln w="0"/>
                <a:latin typeface="Arial" panose="020B0604020202020204" pitchFamily="34" charset="0"/>
                <a:ea typeface="Calibri" panose="020F0502020204030204" pitchFamily="34" charset="0"/>
              </a:rPr>
              <a:t>estudante </a:t>
            </a:r>
            <a:r>
              <a:rPr lang="pt-PT" sz="2000" b="1" dirty="0">
                <a:ln w="0"/>
                <a:latin typeface="Arial" panose="020B0604020202020204" pitchFamily="34" charset="0"/>
                <a:ea typeface="Calibri" panose="020F0502020204030204" pitchFamily="34" charset="0"/>
              </a:rPr>
              <a:t>nem sempre tem orientação a uma determinada </a:t>
            </a:r>
            <a:r>
              <a:rPr lang="pt-PT" sz="2000" b="1" dirty="0" smtClean="0">
                <a:ln w="0"/>
                <a:latin typeface="Arial" panose="020B0604020202020204" pitchFamily="34" charset="0"/>
                <a:ea typeface="Calibri" panose="020F0502020204030204" pitchFamily="34" charset="0"/>
              </a:rPr>
              <a:t>especialidade</a:t>
            </a:r>
            <a:r>
              <a:rPr lang="pt-PT" sz="2000" b="1" dirty="0" smtClean="0">
                <a:ln w="0"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pt-PT" sz="2000" b="1" dirty="0" smtClean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ClrTx/>
              <a:buFont typeface="+mj-lt"/>
              <a:buAutoNum type="alphaLcParenR"/>
            </a:pPr>
            <a:r>
              <a:rPr lang="pt-PT" sz="2000" b="1" dirty="0" smtClean="0">
                <a:ln w="0"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 </a:t>
            </a:r>
            <a:r>
              <a:rPr lang="pt-PT" sz="2000" b="1" dirty="0">
                <a:ln w="0"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muito complexo e traumático para estes estudantes o processo de escolha do curso de nível superior, bem como avaliar a qualidade e condições de ensino que elas </a:t>
            </a:r>
            <a:r>
              <a:rPr lang="pt-PT" sz="2000" b="1" dirty="0" smtClean="0">
                <a:ln w="0"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oferecem.;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ClrTx/>
              <a:buFont typeface="+mj-lt"/>
              <a:buAutoNum type="alphaLcParenR"/>
            </a:pPr>
            <a:r>
              <a:rPr lang="pt-PT" sz="2000" b="1" dirty="0" smtClean="0">
                <a:ln w="0"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Pouco </a:t>
            </a:r>
            <a:r>
              <a:rPr lang="pt-PT" sz="2000" b="1" dirty="0">
                <a:ln w="0"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conhecimento sobre as áreas de formações que as instituições do ensino superior oferecem.</a:t>
            </a:r>
            <a:endParaRPr lang="pt-PT" sz="2000" b="1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34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88430" y="992411"/>
            <a:ext cx="6923930" cy="564381"/>
          </a:xfrm>
        </p:spPr>
        <p:txBody>
          <a:bodyPr>
            <a:normAutofit/>
          </a:bodyPr>
          <a:lstStyle/>
          <a:p>
            <a:r>
              <a:rPr lang="pt-PT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CONTRADIÇÃO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647524" y="3575328"/>
            <a:ext cx="2895600" cy="23436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Limitações no processo de orientação vocacional e profissional dos estudantes</a:t>
            </a:r>
            <a:endParaRPr lang="pt-PT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46864" y="1789378"/>
            <a:ext cx="3764280" cy="188199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Necessidade de termos profissionais em locais de trabalho de acordo as suas competências e habilidades</a:t>
            </a:r>
            <a:endParaRPr lang="pt-PT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eta para baixo 5"/>
          <p:cNvSpPr/>
          <p:nvPr/>
        </p:nvSpPr>
        <p:spPr>
          <a:xfrm rot="7132493">
            <a:off x="6065182" y="2600972"/>
            <a:ext cx="762000" cy="914400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Seta para baixo 6"/>
          <p:cNvSpPr/>
          <p:nvPr/>
        </p:nvSpPr>
        <p:spPr>
          <a:xfrm rot="17709169">
            <a:off x="4915596" y="1973337"/>
            <a:ext cx="945574" cy="1041601"/>
          </a:xfrm>
          <a:prstGeom prst="downArrow">
            <a:avLst>
              <a:gd name="adj1" fmla="val 50000"/>
              <a:gd name="adj2" fmla="val 53225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46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88430" y="992411"/>
            <a:ext cx="6923930" cy="564381"/>
          </a:xfrm>
        </p:spPr>
        <p:txBody>
          <a:bodyPr>
            <a:normAutofit/>
          </a:bodyPr>
          <a:lstStyle/>
          <a:p>
            <a:r>
              <a:rPr lang="pt-PT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PROBLEMA DE INVESTIGAÇÃO</a:t>
            </a:r>
            <a:endParaRPr lang="pt-PT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683568" y="2996952"/>
            <a:ext cx="8003232" cy="720080"/>
          </a:xfrm>
          <a:prstGeom prst="rect">
            <a:avLst/>
          </a:prstGeom>
        </p:spPr>
        <p:txBody>
          <a:bodyPr>
            <a:no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Insuficiências na orientação vocacional e profissional dos estudantes do ensino médio do colégio inovador.</a:t>
            </a: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04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88430" y="992411"/>
            <a:ext cx="6923930" cy="564381"/>
          </a:xfrm>
        </p:spPr>
        <p:txBody>
          <a:bodyPr>
            <a:normAutofit/>
          </a:bodyPr>
          <a:lstStyle/>
          <a:p>
            <a:r>
              <a:rPr lang="pt-PT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CAUSAS </a:t>
            </a:r>
          </a:p>
        </p:txBody>
      </p:sp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539552" y="1844824"/>
            <a:ext cx="8003232" cy="4174976"/>
          </a:xfrm>
          <a:prstGeom prst="rect">
            <a:avLst/>
          </a:prstGeom>
        </p:spPr>
        <p:txBody>
          <a:bodyPr>
            <a:no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ClrTx/>
              <a:buFont typeface="+mj-lt"/>
              <a:buAutoNum type="alphaLcParenR"/>
            </a:pPr>
            <a:r>
              <a:rPr lang="pt-PT" sz="2000" b="1" dirty="0" smtClean="0">
                <a:ln w="0"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Falta de acompanhamento para escolha da formação superior por parte das instituições educativas;</a:t>
            </a:r>
            <a:endParaRPr lang="pt-PT" sz="2000" b="1" dirty="0" smtClean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ClrTx/>
              <a:buFont typeface="+mj-lt"/>
              <a:buAutoNum type="alphaLcParenR"/>
            </a:pPr>
            <a:r>
              <a:rPr lang="pt-PT" sz="2000" b="1" dirty="0" smtClean="0">
                <a:ln w="0"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Falta de actividade que estimulam o autoconhecimento;</a:t>
            </a:r>
          </a:p>
          <a:p>
            <a:pPr marL="0" indent="0" algn="just">
              <a:lnSpc>
                <a:spcPct val="150000"/>
              </a:lnSpc>
              <a:spcAft>
                <a:spcPts val="1000"/>
              </a:spcAft>
              <a:buClrTx/>
              <a:buNone/>
            </a:pPr>
            <a:endParaRPr lang="pt-PT" sz="2000" b="1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85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88430" y="992411"/>
            <a:ext cx="6923930" cy="564381"/>
          </a:xfrm>
        </p:spPr>
        <p:txBody>
          <a:bodyPr>
            <a:normAutofit/>
          </a:bodyPr>
          <a:lstStyle/>
          <a:p>
            <a:r>
              <a:rPr lang="pt-PT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OBJECTIVO GERAL </a:t>
            </a:r>
            <a:endParaRPr lang="pt-PT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539552" y="1844824"/>
            <a:ext cx="8003232" cy="4174976"/>
          </a:xfrm>
          <a:prstGeom prst="rect">
            <a:avLst/>
          </a:prstGeom>
        </p:spPr>
        <p:txBody>
          <a:bodyPr>
            <a:no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just">
              <a:lnSpc>
                <a:spcPct val="150000"/>
              </a:lnSpc>
              <a:spcAft>
                <a:spcPts val="1000"/>
              </a:spcAft>
              <a:buClrTx/>
              <a:buNone/>
            </a:pPr>
            <a:endParaRPr lang="pt-PT" sz="2000" b="1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683568" y="2420888"/>
            <a:ext cx="8003232" cy="720080"/>
          </a:xfrm>
          <a:prstGeom prst="rect">
            <a:avLst/>
          </a:prstGeom>
        </p:spPr>
        <p:txBody>
          <a:bodyPr>
            <a:no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P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Desenvolver </a:t>
            </a:r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um sistema web para contribuir no processo de orientação vocacional e profissional dos estudantes do ensino médio do colégio inovador</a:t>
            </a:r>
            <a:r>
              <a:rPr lang="pt-P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PT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29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88430" y="992411"/>
            <a:ext cx="6923930" cy="564381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pt-PT" sz="2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OBJECTIVO ESPECÍFICO 1 </a:t>
            </a:r>
            <a:endParaRPr lang="pt-PT" sz="2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539552" y="1844824"/>
            <a:ext cx="8003232" cy="4174976"/>
          </a:xfrm>
          <a:prstGeom prst="rect">
            <a:avLst/>
          </a:prstGeom>
        </p:spPr>
        <p:txBody>
          <a:bodyPr>
            <a:no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just">
              <a:lnSpc>
                <a:spcPct val="150000"/>
              </a:lnSpc>
              <a:spcAft>
                <a:spcPts val="1000"/>
              </a:spcAft>
              <a:buClrTx/>
              <a:buNone/>
            </a:pPr>
            <a:endParaRPr lang="pt-PT" sz="2000" b="1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683568" y="2420888"/>
            <a:ext cx="8003232" cy="720080"/>
          </a:xfrm>
          <a:prstGeom prst="rect">
            <a:avLst/>
          </a:prstGeom>
        </p:spPr>
        <p:txBody>
          <a:bodyPr>
            <a:no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1-	Sistematizar os fundamentos teóricos que sustentam a elaboração de um sistema web para o processo </a:t>
            </a:r>
            <a:r>
              <a:rPr lang="pt-P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 orientação vocacional e profissional na </a:t>
            </a:r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escolha da formação superior.</a:t>
            </a:r>
          </a:p>
        </p:txBody>
      </p:sp>
    </p:spTree>
    <p:extLst>
      <p:ext uri="{BB962C8B-B14F-4D97-AF65-F5344CB8AC3E}">
        <p14:creationId xmlns:p14="http://schemas.microsoft.com/office/powerpoint/2010/main" val="33645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88430" y="848395"/>
            <a:ext cx="6779914" cy="564381"/>
          </a:xfrm>
        </p:spPr>
        <p:txBody>
          <a:bodyPr>
            <a:normAutofit/>
          </a:bodyPr>
          <a:lstStyle/>
          <a:p>
            <a:r>
              <a:rPr lang="pt-PT" sz="2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Definição </a:t>
            </a:r>
            <a:r>
              <a:rPr lang="pt-PT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 orientação vocacional e profissional</a:t>
            </a:r>
          </a:p>
        </p:txBody>
      </p:sp>
      <p:pic>
        <p:nvPicPr>
          <p:cNvPr id="2050" name="Picture 2" descr="Orientação Vocac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1988840"/>
            <a:ext cx="2382831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Posição de Conteúdo 2"/>
          <p:cNvSpPr txBox="1">
            <a:spLocks/>
          </p:cNvSpPr>
          <p:nvPr/>
        </p:nvSpPr>
        <p:spPr>
          <a:xfrm>
            <a:off x="3491880" y="2000636"/>
            <a:ext cx="5122912" cy="720080"/>
          </a:xfrm>
          <a:prstGeom prst="rect">
            <a:avLst/>
          </a:prstGeom>
        </p:spPr>
        <p:txBody>
          <a:bodyPr>
            <a:no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r>
              <a:rPr lang="pt-PT" sz="2000" b="1" dirty="0">
                <a:latin typeface="Arial" panose="020B0604020202020204" pitchFamily="34" charset="0"/>
                <a:cs typeface="Arial" panose="020B0604020202020204" pitchFamily="34" charset="0"/>
              </a:rPr>
              <a:t>Orientação vocacional ou orientação profissional é uma ferramenta que identifica características e preferências de uma pessoa para indicar áreas de trabalho para as quais ela tem aptidão e em quais ela poderia se sentir mais realizada. </a:t>
            </a:r>
          </a:p>
        </p:txBody>
      </p:sp>
    </p:spTree>
    <p:extLst>
      <p:ext uri="{BB962C8B-B14F-4D97-AF65-F5344CB8AC3E}">
        <p14:creationId xmlns:p14="http://schemas.microsoft.com/office/powerpoint/2010/main" val="360807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2451</TotalTime>
  <Words>582</Words>
  <Application>Microsoft Office PowerPoint</Application>
  <PresentationFormat>Apresentação na tela (4:3)</PresentationFormat>
  <Paragraphs>59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1" baseType="lpstr">
      <vt:lpstr>Arial</vt:lpstr>
      <vt:lpstr>Arial Narrow</vt:lpstr>
      <vt:lpstr>Calibri</vt:lpstr>
      <vt:lpstr>Segoe UI Black</vt:lpstr>
      <vt:lpstr>Times New Roman</vt:lpstr>
      <vt:lpstr>Verdana</vt:lpstr>
      <vt:lpstr>Vidaloka</vt:lpstr>
      <vt:lpstr>Wingdings 2</vt:lpstr>
      <vt:lpstr>Aspecto</vt:lpstr>
      <vt:lpstr>INSTITUTO SUPERIOR POLITÉCNICO KATANGOJI DEPARTAMENTO DE ENGENHARIA INFORMÁTICA  TRABALHO DE FIM DE CURSO   </vt:lpstr>
      <vt:lpstr>INTRODUÇÃO</vt:lpstr>
      <vt:lpstr>IDENTIFICAÇÃO DO PROBLEMA DE INVESTIGAÇÃO</vt:lpstr>
      <vt:lpstr>CONTRADIÇÃO</vt:lpstr>
      <vt:lpstr>PROBLEMA DE INVESTIGAÇÃO</vt:lpstr>
      <vt:lpstr>CAUSAS </vt:lpstr>
      <vt:lpstr>OBJECTIVO GERAL </vt:lpstr>
      <vt:lpstr>OBJECTIVO ESPECÍFICO 1 </vt:lpstr>
      <vt:lpstr>Definição de orientação vocacional e profissional</vt:lpstr>
      <vt:lpstr>Objectivos da orientação</vt:lpstr>
      <vt:lpstr>Orientação: papeis e recomendações</vt:lpstr>
      <vt:lpstr>Papel dos pais na orientação vocacional e profissional</vt:lpstr>
      <vt:lpstr>Papel dos professores na orientação vocacional e profissional</vt:lpstr>
      <vt:lpstr>Recomendações para a orientação vocacional e profissional para os alunos</vt:lpstr>
      <vt:lpstr>OBJECTIVO ESPECÍFICO 2 </vt:lpstr>
      <vt:lpstr>Metodologia científica</vt:lpstr>
      <vt:lpstr>Hipótese</vt:lpstr>
      <vt:lpstr>OBJECTIVO ESPECÍFICO 3 </vt:lpstr>
      <vt:lpstr>Arquitetura &amp; Implementação</vt:lpstr>
      <vt:lpstr>Vamos ao software “INOVAR”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ESCOLA DE FORMAÇÃO DE TÉCNICOS DE SAÚDE DE LUANDA INSTITUTO MÉDIO DE SAÚDE KIMBAMBA</dc:title>
  <dc:creator>Antonio Lázaro</dc:creator>
  <cp:lastModifiedBy>Lourenco Carlos</cp:lastModifiedBy>
  <cp:revision>125</cp:revision>
  <dcterms:created xsi:type="dcterms:W3CDTF">2021-05-11T21:14:35Z</dcterms:created>
  <dcterms:modified xsi:type="dcterms:W3CDTF">2022-05-06T01:11:50Z</dcterms:modified>
</cp:coreProperties>
</file>