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8" r:id="rId3"/>
    <p:sldId id="301" r:id="rId4"/>
    <p:sldId id="302" r:id="rId5"/>
    <p:sldId id="303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16" r:id="rId17"/>
    <p:sldId id="312" r:id="rId18"/>
  </p:sldIdLst>
  <p:sldSz cx="9144000" cy="5143500" type="screen16x9"/>
  <p:notesSz cx="6858000" cy="9144000"/>
  <p:embeddedFontLst>
    <p:embeddedFont>
      <p:font typeface="Segoe UI Light" panose="020B0502040204020203" pitchFamily="34" charset="0"/>
      <p:regular r:id="rId20"/>
      <p:italic r:id="rId21"/>
    </p:embeddedFont>
    <p:embeddedFont>
      <p:font typeface="Vidaloka" panose="020B0604020202020204" charset="0"/>
      <p:regular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72"/>
    <a:srgbClr val="F2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32A9E-A2AD-4E92-B327-723726411782}">
  <a:tblStyle styleId="{F6532A9E-A2AD-4E92-B327-723726411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453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63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9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1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81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974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46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09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73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36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9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698631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name="adj1" fmla="val 64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 descr="_0001_IMG_5864.jpg"/>
          <p:cNvPicPr preferRelativeResize="0"/>
          <p:nvPr/>
        </p:nvPicPr>
        <p:blipFill rotWithShape="1">
          <a:blip r:embed="rId3">
            <a:alphaModFix amt="16000"/>
          </a:blip>
          <a:srcRect t="22241" b="699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79437" y="1875774"/>
            <a:ext cx="6984776" cy="132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SISTEMA WEB PARA AJUDAR NA ORIENTAÇÃO VOCACIONAL </a:t>
            </a:r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PROFISSIONAL </a:t>
            </a:r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DOS ESTUDANTES DO ENSINO MÉDIO DE LUANDA 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name="adj1" fmla="val 1738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Objectivos da orientação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3851920" y="1707654"/>
            <a:ext cx="468052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a</a:t>
            </a: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)	Ajudar à personalização da educação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b</a:t>
            </a: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)	Adaptar a resposta educativa às necessidades do aluno</a:t>
            </a: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c)	Favorecer a maturidade pessoal, o desenvolvimento pessoal e sistema de valores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;</a:t>
            </a:r>
          </a:p>
          <a:p>
            <a:pPr marL="285750" indent="-285750" algn="l">
              <a:buFontTx/>
              <a:buChar char="-"/>
            </a:pP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d)	Garantir aqueles elementos educativos mais diferenciados e especializados;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1187624" y="2067694"/>
            <a:ext cx="6624745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Orientação </a:t>
            </a:r>
            <a:r>
              <a:rPr lang="pt-PT" sz="2000" b="1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vocacional e profissional no ensino médio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1187624" y="2067694"/>
            <a:ext cx="6624745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Papel </a:t>
            </a:r>
            <a:r>
              <a:rPr lang="pt-PT" sz="2000" b="1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dos pais na orientação vocacional e profissional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1187624" y="2067694"/>
            <a:ext cx="6624745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Papel dos professores na orientação vocacional e profissional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1187624" y="2067694"/>
            <a:ext cx="6624745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Conceitos fundamentais para o desenvolvimento do sistema web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dirty="0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5580112" y="903851"/>
            <a:ext cx="3126060" cy="31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Linguagem de Programação</a:t>
            </a: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Base de Dados</a:t>
            </a: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Inserção : </a:t>
            </a: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social, 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econômico </a:t>
            </a: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cultural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9" name="Google Shape;71;p12"/>
          <p:cNvSpPr txBox="1">
            <a:spLocks/>
          </p:cNvSpPr>
          <p:nvPr/>
        </p:nvSpPr>
        <p:spPr>
          <a:xfrm>
            <a:off x="611560" y="57840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Internet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|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Página Web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0" name="Google Shape;71;p12"/>
          <p:cNvSpPr txBox="1">
            <a:spLocks/>
          </p:cNvSpPr>
          <p:nvPr/>
        </p:nvSpPr>
        <p:spPr>
          <a:xfrm>
            <a:off x="611560" y="398749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Redes de Computadores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|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 Software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1" name="Google Shape;71;p12"/>
          <p:cNvSpPr txBox="1">
            <a:spLocks/>
          </p:cNvSpPr>
          <p:nvPr/>
        </p:nvSpPr>
        <p:spPr>
          <a:xfrm rot="16200000">
            <a:off x="2836980" y="2230626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Dúvidas, incertezas, revoltas e identidade negativa (delinquência)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9" y="1675900"/>
            <a:ext cx="3059832" cy="19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96428"/>
              </p:ext>
            </p:extLst>
          </p:nvPr>
        </p:nvGraphicFramePr>
        <p:xfrm>
          <a:off x="251520" y="123478"/>
          <a:ext cx="8424936" cy="4803424"/>
        </p:xfrm>
        <a:graphic>
          <a:graphicData uri="http://schemas.openxmlformats.org/drawingml/2006/table">
            <a:tbl>
              <a:tblPr firstRow="1" bandRow="1">
                <a:tableStyleId>{F6532A9E-A2AD-4E92-B327-723726411782}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926779273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1861632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549735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8158241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6081613"/>
                    </a:ext>
                  </a:extLst>
                </a:gridCol>
              </a:tblGrid>
              <a:tr h="311824">
                <a:tc gridSpan="5">
                  <a:txBody>
                    <a:bodyPr/>
                    <a:lstStyle/>
                    <a:p>
                      <a:r>
                        <a:rPr lang="pt-PT" b="1" dirty="0" smtClean="0"/>
                        <a:t>Product</a:t>
                      </a:r>
                      <a:r>
                        <a:rPr lang="pt-PT" b="1" baseline="0" dirty="0" smtClean="0"/>
                        <a:t> BackLog:</a:t>
                      </a:r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31174"/>
                  </a:ext>
                </a:extLst>
              </a:tr>
              <a:tr h="336528"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Épico</a:t>
                      </a:r>
                      <a:endParaRPr lang="pt-PT" sz="1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00" b="1" dirty="0" smtClean="0"/>
                        <a:t>Histórias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Prioridade</a:t>
                      </a:r>
                      <a:endParaRPr lang="pt-PT" sz="1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Status</a:t>
                      </a:r>
                      <a:endParaRPr lang="pt-PT" sz="1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Sprint</a:t>
                      </a:r>
                      <a:endParaRPr lang="pt-PT" sz="1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9971"/>
                  </a:ext>
                </a:extLst>
              </a:tr>
              <a:tr h="283164">
                <a:tc rowSpan="2"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Mockup</a:t>
                      </a:r>
                      <a:r>
                        <a:rPr lang="pt-PT" sz="800" b="1" baseline="0" dirty="0" smtClean="0"/>
                        <a:t> da Aplicação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Difinição</a:t>
                      </a:r>
                      <a:r>
                        <a:rPr lang="pt-PT" sz="1000" b="1" baseline="0" dirty="0" smtClean="0"/>
                        <a:t> do Layout.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Feito</a:t>
                      </a:r>
                      <a:endParaRPr lang="pt-PT" sz="8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1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48095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Seleção</a:t>
                      </a:r>
                      <a:r>
                        <a:rPr lang="pt-PT" sz="1000" b="1" baseline="0" dirty="0" smtClean="0"/>
                        <a:t> das imagens, cores e icones.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800" b="1" dirty="0" smtClean="0"/>
                        <a:t>Feito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56992"/>
                  </a:ext>
                </a:extLst>
              </a:tr>
              <a:tr h="283164">
                <a:tc rowSpan="7"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Aplicação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Implementar</a:t>
                      </a:r>
                      <a:r>
                        <a:rPr lang="pt-PT" sz="1000" b="1" baseline="0" dirty="0" smtClean="0"/>
                        <a:t> a página de apresentação, isto imprementação do layout da página inicial.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Feito</a:t>
                      </a:r>
                      <a:endParaRPr lang="pt-PT" sz="8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2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362494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Como utilizador, na</a:t>
                      </a:r>
                      <a:r>
                        <a:rPr lang="pt-PT" sz="1000" b="1" baseline="0" dirty="0" smtClean="0"/>
                        <a:t> página inicial deve apresentar : breve descrição um botão para quando o utilizador já sabe o que cursar e outro para fazer o teste vocacional caso ainda não saiba o que cursar.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Feito</a:t>
                      </a:r>
                      <a:endParaRPr lang="pt-PT" sz="8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86873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Como utilizador, na página inicial</a:t>
                      </a:r>
                      <a:r>
                        <a:rPr lang="pt-PT" sz="1000" b="1" baseline="0" dirty="0" smtClean="0"/>
                        <a:t> deve apresentar: as caracterisicas da orientação vocacional e profissional.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Feito</a:t>
                      </a:r>
                      <a:endParaRPr lang="pt-PT" sz="8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3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244284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00" b="1" dirty="0" smtClean="0"/>
                        <a:t>Como utilizador, na página inicial</a:t>
                      </a:r>
                      <a:r>
                        <a:rPr lang="pt-PT" sz="1000" b="1" baseline="0" dirty="0" smtClean="0"/>
                        <a:t> deve apresentar: o ranking nacional das instituições do ensino superior e das empresas nacionais de acordo a carreira / Curso.</a:t>
                      </a:r>
                      <a:endParaRPr lang="pt-PT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Atla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Feito</a:t>
                      </a:r>
                      <a:endParaRPr lang="pt-PT" sz="8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4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993117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Implementação</a:t>
                      </a:r>
                      <a:r>
                        <a:rPr lang="pt-PT" sz="1000" b="1" baseline="0" dirty="0" smtClean="0"/>
                        <a:t> da Página: Instituições | Vocacional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Média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Em</a:t>
                      </a:r>
                      <a:r>
                        <a:rPr lang="pt-PT" sz="800" b="1" baseline="0" dirty="0" smtClean="0"/>
                        <a:t> Pregresso</a:t>
                      </a:r>
                      <a:endParaRPr lang="pt-PT" sz="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5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280340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00" b="1" dirty="0" smtClean="0"/>
                        <a:t>Implementação</a:t>
                      </a:r>
                      <a:r>
                        <a:rPr lang="pt-PT" sz="1000" b="1" baseline="0" dirty="0" smtClean="0"/>
                        <a:t> da Página: Empresas | Profissional</a:t>
                      </a:r>
                      <a:endParaRPr lang="pt-PT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Média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Em Progresso</a:t>
                      </a:r>
                      <a:endParaRPr lang="pt-PT" sz="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5</a:t>
                      </a:r>
                      <a:endParaRPr lang="pt-PT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49634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Teste</a:t>
                      </a:r>
                      <a:r>
                        <a:rPr lang="pt-PT" sz="1000" b="1" baseline="0" dirty="0" smtClean="0"/>
                        <a:t> Vocacional e Presentação dos resultados ao utilizador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16667"/>
                  </a:ext>
                </a:extLst>
              </a:tr>
              <a:tr h="283164">
                <a:tc rowSpan="3"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Testes</a:t>
                      </a:r>
                      <a:endParaRPr lang="pt-PT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00" b="1" dirty="0" smtClean="0"/>
                        <a:t>Validar os componentes do código fonte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 cada sprint</a:t>
                      </a:r>
                      <a:endParaRPr lang="pt-PT" sz="8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Todas</a:t>
                      </a:r>
                      <a:endParaRPr lang="pt-PT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207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00" b="1" dirty="0" smtClean="0"/>
                        <a:t>Validar os Requisitos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800" b="1" dirty="0" smtClean="0"/>
                        <a:t>A cada sprint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Todas</a:t>
                      </a:r>
                      <a:endParaRPr lang="pt-PT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66349"/>
                  </a:ext>
                </a:extLst>
              </a:tr>
              <a:tr h="283164">
                <a:tc vMerge="1">
                  <a:txBody>
                    <a:bodyPr/>
                    <a:lstStyle/>
                    <a:p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b="1" dirty="0" smtClean="0"/>
                        <a:t>Report</a:t>
                      </a:r>
                      <a:endParaRPr lang="pt-P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b="1" dirty="0" smtClean="0"/>
                        <a:t>Alta</a:t>
                      </a:r>
                      <a:endParaRPr lang="pt-PT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800" b="1" dirty="0" smtClean="0"/>
                        <a:t>A cada sprint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b="1" dirty="0" smtClean="0"/>
                        <a:t>Todas</a:t>
                      </a:r>
                      <a:endParaRPr lang="pt-PT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3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115616" y="2129950"/>
            <a:ext cx="7149076" cy="873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</a:rPr>
              <a:t>OBRIGADO</a:t>
            </a:r>
            <a:endParaRPr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AutoShape 2" descr="uc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" name="AutoShape 4" descr="uc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Google Shape;88;p14"/>
          <p:cNvSpPr txBox="1">
            <a:spLocks/>
          </p:cNvSpPr>
          <p:nvPr/>
        </p:nvSpPr>
        <p:spPr>
          <a:xfrm>
            <a:off x="7236296" y="4155926"/>
            <a:ext cx="1584176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 b="1" dirty="0" smtClean="0"/>
              <a:t>“Mi Vida❤❤”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930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5580112" y="903851"/>
            <a:ext cx="3126060" cy="31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P.O.V.P</a:t>
            </a: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Autoconhecimento</a:t>
            </a: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Inserção : </a:t>
            </a: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social, 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econômico </a:t>
            </a: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cultural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2" name="Picture 2" descr="Fotos Hesitacao, 2.000+ fotos de arquivo grátis de alta qualid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470057" cy="246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1;p12"/>
          <p:cNvSpPr txBox="1">
            <a:spLocks/>
          </p:cNvSpPr>
          <p:nvPr/>
        </p:nvSpPr>
        <p:spPr>
          <a:xfrm>
            <a:off x="611560" y="57840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 ser humano | Trabalho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0" name="Google Shape;71;p12"/>
          <p:cNvSpPr txBox="1">
            <a:spLocks/>
          </p:cNvSpPr>
          <p:nvPr/>
        </p:nvSpPr>
        <p:spPr>
          <a:xfrm>
            <a:off x="611560" y="398749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Auto-estima | + seguro e estável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1" name="Google Shape;71;p12"/>
          <p:cNvSpPr txBox="1">
            <a:spLocks/>
          </p:cNvSpPr>
          <p:nvPr/>
        </p:nvSpPr>
        <p:spPr>
          <a:xfrm rot="16200000">
            <a:off x="2836980" y="2230626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Dúvidas, incertezas, revoltas e identidade negativa (delinquência)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Situação Problemática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4147770" y="1027038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Desafios:</a:t>
            </a: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Sucesso Financeiro, Prazer na função escolhida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Lidar com a realidade, pressões socias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139952" y="2922519"/>
            <a:ext cx="4032448" cy="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Outros:</a:t>
            </a: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Busca auténtica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773606" y="1304629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Objecto de Estudo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3966235" y="916857"/>
            <a:ext cx="576064" cy="12948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540308" y="1335899"/>
            <a:ext cx="340768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Processo de Orientação Vocacional </a:t>
            </a:r>
            <a:r>
              <a:rPr lang="pt-PT" b="1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 Profissional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3" name="Google Shape;71;p12"/>
          <p:cNvSpPr txBox="1">
            <a:spLocks/>
          </p:cNvSpPr>
          <p:nvPr/>
        </p:nvSpPr>
        <p:spPr>
          <a:xfrm>
            <a:off x="926006" y="2888804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Campo de Acção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4118635" y="2501032"/>
            <a:ext cx="576064" cy="12948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Google Shape;71;p12"/>
          <p:cNvSpPr txBox="1">
            <a:spLocks/>
          </p:cNvSpPr>
          <p:nvPr/>
        </p:nvSpPr>
        <p:spPr>
          <a:xfrm>
            <a:off x="4692708" y="2920074"/>
            <a:ext cx="340768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Ensino Médio de Luanda (Estudantes)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Hipóteses </a:t>
            </a:r>
            <a:endParaRPr lang="pt-PT" sz="2000" b="1" u="sng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139952" y="1635646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Palestras Sobre a OVP</a:t>
            </a:r>
          </a:p>
          <a:p>
            <a:pPr algn="l"/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Sistema Web para OVP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2627784" y="2139702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Objectivo Geral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Objectivo Específico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4139952" y="1538095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Sistematizar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Diagnosticar</a:t>
            </a:r>
          </a:p>
          <a:p>
            <a:pPr marL="285750" indent="-285750" algn="l">
              <a:buFontTx/>
              <a:buChar char="-"/>
            </a:pP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Concluir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242062"/>
            <a:ext cx="2584831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Metodologia Científica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2519772" y="496884"/>
            <a:ext cx="576064" cy="41497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2843808" y="267494"/>
            <a:ext cx="57606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-Finalidade: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Aplicada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Aplicada é aquela em que o autor busca fazer um estudo científico voltado a solucionar algum problema específico, que já é conhecido e demonstrado no texto do trabalho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-Objectivos: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Exploratória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Tem como objetivo identificar melhor, em caráter de sondagem, um fato ou fenômeno, tornando-o mais claro e propor problemas ou até hipóteses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pt-PT" sz="1000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-Abordagem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:</a:t>
            </a: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Pesquisa(Aboradagem) Qualitativa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Eventualmente se utilize alguns números, normalmente ela é aplicada a populações pequenas, que não viabilizam uma análise estatística.</a:t>
            </a: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-Método:</a:t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Indutivo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No </a:t>
            </a: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método indutivo, o autor parte de observações específicas, para obter como conclusão uma premissa geral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pt-PT" sz="1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-Procedimentos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:</a:t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</a:t>
            </a: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Bibliográfica / Estudo de Caso</a:t>
            </a:r>
          </a:p>
        </p:txBody>
      </p:sp>
    </p:spTree>
    <p:extLst>
      <p:ext uri="{BB962C8B-B14F-4D97-AF65-F5344CB8AC3E}">
        <p14:creationId xmlns:p14="http://schemas.microsoft.com/office/powerpoint/2010/main" val="9060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2627784" y="2139702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Conceito de orientação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alind template">
  <a:themeElements>
    <a:clrScheme name="Custom 347">
      <a:dk1>
        <a:srgbClr val="3A343A"/>
      </a:dk1>
      <a:lt1>
        <a:srgbClr val="FFFFFF"/>
      </a:lt1>
      <a:dk2>
        <a:srgbClr val="7C727C"/>
      </a:dk2>
      <a:lt2>
        <a:srgbClr val="E9E0E9"/>
      </a:lt2>
      <a:accent1>
        <a:srgbClr val="FF0066"/>
      </a:accent1>
      <a:accent2>
        <a:srgbClr val="800080"/>
      </a:accent2>
      <a:accent3>
        <a:srgbClr val="33CCCC"/>
      </a:accent3>
      <a:accent4>
        <a:srgbClr val="48E4A6"/>
      </a:accent4>
      <a:accent5>
        <a:srgbClr val="BCE63F"/>
      </a:accent5>
      <a:accent6>
        <a:srgbClr val="FFCF3E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375</Words>
  <Application>Microsoft Office PowerPoint</Application>
  <PresentationFormat>Apresentação na tela (16:9)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Segoe UI Light</vt:lpstr>
      <vt:lpstr>Arial</vt:lpstr>
      <vt:lpstr>Vidaloka</vt:lpstr>
      <vt:lpstr>Montserrat</vt:lpstr>
      <vt:lpstr>Segoe UI Black</vt:lpstr>
      <vt:lpstr>Rosalind template</vt:lpstr>
      <vt:lpstr>SISTEMA WEB PARA AJUDAR NA ORIENTAÇÃO VOCACIONAL - PROFISSIONAL DOS ESTUDANTES DO ENSINO MÉDIO DE LUANDA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Utilizador</dc:title>
  <dc:creator>Lourenco Carlos</dc:creator>
  <cp:lastModifiedBy>Lourenco Carlos</cp:lastModifiedBy>
  <cp:revision>80</cp:revision>
  <dcterms:modified xsi:type="dcterms:W3CDTF">2022-04-30T23:30:53Z</dcterms:modified>
</cp:coreProperties>
</file>