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88" r:id="rId3"/>
    <p:sldId id="301" r:id="rId4"/>
    <p:sldId id="302" r:id="rId5"/>
    <p:sldId id="303" r:id="rId6"/>
    <p:sldId id="313" r:id="rId7"/>
    <p:sldId id="314" r:id="rId8"/>
    <p:sldId id="315" r:id="rId9"/>
    <p:sldId id="312" r:id="rId10"/>
  </p:sldIdLst>
  <p:sldSz cx="9144000" cy="5143500" type="screen16x9"/>
  <p:notesSz cx="6858000" cy="9144000"/>
  <p:embeddedFontLst>
    <p:embeddedFont>
      <p:font typeface="Vidaloka" panose="020B0604020202020204" charset="0"/>
      <p:regular r:id="rId12"/>
    </p:embeddedFont>
    <p:embeddedFont>
      <p:font typeface="Segoe UI Black" panose="020B0A02040204020203" pitchFamily="34" charset="0"/>
      <p:bold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Segoe UI Light" panose="020B0502040204020203" pitchFamily="34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472"/>
    <a:srgbClr val="F27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532A9E-A2AD-4E92-B327-723726411782}">
  <a:tblStyle styleId="{F6532A9E-A2AD-4E92-B327-7237264117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A37D80-6434-44D0-A028-1B22A696006F}" styleName="Estilo Claro 3 - Destaqu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4534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9732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9023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4360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59750" y="1991850"/>
            <a:ext cx="6224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07300" y="1568225"/>
            <a:ext cx="7529400" cy="28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5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name="adj1" fmla="val 173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959000" y="1658700"/>
            <a:ext cx="3507300" cy="27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677601" y="1658700"/>
            <a:ext cx="3507300" cy="27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⬞"/>
              <a:defRPr sz="18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42" name="Google Shape;42;p7"/>
          <p:cNvCxnSpPr/>
          <p:nvPr/>
        </p:nvCxnSpPr>
        <p:spPr>
          <a:xfrm>
            <a:off x="4300500" y="912400"/>
            <a:ext cx="5430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7"/>
          <p:cNvSpPr/>
          <p:nvPr/>
        </p:nvSpPr>
        <p:spPr>
          <a:xfrm>
            <a:off x="4499225" y="839775"/>
            <a:ext cx="145200" cy="145200"/>
          </a:xfrm>
          <a:prstGeom prst="mathMultiply">
            <a:avLst>
              <a:gd name="adj1" fmla="val 1738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2698631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7750" y="983975"/>
            <a:ext cx="848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07300" y="1568225"/>
            <a:ext cx="7529400" cy="28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▪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buNone/>
              <a:defRPr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5149800"/>
          </a:xfrm>
          <a:prstGeom prst="frame">
            <a:avLst>
              <a:gd name="adj1" fmla="val 6441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2" descr="_0001_IMG_5864.jpg"/>
          <p:cNvPicPr preferRelativeResize="0"/>
          <p:nvPr/>
        </p:nvPicPr>
        <p:blipFill rotWithShape="1">
          <a:blip r:embed="rId3">
            <a:alphaModFix amt="16000"/>
          </a:blip>
          <a:srcRect t="22241" b="6991"/>
          <a:stretch/>
        </p:blipFill>
        <p:spPr>
          <a:xfrm>
            <a:off x="335225" y="329575"/>
            <a:ext cx="8473825" cy="44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079437" y="1875774"/>
            <a:ext cx="6984776" cy="13205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PT" sz="20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SISTEMA WEB PARA AJUDAR NA ORIENTAÇÃO VOCACIONAL E PROFISSIONAL DOS ESTUDANTES DO ENSINO MÉDIO DE LUANDA </a:t>
            </a:r>
            <a:endParaRPr lang="pt-PT" sz="2000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grpSp>
        <p:nvGrpSpPr>
          <p:cNvPr id="72" name="Google Shape;72;p12"/>
          <p:cNvGrpSpPr/>
          <p:nvPr/>
        </p:nvGrpSpPr>
        <p:grpSpPr>
          <a:xfrm>
            <a:off x="4300500" y="3213575"/>
            <a:ext cx="543000" cy="145200"/>
            <a:chOff x="4300500" y="1830400"/>
            <a:chExt cx="543000" cy="145200"/>
          </a:xfrm>
        </p:grpSpPr>
        <p:cxnSp>
          <p:nvCxnSpPr>
            <p:cNvPr id="73" name="Google Shape;73;p12"/>
            <p:cNvCxnSpPr/>
            <p:nvPr/>
          </p:nvCxnSpPr>
          <p:spPr>
            <a:xfrm>
              <a:off x="4300500" y="1903000"/>
              <a:ext cx="5430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2"/>
            <p:cNvSpPr/>
            <p:nvPr/>
          </p:nvSpPr>
          <p:spPr>
            <a:xfrm>
              <a:off x="4499225" y="1830400"/>
              <a:ext cx="145200" cy="145200"/>
            </a:xfrm>
            <a:prstGeom prst="mathMultiply">
              <a:avLst>
                <a:gd name="adj1" fmla="val 1738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dirty="0"/>
          </a:p>
        </p:txBody>
      </p:sp>
      <p:sp>
        <p:nvSpPr>
          <p:cNvPr id="8" name="Google Shape;71;p12"/>
          <p:cNvSpPr txBox="1">
            <a:spLocks/>
          </p:cNvSpPr>
          <p:nvPr/>
        </p:nvSpPr>
        <p:spPr>
          <a:xfrm>
            <a:off x="5580112" y="903851"/>
            <a:ext cx="3126060" cy="318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285750" indent="-285750">
              <a:buFontTx/>
              <a:buChar char="-"/>
            </a:pP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P.O.V.P</a:t>
            </a:r>
          </a:p>
          <a:p>
            <a:pPr marL="285750" indent="-285750" algn="l">
              <a:buFontTx/>
              <a:buChar char="-"/>
            </a:pP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/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 Autoconhecimento</a:t>
            </a:r>
          </a:p>
          <a:p>
            <a:pPr marL="285750" indent="-285750" algn="l">
              <a:buFontTx/>
              <a:buChar char="-"/>
            </a:pPr>
            <a:endParaRPr lang="pt-PT" b="1" dirty="0" smtClean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 Inserção : </a:t>
            </a:r>
          </a:p>
          <a:p>
            <a:pPr marL="285750" indent="-285750" algn="l">
              <a:buFontTx/>
              <a:buChar char="-"/>
            </a:pPr>
            <a:endParaRPr lang="pt-PT" b="1" dirty="0" smtClean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* s</a:t>
            </a: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ocial, </a:t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* econômico </a:t>
            </a:r>
          </a:p>
          <a:p>
            <a:pPr marL="285750" indent="-285750" algn="l">
              <a:buFontTx/>
              <a:buChar char="-"/>
            </a:pP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* cultural</a:t>
            </a: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pic>
        <p:nvPicPr>
          <p:cNvPr id="2" name="Picture 2" descr="Fotos Hesitacao, 2.000+ fotos de arquivo grátis de alta qualida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9622"/>
            <a:ext cx="3470057" cy="246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71;p12"/>
          <p:cNvSpPr txBox="1">
            <a:spLocks/>
          </p:cNvSpPr>
          <p:nvPr/>
        </p:nvSpPr>
        <p:spPr>
          <a:xfrm>
            <a:off x="611560" y="578400"/>
            <a:ext cx="3470058" cy="81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O ser humano | Trabalho </a:t>
            </a: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sp>
        <p:nvSpPr>
          <p:cNvPr id="10" name="Google Shape;71;p12"/>
          <p:cNvSpPr txBox="1">
            <a:spLocks/>
          </p:cNvSpPr>
          <p:nvPr/>
        </p:nvSpPr>
        <p:spPr>
          <a:xfrm>
            <a:off x="611560" y="3987490"/>
            <a:ext cx="3470058" cy="81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Auto-estima | + seguro e estável </a:t>
            </a: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sp>
        <p:nvSpPr>
          <p:cNvPr id="11" name="Google Shape;71;p12"/>
          <p:cNvSpPr txBox="1">
            <a:spLocks/>
          </p:cNvSpPr>
          <p:nvPr/>
        </p:nvSpPr>
        <p:spPr>
          <a:xfrm rot="16200000">
            <a:off x="2836980" y="2230626"/>
            <a:ext cx="3470058" cy="81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Dúvidas, incertezas, revoltas e identidade negativa (delinquência) </a:t>
            </a: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dirty="0"/>
          </a:p>
        </p:txBody>
      </p:sp>
      <p:sp>
        <p:nvSpPr>
          <p:cNvPr id="7" name="Google Shape;71;p12"/>
          <p:cNvSpPr txBox="1">
            <a:spLocks/>
          </p:cNvSpPr>
          <p:nvPr/>
        </p:nvSpPr>
        <p:spPr>
          <a:xfrm>
            <a:off x="258977" y="2109603"/>
            <a:ext cx="3456384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sz="20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Situação Problemática</a:t>
            </a:r>
            <a:endParaRPr lang="pt-PT" sz="2000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sp>
        <p:nvSpPr>
          <p:cNvPr id="2" name="Chave Esquerda 1"/>
          <p:cNvSpPr/>
          <p:nvPr/>
        </p:nvSpPr>
        <p:spPr>
          <a:xfrm>
            <a:off x="3563888" y="510251"/>
            <a:ext cx="576064" cy="36724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Google Shape;71;p12"/>
          <p:cNvSpPr txBox="1">
            <a:spLocks/>
          </p:cNvSpPr>
          <p:nvPr/>
        </p:nvSpPr>
        <p:spPr>
          <a:xfrm>
            <a:off x="4147770" y="1027038"/>
            <a:ext cx="4024630" cy="1616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algn="l"/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Desafios:</a:t>
            </a:r>
          </a:p>
          <a:p>
            <a:pPr algn="l"/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 Sucesso Financeiro, Prazer na função escolhida</a:t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/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 Lidar com a realidade, pressões socias</a:t>
            </a: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/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sp>
        <p:nvSpPr>
          <p:cNvPr id="8" name="Google Shape;71;p12"/>
          <p:cNvSpPr txBox="1">
            <a:spLocks/>
          </p:cNvSpPr>
          <p:nvPr/>
        </p:nvSpPr>
        <p:spPr>
          <a:xfrm>
            <a:off x="4139952" y="2922519"/>
            <a:ext cx="4032448" cy="94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algn="l"/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Outros:</a:t>
            </a:r>
          </a:p>
          <a:p>
            <a:pPr algn="l"/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 Busca auténtica</a:t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/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dirty="0"/>
          </a:p>
        </p:txBody>
      </p:sp>
      <p:sp>
        <p:nvSpPr>
          <p:cNvPr id="5" name="Google Shape;71;p12"/>
          <p:cNvSpPr txBox="1">
            <a:spLocks/>
          </p:cNvSpPr>
          <p:nvPr/>
        </p:nvSpPr>
        <p:spPr>
          <a:xfrm>
            <a:off x="773606" y="1304629"/>
            <a:ext cx="3456384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sz="20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Objecto de Estudo</a:t>
            </a:r>
            <a:endParaRPr lang="pt-PT" sz="2000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sp>
        <p:nvSpPr>
          <p:cNvPr id="6" name="Chave Esquerda 5"/>
          <p:cNvSpPr/>
          <p:nvPr/>
        </p:nvSpPr>
        <p:spPr>
          <a:xfrm>
            <a:off x="3966235" y="916857"/>
            <a:ext cx="576064" cy="129485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Google Shape;71;p12"/>
          <p:cNvSpPr txBox="1">
            <a:spLocks/>
          </p:cNvSpPr>
          <p:nvPr/>
        </p:nvSpPr>
        <p:spPr>
          <a:xfrm>
            <a:off x="4540308" y="1335899"/>
            <a:ext cx="3407684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algn="l"/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Processo de Orientação Vocacional </a:t>
            </a:r>
            <a:r>
              <a:rPr lang="pt-PT" b="1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e Profissional</a:t>
            </a: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/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sp>
        <p:nvSpPr>
          <p:cNvPr id="13" name="Google Shape;71;p12"/>
          <p:cNvSpPr txBox="1">
            <a:spLocks/>
          </p:cNvSpPr>
          <p:nvPr/>
        </p:nvSpPr>
        <p:spPr>
          <a:xfrm>
            <a:off x="926006" y="2888804"/>
            <a:ext cx="3456384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sz="20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Campo de Acção</a:t>
            </a:r>
            <a:endParaRPr lang="pt-PT" sz="2000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sp>
        <p:nvSpPr>
          <p:cNvPr id="14" name="Chave Esquerda 13"/>
          <p:cNvSpPr/>
          <p:nvPr/>
        </p:nvSpPr>
        <p:spPr>
          <a:xfrm>
            <a:off x="4118635" y="2501032"/>
            <a:ext cx="576064" cy="129485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Google Shape;71;p12"/>
          <p:cNvSpPr txBox="1">
            <a:spLocks/>
          </p:cNvSpPr>
          <p:nvPr/>
        </p:nvSpPr>
        <p:spPr>
          <a:xfrm>
            <a:off x="4692708" y="2920074"/>
            <a:ext cx="3407684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algn="l"/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Ensino Médio de Luanda (Estudantes)</a:t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28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dirty="0"/>
          </a:p>
        </p:txBody>
      </p:sp>
      <p:sp>
        <p:nvSpPr>
          <p:cNvPr id="5" name="Google Shape;71;p12"/>
          <p:cNvSpPr txBox="1">
            <a:spLocks/>
          </p:cNvSpPr>
          <p:nvPr/>
        </p:nvSpPr>
        <p:spPr>
          <a:xfrm>
            <a:off x="258977" y="2109603"/>
            <a:ext cx="3456384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sz="20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Hipóteses </a:t>
            </a:r>
            <a:endParaRPr lang="pt-PT" sz="2000" b="1" u="sng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sp>
        <p:nvSpPr>
          <p:cNvPr id="6" name="Chave Esquerda 5"/>
          <p:cNvSpPr/>
          <p:nvPr/>
        </p:nvSpPr>
        <p:spPr>
          <a:xfrm>
            <a:off x="3563888" y="510251"/>
            <a:ext cx="576064" cy="36724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Google Shape;71;p12"/>
          <p:cNvSpPr txBox="1">
            <a:spLocks/>
          </p:cNvSpPr>
          <p:nvPr/>
        </p:nvSpPr>
        <p:spPr>
          <a:xfrm>
            <a:off x="4139952" y="1635646"/>
            <a:ext cx="4024630" cy="1616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algn="l"/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 Palestras Sobre a OVP</a:t>
            </a:r>
          </a:p>
          <a:p>
            <a:pPr algn="l"/>
            <a:endParaRPr lang="pt-PT" b="1" dirty="0" smtClean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  <a:p>
            <a:pPr algn="l"/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 Sistema Web para OVP</a:t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81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dirty="0"/>
          </a:p>
        </p:txBody>
      </p:sp>
      <p:sp>
        <p:nvSpPr>
          <p:cNvPr id="5" name="Google Shape;71;p12"/>
          <p:cNvSpPr txBox="1">
            <a:spLocks/>
          </p:cNvSpPr>
          <p:nvPr/>
        </p:nvSpPr>
        <p:spPr>
          <a:xfrm>
            <a:off x="2627784" y="2139702"/>
            <a:ext cx="3456384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sz="2000" b="1" dirty="0" smtClean="0">
                <a:solidFill>
                  <a:schemeClr val="tx1"/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Objectivo Geral</a:t>
            </a:r>
            <a:endParaRPr lang="pt-PT" sz="2000" b="1" dirty="0">
              <a:solidFill>
                <a:schemeClr val="tx1"/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70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dirty="0"/>
          </a:p>
        </p:txBody>
      </p:sp>
      <p:sp>
        <p:nvSpPr>
          <p:cNvPr id="7" name="Google Shape;71;p12"/>
          <p:cNvSpPr txBox="1">
            <a:spLocks/>
          </p:cNvSpPr>
          <p:nvPr/>
        </p:nvSpPr>
        <p:spPr>
          <a:xfrm>
            <a:off x="258977" y="2109603"/>
            <a:ext cx="3456384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sz="20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Objectivo Específico</a:t>
            </a:r>
            <a:endParaRPr lang="pt-PT" sz="2000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sp>
        <p:nvSpPr>
          <p:cNvPr id="2" name="Chave Esquerda 1"/>
          <p:cNvSpPr/>
          <p:nvPr/>
        </p:nvSpPr>
        <p:spPr>
          <a:xfrm>
            <a:off x="3563888" y="510251"/>
            <a:ext cx="576064" cy="36724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Google Shape;71;p12"/>
          <p:cNvSpPr txBox="1">
            <a:spLocks/>
          </p:cNvSpPr>
          <p:nvPr/>
        </p:nvSpPr>
        <p:spPr>
          <a:xfrm>
            <a:off x="4139952" y="1538095"/>
            <a:ext cx="4024630" cy="1616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 Sistematizar</a:t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/>
            </a:r>
            <a:br>
              <a:rPr lang="pt-PT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 </a:t>
            </a: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Diagnosticar</a:t>
            </a:r>
          </a:p>
          <a:p>
            <a:pPr marL="285750" indent="-285750" algn="l">
              <a:buFontTx/>
              <a:buChar char="-"/>
            </a:pP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pt-PT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 </a:t>
            </a: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Concluir</a:t>
            </a:r>
            <a: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/>
            </a:r>
            <a:br>
              <a:rPr lang="pt-PT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endParaRPr lang="pt-PT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92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dirty="0"/>
          </a:p>
        </p:txBody>
      </p:sp>
      <p:sp>
        <p:nvSpPr>
          <p:cNvPr id="7" name="Google Shape;71;p12"/>
          <p:cNvSpPr txBox="1">
            <a:spLocks/>
          </p:cNvSpPr>
          <p:nvPr/>
        </p:nvSpPr>
        <p:spPr>
          <a:xfrm>
            <a:off x="258977" y="2242062"/>
            <a:ext cx="2584831" cy="47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pt-PT" sz="20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Metodologia Científica</a:t>
            </a:r>
            <a:endParaRPr lang="pt-PT" sz="2000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</p:txBody>
      </p:sp>
      <p:sp>
        <p:nvSpPr>
          <p:cNvPr id="2" name="Chave Esquerda 1"/>
          <p:cNvSpPr/>
          <p:nvPr/>
        </p:nvSpPr>
        <p:spPr>
          <a:xfrm>
            <a:off x="2519772" y="496884"/>
            <a:ext cx="576064" cy="414973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Google Shape;71;p12"/>
          <p:cNvSpPr txBox="1">
            <a:spLocks/>
          </p:cNvSpPr>
          <p:nvPr/>
        </p:nvSpPr>
        <p:spPr>
          <a:xfrm>
            <a:off x="2843808" y="267494"/>
            <a:ext cx="5760640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idaloka"/>
              <a:buNone/>
              <a:defRPr sz="1800" b="0" i="0" u="none" strike="noStrike" cap="none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pt-PT" sz="14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-Finalidade:</a:t>
            </a:r>
            <a:r>
              <a:rPr lang="pt-PT" sz="1400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/>
            </a:r>
            <a:br>
              <a:rPr lang="pt-PT" sz="1400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sz="1000" b="1" dirty="0">
                <a:solidFill>
                  <a:srgbClr val="0070C0"/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Pesquisa Aplicada</a:t>
            </a:r>
          </a:p>
          <a:p>
            <a:pPr marL="285750" indent="-285750" algn="l">
              <a:buFontTx/>
              <a:buChar char="-"/>
            </a:pPr>
            <a:r>
              <a:rPr lang="pt-PT" sz="1000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Aplicada é aquela em que o autor busca fazer um estudo científico voltado a solucionar algum problema específico, que já é conhecido e demonstrado no texto do trabalho</a:t>
            </a:r>
            <a:r>
              <a:rPr lang="pt-PT" sz="10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.</a:t>
            </a:r>
          </a:p>
          <a:p>
            <a:pPr marL="285750" indent="-285750" algn="l">
              <a:buFontTx/>
              <a:buChar char="-"/>
            </a:pPr>
            <a:r>
              <a:rPr lang="pt-PT" sz="14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/>
            </a:r>
            <a:br>
              <a:rPr lang="pt-PT" sz="14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sz="14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-Objectivos:</a:t>
            </a:r>
            <a:r>
              <a:rPr lang="pt-PT" sz="1400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/>
            </a:r>
            <a:br>
              <a:rPr lang="pt-PT" sz="1400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sz="1000" b="1" dirty="0">
                <a:solidFill>
                  <a:srgbClr val="0070C0"/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Pesquisa Exploratória</a:t>
            </a:r>
          </a:p>
          <a:p>
            <a:pPr marL="285750" indent="-285750" algn="l">
              <a:buFontTx/>
              <a:buChar char="-"/>
            </a:pPr>
            <a:r>
              <a:rPr lang="pt-PT" sz="1000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Tem como objetivo identificar melhor, em caráter de sondagem, um fato ou fenômeno, tornando-o mais claro e propor problemas ou até hipóteses</a:t>
            </a:r>
            <a:r>
              <a:rPr lang="pt-PT" sz="10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.</a:t>
            </a:r>
          </a:p>
          <a:p>
            <a:pPr marL="285750" indent="-285750" algn="l">
              <a:buFontTx/>
              <a:buChar char="-"/>
            </a:pPr>
            <a:endParaRPr lang="pt-PT" sz="1000" b="1" dirty="0" smtClean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pt-PT" sz="14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-Abordagem</a:t>
            </a:r>
            <a:r>
              <a:rPr lang="pt-PT" sz="1400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:</a:t>
            </a:r>
            <a:r>
              <a:rPr lang="pt-PT" sz="14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/>
            </a:r>
            <a:br>
              <a:rPr lang="pt-PT" sz="14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sz="1000" b="1" dirty="0" smtClean="0">
                <a:solidFill>
                  <a:srgbClr val="0070C0"/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Pesquisa(Aboradagem) Qualitativa</a:t>
            </a:r>
          </a:p>
          <a:p>
            <a:pPr marL="285750" indent="-285750" algn="l">
              <a:buFontTx/>
              <a:buChar char="-"/>
            </a:pPr>
            <a:r>
              <a:rPr lang="pt-PT" sz="10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Eventualmente se utilize alguns números, normalmente ela é aplicada a populações pequenas, que não viabilizam uma análise estatística.</a:t>
            </a:r>
          </a:p>
          <a:p>
            <a:pPr marL="285750" indent="-285750" algn="l">
              <a:buFontTx/>
              <a:buChar char="-"/>
            </a:pPr>
            <a:r>
              <a:rPr lang="pt-PT" sz="14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/>
            </a:r>
            <a:br>
              <a:rPr lang="pt-PT" sz="14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sz="14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-Método:</a:t>
            </a:r>
            <a:br>
              <a:rPr lang="pt-PT" sz="14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sz="1000" b="1" dirty="0" smtClean="0">
                <a:solidFill>
                  <a:srgbClr val="0070C0"/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Indutivo</a:t>
            </a:r>
          </a:p>
          <a:p>
            <a:pPr marL="285750" indent="-285750" algn="l">
              <a:buFontTx/>
              <a:buChar char="-"/>
            </a:pPr>
            <a:r>
              <a:rPr lang="pt-PT" sz="10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No </a:t>
            </a:r>
            <a:r>
              <a:rPr lang="pt-PT" sz="1000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método indutivo, o autor parte de observações específicas, para obter como conclusão uma premissa geral</a:t>
            </a:r>
            <a:r>
              <a:rPr lang="pt-PT" sz="10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.</a:t>
            </a:r>
          </a:p>
          <a:p>
            <a:pPr marL="285750" indent="-285750" algn="l">
              <a:buFontTx/>
              <a:buChar char="-"/>
            </a:pPr>
            <a:endParaRPr lang="pt-PT" sz="1000" b="1" dirty="0">
              <a:solidFill>
                <a:schemeClr val="tx1">
                  <a:lumMod val="50000"/>
                </a:schemeClr>
              </a:solidFill>
              <a:latin typeface="Segoe UI Black" pitchFamily="34" charset="0"/>
              <a:ea typeface="Segoe UI Black" pitchFamily="34" charset="0"/>
              <a:cs typeface="Segoe UI Light" pitchFamily="34" charset="0"/>
            </a:endParaRPr>
          </a:p>
          <a:p>
            <a:pPr marL="285750" indent="-285750" algn="l">
              <a:buFontTx/>
              <a:buChar char="-"/>
            </a:pPr>
            <a:r>
              <a:rPr lang="pt-PT" sz="1400" b="1" dirty="0" smtClean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-Procedimentos</a:t>
            </a:r>
            <a:r>
              <a:rPr lang="pt-PT" sz="1400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:</a:t>
            </a:r>
            <a:br>
              <a:rPr lang="pt-PT" sz="1400" b="1" dirty="0">
                <a:solidFill>
                  <a:schemeClr val="tx1">
                    <a:lumMod val="50000"/>
                  </a:schemeClr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</a:br>
            <a:r>
              <a:rPr lang="pt-PT" sz="1000" b="1" dirty="0">
                <a:solidFill>
                  <a:srgbClr val="0070C0"/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Pesquisa </a:t>
            </a:r>
            <a:r>
              <a:rPr lang="pt-PT" sz="1000" b="1" dirty="0" smtClean="0">
                <a:solidFill>
                  <a:srgbClr val="0070C0"/>
                </a:solidFill>
                <a:latin typeface="Segoe UI Black" pitchFamily="34" charset="0"/>
                <a:ea typeface="Segoe UI Black" pitchFamily="34" charset="0"/>
                <a:cs typeface="Segoe UI Light" pitchFamily="34" charset="0"/>
              </a:rPr>
              <a:t>Bibliográfica / Estudo de Caso</a:t>
            </a:r>
          </a:p>
        </p:txBody>
      </p:sp>
    </p:spTree>
    <p:extLst>
      <p:ext uri="{BB962C8B-B14F-4D97-AF65-F5344CB8AC3E}">
        <p14:creationId xmlns:p14="http://schemas.microsoft.com/office/powerpoint/2010/main" val="9060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1115616" y="2129950"/>
            <a:ext cx="7149076" cy="8738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000" b="1" dirty="0" smtClean="0">
                <a:solidFill>
                  <a:schemeClr val="tx1">
                    <a:lumMod val="50000"/>
                  </a:schemeClr>
                </a:solidFill>
              </a:rPr>
              <a:t>OBRIGADO</a:t>
            </a:r>
            <a:endParaRPr sz="2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4297659" y="5102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AutoShape 2" descr="ucall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3" name="AutoShape 4" descr="ucall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PT"/>
          </a:p>
        </p:txBody>
      </p:sp>
      <p:sp>
        <p:nvSpPr>
          <p:cNvPr id="6" name="Google Shape;88;p14"/>
          <p:cNvSpPr txBox="1">
            <a:spLocks/>
          </p:cNvSpPr>
          <p:nvPr/>
        </p:nvSpPr>
        <p:spPr>
          <a:xfrm>
            <a:off x="7236296" y="4155926"/>
            <a:ext cx="1584176" cy="56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▪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Char char="⬞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pt-PT" sz="1400" b="1" dirty="0" smtClean="0"/>
              <a:t>“Mi Vida❤❤”</a:t>
            </a: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19303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salind template">
  <a:themeElements>
    <a:clrScheme name="Custom 347">
      <a:dk1>
        <a:srgbClr val="3A343A"/>
      </a:dk1>
      <a:lt1>
        <a:srgbClr val="FFFFFF"/>
      </a:lt1>
      <a:dk2>
        <a:srgbClr val="7C727C"/>
      </a:dk2>
      <a:lt2>
        <a:srgbClr val="E9E0E9"/>
      </a:lt2>
      <a:accent1>
        <a:srgbClr val="FF0066"/>
      </a:accent1>
      <a:accent2>
        <a:srgbClr val="800080"/>
      </a:accent2>
      <a:accent3>
        <a:srgbClr val="33CCCC"/>
      </a:accent3>
      <a:accent4>
        <a:srgbClr val="48E4A6"/>
      </a:accent4>
      <a:accent5>
        <a:srgbClr val="BCE63F"/>
      </a:accent5>
      <a:accent6>
        <a:srgbClr val="FFCF3E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111</Words>
  <Application>Microsoft Office PowerPoint</Application>
  <PresentationFormat>Apresentação na tela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Vidaloka</vt:lpstr>
      <vt:lpstr>Segoe UI Black</vt:lpstr>
      <vt:lpstr>Montserrat</vt:lpstr>
      <vt:lpstr>Arial</vt:lpstr>
      <vt:lpstr>Segoe UI Light</vt:lpstr>
      <vt:lpstr>Rosalind template</vt:lpstr>
      <vt:lpstr>SISTEMA WEB PARA AJUDAR NA ORIENTAÇÃO VOCACIONAL E PROFISSIONAL DOS ESTUDANTES DO ENSINO MÉDIO DE LUANDA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do Utilizador</dc:title>
  <dc:creator>Lourenco Carlos</dc:creator>
  <cp:lastModifiedBy>Lourenco Carlos</cp:lastModifiedBy>
  <cp:revision>69</cp:revision>
  <dcterms:modified xsi:type="dcterms:W3CDTF">2022-03-29T08:10:46Z</dcterms:modified>
</cp:coreProperties>
</file>