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4" r:id="rId3"/>
    <p:sldId id="275" r:id="rId4"/>
    <p:sldId id="279" r:id="rId5"/>
    <p:sldId id="276" r:id="rId6"/>
    <p:sldId id="277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 autoAdjust="0"/>
    <p:restoredTop sz="94706" autoAdjust="0"/>
  </p:normalViewPr>
  <p:slideViewPr>
    <p:cSldViewPr snapToGrid="0">
      <p:cViewPr varScale="1">
        <p:scale>
          <a:sx n="106" d="100"/>
          <a:sy n="106" d="100"/>
        </p:scale>
        <p:origin x="304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5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6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4/6/22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4/6/22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4/6/22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4/6/22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rsalakhu/papers/srivastava14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10</a:t>
            </a:r>
          </a:p>
          <a:p>
            <a:r>
              <a:rPr lang="en-US" b="1" dirty="0"/>
              <a:t>Emily Aiken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195EC-6214-A941-87B4-9E5E85CD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07" y="4119433"/>
            <a:ext cx="6647446" cy="17403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CEF4CF-8CB7-CE4F-B910-C9F75C97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807" y="1933877"/>
            <a:ext cx="8837194" cy="1790412"/>
          </a:xfrm>
        </p:spPr>
        <p:txBody>
          <a:bodyPr>
            <a:normAutofit/>
          </a:bodyPr>
          <a:lstStyle/>
          <a:p>
            <a:r>
              <a:rPr lang="en-US" dirty="0"/>
              <a:t>Used for timeseries-related problems</a:t>
            </a:r>
          </a:p>
          <a:p>
            <a:r>
              <a:rPr lang="en-US" dirty="0"/>
              <a:t>Input can be of arbitrary length</a:t>
            </a:r>
          </a:p>
          <a:p>
            <a:r>
              <a:rPr lang="en-US" dirty="0"/>
              <a:t>Challenge: Long-term dependencies</a:t>
            </a:r>
          </a:p>
          <a:p>
            <a:pPr lvl="1"/>
            <a:r>
              <a:rPr lang="en-US" b="1" dirty="0"/>
              <a:t>Long short-term memory networks (LSTMs) </a:t>
            </a:r>
            <a:r>
              <a:rPr lang="en-US" dirty="0"/>
              <a:t>address this issue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D3B68-8CB3-8742-A082-E57E8242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44756"/>
            <a:ext cx="4120816" cy="1831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7C09B4-77DE-0341-86AF-E901D8C0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188742"/>
            <a:ext cx="4120816" cy="1831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1E499E-74E4-644F-A995-D118841C4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18" y="1729434"/>
            <a:ext cx="4120816" cy="1831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2BCE63-228F-0348-ABF6-10E61720E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18" y="4185672"/>
            <a:ext cx="4120815" cy="1831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2449E8-BE68-FB44-A61E-06E0C9422D9C}"/>
              </a:ext>
            </a:extLst>
          </p:cNvPr>
          <p:cNvSpPr txBox="1"/>
          <p:nvPr/>
        </p:nvSpPr>
        <p:spPr>
          <a:xfrm>
            <a:off x="2678251" y="2355803"/>
            <a:ext cx="1691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One-to-one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e.g. standard NN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45928-09A3-7341-9495-CBC2BE41FFAE}"/>
              </a:ext>
            </a:extLst>
          </p:cNvPr>
          <p:cNvSpPr txBox="1"/>
          <p:nvPr/>
        </p:nvSpPr>
        <p:spPr>
          <a:xfrm>
            <a:off x="9753497" y="2308135"/>
            <a:ext cx="1691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Many-to-one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e.g. sentiment classification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9F97B-A25A-904C-A9D7-43D705027384}"/>
              </a:ext>
            </a:extLst>
          </p:cNvPr>
          <p:cNvSpPr txBox="1"/>
          <p:nvPr/>
        </p:nvSpPr>
        <p:spPr>
          <a:xfrm>
            <a:off x="4305365" y="4732077"/>
            <a:ext cx="1691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One-to-many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e.g. music generation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D7759-03E4-D740-9CAD-49C5C9E8E71D}"/>
              </a:ext>
            </a:extLst>
          </p:cNvPr>
          <p:cNvSpPr txBox="1"/>
          <p:nvPr/>
        </p:nvSpPr>
        <p:spPr>
          <a:xfrm>
            <a:off x="9714108" y="4839799"/>
            <a:ext cx="16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Many-to-many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e.g. translation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9ADA6C6-C72C-3D43-84C6-1B72FE49DBAA}"/>
              </a:ext>
            </a:extLst>
          </p:cNvPr>
          <p:cNvSpPr/>
          <p:nvPr/>
        </p:nvSpPr>
        <p:spPr>
          <a:xfrm>
            <a:off x="1179095" y="1729434"/>
            <a:ext cx="4340887" cy="2097921"/>
          </a:xfrm>
          <a:prstGeom prst="roundRect">
            <a:avLst/>
          </a:prstGeom>
          <a:solidFill>
            <a:srgbClr val="B2B2B2">
              <a:alpha val="14902"/>
            </a:srgbClr>
          </a:solidFill>
          <a:ln w="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6FA234-33D3-924D-8C37-5E88173E1942}"/>
              </a:ext>
            </a:extLst>
          </p:cNvPr>
          <p:cNvSpPr/>
          <p:nvPr/>
        </p:nvSpPr>
        <p:spPr>
          <a:xfrm>
            <a:off x="1114993" y="4025873"/>
            <a:ext cx="4404990" cy="2060076"/>
          </a:xfrm>
          <a:prstGeom prst="roundRect">
            <a:avLst/>
          </a:prstGeom>
          <a:solidFill>
            <a:srgbClr val="B2B2B2">
              <a:alpha val="14902"/>
            </a:srgbClr>
          </a:solidFill>
          <a:ln w="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639A39-C059-104E-B644-65A847A1EE57}"/>
              </a:ext>
            </a:extLst>
          </p:cNvPr>
          <p:cNvSpPr/>
          <p:nvPr/>
        </p:nvSpPr>
        <p:spPr>
          <a:xfrm>
            <a:off x="6315410" y="1676633"/>
            <a:ext cx="4834029" cy="2097921"/>
          </a:xfrm>
          <a:prstGeom prst="roundRect">
            <a:avLst/>
          </a:prstGeom>
          <a:solidFill>
            <a:srgbClr val="B2B2B2">
              <a:alpha val="14902"/>
            </a:srgbClr>
          </a:solidFill>
          <a:ln w="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B60FEC1-889C-BA4E-A136-3F887FAAFB7B}"/>
              </a:ext>
            </a:extLst>
          </p:cNvPr>
          <p:cNvSpPr/>
          <p:nvPr/>
        </p:nvSpPr>
        <p:spPr>
          <a:xfrm>
            <a:off x="6315409" y="3984915"/>
            <a:ext cx="4834029" cy="2097921"/>
          </a:xfrm>
          <a:prstGeom prst="roundRect">
            <a:avLst/>
          </a:prstGeom>
          <a:solidFill>
            <a:srgbClr val="B2B2B2">
              <a:alpha val="14902"/>
            </a:srgbClr>
          </a:solidFill>
          <a:ln w="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b="1" dirty="0"/>
              <a:t>PS5</a:t>
            </a:r>
            <a:r>
              <a:rPr lang="en-US" dirty="0"/>
              <a:t> solutions posted tomorrow</a:t>
            </a:r>
          </a:p>
          <a:p>
            <a:r>
              <a:rPr lang="en-US" b="1" dirty="0"/>
              <a:t>PS6</a:t>
            </a:r>
            <a:r>
              <a:rPr lang="en-US" dirty="0"/>
              <a:t> due Monday April 18</a:t>
            </a:r>
          </a:p>
          <a:p>
            <a:r>
              <a:rPr lang="en-US" b="1" dirty="0"/>
              <a:t>PS7</a:t>
            </a:r>
            <a:r>
              <a:rPr lang="en-US" dirty="0"/>
              <a:t> released Monday April 11, due Monday May 2</a:t>
            </a:r>
          </a:p>
          <a:p>
            <a:r>
              <a:rPr lang="en-US" b="1" dirty="0"/>
              <a:t>Quiz 2 </a:t>
            </a:r>
            <a:r>
              <a:rPr lang="en-US" dirty="0"/>
              <a:t>on Thursday, April 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b="1" dirty="0"/>
              <a:t>Today</a:t>
            </a:r>
            <a:r>
              <a:rPr lang="en-US" dirty="0"/>
              <a:t>: Deep learning</a:t>
            </a:r>
          </a:p>
          <a:p>
            <a:r>
              <a:rPr lang="en-US" b="1" dirty="0"/>
              <a:t>April 13</a:t>
            </a:r>
            <a:r>
              <a:rPr lang="en-US" dirty="0"/>
              <a:t>: Unsupervised learning </a:t>
            </a:r>
          </a:p>
          <a:p>
            <a:r>
              <a:rPr lang="en-US" b="1" dirty="0"/>
              <a:t>April 20</a:t>
            </a:r>
            <a:r>
              <a:rPr lang="en-US" dirty="0"/>
              <a:t>: Quiz review</a:t>
            </a:r>
          </a:p>
          <a:p>
            <a:r>
              <a:rPr lang="en-US" b="1" dirty="0"/>
              <a:t>April 27</a:t>
            </a:r>
            <a:r>
              <a:rPr lang="en-US" dirty="0"/>
              <a:t>: Applied machine learning start-to-finish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dirty="0"/>
              <a:t>Regularization for neural networks</a:t>
            </a:r>
          </a:p>
          <a:p>
            <a:r>
              <a:rPr lang="en-US" dirty="0"/>
              <a:t>Convolutional neural networks (CNNs)</a:t>
            </a:r>
          </a:p>
          <a:p>
            <a:r>
              <a:rPr lang="en-US" dirty="0"/>
              <a:t>Recurrent neural networks (RNNs)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b="1" dirty="0"/>
              <a:t>Option 1: </a:t>
            </a:r>
            <a:r>
              <a:rPr lang="en-US" dirty="0"/>
              <a:t>L1 or L2 regularization</a:t>
            </a:r>
          </a:p>
          <a:p>
            <a:pPr lvl="1"/>
            <a:r>
              <a:rPr lang="en-US" dirty="0"/>
              <a:t>Cost function modified with penalization for size of weights </a:t>
            </a:r>
          </a:p>
          <a:p>
            <a:r>
              <a:rPr lang="en-US" b="1" dirty="0"/>
              <a:t>Option 2: </a:t>
            </a:r>
            <a:r>
              <a:rPr lang="en-US" dirty="0"/>
              <a:t>Dropout </a:t>
            </a:r>
          </a:p>
          <a:p>
            <a:pPr lvl="1"/>
            <a:r>
              <a:rPr lang="en-US" dirty="0"/>
              <a:t>In training, drop a random set of nodes from a layer at each optimization batch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Which layers to add dropout to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Share of nodes to drop (between 0 and 1)</a:t>
            </a:r>
          </a:p>
          <a:p>
            <a:pPr lvl="1"/>
            <a:r>
              <a:rPr lang="en-US" dirty="0"/>
              <a:t>In prediction, use all nodes </a:t>
            </a:r>
          </a:p>
          <a:p>
            <a:pPr lvl="1"/>
            <a:r>
              <a:rPr lang="en-US" dirty="0"/>
              <a:t>For more: Srivastava et al. (2014). “Dropout: A simple way to prevent neural networks from overfitting.” JMLR.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8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086547" cy="4024488"/>
          </a:xfrm>
        </p:spPr>
        <p:txBody>
          <a:bodyPr>
            <a:normAutofit/>
          </a:bodyPr>
          <a:lstStyle/>
          <a:p>
            <a:r>
              <a:rPr lang="en-US" dirty="0"/>
              <a:t>Goal: Capture the spatial dependencies in parts of an image </a:t>
            </a:r>
          </a:p>
          <a:p>
            <a:r>
              <a:rPr lang="en-US" dirty="0"/>
              <a:t>Multiply a </a:t>
            </a:r>
            <a:r>
              <a:rPr lang="en-US" b="1" dirty="0"/>
              <a:t>kernel matrix</a:t>
            </a:r>
            <a:r>
              <a:rPr lang="en-US" dirty="0"/>
              <a:t> (“</a:t>
            </a:r>
            <a:r>
              <a:rPr lang="en-US" b="1" dirty="0"/>
              <a:t>filter</a:t>
            </a:r>
            <a:r>
              <a:rPr lang="en-US" dirty="0"/>
              <a:t>”)</a:t>
            </a:r>
            <a:r>
              <a:rPr lang="en-US" b="1" dirty="0"/>
              <a:t> </a:t>
            </a:r>
            <a:r>
              <a:rPr lang="en-US" i="1" dirty="0"/>
              <a:t>k</a:t>
            </a:r>
            <a:r>
              <a:rPr lang="en-US" dirty="0"/>
              <a:t> by subsets of the input image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Size of</a:t>
            </a:r>
            <a:r>
              <a:rPr lang="en-US" i="1" dirty="0"/>
              <a:t> k </a:t>
            </a:r>
            <a:r>
              <a:rPr lang="en-US" dirty="0"/>
              <a:t>(often 3x3, 5x5, or 7x7)</a:t>
            </a:r>
            <a:endParaRPr lang="en-US" i="1" dirty="0"/>
          </a:p>
          <a:p>
            <a:pPr lvl="1"/>
            <a:r>
              <a:rPr lang="en-US" dirty="0">
                <a:solidFill>
                  <a:schemeClr val="accent3"/>
                </a:solidFill>
              </a:rPr>
              <a:t>Learn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The weights of </a:t>
            </a:r>
            <a:r>
              <a:rPr lang="en-US" i="1" dirty="0"/>
              <a:t>k</a:t>
            </a:r>
          </a:p>
          <a:p>
            <a:r>
              <a:rPr lang="en-US" b="1" dirty="0"/>
              <a:t>Stride</a:t>
            </a:r>
            <a:r>
              <a:rPr lang="en-US" dirty="0"/>
              <a:t>: How to shift the kernel matrix </a:t>
            </a:r>
            <a:endParaRPr lang="en-US" i="1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Stride value (integer)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F828E-793D-A147-B850-698F6472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82" y="1875258"/>
            <a:ext cx="5086547" cy="37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1201"/>
            <a:ext cx="3950368" cy="4024488"/>
          </a:xfrm>
        </p:spPr>
        <p:txBody>
          <a:bodyPr>
            <a:normAutofit/>
          </a:bodyPr>
          <a:lstStyle/>
          <a:p>
            <a:r>
              <a:rPr lang="en-US" b="1" dirty="0"/>
              <a:t>Channels: </a:t>
            </a:r>
            <a:r>
              <a:rPr lang="en-US" dirty="0"/>
              <a:t>Number of ”layers” in the input image</a:t>
            </a:r>
          </a:p>
          <a:p>
            <a:pPr lvl="1"/>
            <a:r>
              <a:rPr lang="en-US" dirty="0"/>
              <a:t>Grayscale: 1 channel</a:t>
            </a:r>
          </a:p>
          <a:p>
            <a:pPr lvl="1"/>
            <a:r>
              <a:rPr lang="en-US" dirty="0"/>
              <a:t>RGB: 3 channels</a:t>
            </a:r>
          </a:p>
          <a:p>
            <a:pPr lvl="1"/>
            <a:r>
              <a:rPr lang="en-US" dirty="0"/>
              <a:t>RGBA: 4 channels</a:t>
            </a:r>
          </a:p>
          <a:p>
            <a:r>
              <a:rPr lang="en-US" dirty="0"/>
              <a:t>Same filter size and stride length, but each channel has different weights</a:t>
            </a:r>
          </a:p>
          <a:p>
            <a:r>
              <a:rPr lang="en-US" dirty="0"/>
              <a:t>Outputs of channels are summed up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47E77-681B-584C-BB70-E1AC67C1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68" y="1988218"/>
            <a:ext cx="6069264" cy="34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343" y="1946294"/>
            <a:ext cx="6041857" cy="4024488"/>
          </a:xfrm>
        </p:spPr>
        <p:txBody>
          <a:bodyPr>
            <a:normAutofit/>
          </a:bodyPr>
          <a:lstStyle/>
          <a:p>
            <a:r>
              <a:rPr lang="en-US" dirty="0"/>
              <a:t>Goal: Reduce size of convolved layer to decrease compute cost</a:t>
            </a:r>
          </a:p>
          <a:p>
            <a:r>
              <a:rPr lang="en-US" dirty="0"/>
              <a:t>Again, operates kernel matrix </a:t>
            </a:r>
            <a:r>
              <a:rPr lang="en-US" i="1" dirty="0"/>
              <a:t>k</a:t>
            </a:r>
            <a:r>
              <a:rPr lang="en-US" dirty="0"/>
              <a:t> over the convolved matrix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Size of </a:t>
            </a:r>
            <a:r>
              <a:rPr lang="en-US" i="1" dirty="0"/>
              <a:t>k</a:t>
            </a:r>
            <a:r>
              <a:rPr lang="en-US" dirty="0"/>
              <a:t> (usually 2x2)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Stride width (usually 2)</a:t>
            </a:r>
          </a:p>
          <a:p>
            <a:r>
              <a:rPr lang="en-US" b="1" dirty="0"/>
              <a:t>Max pooling</a:t>
            </a:r>
            <a:r>
              <a:rPr lang="en-US" dirty="0"/>
              <a:t>: Return maximum value in area covered by kernel</a:t>
            </a:r>
          </a:p>
          <a:p>
            <a:r>
              <a:rPr lang="en-US" b="1" dirty="0"/>
              <a:t>Average pooling</a:t>
            </a:r>
            <a:r>
              <a:rPr lang="en-US" dirty="0"/>
              <a:t>: Return average value in area covered by kernel 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A36F7-399A-FA44-B008-99FE9B41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2707403"/>
            <a:ext cx="3995562" cy="25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343" y="1946294"/>
            <a:ext cx="8837194" cy="4024488"/>
          </a:xfrm>
        </p:spPr>
        <p:txBody>
          <a:bodyPr>
            <a:normAutofit/>
          </a:bodyPr>
          <a:lstStyle/>
          <a:p>
            <a:r>
              <a:rPr lang="en-US" dirty="0"/>
              <a:t>Convolutional layer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Convolutional layer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Flatten </a:t>
            </a:r>
          </a:p>
          <a:p>
            <a:r>
              <a:rPr lang="en-US" dirty="0"/>
              <a:t>Fully connected layer(s) (activation: sigmoid/tanh/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Output layer (activation: determined by problem type)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59D10C4-F106-5B42-A1AE-DF4B75E54908}"/>
              </a:ext>
            </a:extLst>
          </p:cNvPr>
          <p:cNvSpPr/>
          <p:nvPr/>
        </p:nvSpPr>
        <p:spPr>
          <a:xfrm>
            <a:off x="4403558" y="1946294"/>
            <a:ext cx="348916" cy="1915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3E8FA-6E39-3E4B-8A86-B19D1F054023}"/>
              </a:ext>
            </a:extLst>
          </p:cNvPr>
          <p:cNvSpPr txBox="1"/>
          <p:nvPr/>
        </p:nvSpPr>
        <p:spPr>
          <a:xfrm>
            <a:off x="4916906" y="2642605"/>
            <a:ext cx="2975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Repeat convolution followed by pooling any number of times. Option to add dropout after pooling.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0FF7695-11CB-504E-BA0F-521ECB313877}"/>
              </a:ext>
            </a:extLst>
          </p:cNvPr>
          <p:cNvSpPr/>
          <p:nvPr/>
        </p:nvSpPr>
        <p:spPr>
          <a:xfrm>
            <a:off x="8081211" y="4415738"/>
            <a:ext cx="348916" cy="469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90F57-8EF3-C643-9A5D-54CBF2024776}"/>
              </a:ext>
            </a:extLst>
          </p:cNvPr>
          <p:cNvSpPr txBox="1"/>
          <p:nvPr/>
        </p:nvSpPr>
        <p:spPr>
          <a:xfrm>
            <a:off x="8546432" y="4361601"/>
            <a:ext cx="297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Add any number of fully connected layers. Option to add dropout. </a:t>
            </a:r>
          </a:p>
        </p:txBody>
      </p:sp>
    </p:spTree>
    <p:extLst>
      <p:ext uri="{BB962C8B-B14F-4D97-AF65-F5344CB8AC3E}">
        <p14:creationId xmlns:p14="http://schemas.microsoft.com/office/powerpoint/2010/main" val="2228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3710</TotalTime>
  <Words>481</Words>
  <Application>Microsoft Macintosh PowerPoint</Application>
  <PresentationFormat>Widescreen</PresentationFormat>
  <Paragraphs>113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INFO251 – Applied Machine Learning</vt:lpstr>
      <vt:lpstr>Announcements</vt:lpstr>
      <vt:lpstr>Remaining Labs</vt:lpstr>
      <vt:lpstr>Topics</vt:lpstr>
      <vt:lpstr>Regularization in Neural Networks</vt:lpstr>
      <vt:lpstr>Convolutional Layers</vt:lpstr>
      <vt:lpstr>Convolutional Layers</vt:lpstr>
      <vt:lpstr>Pooling Layers</vt:lpstr>
      <vt:lpstr>Convolutional Neural Network Structure</vt:lpstr>
      <vt:lpstr>Recurrent Neural Networks (RNNs)</vt:lpstr>
      <vt:lpstr>Recurrent Neural Networks (RNNs)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Emily Aiken</cp:lastModifiedBy>
  <cp:revision>84</cp:revision>
  <dcterms:created xsi:type="dcterms:W3CDTF">2021-01-27T19:47:22Z</dcterms:created>
  <dcterms:modified xsi:type="dcterms:W3CDTF">2022-04-06T15:39:28Z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