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37" r:id="rId2"/>
    <p:sldId id="350" r:id="rId3"/>
    <p:sldId id="531" r:id="rId4"/>
    <p:sldId id="339" r:id="rId5"/>
    <p:sldId id="286" r:id="rId6"/>
    <p:sldId id="353" r:id="rId7"/>
    <p:sldId id="355" r:id="rId8"/>
    <p:sldId id="356" r:id="rId9"/>
    <p:sldId id="357" r:id="rId10"/>
    <p:sldId id="358" r:id="rId11"/>
    <p:sldId id="359" r:id="rId12"/>
    <p:sldId id="360" r:id="rId13"/>
    <p:sldId id="533" r:id="rId14"/>
    <p:sldId id="372" r:id="rId15"/>
    <p:sldId id="532" r:id="rId16"/>
    <p:sldId id="362" r:id="rId17"/>
    <p:sldId id="363" r:id="rId18"/>
    <p:sldId id="364" r:id="rId19"/>
    <p:sldId id="365" r:id="rId20"/>
    <p:sldId id="3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3645" autoAdjust="0"/>
  </p:normalViewPr>
  <p:slideViewPr>
    <p:cSldViewPr>
      <p:cViewPr varScale="1">
        <p:scale>
          <a:sx n="80" d="100"/>
          <a:sy n="80" d="100"/>
        </p:scale>
        <p:origin x="112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59889-77DE-4CEE-AA26-3F108100822C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61E4F-16D2-4F0C-9AC7-1EE310721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 of Ockham was a 14th century English friar and philosopher particularly concerned with logic.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Occam’s razor maxim, as interpreted by the 20th century philosopher Bertrand Russell says that we should always opt for an explanation in terms of the fewest possible factors.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idea is important because it addresses the central problem of machine learning: generalization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b="0" dirty="0">
                <a:effectLst/>
              </a:rPr>
              <a:t> It is coherent, for instance, to add the involvement of leprechauns to any explanation, but Occam's Razor would prevent such additions, unless they were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61E4F-16D2-4F0C-9AC7-1EE3107215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61E4F-16D2-4F0C-9AC7-1EE3107215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61E4F-16D2-4F0C-9AC7-1EE3107215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we’re not adding regularization penalty to alpha – more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61E4F-16D2-4F0C-9AC7-1EE3107215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5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advantage of centering is that all coefficients can be regularized in the same way (in code). This is often </a:t>
            </a:r>
            <a:r>
              <a:rPr lang="en-US" dirty="0" err="1"/>
              <a:t>bc</a:t>
            </a:r>
            <a:r>
              <a:rPr lang="en-US" dirty="0"/>
              <a:t> implementation often relies on matrix algebra, and it can be simpler to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61E4F-16D2-4F0C-9AC7-1EE3107215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AF2B-78EC-4EA2-AEE3-6891C4EC2C06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98-A86C-47FC-A3AA-B5F463BA24A0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50EF-3049-4195-AFF6-AE02787326F2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52728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AC07-5396-4B58-A482-F3E44C689124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50E-67B3-43EB-9D56-3A07D8299A40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D53D-D017-45F8-9BD6-8D95E0653178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BB2F-40F0-44F5-9A97-6CBF9A7AD109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CBDE-0160-4DD5-A726-168424A42F76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8B09-FD86-4338-BE1F-54C747DCC892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3DC-3D96-4313-A2AB-6656F3D21B55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6FF4B7B9-E77C-426F-8CF9-C19C489A89D2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4BB196-94B4-478D-A622-79540AD10883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/ 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0D7D1-A72D-4B82-8089-DDA8F30545DC}"/>
              </a:ext>
            </a:extLst>
          </p:cNvPr>
          <p:cNvSpPr txBox="1"/>
          <p:nvPr userDrawn="1"/>
        </p:nvSpPr>
        <p:spPr>
          <a:xfrm>
            <a:off x="0" y="1"/>
            <a:ext cx="12192000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rgbClr val="00B0F0"/>
                </a:solidFill>
              </a:rPr>
              <a:t>INFO</a:t>
            </a:r>
            <a:r>
              <a:rPr lang="en-US" sz="1200" cap="small" baseline="0" dirty="0">
                <a:solidFill>
                  <a:srgbClr val="00B0F0"/>
                </a:solidFill>
              </a:rPr>
              <a:t> </a:t>
            </a:r>
            <a:r>
              <a:rPr lang="en-US" sz="1100" cap="sm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251</a:t>
            </a:r>
            <a:r>
              <a:rPr lang="en-US" sz="1200" cap="small" dirty="0">
                <a:solidFill>
                  <a:srgbClr val="00B0F0"/>
                </a:solidFill>
              </a:rPr>
              <a:t> - Joshua Blumenstock</a:t>
            </a:r>
            <a:r>
              <a:rPr lang="en-US" sz="1200" cap="small" baseline="0" dirty="0">
                <a:solidFill>
                  <a:srgbClr val="00B0F0"/>
                </a:solidFill>
              </a:rPr>
              <a:t> - </a:t>
            </a:r>
            <a:r>
              <a:rPr lang="en-US" sz="1200" cap="small" dirty="0">
                <a:solidFill>
                  <a:srgbClr val="00B0F0"/>
                </a:solidFill>
              </a:rPr>
              <a:t>U.C. Berkeley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D2928A-63C8-451B-8592-D08A6C032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3" y="5210048"/>
            <a:ext cx="8077200" cy="167335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Regularization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AD7E8F-37EB-487A-AB68-E550DC5E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3" y="3634232"/>
            <a:ext cx="8077200" cy="149961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 251: Applied Machine Learning</a:t>
            </a:r>
            <a:endParaRPr lang="en-US" dirty="0"/>
          </a:p>
        </p:txBody>
      </p:sp>
      <p:pic>
        <p:nvPicPr>
          <p:cNvPr id="1026" name="Picture 2" descr="Image result for calvin and hobbes math athe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803"/>
            <a:ext cx="4038600" cy="50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7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52438" y="4583884"/>
            <a:ext cx="304800" cy="381000"/>
          </a:xfrm>
          <a:prstGeom prst="rect">
            <a:avLst/>
          </a:prstGeom>
          <a:noFill/>
          <a:ln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0038" y="4431484"/>
            <a:ext cx="1371600" cy="76200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Original Cost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/>
                <a:endParaRPr lang="en-US" sz="1100" dirty="0"/>
              </a:p>
              <a:p>
                <a:r>
                  <a:rPr lang="en-US" sz="2400" dirty="0"/>
                  <a:t>Intuitive Goal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endParaRPr lang="en-US" sz="1200" dirty="0"/>
              </a:p>
              <a:p>
                <a:r>
                  <a:rPr lang="en-US" sz="2400" dirty="0"/>
                  <a:t>Penalized (Regularized) Cost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66839" y="405048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penalty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3838" y="5281352"/>
            <a:ext cx="261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Regularization parameter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6439" y="449580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“Ridge” </a:t>
            </a:r>
          </a:p>
          <a:p>
            <a:r>
              <a:rPr lang="en-US" dirty="0">
                <a:solidFill>
                  <a:srgbClr val="0070C0"/>
                </a:solidFill>
              </a:rPr>
              <a:t>coefficient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57338" y="4481468"/>
            <a:ext cx="228600" cy="292916"/>
          </a:xfrm>
          <a:prstGeom prst="rect">
            <a:avLst/>
          </a:prstGeom>
          <a:noFill/>
          <a:ln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3" grpId="0" build="p"/>
      <p:bldP spid="10" grpId="0"/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52728"/>
          </a:xfrm>
        </p:spPr>
        <p:txBody>
          <a:bodyPr>
            <a:normAutofit/>
          </a:bodyPr>
          <a:lstStyle/>
          <a:p>
            <a:r>
              <a:rPr lang="en-US" dirty="0"/>
              <a:t>Regularization and 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75192"/>
                <a:ext cx="10972800" cy="462560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Original Gradient Descent</a:t>
                </a:r>
              </a:p>
              <a:p>
                <a:pPr lvl="1"/>
                <a:r>
                  <a:rPr lang="en-US" dirty="0"/>
                  <a:t>Repeat until convergence: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l-GR" dirty="0"/>
                  <a:t>α </a:t>
                </a:r>
                <a:r>
                  <a:rPr lang="en-US" dirty="0"/>
                  <a:t>&lt;- </a:t>
                </a:r>
                <a:r>
                  <a:rPr lang="el-GR" dirty="0"/>
                  <a:t>α</a:t>
                </a:r>
                <a:r>
                  <a:rPr lang="en-US" dirty="0"/>
                  <a:t> – 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l-GR" dirty="0"/>
                  <a:t>β </a:t>
                </a:r>
                <a:r>
                  <a:rPr lang="en-US" dirty="0"/>
                  <a:t>&lt;- </a:t>
                </a:r>
                <a:r>
                  <a:rPr lang="el-GR" dirty="0"/>
                  <a:t>β</a:t>
                </a:r>
                <a:r>
                  <a:rPr lang="en-US" dirty="0"/>
                  <a:t> – 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Original derivative of J (in linear regression,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l-GR" dirty="0"/>
                  <a:t>α </a:t>
                </a:r>
                <a:r>
                  <a:rPr lang="en-US" dirty="0"/>
                  <a:t>&lt;- </a:t>
                </a:r>
                <a:r>
                  <a:rPr lang="el-GR" dirty="0"/>
                  <a:t>α</a:t>
                </a:r>
                <a:r>
                  <a:rPr lang="en-US" dirty="0"/>
                  <a:t> – 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</m:e>
                    </m:nary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l-GR" dirty="0"/>
                  <a:t>β </a:t>
                </a:r>
                <a:r>
                  <a:rPr lang="en-US" dirty="0"/>
                  <a:t>&lt;- </a:t>
                </a:r>
                <a:r>
                  <a:rPr lang="el-GR" dirty="0"/>
                  <a:t>β</a:t>
                </a:r>
                <a:r>
                  <a:rPr lang="en-US" dirty="0"/>
                  <a:t> – 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Regularized version has new partial derivatives: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l-GR" dirty="0"/>
                  <a:t>β </a:t>
                </a:r>
                <a:r>
                  <a:rPr lang="en-US" dirty="0"/>
                  <a:t>&lt;- </a:t>
                </a:r>
                <a:r>
                  <a:rPr lang="el-GR" dirty="0"/>
                  <a:t>β</a:t>
                </a:r>
                <a:r>
                  <a:rPr lang="en-US" dirty="0"/>
                  <a:t> – 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/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Rewritten: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l-GR" dirty="0"/>
                  <a:t>β </a:t>
                </a:r>
                <a:r>
                  <a:rPr lang="en-US" dirty="0"/>
                  <a:t>&lt;-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75192"/>
                <a:ext cx="10972800" cy="4625609"/>
              </a:xfrm>
              <a:blipFill>
                <a:blip r:embed="rId3"/>
                <a:stretch>
                  <a:fillRect t="-922" b="-7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978485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5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Regularization: Some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How to select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lvl="1"/>
                <a:r>
                  <a:rPr lang="en-US" sz="2400" dirty="0"/>
                  <a:t>Cross validation!</a:t>
                </a:r>
                <a:endParaRPr lang="en-US" dirty="0"/>
              </a:p>
              <a:p>
                <a:pPr lvl="1"/>
                <a:r>
                  <a:rPr lang="en-US" sz="2400" dirty="0"/>
                  <a:t>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that minimizes cross-validated performance (yellow boxes)</a:t>
                </a:r>
              </a:p>
              <a:p>
                <a:pPr lvl="2"/>
                <a:r>
                  <a:rPr lang="en-US" sz="2000" dirty="0"/>
                  <a:t>i.e., repeat dark blue process for a variety of candidate values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3A759-2327-4402-BE08-91DA5B1D15EC}"/>
              </a:ext>
            </a:extLst>
          </p:cNvPr>
          <p:cNvGrpSpPr/>
          <p:nvPr/>
        </p:nvGrpSpPr>
        <p:grpSpPr>
          <a:xfrm>
            <a:off x="1676400" y="3809999"/>
            <a:ext cx="9197949" cy="3015805"/>
            <a:chOff x="273440" y="3735439"/>
            <a:chExt cx="7850890" cy="2574133"/>
          </a:xfrm>
        </p:grpSpPr>
        <p:pic>
          <p:nvPicPr>
            <p:cNvPr id="12" name="Picture 2" descr="https://chrisjmccormick.files.wordpress.com/2013/07/10_fold_cv.png">
              <a:extLst>
                <a:ext uri="{FF2B5EF4-FFF2-40B4-BE49-F238E27FC236}">
                  <a16:creationId xmlns:a16="http://schemas.microsoft.com/office/drawing/2014/main" id="{4C4EE237-0C98-4200-B0B8-5709EF13EF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69" b="26997"/>
            <a:stretch/>
          </p:blipFill>
          <p:spPr bwMode="auto">
            <a:xfrm>
              <a:off x="1602833" y="3735439"/>
              <a:ext cx="5255946" cy="14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s://chrisjmccormick.files.wordpress.com/2013/07/10_fold_cv.png">
              <a:extLst>
                <a:ext uri="{FF2B5EF4-FFF2-40B4-BE49-F238E27FC236}">
                  <a16:creationId xmlns:a16="http://schemas.microsoft.com/office/drawing/2014/main" id="{C8BBDD03-9244-4AB8-97E8-5D5515F603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21" r="76821" b="83037"/>
            <a:stretch/>
          </p:blipFill>
          <p:spPr bwMode="auto">
            <a:xfrm>
              <a:off x="6587899" y="3886259"/>
              <a:ext cx="1505695" cy="600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6D4EE0-5413-481D-8F0C-EEE0D0F6C3D4}"/>
                </a:ext>
              </a:extLst>
            </p:cNvPr>
            <p:cNvGrpSpPr/>
            <p:nvPr/>
          </p:nvGrpSpPr>
          <p:grpSpPr>
            <a:xfrm>
              <a:off x="273440" y="4125682"/>
              <a:ext cx="873957" cy="2183890"/>
              <a:chOff x="400440" y="3873411"/>
              <a:chExt cx="873957" cy="218389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381982-2554-4CD3-9420-A2F976111A31}"/>
                  </a:ext>
                </a:extLst>
              </p:cNvPr>
              <p:cNvSpPr/>
              <p:nvPr/>
            </p:nvSpPr>
            <p:spPr>
              <a:xfrm>
                <a:off x="409665" y="5564459"/>
                <a:ext cx="838200" cy="492662"/>
              </a:xfrm>
              <a:prstGeom prst="rect">
                <a:avLst/>
              </a:prstGeom>
              <a:solidFill>
                <a:srgbClr val="50B4C8"/>
              </a:solidFill>
              <a:ln w="28575" cap="flat" cmpd="sng" algn="ctr">
                <a:solidFill>
                  <a:srgbClr val="50B4C8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D02B96-44B1-47D0-9C13-651FBA98F07F}"/>
                  </a:ext>
                </a:extLst>
              </p:cNvPr>
              <p:cNvSpPr/>
              <p:nvPr/>
            </p:nvSpPr>
            <p:spPr>
              <a:xfrm>
                <a:off x="409665" y="3873411"/>
                <a:ext cx="838200" cy="1241209"/>
              </a:xfrm>
              <a:prstGeom prst="rect">
                <a:avLst/>
              </a:prstGeom>
              <a:solidFill>
                <a:srgbClr val="4F81BD"/>
              </a:solidFill>
              <a:ln w="28575" cap="flat" cmpd="sng" algn="ctr">
                <a:solidFill>
                  <a:srgbClr val="385C8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3664B4-6E7B-41DC-B901-F787E0697893}"/>
                  </a:ext>
                </a:extLst>
              </p:cNvPr>
              <p:cNvSpPr txBox="1"/>
              <p:nvPr/>
            </p:nvSpPr>
            <p:spPr>
              <a:xfrm>
                <a:off x="400440" y="4125327"/>
                <a:ext cx="8739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Cross-</a:t>
                </a:r>
              </a:p>
              <a:p>
                <a:pPr algn="ctr"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 </a:t>
                </a:r>
              </a:p>
              <a:p>
                <a:pPr algn="ctr"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</a:p>
              <a:p>
                <a:pPr algn="ctr"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846B9E-9037-4097-A9C4-6E9F50DDB2F7}"/>
                  </a:ext>
                </a:extLst>
              </p:cNvPr>
              <p:cNvSpPr txBox="1"/>
              <p:nvPr/>
            </p:nvSpPr>
            <p:spPr>
              <a:xfrm>
                <a:off x="595207" y="55956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</a:p>
              <a:p>
                <a:pPr algn="ctr"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</a:p>
            </p:txBody>
          </p:sp>
        </p:grpSp>
        <p:sp>
          <p:nvSpPr>
            <p:cNvPr id="15" name="Right Arrow 26">
              <a:extLst>
                <a:ext uri="{FF2B5EF4-FFF2-40B4-BE49-F238E27FC236}">
                  <a16:creationId xmlns:a16="http://schemas.microsoft.com/office/drawing/2014/main" id="{188A1108-5FF7-433C-82B0-D7487720FE02}"/>
                </a:ext>
              </a:extLst>
            </p:cNvPr>
            <p:cNvSpPr/>
            <p:nvPr/>
          </p:nvSpPr>
          <p:spPr>
            <a:xfrm>
              <a:off x="1175834" y="4320803"/>
              <a:ext cx="838201" cy="288079"/>
            </a:xfrm>
            <a:prstGeom prst="rightArrow">
              <a:avLst/>
            </a:prstGeom>
            <a:gradFill rotWithShape="1">
              <a:gsLst>
                <a:gs pos="0">
                  <a:srgbClr val="657689">
                    <a:tint val="70000"/>
                    <a:satMod val="100000"/>
                    <a:lumMod val="110000"/>
                  </a:srgbClr>
                </a:gs>
                <a:gs pos="50000">
                  <a:srgbClr val="657689">
                    <a:tint val="75000"/>
                    <a:satMod val="101000"/>
                    <a:lumMod val="105000"/>
                  </a:srgbClr>
                </a:gs>
                <a:gs pos="100000">
                  <a:srgbClr val="657689">
                    <a:tint val="82000"/>
                    <a:satMod val="104000"/>
                    <a:lumMod val="105000"/>
                  </a:srgbClr>
                </a:gs>
              </a:gsLst>
              <a:lin ang="2700000" scaled="0"/>
            </a:gradFill>
            <a:ln w="9525" cap="flat" cmpd="sng" algn="ctr">
              <a:solidFill>
                <a:srgbClr val="65768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6" name="Right Arrow 27">
              <a:extLst>
                <a:ext uri="{FF2B5EF4-FFF2-40B4-BE49-F238E27FC236}">
                  <a16:creationId xmlns:a16="http://schemas.microsoft.com/office/drawing/2014/main" id="{628AC812-B13B-4288-8F80-A888F5119B22}"/>
                </a:ext>
              </a:extLst>
            </p:cNvPr>
            <p:cNvSpPr/>
            <p:nvPr/>
          </p:nvSpPr>
          <p:spPr>
            <a:xfrm>
              <a:off x="1225822" y="5946811"/>
              <a:ext cx="5522113" cy="288128"/>
            </a:xfrm>
            <a:prstGeom prst="rightArrow">
              <a:avLst/>
            </a:prstGeom>
            <a:gradFill rotWithShape="1">
              <a:gsLst>
                <a:gs pos="0">
                  <a:srgbClr val="657689">
                    <a:tint val="70000"/>
                    <a:satMod val="100000"/>
                    <a:lumMod val="110000"/>
                  </a:srgbClr>
                </a:gs>
                <a:gs pos="50000">
                  <a:srgbClr val="657689">
                    <a:tint val="75000"/>
                    <a:satMod val="101000"/>
                    <a:lumMod val="105000"/>
                  </a:srgbClr>
                </a:gs>
                <a:gs pos="100000">
                  <a:srgbClr val="657689">
                    <a:tint val="82000"/>
                    <a:satMod val="104000"/>
                    <a:lumMod val="105000"/>
                  </a:srgbClr>
                </a:gs>
              </a:gsLst>
              <a:lin ang="2700000" scaled="0"/>
            </a:gradFill>
            <a:ln w="9525" cap="flat" cmpd="sng" algn="ctr">
              <a:solidFill>
                <a:srgbClr val="657689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9A9EE1-17BF-4F43-AB03-6EB6E494718A}"/>
                </a:ext>
              </a:extLst>
            </p:cNvPr>
            <p:cNvSpPr/>
            <p:nvPr/>
          </p:nvSpPr>
          <p:spPr>
            <a:xfrm>
              <a:off x="7065516" y="5816730"/>
              <a:ext cx="1028078" cy="492662"/>
            </a:xfrm>
            <a:prstGeom prst="rect">
              <a:avLst/>
            </a:prstGeom>
            <a:solidFill>
              <a:srgbClr val="50B4C8"/>
            </a:solidFill>
            <a:ln w="28575" cap="flat" cmpd="sng" algn="ctr">
              <a:solidFill>
                <a:srgbClr val="50B4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E7A20B-C58C-4595-A6E1-0C94DBD3FC3E}"/>
                </a:ext>
              </a:extLst>
            </p:cNvPr>
            <p:cNvSpPr txBox="1"/>
            <p:nvPr/>
          </p:nvSpPr>
          <p:spPr>
            <a:xfrm>
              <a:off x="7026541" y="5851419"/>
              <a:ext cx="10977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FCCB-AC5E-4F21-9C92-04D11E217972}"/>
                  </a:ext>
                </a:extLst>
              </p:cNvPr>
              <p:cNvSpPr txBox="1"/>
              <p:nvPr/>
            </p:nvSpPr>
            <p:spPr>
              <a:xfrm>
                <a:off x="4034702" y="1852169"/>
                <a:ext cx="6709498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FCCB-AC5E-4F21-9C92-04D11E217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702" y="1852169"/>
                <a:ext cx="6709498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E68E3B-1698-44C3-A726-36F56E4ACCCE}"/>
              </a:ext>
            </a:extLst>
          </p:cNvPr>
          <p:cNvSpPr/>
          <p:nvPr/>
        </p:nvSpPr>
        <p:spPr>
          <a:xfrm>
            <a:off x="3014242" y="4833309"/>
            <a:ext cx="6588470" cy="1110291"/>
          </a:xfrm>
          <a:custGeom>
            <a:avLst/>
            <a:gdLst>
              <a:gd name="connsiteX0" fmla="*/ 6045740 w 6588470"/>
              <a:gd name="connsiteY0" fmla="*/ 0 h 1110291"/>
              <a:gd name="connsiteX1" fmla="*/ 6037648 w 6588470"/>
              <a:gd name="connsiteY1" fmla="*/ 995320 h 1110291"/>
              <a:gd name="connsiteX2" fmla="*/ 340855 w 6588470"/>
              <a:gd name="connsiteY2" fmla="*/ 1003412 h 1110291"/>
              <a:gd name="connsiteX3" fmla="*/ 640260 w 6588470"/>
              <a:gd name="connsiteY3" fmla="*/ 226577 h 11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8470" h="1110291">
                <a:moveTo>
                  <a:pt x="6045740" y="0"/>
                </a:moveTo>
                <a:cubicBezTo>
                  <a:pt x="6517101" y="414042"/>
                  <a:pt x="6988462" y="828085"/>
                  <a:pt x="6037648" y="995320"/>
                </a:cubicBezTo>
                <a:cubicBezTo>
                  <a:pt x="5086834" y="1162555"/>
                  <a:pt x="1240420" y="1131536"/>
                  <a:pt x="340855" y="1003412"/>
                </a:cubicBezTo>
                <a:cubicBezTo>
                  <a:pt x="-558710" y="875288"/>
                  <a:pt x="602497" y="373582"/>
                  <a:pt x="640260" y="226577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08B09A-FE2A-4DCC-95AB-DF7BF6583F0D}"/>
                  </a:ext>
                </a:extLst>
              </p:cNvPr>
              <p:cNvSpPr txBox="1"/>
              <p:nvPr/>
            </p:nvSpPr>
            <p:spPr>
              <a:xfrm>
                <a:off x="5896987" y="5845203"/>
                <a:ext cx="1202573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Choose new 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11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1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08B09A-FE2A-4DCC-95AB-DF7BF658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87" y="5845203"/>
                <a:ext cx="1202573" cy="261610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0D91D6-6142-4BBF-94D8-C6C8EE0CFAEA}"/>
                  </a:ext>
                </a:extLst>
              </p:cNvPr>
              <p:cNvSpPr txBox="1"/>
              <p:nvPr/>
            </p:nvSpPr>
            <p:spPr>
              <a:xfrm>
                <a:off x="9182546" y="5038656"/>
                <a:ext cx="2666114" cy="600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sz="11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cross-validated performance </a:t>
                </a:r>
              </a:p>
              <a:p>
                <a:pPr algn="ctr">
                  <a:defRPr/>
                </a:pPr>
                <a:r>
                  <a:rPr lang="en-US" sz="11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(average of yellow boxes) across </a:t>
                </a:r>
              </a:p>
              <a:p>
                <a:pPr algn="ctr">
                  <a:defRPr/>
                </a:pPr>
                <a:r>
                  <a:rPr lang="en-US" sz="11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10 folds, for the given </a:t>
                </a:r>
                <a14:m>
                  <m:oMath xmlns:m="http://schemas.openxmlformats.org/officeDocument/2006/math">
                    <m:r>
                      <a:rPr lang="en-US" sz="11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1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0D91D6-6142-4BBF-94D8-C6C8EE0CF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46" y="5038656"/>
                <a:ext cx="2666114" cy="600164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5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Regularization: Some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28E61F-69DE-42F0-86BF-5152DD8E8F36}"/>
              </a:ext>
            </a:extLst>
          </p:cNvPr>
          <p:cNvGrpSpPr/>
          <p:nvPr/>
        </p:nvGrpSpPr>
        <p:grpSpPr>
          <a:xfrm>
            <a:off x="2148112" y="2633466"/>
            <a:ext cx="7895775" cy="3767334"/>
            <a:chOff x="966287" y="3154260"/>
            <a:chExt cx="7147704" cy="3410406"/>
          </a:xfrm>
        </p:grpSpPr>
        <p:pic>
          <p:nvPicPr>
            <p:cNvPr id="6" name="Picture 5" descr="Screen Clipping">
              <a:extLst>
                <a:ext uri="{FF2B5EF4-FFF2-40B4-BE49-F238E27FC236}">
                  <a16:creationId xmlns:a16="http://schemas.microsoft.com/office/drawing/2014/main" id="{B4507447-3E1C-424F-8B30-E28D4C6CB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3" b="50248"/>
            <a:stretch/>
          </p:blipFill>
          <p:spPr>
            <a:xfrm>
              <a:off x="966287" y="3154260"/>
              <a:ext cx="7147704" cy="3217618"/>
            </a:xfrm>
            <a:prstGeom prst="rect">
              <a:avLst/>
            </a:prstGeom>
          </p:spPr>
        </p:pic>
        <p:pic>
          <p:nvPicPr>
            <p:cNvPr id="7" name="Picture 6" descr="Screen Clipping">
              <a:extLst>
                <a:ext uri="{FF2B5EF4-FFF2-40B4-BE49-F238E27FC236}">
                  <a16:creationId xmlns:a16="http://schemas.microsoft.com/office/drawing/2014/main" id="{015A5298-F2BD-43DE-A6FF-56FE0C347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09" r="4664" b="1443"/>
            <a:stretch/>
          </p:blipFill>
          <p:spPr>
            <a:xfrm>
              <a:off x="1034602" y="6316336"/>
              <a:ext cx="6942612" cy="24833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10B879-BC2D-4A45-89CD-FAD56C1DA3F4}"/>
                  </a:ext>
                </a:extLst>
              </p:cNvPr>
              <p:cNvSpPr txBox="1"/>
              <p:nvPr/>
            </p:nvSpPr>
            <p:spPr>
              <a:xfrm>
                <a:off x="2728687" y="632993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  </a:t>
                </a:r>
                <a:r>
                  <a:rPr lang="en-US" dirty="0"/>
                  <a:t>Large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10B879-BC2D-4A45-89CD-FAD56C1DA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87" y="6329930"/>
                <a:ext cx="1295400" cy="369332"/>
              </a:xfrm>
              <a:prstGeom prst="rect">
                <a:avLst/>
              </a:prstGeom>
              <a:blipFill>
                <a:blip r:embed="rId3"/>
                <a:stretch>
                  <a:fillRect l="-424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3E8C0E-C26F-44FC-A314-AA4504FC1277}"/>
                  </a:ext>
                </a:extLst>
              </p:cNvPr>
              <p:cNvSpPr txBox="1"/>
              <p:nvPr/>
            </p:nvSpPr>
            <p:spPr>
              <a:xfrm>
                <a:off x="8443687" y="626364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Small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3E8C0E-C26F-44FC-A314-AA4504FC1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687" y="6263640"/>
                <a:ext cx="1295400" cy="369332"/>
              </a:xfrm>
              <a:prstGeom prst="rect">
                <a:avLst/>
              </a:prstGeom>
              <a:blipFill>
                <a:blip r:embed="rId4"/>
                <a:stretch>
                  <a:fillRect l="-469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1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Regularization: Some notes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lvl="1" indent="0" algn="ctr">
                  <a:buNone/>
                </a:pPr>
                <a:r>
                  <a:rPr lang="en-US" sz="2000" dirty="0"/>
                  <a:t>Polynomial regression example: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marL="457200" lvl="1" indent="0" algn="ctr">
                  <a:buNone/>
                </a:pPr>
                <a:r>
                  <a:rPr lang="en-US" sz="2000" dirty="0"/>
                  <a:t>Wages/education example: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r>
                  <a:rPr lang="en-US" sz="2800" dirty="0"/>
                  <a:t>What happens in regularization if features are in different units?</a:t>
                </a:r>
              </a:p>
              <a:p>
                <a:pPr lvl="1"/>
                <a:r>
                  <a:rPr lang="en-US" sz="2400" dirty="0"/>
                  <a:t>Penalty on different scales</a:t>
                </a:r>
              </a:p>
              <a:p>
                <a:pPr lvl="1"/>
                <a:r>
                  <a:rPr lang="en-US" sz="2400" dirty="0"/>
                  <a:t>One solution: Normalize features</a:t>
                </a:r>
              </a:p>
              <a:p>
                <a:pPr lvl="1"/>
                <a:endParaRPr lang="en-US" sz="1400" dirty="0"/>
              </a:p>
              <a:p>
                <a:r>
                  <a:rPr lang="en-US" sz="2800" dirty="0"/>
                  <a:t>Do we penalize the intercept?</a:t>
                </a:r>
              </a:p>
              <a:p>
                <a:pPr lvl="1"/>
                <a:r>
                  <a:rPr lang="en-US" sz="2400" dirty="0"/>
                  <a:t>Typically, no. The intercept is typically not a sign of overfitting</a:t>
                </a:r>
              </a:p>
              <a:p>
                <a:pPr lvl="1"/>
                <a:r>
                  <a:rPr lang="en-US" sz="2400" dirty="0"/>
                  <a:t>Or: center the data around zero (Y is mean zero), regularize all coefficients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Regularization</a:t>
            </a:r>
          </a:p>
          <a:p>
            <a:r>
              <a:rPr lang="en-US" b="1" dirty="0"/>
              <a:t>Ridge and Lasso</a:t>
            </a:r>
          </a:p>
          <a:p>
            <a:pPr lvl="0"/>
            <a:r>
              <a:rPr lang="en-US" dirty="0"/>
              <a:t>Logistic regression (inference)</a:t>
            </a:r>
          </a:p>
          <a:p>
            <a:r>
              <a:rPr lang="en-US" dirty="0"/>
              <a:t>Logistic regression (prediction and gradient descent)</a:t>
            </a:r>
          </a:p>
          <a:p>
            <a:pPr lvl="0"/>
            <a:r>
              <a:rPr lang="en-US" dirty="0"/>
              <a:t>Support vector machines</a:t>
            </a:r>
          </a:p>
          <a:p>
            <a:pPr lvl="0"/>
            <a:r>
              <a:rPr lang="en-US" dirty="0"/>
              <a:t>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4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“Ridge”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lvl="1" indent="0">
                  <a:spcBef>
                    <a:spcPts val="0"/>
                  </a:spcBef>
                  <a:buClr>
                    <a:schemeClr val="accent1"/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…+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2400" dirty="0"/>
              </a:p>
              <a:p>
                <a:r>
                  <a:rPr lang="en-US" sz="2400" dirty="0"/>
                  <a:t>L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norm (ridge regression): penalty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Works best when a subset of the true coefficients are small</a:t>
                </a:r>
              </a:p>
              <a:p>
                <a:pPr lvl="1"/>
                <a:r>
                  <a:rPr lang="en-US" sz="2400" dirty="0"/>
                  <a:t>Will never set coefficients to zero exactly</a:t>
                </a:r>
              </a:p>
              <a:p>
                <a:pPr lvl="1"/>
                <a:r>
                  <a:rPr lang="en-US" sz="2400" dirty="0"/>
                  <a:t>Cannot perform variable selection in the linear model</a:t>
                </a:r>
              </a:p>
              <a:p>
                <a:pPr lvl="1"/>
                <a:r>
                  <a:rPr lang="en-US" sz="2400" dirty="0"/>
                  <a:t>Coefficients harder to interpret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2057400"/>
            <a:ext cx="228600" cy="240484"/>
          </a:xfrm>
          <a:prstGeom prst="rect">
            <a:avLst/>
          </a:prstGeom>
          <a:noFill/>
          <a:ln cmpd="sng">
            <a:solidFill>
              <a:srgbClr val="0070C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Ridge: Coefficient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48600" y="6477000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Ryan </a:t>
            </a:r>
            <a:r>
              <a:rPr lang="en-US" sz="1100" dirty="0" err="1"/>
              <a:t>Tibshirani</a:t>
            </a:r>
            <a:endParaRPr lang="en-US" sz="1100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5" r="50441" b="17881"/>
          <a:stretch/>
        </p:blipFill>
        <p:spPr>
          <a:xfrm>
            <a:off x="1818790" y="1850286"/>
            <a:ext cx="6029810" cy="4866057"/>
          </a:xfrm>
        </p:spPr>
      </p:pic>
    </p:spTree>
    <p:extLst>
      <p:ext uri="{BB962C8B-B14F-4D97-AF65-F5344CB8AC3E}">
        <p14:creationId xmlns:p14="http://schemas.microsoft.com/office/powerpoint/2010/main" val="308110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lvl="1" indent="0">
                  <a:spcBef>
                    <a:spcPts val="0"/>
                  </a:spcBef>
                  <a:buClr>
                    <a:schemeClr val="accent1"/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en-US" sz="2800" dirty="0"/>
              </a:p>
              <a:p>
                <a:r>
                  <a:rPr lang="en-US" sz="2800" dirty="0"/>
                  <a:t>L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norm (lasso regression): penalty proportional to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Selects more relevant features and discards the others, vs. Ridge regression which reduces parameters but doesn’t drive to zero</a:t>
                </a:r>
              </a:p>
              <a:p>
                <a:pPr lvl="2"/>
                <a:r>
                  <a:rPr lang="en-US" sz="1600" dirty="0">
                    <a:solidFill>
                      <a:srgbClr val="252525"/>
                    </a:solidFill>
                    <a:latin typeface="+mj-lt"/>
                  </a:rPr>
                  <a:t>See ESL pp. 68; Andrew et al (2007). "Scalable training of L₁-regularized log-linear models". </a:t>
                </a:r>
                <a:endParaRPr lang="en-US" sz="1600" dirty="0">
                  <a:latin typeface="+mj-lt"/>
                </a:endParaRPr>
              </a:p>
              <a:p>
                <a:pPr lvl="1"/>
                <a:r>
                  <a:rPr lang="en-US" sz="2400" dirty="0"/>
                  <a:t>Not differentiable</a:t>
                </a:r>
              </a:p>
              <a:p>
                <a:pPr lvl="1"/>
                <a:r>
                  <a:rPr lang="en-US" sz="2400" dirty="0"/>
                  <a:t>Coefficients still difficult to interpret, though “post-lasso” versions can reduce bias (e.g., </a:t>
                </a:r>
                <a:r>
                  <a:rPr lang="en-US" sz="2400" dirty="0" err="1"/>
                  <a:t>Belloni</a:t>
                </a:r>
                <a:r>
                  <a:rPr lang="en-US" sz="2400" dirty="0"/>
                  <a:t> &amp; </a:t>
                </a:r>
                <a:r>
                  <a:rPr lang="en-US" sz="2400" dirty="0" err="1"/>
                  <a:t>Chernozhukov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52728"/>
          </a:xfrm>
        </p:spPr>
        <p:txBody>
          <a:bodyPr/>
          <a:lstStyle/>
          <a:p>
            <a:r>
              <a:rPr lang="en-US" dirty="0"/>
              <a:t>LASSO: Coefficient plot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 r="52165" b="3256"/>
          <a:stretch/>
        </p:blipFill>
        <p:spPr>
          <a:xfrm>
            <a:off x="4038600" y="3429000"/>
            <a:ext cx="3367563" cy="33667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978485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775192"/>
            <a:ext cx="9677400" cy="48542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Least Absolute Selection and Shrinkage Operator</a:t>
            </a:r>
          </a:p>
          <a:p>
            <a:pPr lvl="1"/>
            <a:r>
              <a:rPr lang="en-US" sz="2400" dirty="0"/>
              <a:t>See ESL section 3.4</a:t>
            </a:r>
          </a:p>
          <a:p>
            <a:pPr lvl="1"/>
            <a:r>
              <a:rPr lang="en-US" sz="2400" dirty="0" err="1"/>
              <a:t>Tibshirani</a:t>
            </a:r>
            <a:r>
              <a:rPr lang="en-US" sz="2400" dirty="0"/>
              <a:t> (1996), “Regression Shrinkage and Selection via the Lasso"</a:t>
            </a:r>
          </a:p>
        </p:txBody>
      </p:sp>
    </p:spTree>
    <p:extLst>
      <p:ext uri="{BB962C8B-B14F-4D97-AF65-F5344CB8AC3E}">
        <p14:creationId xmlns:p14="http://schemas.microsoft.com/office/powerpoint/2010/main" val="15845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5272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/>
          <a:lstStyle/>
          <a:p>
            <a:r>
              <a:rPr lang="en-US" dirty="0"/>
              <a:t>Reminder: Next week’s classes on Zoom online</a:t>
            </a:r>
          </a:p>
          <a:p>
            <a:r>
              <a:rPr lang="en-US" dirty="0"/>
              <a:t>Assignment 3 due next week</a:t>
            </a:r>
          </a:p>
          <a:p>
            <a:r>
              <a:rPr lang="en-US" dirty="0"/>
              <a:t>Quiz 1 scheduled for March 1, first ~40 minutes of class</a:t>
            </a:r>
          </a:p>
          <a:p>
            <a:pPr lvl="1"/>
            <a:r>
              <a:rPr lang="en-US" dirty="0"/>
              <a:t>10-15 multiple choice and short-answer questions</a:t>
            </a:r>
          </a:p>
          <a:p>
            <a:pPr lvl="1"/>
            <a:r>
              <a:rPr lang="en-US" dirty="0"/>
              <a:t>See piazza for details on quiz 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978485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forms of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14600"/>
            <a:ext cx="6643708" cy="37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3672"/>
            <a:ext cx="10972800" cy="1252728"/>
          </a:xfrm>
        </p:spPr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775191"/>
            <a:ext cx="10972800" cy="497612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Causal Inference and Research Design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Experimental methods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Non-experiment methods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of Machine Learning Experiments</a:t>
            </a:r>
          </a:p>
          <a:p>
            <a:pPr lvl="1"/>
            <a:r>
              <a:rPr lang="en-US" b="1" dirty="0"/>
              <a:t>Linear Models and Gradient Descent</a:t>
            </a:r>
          </a:p>
          <a:p>
            <a:pPr lvl="1"/>
            <a:r>
              <a:rPr lang="en-US" dirty="0"/>
              <a:t>Non-linear models</a:t>
            </a:r>
          </a:p>
          <a:p>
            <a:pPr lvl="1"/>
            <a:r>
              <a:rPr lang="en-US" dirty="0"/>
              <a:t>Neural models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Practicalities, Fairness, Bias</a:t>
            </a:r>
          </a:p>
          <a:p>
            <a:r>
              <a:rPr lang="en-US" dirty="0"/>
              <a:t>Special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978485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9601200" cy="1252728"/>
          </a:xfrm>
        </p:spPr>
        <p:txBody>
          <a:bodyPr>
            <a:normAutofit/>
          </a:bodyPr>
          <a:lstStyle/>
          <a:p>
            <a:r>
              <a:rPr lang="en-US" dirty="0"/>
              <a:t>Key Concepts (last lecture)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Local and global minima</a:t>
            </a:r>
          </a:p>
          <a:p>
            <a:r>
              <a:rPr lang="en-US" dirty="0"/>
              <a:t>Convex functions</a:t>
            </a:r>
          </a:p>
          <a:p>
            <a:r>
              <a:rPr lang="en-US" dirty="0"/>
              <a:t>Incremental vs. Batch GD</a:t>
            </a:r>
          </a:p>
          <a:p>
            <a:r>
              <a:rPr lang="en-US" dirty="0"/>
              <a:t>Learning rates</a:t>
            </a:r>
          </a:p>
          <a:p>
            <a:r>
              <a:rPr lang="en-US" dirty="0"/>
              <a:t>Feature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Overfitting</a:t>
            </a:r>
          </a:p>
          <a:p>
            <a:pPr lvl="0"/>
            <a:r>
              <a:rPr lang="en-US" dirty="0"/>
              <a:t>Regularization: </a:t>
            </a:r>
            <a:r>
              <a:rPr lang="en-US" dirty="0" err="1"/>
              <a:t>intution</a:t>
            </a:r>
            <a:endParaRPr lang="en-US" dirty="0"/>
          </a:p>
          <a:p>
            <a:r>
              <a:rPr lang="en-US" dirty="0"/>
              <a:t>Ridge</a:t>
            </a:r>
          </a:p>
          <a:p>
            <a:r>
              <a:rPr lang="en-US" dirty="0"/>
              <a:t>Lasso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0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: If we have too many features, our model may fit the training set very well, but fail to generalize to new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6398483"/>
            <a:ext cx="2625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wages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educ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+error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58" y="3586538"/>
            <a:ext cx="2847842" cy="2852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75" y="3551259"/>
            <a:ext cx="2842712" cy="28472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1" y="6412468"/>
            <a:ext cx="417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wages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educ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+…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*educ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4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: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the course: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Dimensionality reduction</a:t>
            </a:r>
          </a:p>
          <a:p>
            <a:r>
              <a:rPr lang="en-US" dirty="0"/>
              <a:t>Now: Regularization</a:t>
            </a:r>
          </a:p>
          <a:p>
            <a:pPr lvl="1"/>
            <a:r>
              <a:rPr lang="en-US" dirty="0"/>
              <a:t>For instance, ridge regularization: Keep all the features, but reduce magnitude of specific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artoonstock.com/newscartoons/cartoonists/cma/lowres/history-ockham-ockham___s-razor-law-lex_parsimoniae-cman268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1905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pPr lvl="1"/>
            <a:r>
              <a:rPr lang="en-US" dirty="0"/>
              <a:t>A principle of parsimony, economy, or succinctness used in problem-solving. It states that among competing hypotheses, the hypothesis with the fewest assumptions should be selected.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8298" y="6248400"/>
            <a:ext cx="3403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Flama-Light"/>
              </a:rPr>
              <a:t>See: </a:t>
            </a:r>
            <a:r>
              <a:rPr lang="en-US" sz="800" dirty="0" err="1">
                <a:latin typeface="Flama-Light"/>
              </a:rPr>
              <a:t>Domingos</a:t>
            </a:r>
            <a:r>
              <a:rPr lang="en-US" sz="800" dirty="0">
                <a:latin typeface="Flama-Light"/>
              </a:rPr>
              <a:t>, P. The role of Occam’s razor in knowledge discovery. </a:t>
            </a:r>
            <a:r>
              <a:rPr lang="en-US" sz="800" i="1" dirty="0">
                <a:latin typeface="Flama-LightItalic"/>
              </a:rPr>
              <a:t>Data Mining and Knowledge Discovery 3 </a:t>
            </a:r>
            <a:r>
              <a:rPr lang="en-US" sz="800" dirty="0">
                <a:latin typeface="Flama-Light"/>
              </a:rPr>
              <a:t>(1999), 409–425.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3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Idea: Add a cost penalty for additional complexity in the model</a:t>
                </a:r>
              </a:p>
              <a:p>
                <a:r>
                  <a:rPr lang="en-US" sz="2400" dirty="0"/>
                  <a:t>Example: polynomial regression</a:t>
                </a:r>
              </a:p>
              <a:p>
                <a:pPr lvl="1"/>
                <a:r>
                  <a:rPr lang="en-US" sz="2000" dirty="0"/>
                  <a:t>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Original “Cost”: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1" y="4226783"/>
            <a:ext cx="2274431" cy="2278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1" y="4226782"/>
            <a:ext cx="2274431" cy="2278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0" y="6398483"/>
            <a:ext cx="2625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wages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educ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+error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1" y="6412468"/>
            <a:ext cx="417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wages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educ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+…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*educ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7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6325</TotalTime>
  <Words>989</Words>
  <Application>Microsoft Office PowerPoint</Application>
  <PresentationFormat>Widescreen</PresentationFormat>
  <Paragraphs>177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Corbel</vt:lpstr>
      <vt:lpstr>Flama-Light</vt:lpstr>
      <vt:lpstr>Flama-LightItalic</vt:lpstr>
      <vt:lpstr>Times New Roman</vt:lpstr>
      <vt:lpstr>Wingdings</vt:lpstr>
      <vt:lpstr>Wingdings 2</vt:lpstr>
      <vt:lpstr>Wingdings 3</vt:lpstr>
      <vt:lpstr>Module</vt:lpstr>
      <vt:lpstr>Regularization</vt:lpstr>
      <vt:lpstr>Announcements</vt:lpstr>
      <vt:lpstr>Course Outline</vt:lpstr>
      <vt:lpstr>Key Concepts (last lecture)</vt:lpstr>
      <vt:lpstr>Outline</vt:lpstr>
      <vt:lpstr>Overfitting revisited</vt:lpstr>
      <vt:lpstr>Overfitting: Solutions</vt:lpstr>
      <vt:lpstr>Regularization: Intuition</vt:lpstr>
      <vt:lpstr>Regularization: Intuition</vt:lpstr>
      <vt:lpstr>Regularization: Intuition</vt:lpstr>
      <vt:lpstr>Regularization and  Linear Regression</vt:lpstr>
      <vt:lpstr>Regularization: Some notes</vt:lpstr>
      <vt:lpstr>Regularization: Some notes</vt:lpstr>
      <vt:lpstr>Regularization: Some notes</vt:lpstr>
      <vt:lpstr>Outline</vt:lpstr>
      <vt:lpstr>“Ridge”</vt:lpstr>
      <vt:lpstr>Ridge: Coefficient plot</vt:lpstr>
      <vt:lpstr>LASSO</vt:lpstr>
      <vt:lpstr>LASSO: Coefficient plot</vt:lpstr>
      <vt:lpstr>Other forms of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Joshua Blumenstock</cp:lastModifiedBy>
  <cp:revision>292</cp:revision>
  <dcterms:created xsi:type="dcterms:W3CDTF">2006-08-16T00:00:00Z</dcterms:created>
  <dcterms:modified xsi:type="dcterms:W3CDTF">2022-03-15T03:18:02Z</dcterms:modified>
</cp:coreProperties>
</file>