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2"/>
    <p:restoredTop sz="71569"/>
  </p:normalViewPr>
  <p:slideViewPr>
    <p:cSldViewPr snapToGrid="0">
      <p:cViewPr>
        <p:scale>
          <a:sx n="122" d="100"/>
          <a:sy n="122" d="100"/>
        </p:scale>
        <p:origin x="1256" y="-76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B012D-1F76-F749-BAE9-F2DAE1C2B8CB}" type="datetimeFigureOut">
              <a:rPr lang="de-DE" smtClean="0"/>
              <a:t>17.06.23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1555F-810F-444D-965F-47552C524858}" type="slidenum">
              <a:rPr lang="de-DE" smtClean="0"/>
              <a:t>‹Nr.›</a:t>
            </a:fld>
            <a:endParaRPr lang="de-DE"/>
          </a:p>
        </p:txBody>
      </p:sp>
    </p:spTree>
    <p:extLst>
      <p:ext uri="{BB962C8B-B14F-4D97-AF65-F5344CB8AC3E}">
        <p14:creationId xmlns:p14="http://schemas.microsoft.com/office/powerpoint/2010/main" val="2480763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a:solidFill>
                  <a:srgbClr val="374151"/>
                </a:solidFill>
                <a:effectLst/>
                <a:latin typeface="Söhne"/>
              </a:rPr>
              <a:t>Clustering:</a:t>
            </a:r>
            <a:endParaRPr lang="de-DE" b="0" i="0" dirty="0">
              <a:solidFill>
                <a:srgbClr val="374151"/>
              </a:solidFill>
              <a:effectLst/>
              <a:latin typeface="Söhne"/>
            </a:endParaRPr>
          </a:p>
          <a:p>
            <a:pPr algn="l"/>
            <a:r>
              <a:rPr lang="de-DE" b="0" i="0" dirty="0">
                <a:solidFill>
                  <a:srgbClr val="374151"/>
                </a:solidFill>
                <a:effectLst/>
                <a:latin typeface="Söhne"/>
              </a:rPr>
              <a:t>Clustering ist eine Technik des unüberwachten Lernens, die häufig für statistische Datenanalyse und Mustererkennung verwendet wird. Es wird genutzt, um Datenpunkte in verschiedene Gruppen (oder Cluster) zu teilen, basierend auf Ähnlichkeiten zwischen ihnen. Die genaue Definition von "Ähnlichkeit" hängt vom Anwendungsfall und vom verwendeten Clustering-Algorithmus ab, aber es könnte zum Beispiel die euklidische Distanz zwischen Datenpunkten in einem mehrdimensionalen Raum sein.</a:t>
            </a:r>
          </a:p>
          <a:p>
            <a:pPr algn="l"/>
            <a:r>
              <a:rPr lang="de-DE" b="0" i="0" dirty="0">
                <a:solidFill>
                  <a:srgbClr val="374151"/>
                </a:solidFill>
                <a:effectLst/>
                <a:latin typeface="Söhne"/>
              </a:rPr>
              <a:t>Ein gängiger Clustering-Algorithmus ist K-</a:t>
            </a:r>
            <a:r>
              <a:rPr lang="de-DE" b="0" i="0" dirty="0" err="1">
                <a:solidFill>
                  <a:srgbClr val="374151"/>
                </a:solidFill>
                <a:effectLst/>
                <a:latin typeface="Söhne"/>
              </a:rPr>
              <a:t>means</a:t>
            </a:r>
            <a:r>
              <a:rPr lang="de-DE" b="0" i="0" dirty="0">
                <a:solidFill>
                  <a:srgbClr val="374151"/>
                </a:solidFill>
                <a:effectLst/>
                <a:latin typeface="Söhne"/>
              </a:rPr>
              <a:t>, der die Daten in K verschiedene Cluster teilt. Jeder Datenpunkt wird dem Cluster zugeordnet, dessen Zentrum (oder "Mittelpunkt") ihm am nächsten liegt.</a:t>
            </a:r>
          </a:p>
          <a:p>
            <a:pPr algn="l"/>
            <a:r>
              <a:rPr lang="de-DE" b="1" i="0" dirty="0">
                <a:solidFill>
                  <a:srgbClr val="374151"/>
                </a:solidFill>
                <a:effectLst/>
                <a:latin typeface="Söhne"/>
              </a:rPr>
              <a:t>Dimensionsreduktion:</a:t>
            </a:r>
            <a:endParaRPr lang="de-DE" b="0" i="0" dirty="0">
              <a:solidFill>
                <a:srgbClr val="374151"/>
              </a:solidFill>
              <a:effectLst/>
              <a:latin typeface="Söhne"/>
            </a:endParaRPr>
          </a:p>
          <a:p>
            <a:pPr algn="l"/>
            <a:r>
              <a:rPr lang="de-DE" b="0" i="0" dirty="0">
                <a:solidFill>
                  <a:srgbClr val="374151"/>
                </a:solidFill>
                <a:effectLst/>
                <a:latin typeface="Söhne"/>
              </a:rPr>
              <a:t>Dimensionsreduktion ist eine weitere Technik des unüberwachten Lernens, die zum Vereinfachen von Daten genutzt wird. In vielen Anwendungsfällen haben Daten eine sehr hohe Dimensionalität (sie haben viele Merkmale), was die Analyse und Visualisierung der Daten erschweren kann. Durch Dimensionsreduktion können wir versuchen, die Dimensionalität der Daten zu verringern, ohne dabei zu viele Informationen zu verlieren.</a:t>
            </a:r>
          </a:p>
          <a:p>
            <a:pPr algn="l"/>
            <a:r>
              <a:rPr lang="de-DE" b="0" i="0" dirty="0">
                <a:solidFill>
                  <a:srgbClr val="374151"/>
                </a:solidFill>
                <a:effectLst/>
                <a:latin typeface="Söhne"/>
              </a:rPr>
              <a:t>Eine bekannte Methode der Dimensionsreduktion ist die Hauptkomponentenanalyse (PCA). Bei dieser Methode werden neue Merkmale geschaffen, die Linearkombinationen der ursprünglichen Merkmale sind. Die neuen Merkmale (oder "Hauptkomponenten") sind so ausgewählt, dass sie die meiste Varianz in den Daten erklären. Durch Auswahl der ersten paar Hauptkomponenten können wir die Dimensionalität der Daten reduzieren.</a:t>
            </a:r>
          </a:p>
          <a:p>
            <a:pPr algn="l"/>
            <a:r>
              <a:rPr lang="de-DE" b="0" i="0" dirty="0">
                <a:solidFill>
                  <a:srgbClr val="374151"/>
                </a:solidFill>
                <a:effectLst/>
                <a:latin typeface="Söhne"/>
              </a:rPr>
              <a:t>Beide Techniken - Clustering und Dimensionsreduktion - sind wichtige Werkzeuge in vielen Bereichen der Datenanalyse und des maschinellen Lernens.</a:t>
            </a:r>
          </a:p>
          <a:p>
            <a:endParaRPr lang="de-DE" dirty="0"/>
          </a:p>
        </p:txBody>
      </p:sp>
      <p:sp>
        <p:nvSpPr>
          <p:cNvPr id="4" name="Foliennummernplatzhalter 3"/>
          <p:cNvSpPr>
            <a:spLocks noGrp="1"/>
          </p:cNvSpPr>
          <p:nvPr>
            <p:ph type="sldNum" sz="quarter" idx="5"/>
          </p:nvPr>
        </p:nvSpPr>
        <p:spPr/>
        <p:txBody>
          <a:bodyPr/>
          <a:lstStyle/>
          <a:p>
            <a:fld id="{4121555F-810F-444D-965F-47552C524858}" type="slidenum">
              <a:rPr lang="de-DE" smtClean="0"/>
              <a:t>4</a:t>
            </a:fld>
            <a:endParaRPr lang="de-DE"/>
          </a:p>
        </p:txBody>
      </p:sp>
    </p:spTree>
    <p:extLst>
      <p:ext uri="{BB962C8B-B14F-4D97-AF65-F5344CB8AC3E}">
        <p14:creationId xmlns:p14="http://schemas.microsoft.com/office/powerpoint/2010/main" val="169649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121555F-810F-444D-965F-47552C524858}" type="slidenum">
              <a:rPr lang="de-DE" smtClean="0"/>
              <a:t>13</a:t>
            </a:fld>
            <a:endParaRPr lang="de-DE"/>
          </a:p>
        </p:txBody>
      </p:sp>
    </p:spTree>
    <p:extLst>
      <p:ext uri="{BB962C8B-B14F-4D97-AF65-F5344CB8AC3E}">
        <p14:creationId xmlns:p14="http://schemas.microsoft.com/office/powerpoint/2010/main" val="3030110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121555F-810F-444D-965F-47552C524858}" type="slidenum">
              <a:rPr lang="de-DE" smtClean="0"/>
              <a:t>14</a:t>
            </a:fld>
            <a:endParaRPr lang="de-DE"/>
          </a:p>
        </p:txBody>
      </p:sp>
    </p:spTree>
    <p:extLst>
      <p:ext uri="{BB962C8B-B14F-4D97-AF65-F5344CB8AC3E}">
        <p14:creationId xmlns:p14="http://schemas.microsoft.com/office/powerpoint/2010/main" val="4101594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121555F-810F-444D-965F-47552C524858}" type="slidenum">
              <a:rPr lang="de-DE" smtClean="0"/>
              <a:t>15</a:t>
            </a:fld>
            <a:endParaRPr lang="de-DE"/>
          </a:p>
        </p:txBody>
      </p:sp>
    </p:spTree>
    <p:extLst>
      <p:ext uri="{BB962C8B-B14F-4D97-AF65-F5344CB8AC3E}">
        <p14:creationId xmlns:p14="http://schemas.microsoft.com/office/powerpoint/2010/main" val="3740841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121555F-810F-444D-965F-47552C524858}" type="slidenum">
              <a:rPr lang="de-DE" smtClean="0"/>
              <a:t>16</a:t>
            </a:fld>
            <a:endParaRPr lang="de-DE"/>
          </a:p>
        </p:txBody>
      </p:sp>
    </p:spTree>
    <p:extLst>
      <p:ext uri="{BB962C8B-B14F-4D97-AF65-F5344CB8AC3E}">
        <p14:creationId xmlns:p14="http://schemas.microsoft.com/office/powerpoint/2010/main" val="2309885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121555F-810F-444D-965F-47552C524858}" type="slidenum">
              <a:rPr lang="de-DE" smtClean="0"/>
              <a:t>5</a:t>
            </a:fld>
            <a:endParaRPr lang="de-DE"/>
          </a:p>
        </p:txBody>
      </p:sp>
    </p:spTree>
    <p:extLst>
      <p:ext uri="{BB962C8B-B14F-4D97-AF65-F5344CB8AC3E}">
        <p14:creationId xmlns:p14="http://schemas.microsoft.com/office/powerpoint/2010/main" val="1344672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121555F-810F-444D-965F-47552C524858}" type="slidenum">
              <a:rPr lang="de-DE" smtClean="0"/>
              <a:t>6</a:t>
            </a:fld>
            <a:endParaRPr lang="de-DE"/>
          </a:p>
        </p:txBody>
      </p:sp>
    </p:spTree>
    <p:extLst>
      <p:ext uri="{BB962C8B-B14F-4D97-AF65-F5344CB8AC3E}">
        <p14:creationId xmlns:p14="http://schemas.microsoft.com/office/powerpoint/2010/main" val="874806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121555F-810F-444D-965F-47552C524858}" type="slidenum">
              <a:rPr lang="de-DE" smtClean="0"/>
              <a:t>7</a:t>
            </a:fld>
            <a:endParaRPr lang="de-DE"/>
          </a:p>
        </p:txBody>
      </p:sp>
    </p:spTree>
    <p:extLst>
      <p:ext uri="{BB962C8B-B14F-4D97-AF65-F5344CB8AC3E}">
        <p14:creationId xmlns:p14="http://schemas.microsoft.com/office/powerpoint/2010/main" val="2827835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121555F-810F-444D-965F-47552C524858}" type="slidenum">
              <a:rPr lang="de-DE" smtClean="0"/>
              <a:t>8</a:t>
            </a:fld>
            <a:endParaRPr lang="de-DE"/>
          </a:p>
        </p:txBody>
      </p:sp>
    </p:spTree>
    <p:extLst>
      <p:ext uri="{BB962C8B-B14F-4D97-AF65-F5344CB8AC3E}">
        <p14:creationId xmlns:p14="http://schemas.microsoft.com/office/powerpoint/2010/main" val="400697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121555F-810F-444D-965F-47552C524858}" type="slidenum">
              <a:rPr lang="de-DE" smtClean="0"/>
              <a:t>9</a:t>
            </a:fld>
            <a:endParaRPr lang="de-DE"/>
          </a:p>
        </p:txBody>
      </p:sp>
    </p:spTree>
    <p:extLst>
      <p:ext uri="{BB962C8B-B14F-4D97-AF65-F5344CB8AC3E}">
        <p14:creationId xmlns:p14="http://schemas.microsoft.com/office/powerpoint/2010/main" val="3945711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121555F-810F-444D-965F-47552C524858}" type="slidenum">
              <a:rPr lang="de-DE" smtClean="0"/>
              <a:t>10</a:t>
            </a:fld>
            <a:endParaRPr lang="de-DE"/>
          </a:p>
        </p:txBody>
      </p:sp>
    </p:spTree>
    <p:extLst>
      <p:ext uri="{BB962C8B-B14F-4D97-AF65-F5344CB8AC3E}">
        <p14:creationId xmlns:p14="http://schemas.microsoft.com/office/powerpoint/2010/main" val="1317173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121555F-810F-444D-965F-47552C524858}" type="slidenum">
              <a:rPr lang="de-DE" smtClean="0"/>
              <a:t>11</a:t>
            </a:fld>
            <a:endParaRPr lang="de-DE"/>
          </a:p>
        </p:txBody>
      </p:sp>
    </p:spTree>
    <p:extLst>
      <p:ext uri="{BB962C8B-B14F-4D97-AF65-F5344CB8AC3E}">
        <p14:creationId xmlns:p14="http://schemas.microsoft.com/office/powerpoint/2010/main" val="1967164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374151"/>
                </a:solidFill>
                <a:effectLst/>
                <a:latin typeface="Söhne"/>
              </a:rPr>
              <a:t>Jedes Neuron erhält Eingaben von Neuronen in der vorhergehenden Schicht, multipliziert jede Eingabe mit ihrem entsprechenden Gewicht und addiert dann alle diese Produkte zusammen. Dieses Gesamtprodukt wird dann durch eine Aktivierungsfunktion geführt, die bestimmt, ob und in welchem Ausmaß das Neuron eine Aktivierung an die nächste Schicht sendet.</a:t>
            </a:r>
          </a:p>
          <a:p>
            <a:pPr algn="l"/>
            <a:r>
              <a:rPr lang="de-DE" b="0" i="0" dirty="0">
                <a:solidFill>
                  <a:srgbClr val="374151"/>
                </a:solidFill>
                <a:effectLst/>
                <a:latin typeface="Söhne"/>
              </a:rPr>
              <a:t>Das Lernen in einem neuronalen Netzwerk erfolgt über einen Prozess namens "Backpropagation". Dabei wird der Fehler (die Differenz zwischen der gewünschten und der tatsächlichen Ausgabe) berechnet und dann rückwärts durch das Netzwerk propagiert, wobei die Gewichtungen angepasst werden, um den Fehler zu minimieren.</a:t>
            </a:r>
          </a:p>
          <a:p>
            <a:pPr algn="l"/>
            <a:r>
              <a:rPr lang="de-DE" b="0" i="0" dirty="0">
                <a:solidFill>
                  <a:srgbClr val="374151"/>
                </a:solidFill>
                <a:effectLst/>
                <a:latin typeface="Söhne"/>
              </a:rPr>
              <a:t>Insgesamt sind neuronale Netzwerke sehr mächtige Werkzeuge, die in der Lage sind, komplexe Muster in Daten zu lernen und Vorhersagen zu treffen, aber sie erfordern auch große Mengen an Daten und Rechenleistung.</a:t>
            </a:r>
          </a:p>
          <a:p>
            <a:endParaRPr lang="de-DE" dirty="0"/>
          </a:p>
        </p:txBody>
      </p:sp>
      <p:sp>
        <p:nvSpPr>
          <p:cNvPr id="4" name="Foliennummernplatzhalter 3"/>
          <p:cNvSpPr>
            <a:spLocks noGrp="1"/>
          </p:cNvSpPr>
          <p:nvPr>
            <p:ph type="sldNum" sz="quarter" idx="5"/>
          </p:nvPr>
        </p:nvSpPr>
        <p:spPr/>
        <p:txBody>
          <a:bodyPr/>
          <a:lstStyle/>
          <a:p>
            <a:fld id="{4121555F-810F-444D-965F-47552C524858}" type="slidenum">
              <a:rPr lang="de-DE" smtClean="0"/>
              <a:t>12</a:t>
            </a:fld>
            <a:endParaRPr lang="de-DE"/>
          </a:p>
        </p:txBody>
      </p:sp>
    </p:spTree>
    <p:extLst>
      <p:ext uri="{BB962C8B-B14F-4D97-AF65-F5344CB8AC3E}">
        <p14:creationId xmlns:p14="http://schemas.microsoft.com/office/powerpoint/2010/main" val="2301564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A95B74-A092-7646-6946-2FDE116ADE1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B1BB521-6EA1-565D-5887-7DD89447A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FCC8509-17BF-D5B8-21F2-4A7056A0BD2B}"/>
              </a:ext>
            </a:extLst>
          </p:cNvPr>
          <p:cNvSpPr>
            <a:spLocks noGrp="1"/>
          </p:cNvSpPr>
          <p:nvPr>
            <p:ph type="dt" sz="half" idx="10"/>
          </p:nvPr>
        </p:nvSpPr>
        <p:spPr/>
        <p:txBody>
          <a:bodyPr/>
          <a:lstStyle/>
          <a:p>
            <a:fld id="{AD5B0CB9-C1CE-674E-9364-E79FE869DB2C}" type="datetimeFigureOut">
              <a:rPr lang="de-DE" smtClean="0"/>
              <a:t>17.06.23</a:t>
            </a:fld>
            <a:endParaRPr lang="de-DE"/>
          </a:p>
        </p:txBody>
      </p:sp>
      <p:sp>
        <p:nvSpPr>
          <p:cNvPr id="5" name="Fußzeilenplatzhalter 4">
            <a:extLst>
              <a:ext uri="{FF2B5EF4-FFF2-40B4-BE49-F238E27FC236}">
                <a16:creationId xmlns:a16="http://schemas.microsoft.com/office/drawing/2014/main" id="{D5801000-7424-4FD6-DC04-C451FE7E53A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393C55B-5669-8D2F-44BC-5C30632120B5}"/>
              </a:ext>
            </a:extLst>
          </p:cNvPr>
          <p:cNvSpPr>
            <a:spLocks noGrp="1"/>
          </p:cNvSpPr>
          <p:nvPr>
            <p:ph type="sldNum" sz="quarter" idx="12"/>
          </p:nvPr>
        </p:nvSpPr>
        <p:spPr/>
        <p:txBody>
          <a:bodyPr/>
          <a:lstStyle/>
          <a:p>
            <a:fld id="{A1CE578D-E881-204D-BAE1-F435D7C49596}" type="slidenum">
              <a:rPr lang="de-DE" smtClean="0"/>
              <a:t>‹Nr.›</a:t>
            </a:fld>
            <a:endParaRPr lang="de-DE"/>
          </a:p>
        </p:txBody>
      </p:sp>
    </p:spTree>
    <p:extLst>
      <p:ext uri="{BB962C8B-B14F-4D97-AF65-F5344CB8AC3E}">
        <p14:creationId xmlns:p14="http://schemas.microsoft.com/office/powerpoint/2010/main" val="2832918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0E3882-0592-1995-F0EC-3B05886E47F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9421767-B5E7-AC8F-CF7B-B2F67CACDD2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AB1D8F8-1F56-AB56-E234-B9DA41F12698}"/>
              </a:ext>
            </a:extLst>
          </p:cNvPr>
          <p:cNvSpPr>
            <a:spLocks noGrp="1"/>
          </p:cNvSpPr>
          <p:nvPr>
            <p:ph type="dt" sz="half" idx="10"/>
          </p:nvPr>
        </p:nvSpPr>
        <p:spPr/>
        <p:txBody>
          <a:bodyPr/>
          <a:lstStyle/>
          <a:p>
            <a:fld id="{AD5B0CB9-C1CE-674E-9364-E79FE869DB2C}" type="datetimeFigureOut">
              <a:rPr lang="de-DE" smtClean="0"/>
              <a:t>17.06.23</a:t>
            </a:fld>
            <a:endParaRPr lang="de-DE"/>
          </a:p>
        </p:txBody>
      </p:sp>
      <p:sp>
        <p:nvSpPr>
          <p:cNvPr id="5" name="Fußzeilenplatzhalter 4">
            <a:extLst>
              <a:ext uri="{FF2B5EF4-FFF2-40B4-BE49-F238E27FC236}">
                <a16:creationId xmlns:a16="http://schemas.microsoft.com/office/drawing/2014/main" id="{5D2A0922-7DCA-DED3-98BA-9F4FA8AEB5F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3D80D7F-89A8-62E4-07B0-E6BB4EEE8C26}"/>
              </a:ext>
            </a:extLst>
          </p:cNvPr>
          <p:cNvSpPr>
            <a:spLocks noGrp="1"/>
          </p:cNvSpPr>
          <p:nvPr>
            <p:ph type="sldNum" sz="quarter" idx="12"/>
          </p:nvPr>
        </p:nvSpPr>
        <p:spPr/>
        <p:txBody>
          <a:bodyPr/>
          <a:lstStyle/>
          <a:p>
            <a:fld id="{A1CE578D-E881-204D-BAE1-F435D7C49596}" type="slidenum">
              <a:rPr lang="de-DE" smtClean="0"/>
              <a:t>‹Nr.›</a:t>
            </a:fld>
            <a:endParaRPr lang="de-DE"/>
          </a:p>
        </p:txBody>
      </p:sp>
    </p:spTree>
    <p:extLst>
      <p:ext uri="{BB962C8B-B14F-4D97-AF65-F5344CB8AC3E}">
        <p14:creationId xmlns:p14="http://schemas.microsoft.com/office/powerpoint/2010/main" val="87829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A613D44-FDC4-C75F-D55C-3F330AD2B7D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769A109-A512-DE67-0614-9C5F843A527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5661EC5-0304-4972-1E35-4DA7587939E5}"/>
              </a:ext>
            </a:extLst>
          </p:cNvPr>
          <p:cNvSpPr>
            <a:spLocks noGrp="1"/>
          </p:cNvSpPr>
          <p:nvPr>
            <p:ph type="dt" sz="half" idx="10"/>
          </p:nvPr>
        </p:nvSpPr>
        <p:spPr/>
        <p:txBody>
          <a:bodyPr/>
          <a:lstStyle/>
          <a:p>
            <a:fld id="{AD5B0CB9-C1CE-674E-9364-E79FE869DB2C}" type="datetimeFigureOut">
              <a:rPr lang="de-DE" smtClean="0"/>
              <a:t>17.06.23</a:t>
            </a:fld>
            <a:endParaRPr lang="de-DE"/>
          </a:p>
        </p:txBody>
      </p:sp>
      <p:sp>
        <p:nvSpPr>
          <p:cNvPr id="5" name="Fußzeilenplatzhalter 4">
            <a:extLst>
              <a:ext uri="{FF2B5EF4-FFF2-40B4-BE49-F238E27FC236}">
                <a16:creationId xmlns:a16="http://schemas.microsoft.com/office/drawing/2014/main" id="{B1D50AB1-ED7F-7A21-2408-8157E5646A0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79F7AF9-1B19-AA23-B6AC-58E136B540BD}"/>
              </a:ext>
            </a:extLst>
          </p:cNvPr>
          <p:cNvSpPr>
            <a:spLocks noGrp="1"/>
          </p:cNvSpPr>
          <p:nvPr>
            <p:ph type="sldNum" sz="quarter" idx="12"/>
          </p:nvPr>
        </p:nvSpPr>
        <p:spPr/>
        <p:txBody>
          <a:bodyPr/>
          <a:lstStyle/>
          <a:p>
            <a:fld id="{A1CE578D-E881-204D-BAE1-F435D7C49596}" type="slidenum">
              <a:rPr lang="de-DE" smtClean="0"/>
              <a:t>‹Nr.›</a:t>
            </a:fld>
            <a:endParaRPr lang="de-DE"/>
          </a:p>
        </p:txBody>
      </p:sp>
    </p:spTree>
    <p:extLst>
      <p:ext uri="{BB962C8B-B14F-4D97-AF65-F5344CB8AC3E}">
        <p14:creationId xmlns:p14="http://schemas.microsoft.com/office/powerpoint/2010/main" val="186135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F4BDE5-6E69-8D25-47AA-C4BE16B909B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BCFF630-15EA-C6EF-376D-0B82C465486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4FF8198-2A4E-BCAE-8743-5239612A4AA3}"/>
              </a:ext>
            </a:extLst>
          </p:cNvPr>
          <p:cNvSpPr>
            <a:spLocks noGrp="1"/>
          </p:cNvSpPr>
          <p:nvPr>
            <p:ph type="dt" sz="half" idx="10"/>
          </p:nvPr>
        </p:nvSpPr>
        <p:spPr/>
        <p:txBody>
          <a:bodyPr/>
          <a:lstStyle/>
          <a:p>
            <a:fld id="{AD5B0CB9-C1CE-674E-9364-E79FE869DB2C}" type="datetimeFigureOut">
              <a:rPr lang="de-DE" smtClean="0"/>
              <a:t>17.06.23</a:t>
            </a:fld>
            <a:endParaRPr lang="de-DE"/>
          </a:p>
        </p:txBody>
      </p:sp>
      <p:sp>
        <p:nvSpPr>
          <p:cNvPr id="5" name="Fußzeilenplatzhalter 4">
            <a:extLst>
              <a:ext uri="{FF2B5EF4-FFF2-40B4-BE49-F238E27FC236}">
                <a16:creationId xmlns:a16="http://schemas.microsoft.com/office/drawing/2014/main" id="{1BD8FADA-41F1-E4D9-C458-9A391B33AB1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A83D745-F8A1-F363-DE90-CD57074E72CA}"/>
              </a:ext>
            </a:extLst>
          </p:cNvPr>
          <p:cNvSpPr>
            <a:spLocks noGrp="1"/>
          </p:cNvSpPr>
          <p:nvPr>
            <p:ph type="sldNum" sz="quarter" idx="12"/>
          </p:nvPr>
        </p:nvSpPr>
        <p:spPr/>
        <p:txBody>
          <a:bodyPr/>
          <a:lstStyle/>
          <a:p>
            <a:fld id="{A1CE578D-E881-204D-BAE1-F435D7C49596}" type="slidenum">
              <a:rPr lang="de-DE" smtClean="0"/>
              <a:t>‹Nr.›</a:t>
            </a:fld>
            <a:endParaRPr lang="de-DE"/>
          </a:p>
        </p:txBody>
      </p:sp>
    </p:spTree>
    <p:extLst>
      <p:ext uri="{BB962C8B-B14F-4D97-AF65-F5344CB8AC3E}">
        <p14:creationId xmlns:p14="http://schemas.microsoft.com/office/powerpoint/2010/main" val="379352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AF1C33-3CB9-B66E-C088-242E7C67401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184320F-7F31-5D41-5B9E-F5FD748E31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07AD64C-E03D-B533-CBA8-C369B1949F82}"/>
              </a:ext>
            </a:extLst>
          </p:cNvPr>
          <p:cNvSpPr>
            <a:spLocks noGrp="1"/>
          </p:cNvSpPr>
          <p:nvPr>
            <p:ph type="dt" sz="half" idx="10"/>
          </p:nvPr>
        </p:nvSpPr>
        <p:spPr/>
        <p:txBody>
          <a:bodyPr/>
          <a:lstStyle/>
          <a:p>
            <a:fld id="{AD5B0CB9-C1CE-674E-9364-E79FE869DB2C}" type="datetimeFigureOut">
              <a:rPr lang="de-DE" smtClean="0"/>
              <a:t>17.06.23</a:t>
            </a:fld>
            <a:endParaRPr lang="de-DE"/>
          </a:p>
        </p:txBody>
      </p:sp>
      <p:sp>
        <p:nvSpPr>
          <p:cNvPr id="5" name="Fußzeilenplatzhalter 4">
            <a:extLst>
              <a:ext uri="{FF2B5EF4-FFF2-40B4-BE49-F238E27FC236}">
                <a16:creationId xmlns:a16="http://schemas.microsoft.com/office/drawing/2014/main" id="{0EC629BC-FEE1-1979-631F-5AC83159309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5B72E5F-C677-3F46-ECE6-C55694BCACDF}"/>
              </a:ext>
            </a:extLst>
          </p:cNvPr>
          <p:cNvSpPr>
            <a:spLocks noGrp="1"/>
          </p:cNvSpPr>
          <p:nvPr>
            <p:ph type="sldNum" sz="quarter" idx="12"/>
          </p:nvPr>
        </p:nvSpPr>
        <p:spPr/>
        <p:txBody>
          <a:bodyPr/>
          <a:lstStyle/>
          <a:p>
            <a:fld id="{A1CE578D-E881-204D-BAE1-F435D7C49596}" type="slidenum">
              <a:rPr lang="de-DE" smtClean="0"/>
              <a:t>‹Nr.›</a:t>
            </a:fld>
            <a:endParaRPr lang="de-DE"/>
          </a:p>
        </p:txBody>
      </p:sp>
    </p:spTree>
    <p:extLst>
      <p:ext uri="{BB962C8B-B14F-4D97-AF65-F5344CB8AC3E}">
        <p14:creationId xmlns:p14="http://schemas.microsoft.com/office/powerpoint/2010/main" val="3817989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26A944-B844-FF5C-2594-4C2BC652310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5BB0D1B-1470-50BE-480F-9F7F92C58BA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35094B5-4861-723E-DB07-B72830F906C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4374EE8-DC37-0803-F39F-20AFF2D6A9FA}"/>
              </a:ext>
            </a:extLst>
          </p:cNvPr>
          <p:cNvSpPr>
            <a:spLocks noGrp="1"/>
          </p:cNvSpPr>
          <p:nvPr>
            <p:ph type="dt" sz="half" idx="10"/>
          </p:nvPr>
        </p:nvSpPr>
        <p:spPr/>
        <p:txBody>
          <a:bodyPr/>
          <a:lstStyle/>
          <a:p>
            <a:fld id="{AD5B0CB9-C1CE-674E-9364-E79FE869DB2C}" type="datetimeFigureOut">
              <a:rPr lang="de-DE" smtClean="0"/>
              <a:t>17.06.23</a:t>
            </a:fld>
            <a:endParaRPr lang="de-DE"/>
          </a:p>
        </p:txBody>
      </p:sp>
      <p:sp>
        <p:nvSpPr>
          <p:cNvPr id="6" name="Fußzeilenplatzhalter 5">
            <a:extLst>
              <a:ext uri="{FF2B5EF4-FFF2-40B4-BE49-F238E27FC236}">
                <a16:creationId xmlns:a16="http://schemas.microsoft.com/office/drawing/2014/main" id="{A6EF41AF-884F-CA55-38BB-E59FCD58CDD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97209BB-4A62-125E-BC57-5B4620CD22D1}"/>
              </a:ext>
            </a:extLst>
          </p:cNvPr>
          <p:cNvSpPr>
            <a:spLocks noGrp="1"/>
          </p:cNvSpPr>
          <p:nvPr>
            <p:ph type="sldNum" sz="quarter" idx="12"/>
          </p:nvPr>
        </p:nvSpPr>
        <p:spPr/>
        <p:txBody>
          <a:bodyPr/>
          <a:lstStyle/>
          <a:p>
            <a:fld id="{A1CE578D-E881-204D-BAE1-F435D7C49596}" type="slidenum">
              <a:rPr lang="de-DE" smtClean="0"/>
              <a:t>‹Nr.›</a:t>
            </a:fld>
            <a:endParaRPr lang="de-DE"/>
          </a:p>
        </p:txBody>
      </p:sp>
    </p:spTree>
    <p:extLst>
      <p:ext uri="{BB962C8B-B14F-4D97-AF65-F5344CB8AC3E}">
        <p14:creationId xmlns:p14="http://schemas.microsoft.com/office/powerpoint/2010/main" val="2237127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F54D5-C937-9165-C145-C67CC772FCBB}"/>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EEC7B19-CFC4-B284-2CCE-56BFC8BEE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5AA9009-35F5-D7AD-B856-6529D650E66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38C247C-0FF8-9F93-E8A7-64DB40465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A8BF111-7438-11BE-6217-604436B2AEA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4217CBA-0EE3-C19B-2177-B617703F6C69}"/>
              </a:ext>
            </a:extLst>
          </p:cNvPr>
          <p:cNvSpPr>
            <a:spLocks noGrp="1"/>
          </p:cNvSpPr>
          <p:nvPr>
            <p:ph type="dt" sz="half" idx="10"/>
          </p:nvPr>
        </p:nvSpPr>
        <p:spPr/>
        <p:txBody>
          <a:bodyPr/>
          <a:lstStyle/>
          <a:p>
            <a:fld id="{AD5B0CB9-C1CE-674E-9364-E79FE869DB2C}" type="datetimeFigureOut">
              <a:rPr lang="de-DE" smtClean="0"/>
              <a:t>17.06.23</a:t>
            </a:fld>
            <a:endParaRPr lang="de-DE"/>
          </a:p>
        </p:txBody>
      </p:sp>
      <p:sp>
        <p:nvSpPr>
          <p:cNvPr id="8" name="Fußzeilenplatzhalter 7">
            <a:extLst>
              <a:ext uri="{FF2B5EF4-FFF2-40B4-BE49-F238E27FC236}">
                <a16:creationId xmlns:a16="http://schemas.microsoft.com/office/drawing/2014/main" id="{E19A8C5C-ACE5-58B3-2B97-6A9E9500B8EA}"/>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9862336-A576-E089-EA1A-BD1366C23846}"/>
              </a:ext>
            </a:extLst>
          </p:cNvPr>
          <p:cNvSpPr>
            <a:spLocks noGrp="1"/>
          </p:cNvSpPr>
          <p:nvPr>
            <p:ph type="sldNum" sz="quarter" idx="12"/>
          </p:nvPr>
        </p:nvSpPr>
        <p:spPr/>
        <p:txBody>
          <a:bodyPr/>
          <a:lstStyle/>
          <a:p>
            <a:fld id="{A1CE578D-E881-204D-BAE1-F435D7C49596}" type="slidenum">
              <a:rPr lang="de-DE" smtClean="0"/>
              <a:t>‹Nr.›</a:t>
            </a:fld>
            <a:endParaRPr lang="de-DE"/>
          </a:p>
        </p:txBody>
      </p:sp>
    </p:spTree>
    <p:extLst>
      <p:ext uri="{BB962C8B-B14F-4D97-AF65-F5344CB8AC3E}">
        <p14:creationId xmlns:p14="http://schemas.microsoft.com/office/powerpoint/2010/main" val="176539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7AE600-F89B-81CE-B149-9C273B1DDC1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210951B-133C-047C-7B08-0E6DF3FD71A9}"/>
              </a:ext>
            </a:extLst>
          </p:cNvPr>
          <p:cNvSpPr>
            <a:spLocks noGrp="1"/>
          </p:cNvSpPr>
          <p:nvPr>
            <p:ph type="dt" sz="half" idx="10"/>
          </p:nvPr>
        </p:nvSpPr>
        <p:spPr/>
        <p:txBody>
          <a:bodyPr/>
          <a:lstStyle/>
          <a:p>
            <a:fld id="{AD5B0CB9-C1CE-674E-9364-E79FE869DB2C}" type="datetimeFigureOut">
              <a:rPr lang="de-DE" smtClean="0"/>
              <a:t>17.06.23</a:t>
            </a:fld>
            <a:endParaRPr lang="de-DE"/>
          </a:p>
        </p:txBody>
      </p:sp>
      <p:sp>
        <p:nvSpPr>
          <p:cNvPr id="4" name="Fußzeilenplatzhalter 3">
            <a:extLst>
              <a:ext uri="{FF2B5EF4-FFF2-40B4-BE49-F238E27FC236}">
                <a16:creationId xmlns:a16="http://schemas.microsoft.com/office/drawing/2014/main" id="{61C090BF-20F5-9E06-F691-E21568125D3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0903EF75-C862-3DDC-12E6-C3C035D2981D}"/>
              </a:ext>
            </a:extLst>
          </p:cNvPr>
          <p:cNvSpPr>
            <a:spLocks noGrp="1"/>
          </p:cNvSpPr>
          <p:nvPr>
            <p:ph type="sldNum" sz="quarter" idx="12"/>
          </p:nvPr>
        </p:nvSpPr>
        <p:spPr/>
        <p:txBody>
          <a:bodyPr/>
          <a:lstStyle/>
          <a:p>
            <a:fld id="{A1CE578D-E881-204D-BAE1-F435D7C49596}" type="slidenum">
              <a:rPr lang="de-DE" smtClean="0"/>
              <a:t>‹Nr.›</a:t>
            </a:fld>
            <a:endParaRPr lang="de-DE"/>
          </a:p>
        </p:txBody>
      </p:sp>
    </p:spTree>
    <p:extLst>
      <p:ext uri="{BB962C8B-B14F-4D97-AF65-F5344CB8AC3E}">
        <p14:creationId xmlns:p14="http://schemas.microsoft.com/office/powerpoint/2010/main" val="95951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5E22543-90FC-87D1-159F-B2356CD7BFA1}"/>
              </a:ext>
            </a:extLst>
          </p:cNvPr>
          <p:cNvSpPr>
            <a:spLocks noGrp="1"/>
          </p:cNvSpPr>
          <p:nvPr>
            <p:ph type="dt" sz="half" idx="10"/>
          </p:nvPr>
        </p:nvSpPr>
        <p:spPr/>
        <p:txBody>
          <a:bodyPr/>
          <a:lstStyle/>
          <a:p>
            <a:fld id="{AD5B0CB9-C1CE-674E-9364-E79FE869DB2C}" type="datetimeFigureOut">
              <a:rPr lang="de-DE" smtClean="0"/>
              <a:t>17.06.23</a:t>
            </a:fld>
            <a:endParaRPr lang="de-DE"/>
          </a:p>
        </p:txBody>
      </p:sp>
      <p:sp>
        <p:nvSpPr>
          <p:cNvPr id="3" name="Fußzeilenplatzhalter 2">
            <a:extLst>
              <a:ext uri="{FF2B5EF4-FFF2-40B4-BE49-F238E27FC236}">
                <a16:creationId xmlns:a16="http://schemas.microsoft.com/office/drawing/2014/main" id="{9D30C203-09FC-B3FC-E1AB-3C157CFC59B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595AE21-C178-3584-15D9-68182891FF95}"/>
              </a:ext>
            </a:extLst>
          </p:cNvPr>
          <p:cNvSpPr>
            <a:spLocks noGrp="1"/>
          </p:cNvSpPr>
          <p:nvPr>
            <p:ph type="sldNum" sz="quarter" idx="12"/>
          </p:nvPr>
        </p:nvSpPr>
        <p:spPr/>
        <p:txBody>
          <a:bodyPr/>
          <a:lstStyle/>
          <a:p>
            <a:fld id="{A1CE578D-E881-204D-BAE1-F435D7C49596}" type="slidenum">
              <a:rPr lang="de-DE" smtClean="0"/>
              <a:t>‹Nr.›</a:t>
            </a:fld>
            <a:endParaRPr lang="de-DE"/>
          </a:p>
        </p:txBody>
      </p:sp>
    </p:spTree>
    <p:extLst>
      <p:ext uri="{BB962C8B-B14F-4D97-AF65-F5344CB8AC3E}">
        <p14:creationId xmlns:p14="http://schemas.microsoft.com/office/powerpoint/2010/main" val="381298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1C0BAD-03D8-1C3E-63A8-A35B024C6F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838C6C4-A056-C520-2CF4-6B662CA0B8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B8DD7AF-1D51-CEE8-5B9C-74325DC354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0155698-D90A-54B7-49E1-F63717EAB748}"/>
              </a:ext>
            </a:extLst>
          </p:cNvPr>
          <p:cNvSpPr>
            <a:spLocks noGrp="1"/>
          </p:cNvSpPr>
          <p:nvPr>
            <p:ph type="dt" sz="half" idx="10"/>
          </p:nvPr>
        </p:nvSpPr>
        <p:spPr/>
        <p:txBody>
          <a:bodyPr/>
          <a:lstStyle/>
          <a:p>
            <a:fld id="{AD5B0CB9-C1CE-674E-9364-E79FE869DB2C}" type="datetimeFigureOut">
              <a:rPr lang="de-DE" smtClean="0"/>
              <a:t>17.06.23</a:t>
            </a:fld>
            <a:endParaRPr lang="de-DE"/>
          </a:p>
        </p:txBody>
      </p:sp>
      <p:sp>
        <p:nvSpPr>
          <p:cNvPr id="6" name="Fußzeilenplatzhalter 5">
            <a:extLst>
              <a:ext uri="{FF2B5EF4-FFF2-40B4-BE49-F238E27FC236}">
                <a16:creationId xmlns:a16="http://schemas.microsoft.com/office/drawing/2014/main" id="{9AA2F937-507F-5CAC-E809-AEEB53AFD86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909624B-6E9A-9EBC-7438-E1E84644848F}"/>
              </a:ext>
            </a:extLst>
          </p:cNvPr>
          <p:cNvSpPr>
            <a:spLocks noGrp="1"/>
          </p:cNvSpPr>
          <p:nvPr>
            <p:ph type="sldNum" sz="quarter" idx="12"/>
          </p:nvPr>
        </p:nvSpPr>
        <p:spPr/>
        <p:txBody>
          <a:bodyPr/>
          <a:lstStyle/>
          <a:p>
            <a:fld id="{A1CE578D-E881-204D-BAE1-F435D7C49596}" type="slidenum">
              <a:rPr lang="de-DE" smtClean="0"/>
              <a:t>‹Nr.›</a:t>
            </a:fld>
            <a:endParaRPr lang="de-DE"/>
          </a:p>
        </p:txBody>
      </p:sp>
    </p:spTree>
    <p:extLst>
      <p:ext uri="{BB962C8B-B14F-4D97-AF65-F5344CB8AC3E}">
        <p14:creationId xmlns:p14="http://schemas.microsoft.com/office/powerpoint/2010/main" val="350715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929B77-B72E-D6EA-3EE2-9B02CC3F2A6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8FC5CB6-8973-DF97-FF2D-32A531FF32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74D0AAF-F8F4-CFC8-129A-11FCF6DF4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FBB31E8-1C66-59D1-5D3A-D94F3F30B685}"/>
              </a:ext>
            </a:extLst>
          </p:cNvPr>
          <p:cNvSpPr>
            <a:spLocks noGrp="1"/>
          </p:cNvSpPr>
          <p:nvPr>
            <p:ph type="dt" sz="half" idx="10"/>
          </p:nvPr>
        </p:nvSpPr>
        <p:spPr/>
        <p:txBody>
          <a:bodyPr/>
          <a:lstStyle/>
          <a:p>
            <a:fld id="{AD5B0CB9-C1CE-674E-9364-E79FE869DB2C}" type="datetimeFigureOut">
              <a:rPr lang="de-DE" smtClean="0"/>
              <a:t>17.06.23</a:t>
            </a:fld>
            <a:endParaRPr lang="de-DE"/>
          </a:p>
        </p:txBody>
      </p:sp>
      <p:sp>
        <p:nvSpPr>
          <p:cNvPr id="6" name="Fußzeilenplatzhalter 5">
            <a:extLst>
              <a:ext uri="{FF2B5EF4-FFF2-40B4-BE49-F238E27FC236}">
                <a16:creationId xmlns:a16="http://schemas.microsoft.com/office/drawing/2014/main" id="{2213ADDD-766D-FE01-329F-1B156A297AD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5573658-C1AE-5691-044B-36402960FF8B}"/>
              </a:ext>
            </a:extLst>
          </p:cNvPr>
          <p:cNvSpPr>
            <a:spLocks noGrp="1"/>
          </p:cNvSpPr>
          <p:nvPr>
            <p:ph type="sldNum" sz="quarter" idx="12"/>
          </p:nvPr>
        </p:nvSpPr>
        <p:spPr/>
        <p:txBody>
          <a:bodyPr/>
          <a:lstStyle/>
          <a:p>
            <a:fld id="{A1CE578D-E881-204D-BAE1-F435D7C49596}" type="slidenum">
              <a:rPr lang="de-DE" smtClean="0"/>
              <a:t>‹Nr.›</a:t>
            </a:fld>
            <a:endParaRPr lang="de-DE"/>
          </a:p>
        </p:txBody>
      </p:sp>
    </p:spTree>
    <p:extLst>
      <p:ext uri="{BB962C8B-B14F-4D97-AF65-F5344CB8AC3E}">
        <p14:creationId xmlns:p14="http://schemas.microsoft.com/office/powerpoint/2010/main" val="328652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6ED6CDD-72C0-B656-FABC-86CE92045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DDD2C50-EA3A-D291-D72D-CBA042DA6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09D9135-0D7C-C838-0915-D5B37570BB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B0CB9-C1CE-674E-9364-E79FE869DB2C}" type="datetimeFigureOut">
              <a:rPr lang="de-DE" smtClean="0"/>
              <a:t>17.06.23</a:t>
            </a:fld>
            <a:endParaRPr lang="de-DE"/>
          </a:p>
        </p:txBody>
      </p:sp>
      <p:sp>
        <p:nvSpPr>
          <p:cNvPr id="5" name="Fußzeilenplatzhalter 4">
            <a:extLst>
              <a:ext uri="{FF2B5EF4-FFF2-40B4-BE49-F238E27FC236}">
                <a16:creationId xmlns:a16="http://schemas.microsoft.com/office/drawing/2014/main" id="{B4D20ADA-2DE4-A93D-0D97-657D90FA9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DA4EA7C-19F5-69DB-02F2-EEB2052CDE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E578D-E881-204D-BAE1-F435D7C49596}" type="slidenum">
              <a:rPr lang="de-DE" smtClean="0"/>
              <a:t>‹Nr.›</a:t>
            </a:fld>
            <a:endParaRPr lang="de-DE"/>
          </a:p>
        </p:txBody>
      </p:sp>
    </p:spTree>
    <p:extLst>
      <p:ext uri="{BB962C8B-B14F-4D97-AF65-F5344CB8AC3E}">
        <p14:creationId xmlns:p14="http://schemas.microsoft.com/office/powerpoint/2010/main" val="586483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A4DE2A6F-9F55-96C8-C7D3-0E9FB5EAABE4}"/>
              </a:ext>
            </a:extLst>
          </p:cNvPr>
          <p:cNvSpPr txBox="1"/>
          <p:nvPr/>
        </p:nvSpPr>
        <p:spPr>
          <a:xfrm>
            <a:off x="223101" y="4798243"/>
            <a:ext cx="11745797" cy="1754326"/>
          </a:xfrm>
          <a:prstGeom prst="rect">
            <a:avLst/>
          </a:prstGeom>
          <a:noFill/>
        </p:spPr>
        <p:txBody>
          <a:bodyPr wrap="square" rtlCol="0">
            <a:spAutoFit/>
          </a:bodyPr>
          <a:lstStyle/>
          <a:p>
            <a:pPr algn="l"/>
            <a:r>
              <a:rPr lang="de-DE" sz="5400" b="1" i="0" dirty="0">
                <a:effectLst>
                  <a:glow rad="63500">
                    <a:schemeClr val="bg1">
                      <a:alpha val="40000"/>
                    </a:schemeClr>
                  </a:glow>
                </a:effectLst>
                <a:latin typeface="Consolas" panose="020B0609020204030204" pitchFamily="49" charset="0"/>
                <a:cs typeface="Consolas" panose="020B0609020204030204" pitchFamily="49" charset="0"/>
              </a:rPr>
              <a:t>Überblick über maschinelles Lernen mit Python</a:t>
            </a:r>
          </a:p>
        </p:txBody>
      </p:sp>
      <p:sp>
        <p:nvSpPr>
          <p:cNvPr id="6" name="Textfeld 5">
            <a:extLst>
              <a:ext uri="{FF2B5EF4-FFF2-40B4-BE49-F238E27FC236}">
                <a16:creationId xmlns:a16="http://schemas.microsoft.com/office/drawing/2014/main" id="{BEB4CDE6-939C-C2BD-7F03-E2651831EFBC}"/>
              </a:ext>
            </a:extLst>
          </p:cNvPr>
          <p:cNvSpPr txBox="1"/>
          <p:nvPr/>
        </p:nvSpPr>
        <p:spPr>
          <a:xfrm>
            <a:off x="6711885" y="5582575"/>
            <a:ext cx="1112363" cy="923330"/>
          </a:xfrm>
          <a:prstGeom prst="rect">
            <a:avLst/>
          </a:prstGeom>
          <a:noFill/>
        </p:spPr>
        <p:txBody>
          <a:bodyPr wrap="square" rtlCol="0">
            <a:spAutoFit/>
          </a:bodyPr>
          <a:lstStyle/>
          <a:p>
            <a:pPr algn="l"/>
            <a:r>
              <a:rPr lang="de-DE" sz="5400" b="1" i="0" dirty="0">
                <a:effectLst>
                  <a:glow rad="63500">
                    <a:schemeClr val="bg1">
                      <a:alpha val="40000"/>
                    </a:schemeClr>
                  </a:glow>
                </a:effectLst>
                <a:latin typeface="Consolas" panose="020B0609020204030204" pitchFamily="49" charset="0"/>
                <a:cs typeface="Consolas" panose="020B0609020204030204" pitchFamily="49" charset="0"/>
              </a:rPr>
              <a:t>_</a:t>
            </a:r>
          </a:p>
        </p:txBody>
      </p:sp>
    </p:spTree>
    <p:extLst>
      <p:ext uri="{BB962C8B-B14F-4D97-AF65-F5344CB8AC3E}">
        <p14:creationId xmlns:p14="http://schemas.microsoft.com/office/powerpoint/2010/main" val="363689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indefinite" fill="hold" grpId="0" nodeType="clickEffect">
                                  <p:stCondLst>
                                    <p:cond delay="0"/>
                                  </p:stCondLst>
                                  <p:childTnLst>
                                    <p:anim calcmode="discrete" valueType="str">
                                      <p:cBhvr>
                                        <p:cTn id="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cken des Rechtecks auf der gleichen Seite abrunden 5">
            <a:extLst>
              <a:ext uri="{FF2B5EF4-FFF2-40B4-BE49-F238E27FC236}">
                <a16:creationId xmlns:a16="http://schemas.microsoft.com/office/drawing/2014/main" id="{CD8F65DE-77D6-3440-1043-BB031397351E}"/>
              </a:ext>
            </a:extLst>
          </p:cNvPr>
          <p:cNvSpPr/>
          <p:nvPr/>
        </p:nvSpPr>
        <p:spPr>
          <a:xfrm>
            <a:off x="826416" y="1359765"/>
            <a:ext cx="10539167" cy="4935932"/>
          </a:xfrm>
          <a:prstGeom prst="round2SameRect">
            <a:avLst>
              <a:gd name="adj1" fmla="val 4915"/>
              <a:gd name="adj2" fmla="val 0"/>
            </a:avLst>
          </a:prstGeom>
          <a:solidFill>
            <a:schemeClr val="bg2">
              <a:lumMod val="25000"/>
              <a:alpha val="940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cken des Rechtecks auf der gleichen Seite abrunden 6">
            <a:extLst>
              <a:ext uri="{FF2B5EF4-FFF2-40B4-BE49-F238E27FC236}">
                <a16:creationId xmlns:a16="http://schemas.microsoft.com/office/drawing/2014/main" id="{05298B21-BB6B-F29A-2CF2-FCDEA723DF19}"/>
              </a:ext>
            </a:extLst>
          </p:cNvPr>
          <p:cNvSpPr/>
          <p:nvPr/>
        </p:nvSpPr>
        <p:spPr>
          <a:xfrm>
            <a:off x="849983" y="1359765"/>
            <a:ext cx="10539167" cy="669305"/>
          </a:xfrm>
          <a:prstGeom prst="round2SameRect">
            <a:avLst>
              <a:gd name="adj1" fmla="val 32775"/>
              <a:gd name="adj2" fmla="val 0"/>
            </a:avLst>
          </a:prstGeom>
          <a:solidFill>
            <a:schemeClr val="bg2">
              <a:lumMod val="10000"/>
              <a:alpha val="4298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B17CDC77-B17D-2CE9-FF0D-B42F8753EEEB}"/>
              </a:ext>
            </a:extLst>
          </p:cNvPr>
          <p:cNvSpPr>
            <a:spLocks noGrp="1"/>
          </p:cNvSpPr>
          <p:nvPr>
            <p:ph type="title"/>
          </p:nvPr>
        </p:nvSpPr>
        <p:spPr>
          <a:xfrm>
            <a:off x="826416" y="1359765"/>
            <a:ext cx="10539167" cy="669306"/>
          </a:xfrm>
        </p:spPr>
        <p:txBody>
          <a:bodyPr>
            <a:normAutofit/>
          </a:bodyPr>
          <a:lstStyle/>
          <a:p>
            <a:pPr algn="ctr"/>
            <a:r>
              <a:rPr lang="de-DE" sz="3200" b="1" i="0" dirty="0">
                <a:solidFill>
                  <a:schemeClr val="bg1"/>
                </a:solidFill>
                <a:effectLst/>
                <a:latin typeface="Consolas" panose="020B0609020204030204" pitchFamily="49" charset="0"/>
                <a:cs typeface="Consolas" panose="020B0609020204030204" pitchFamily="49" charset="0"/>
              </a:rPr>
              <a:t>Neuronale Netzwerke</a:t>
            </a:r>
          </a:p>
        </p:txBody>
      </p:sp>
      <p:sp>
        <p:nvSpPr>
          <p:cNvPr id="3" name="Inhaltsplatzhalter 2">
            <a:extLst>
              <a:ext uri="{FF2B5EF4-FFF2-40B4-BE49-F238E27FC236}">
                <a16:creationId xmlns:a16="http://schemas.microsoft.com/office/drawing/2014/main" id="{9C975081-0C5A-7A22-8FEC-A5D5191AC12A}"/>
              </a:ext>
            </a:extLst>
          </p:cNvPr>
          <p:cNvSpPr>
            <a:spLocks noGrp="1"/>
          </p:cNvSpPr>
          <p:nvPr>
            <p:ph idx="1"/>
          </p:nvPr>
        </p:nvSpPr>
        <p:spPr>
          <a:xfrm>
            <a:off x="849983" y="2029069"/>
            <a:ext cx="10515600" cy="4266628"/>
          </a:xfrm>
        </p:spPr>
        <p:txBody>
          <a:bodyPr>
            <a:normAutofit/>
          </a:bodyPr>
          <a:lstStyle/>
          <a:p>
            <a:pPr algn="l">
              <a:buFont typeface="Arial" panose="020B0604020202020204" pitchFamily="34" charset="0"/>
              <a:buChar char="•"/>
            </a:pPr>
            <a:r>
              <a:rPr lang="de-DE" b="0" i="0" dirty="0">
                <a:solidFill>
                  <a:schemeClr val="bg1"/>
                </a:solidFill>
                <a:effectLst/>
                <a:latin typeface="Consolas" panose="020B0609020204030204" pitchFamily="49" charset="0"/>
                <a:cs typeface="Consolas" panose="020B0609020204030204" pitchFamily="49" charset="0"/>
              </a:rPr>
              <a:t>Was sind neuronale Netzwerke und wie funktionieren sie?</a:t>
            </a:r>
          </a:p>
          <a:p>
            <a:pPr algn="l">
              <a:buFont typeface="Arial" panose="020B0604020202020204" pitchFamily="34" charset="0"/>
              <a:buChar char="•"/>
            </a:pPr>
            <a:r>
              <a:rPr lang="de-DE" b="0" i="0" dirty="0">
                <a:solidFill>
                  <a:schemeClr val="bg1"/>
                </a:solidFill>
                <a:effectLst/>
                <a:latin typeface="Consolas" panose="020B0609020204030204" pitchFamily="49" charset="0"/>
                <a:cs typeface="Consolas" panose="020B0609020204030204" pitchFamily="49" charset="0"/>
              </a:rPr>
              <a:t>Einführung in tiefe neuronale Netzwerke und tiefe Lernmethoden.</a:t>
            </a:r>
          </a:p>
          <a:p>
            <a:pPr algn="l">
              <a:buFont typeface="Arial" panose="020B0604020202020204" pitchFamily="34" charset="0"/>
              <a:buChar char="•"/>
            </a:pPr>
            <a:r>
              <a:rPr lang="de-DE" b="0" i="0" dirty="0">
                <a:solidFill>
                  <a:schemeClr val="bg1"/>
                </a:solidFill>
                <a:effectLst/>
                <a:latin typeface="Consolas" panose="020B0609020204030204" pitchFamily="49" charset="0"/>
                <a:cs typeface="Consolas" panose="020B0609020204030204" pitchFamily="49" charset="0"/>
              </a:rPr>
              <a:t>Anwendungsbereiche neuronaler Netzwerke.</a:t>
            </a:r>
            <a:endParaRPr lang="de-DE" b="0" i="0" dirty="0">
              <a:solidFill>
                <a:srgbClr val="374151"/>
              </a:solidFill>
              <a:effectLst/>
              <a:latin typeface="Söhne"/>
            </a:endParaRPr>
          </a:p>
          <a:p>
            <a:pPr marL="0" indent="0" algn="l">
              <a:buNone/>
            </a:pPr>
            <a:endParaRPr lang="de-DE" b="0" i="0" dirty="0">
              <a:solidFill>
                <a:schemeClr val="bg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4880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cken des Rechtecks auf der gleichen Seite abrunden 5">
            <a:extLst>
              <a:ext uri="{FF2B5EF4-FFF2-40B4-BE49-F238E27FC236}">
                <a16:creationId xmlns:a16="http://schemas.microsoft.com/office/drawing/2014/main" id="{CD8F65DE-77D6-3440-1043-BB031397351E}"/>
              </a:ext>
            </a:extLst>
          </p:cNvPr>
          <p:cNvSpPr/>
          <p:nvPr/>
        </p:nvSpPr>
        <p:spPr>
          <a:xfrm>
            <a:off x="826416" y="1359765"/>
            <a:ext cx="10539167" cy="4935932"/>
          </a:xfrm>
          <a:prstGeom prst="round2SameRect">
            <a:avLst>
              <a:gd name="adj1" fmla="val 4915"/>
              <a:gd name="adj2" fmla="val 0"/>
            </a:avLst>
          </a:prstGeom>
          <a:solidFill>
            <a:schemeClr val="bg2">
              <a:lumMod val="25000"/>
              <a:alpha val="940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cken des Rechtecks auf der gleichen Seite abrunden 6">
            <a:extLst>
              <a:ext uri="{FF2B5EF4-FFF2-40B4-BE49-F238E27FC236}">
                <a16:creationId xmlns:a16="http://schemas.microsoft.com/office/drawing/2014/main" id="{05298B21-BB6B-F29A-2CF2-FCDEA723DF19}"/>
              </a:ext>
            </a:extLst>
          </p:cNvPr>
          <p:cNvSpPr/>
          <p:nvPr/>
        </p:nvSpPr>
        <p:spPr>
          <a:xfrm>
            <a:off x="849983" y="1359765"/>
            <a:ext cx="10539167" cy="669305"/>
          </a:xfrm>
          <a:prstGeom prst="round2SameRect">
            <a:avLst>
              <a:gd name="adj1" fmla="val 32775"/>
              <a:gd name="adj2" fmla="val 0"/>
            </a:avLst>
          </a:prstGeom>
          <a:solidFill>
            <a:schemeClr val="bg2">
              <a:lumMod val="10000"/>
              <a:alpha val="4298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B17CDC77-B17D-2CE9-FF0D-B42F8753EEEB}"/>
              </a:ext>
            </a:extLst>
          </p:cNvPr>
          <p:cNvSpPr>
            <a:spLocks noGrp="1"/>
          </p:cNvSpPr>
          <p:nvPr>
            <p:ph type="title"/>
          </p:nvPr>
        </p:nvSpPr>
        <p:spPr>
          <a:xfrm>
            <a:off x="826416" y="1359765"/>
            <a:ext cx="10539167" cy="669306"/>
          </a:xfrm>
        </p:spPr>
        <p:txBody>
          <a:bodyPr>
            <a:noAutofit/>
          </a:bodyPr>
          <a:lstStyle/>
          <a:p>
            <a:pPr algn="ctr"/>
            <a:r>
              <a:rPr lang="de-DE" sz="2400" b="1" i="0" dirty="0">
                <a:solidFill>
                  <a:schemeClr val="bg1"/>
                </a:solidFill>
                <a:effectLst/>
                <a:latin typeface="Consolas" panose="020B0609020204030204" pitchFamily="49" charset="0"/>
                <a:cs typeface="Consolas" panose="020B0609020204030204" pitchFamily="49" charset="0"/>
              </a:rPr>
              <a:t>Was sind neuronale Netzwerke und wie funktionieren sie?</a:t>
            </a:r>
          </a:p>
        </p:txBody>
      </p:sp>
      <p:sp>
        <p:nvSpPr>
          <p:cNvPr id="3" name="Inhaltsplatzhalter 2">
            <a:extLst>
              <a:ext uri="{FF2B5EF4-FFF2-40B4-BE49-F238E27FC236}">
                <a16:creationId xmlns:a16="http://schemas.microsoft.com/office/drawing/2014/main" id="{9C975081-0C5A-7A22-8FEC-A5D5191AC12A}"/>
              </a:ext>
            </a:extLst>
          </p:cNvPr>
          <p:cNvSpPr>
            <a:spLocks noGrp="1"/>
          </p:cNvSpPr>
          <p:nvPr>
            <p:ph idx="1"/>
          </p:nvPr>
        </p:nvSpPr>
        <p:spPr>
          <a:xfrm>
            <a:off x="849983" y="2029069"/>
            <a:ext cx="10515600" cy="4266628"/>
          </a:xfrm>
        </p:spPr>
        <p:txBody>
          <a:bodyPr>
            <a:normAutofit/>
          </a:bodyPr>
          <a:lstStyle/>
          <a:p>
            <a:pPr marL="0" indent="0">
              <a:buNone/>
            </a:pPr>
            <a:r>
              <a:rPr lang="de-DE" b="0" i="0" dirty="0">
                <a:solidFill>
                  <a:schemeClr val="bg1"/>
                </a:solidFill>
                <a:effectLst/>
                <a:latin typeface="Consolas" panose="020B0609020204030204" pitchFamily="49" charset="0"/>
                <a:cs typeface="Consolas" panose="020B0609020204030204" pitchFamily="49" charset="0"/>
              </a:rPr>
              <a:t>Neuronale Netzwerke sind ein Ansatz des maschinellen Lernens, der auf dem Konzept des menschlichen Gehirns basiert. Sie sind Teil des breiteren Feldes der künstlichen Intelligenz und sind speziell dafür konzipiert, Muster zu erkennen und Vorhersagen zu treffen, indem sie riesige Mengen an Daten verarbeiten und dabei lernen.</a:t>
            </a:r>
          </a:p>
        </p:txBody>
      </p:sp>
    </p:spTree>
    <p:extLst>
      <p:ext uri="{BB962C8B-B14F-4D97-AF65-F5344CB8AC3E}">
        <p14:creationId xmlns:p14="http://schemas.microsoft.com/office/powerpoint/2010/main" val="3075963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cken des Rechtecks auf der gleichen Seite abrunden 5">
            <a:extLst>
              <a:ext uri="{FF2B5EF4-FFF2-40B4-BE49-F238E27FC236}">
                <a16:creationId xmlns:a16="http://schemas.microsoft.com/office/drawing/2014/main" id="{CD8F65DE-77D6-3440-1043-BB031397351E}"/>
              </a:ext>
            </a:extLst>
          </p:cNvPr>
          <p:cNvSpPr/>
          <p:nvPr/>
        </p:nvSpPr>
        <p:spPr>
          <a:xfrm>
            <a:off x="826416" y="1359765"/>
            <a:ext cx="10539167" cy="4935932"/>
          </a:xfrm>
          <a:prstGeom prst="round2SameRect">
            <a:avLst>
              <a:gd name="adj1" fmla="val 4915"/>
              <a:gd name="adj2" fmla="val 0"/>
            </a:avLst>
          </a:prstGeom>
          <a:solidFill>
            <a:schemeClr val="bg2">
              <a:lumMod val="25000"/>
              <a:alpha val="940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cken des Rechtecks auf der gleichen Seite abrunden 6">
            <a:extLst>
              <a:ext uri="{FF2B5EF4-FFF2-40B4-BE49-F238E27FC236}">
                <a16:creationId xmlns:a16="http://schemas.microsoft.com/office/drawing/2014/main" id="{05298B21-BB6B-F29A-2CF2-FCDEA723DF19}"/>
              </a:ext>
            </a:extLst>
          </p:cNvPr>
          <p:cNvSpPr/>
          <p:nvPr/>
        </p:nvSpPr>
        <p:spPr>
          <a:xfrm>
            <a:off x="849983" y="1359765"/>
            <a:ext cx="10539167" cy="669305"/>
          </a:xfrm>
          <a:prstGeom prst="round2SameRect">
            <a:avLst>
              <a:gd name="adj1" fmla="val 32775"/>
              <a:gd name="adj2" fmla="val 0"/>
            </a:avLst>
          </a:prstGeom>
          <a:solidFill>
            <a:schemeClr val="bg2">
              <a:lumMod val="10000"/>
              <a:alpha val="4298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B17CDC77-B17D-2CE9-FF0D-B42F8753EEEB}"/>
              </a:ext>
            </a:extLst>
          </p:cNvPr>
          <p:cNvSpPr>
            <a:spLocks noGrp="1"/>
          </p:cNvSpPr>
          <p:nvPr>
            <p:ph type="title"/>
          </p:nvPr>
        </p:nvSpPr>
        <p:spPr>
          <a:xfrm>
            <a:off x="826416" y="1359765"/>
            <a:ext cx="10539167" cy="669306"/>
          </a:xfrm>
        </p:spPr>
        <p:txBody>
          <a:bodyPr>
            <a:noAutofit/>
          </a:bodyPr>
          <a:lstStyle/>
          <a:p>
            <a:pPr algn="ctr"/>
            <a:r>
              <a:rPr lang="de-DE" sz="2400" b="1" i="0" dirty="0">
                <a:solidFill>
                  <a:schemeClr val="bg1"/>
                </a:solidFill>
                <a:effectLst/>
                <a:latin typeface="Consolas" panose="020B0609020204030204" pitchFamily="49" charset="0"/>
                <a:cs typeface="Consolas" panose="020B0609020204030204" pitchFamily="49" charset="0"/>
              </a:rPr>
              <a:t>Was sind neuronale Netzwerke und wie funktionieren sie?</a:t>
            </a:r>
          </a:p>
        </p:txBody>
      </p:sp>
      <p:sp>
        <p:nvSpPr>
          <p:cNvPr id="3" name="Inhaltsplatzhalter 2">
            <a:extLst>
              <a:ext uri="{FF2B5EF4-FFF2-40B4-BE49-F238E27FC236}">
                <a16:creationId xmlns:a16="http://schemas.microsoft.com/office/drawing/2014/main" id="{9C975081-0C5A-7A22-8FEC-A5D5191AC12A}"/>
              </a:ext>
            </a:extLst>
          </p:cNvPr>
          <p:cNvSpPr>
            <a:spLocks noGrp="1"/>
          </p:cNvSpPr>
          <p:nvPr>
            <p:ph idx="1"/>
          </p:nvPr>
        </p:nvSpPr>
        <p:spPr>
          <a:xfrm>
            <a:off x="849983" y="2029069"/>
            <a:ext cx="10515600" cy="4266628"/>
          </a:xfrm>
        </p:spPr>
        <p:txBody>
          <a:bodyPr>
            <a:normAutofit fontScale="77500" lnSpcReduction="20000"/>
          </a:bodyPr>
          <a:lstStyle/>
          <a:p>
            <a:pPr marL="0" indent="0">
              <a:buNone/>
            </a:pPr>
            <a:r>
              <a:rPr lang="de-DE" b="0" i="0" dirty="0">
                <a:solidFill>
                  <a:schemeClr val="bg1"/>
                </a:solidFill>
                <a:effectLst/>
                <a:latin typeface="Consolas" panose="020B0609020204030204" pitchFamily="49" charset="0"/>
                <a:cs typeface="Consolas" panose="020B0609020204030204" pitchFamily="49" charset="0"/>
              </a:rPr>
              <a:t>Ein neuronales Netzwerk besteht aus miteinander verbundenen Knoten oder "Neuronen", die in Schichten organisiert sind. Es gibt in der Regel drei Arten von Schichten:</a:t>
            </a:r>
          </a:p>
          <a:p>
            <a:pPr marL="0" indent="0">
              <a:buNone/>
            </a:pPr>
            <a:r>
              <a:rPr lang="de-DE" b="1" i="0" dirty="0">
                <a:solidFill>
                  <a:schemeClr val="bg1"/>
                </a:solidFill>
                <a:effectLst/>
                <a:latin typeface="Consolas" panose="020B0609020204030204" pitchFamily="49" charset="0"/>
                <a:cs typeface="Consolas" panose="020B0609020204030204" pitchFamily="49" charset="0"/>
              </a:rPr>
              <a:t>Eingangsschicht</a:t>
            </a:r>
            <a:r>
              <a:rPr lang="de-DE" b="0" i="0" dirty="0">
                <a:solidFill>
                  <a:schemeClr val="bg1"/>
                </a:solidFill>
                <a:effectLst/>
                <a:latin typeface="Consolas" panose="020B0609020204030204" pitchFamily="49" charset="0"/>
                <a:cs typeface="Consolas" panose="020B0609020204030204" pitchFamily="49" charset="0"/>
              </a:rPr>
              <a:t>: Diese Schicht nimmt die Eingangsdaten auf und leitet sie an die nächste Schicht weiter. Jedes Neuron repräsentiert dabei eine spezifische Eingabe oder ein spezifisches Merkmal.</a:t>
            </a:r>
          </a:p>
          <a:p>
            <a:pPr marL="0" indent="0">
              <a:buNone/>
            </a:pPr>
            <a:r>
              <a:rPr lang="de-DE" b="1" i="0" dirty="0">
                <a:solidFill>
                  <a:schemeClr val="bg1"/>
                </a:solidFill>
                <a:effectLst/>
                <a:latin typeface="Consolas" panose="020B0609020204030204" pitchFamily="49" charset="0"/>
                <a:cs typeface="Consolas" panose="020B0609020204030204" pitchFamily="49" charset="0"/>
              </a:rPr>
              <a:t>Verborgene Schicht(en)</a:t>
            </a:r>
            <a:r>
              <a:rPr lang="de-DE" b="0" i="0" dirty="0">
                <a:solidFill>
                  <a:schemeClr val="bg1"/>
                </a:solidFill>
                <a:effectLst/>
                <a:latin typeface="Consolas" panose="020B0609020204030204" pitchFamily="49" charset="0"/>
                <a:cs typeface="Consolas" panose="020B0609020204030204" pitchFamily="49" charset="0"/>
              </a:rPr>
              <a:t>: Dies sind die Schichten zwischen der Eingangs- und der Ausgangsschicht. Sie verarbeiten die Eingangsdaten und führen die eigentliche "Lernarbeit" durch. Es kann mehrere verborgene Schichten geben, und ein Netzwerk mit vielen verborgenen Schichten wird als "tiefes" neuronales Netzwerk bezeichnet.</a:t>
            </a:r>
          </a:p>
          <a:p>
            <a:pPr marL="0" indent="0">
              <a:buNone/>
            </a:pPr>
            <a:r>
              <a:rPr lang="de-DE" b="1" i="0" dirty="0">
                <a:solidFill>
                  <a:schemeClr val="bg1"/>
                </a:solidFill>
                <a:effectLst/>
                <a:latin typeface="Consolas" panose="020B0609020204030204" pitchFamily="49" charset="0"/>
                <a:cs typeface="Consolas" panose="020B0609020204030204" pitchFamily="49" charset="0"/>
              </a:rPr>
              <a:t>Ausgangsschicht</a:t>
            </a:r>
            <a:r>
              <a:rPr lang="de-DE" b="0" i="0" dirty="0">
                <a:solidFill>
                  <a:schemeClr val="bg1"/>
                </a:solidFill>
                <a:effectLst/>
                <a:latin typeface="Consolas" panose="020B0609020204030204" pitchFamily="49" charset="0"/>
                <a:cs typeface="Consolas" panose="020B0609020204030204" pitchFamily="49" charset="0"/>
              </a:rPr>
              <a:t>: Diese Schicht nimmt die verarbeiteten Daten von der letzten verborgenen Schicht und liefert die endgültige Ausgabe des Netzwerks.</a:t>
            </a:r>
          </a:p>
        </p:txBody>
      </p:sp>
    </p:spTree>
    <p:extLst>
      <p:ext uri="{BB962C8B-B14F-4D97-AF65-F5344CB8AC3E}">
        <p14:creationId xmlns:p14="http://schemas.microsoft.com/office/powerpoint/2010/main" val="2232215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cken des Rechtecks auf der gleichen Seite abrunden 5">
            <a:extLst>
              <a:ext uri="{FF2B5EF4-FFF2-40B4-BE49-F238E27FC236}">
                <a16:creationId xmlns:a16="http://schemas.microsoft.com/office/drawing/2014/main" id="{CD8F65DE-77D6-3440-1043-BB031397351E}"/>
              </a:ext>
            </a:extLst>
          </p:cNvPr>
          <p:cNvSpPr/>
          <p:nvPr/>
        </p:nvSpPr>
        <p:spPr>
          <a:xfrm>
            <a:off x="826416" y="1359765"/>
            <a:ext cx="10539167" cy="4935932"/>
          </a:xfrm>
          <a:prstGeom prst="round2SameRect">
            <a:avLst>
              <a:gd name="adj1" fmla="val 4915"/>
              <a:gd name="adj2" fmla="val 0"/>
            </a:avLst>
          </a:prstGeom>
          <a:solidFill>
            <a:schemeClr val="bg2">
              <a:lumMod val="25000"/>
              <a:alpha val="940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cken des Rechtecks auf der gleichen Seite abrunden 6">
            <a:extLst>
              <a:ext uri="{FF2B5EF4-FFF2-40B4-BE49-F238E27FC236}">
                <a16:creationId xmlns:a16="http://schemas.microsoft.com/office/drawing/2014/main" id="{05298B21-BB6B-F29A-2CF2-FCDEA723DF19}"/>
              </a:ext>
            </a:extLst>
          </p:cNvPr>
          <p:cNvSpPr/>
          <p:nvPr/>
        </p:nvSpPr>
        <p:spPr>
          <a:xfrm>
            <a:off x="849983" y="1359765"/>
            <a:ext cx="10539167" cy="669305"/>
          </a:xfrm>
          <a:prstGeom prst="round2SameRect">
            <a:avLst>
              <a:gd name="adj1" fmla="val 32775"/>
              <a:gd name="adj2" fmla="val 0"/>
            </a:avLst>
          </a:prstGeom>
          <a:solidFill>
            <a:schemeClr val="bg2">
              <a:lumMod val="10000"/>
              <a:alpha val="4298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B17CDC77-B17D-2CE9-FF0D-B42F8753EEEB}"/>
              </a:ext>
            </a:extLst>
          </p:cNvPr>
          <p:cNvSpPr>
            <a:spLocks noGrp="1"/>
          </p:cNvSpPr>
          <p:nvPr>
            <p:ph type="title"/>
          </p:nvPr>
        </p:nvSpPr>
        <p:spPr>
          <a:xfrm>
            <a:off x="826416" y="1359765"/>
            <a:ext cx="10539167" cy="669306"/>
          </a:xfrm>
        </p:spPr>
        <p:txBody>
          <a:bodyPr>
            <a:noAutofit/>
          </a:bodyPr>
          <a:lstStyle/>
          <a:p>
            <a:pPr algn="ctr"/>
            <a:r>
              <a:rPr lang="de-DE" sz="2000" b="1" i="0" dirty="0">
                <a:solidFill>
                  <a:schemeClr val="bg1"/>
                </a:solidFill>
                <a:effectLst/>
                <a:latin typeface="Consolas" panose="020B0609020204030204" pitchFamily="49" charset="0"/>
                <a:cs typeface="Consolas" panose="020B0609020204030204" pitchFamily="49" charset="0"/>
              </a:rPr>
              <a:t>Einführung in tiefe neuronale Netzwerke und tiefe Lernmethoden</a:t>
            </a:r>
          </a:p>
        </p:txBody>
      </p:sp>
      <p:sp>
        <p:nvSpPr>
          <p:cNvPr id="3" name="Inhaltsplatzhalter 2">
            <a:extLst>
              <a:ext uri="{FF2B5EF4-FFF2-40B4-BE49-F238E27FC236}">
                <a16:creationId xmlns:a16="http://schemas.microsoft.com/office/drawing/2014/main" id="{9C975081-0C5A-7A22-8FEC-A5D5191AC12A}"/>
              </a:ext>
            </a:extLst>
          </p:cNvPr>
          <p:cNvSpPr>
            <a:spLocks noGrp="1"/>
          </p:cNvSpPr>
          <p:nvPr>
            <p:ph idx="1"/>
          </p:nvPr>
        </p:nvSpPr>
        <p:spPr>
          <a:xfrm>
            <a:off x="849983" y="2029069"/>
            <a:ext cx="10515600" cy="4266628"/>
          </a:xfrm>
        </p:spPr>
        <p:txBody>
          <a:bodyPr>
            <a:normAutofit fontScale="62500" lnSpcReduction="20000"/>
          </a:bodyPr>
          <a:lstStyle/>
          <a:p>
            <a:pPr marL="0" indent="0">
              <a:buNone/>
            </a:pPr>
            <a:r>
              <a:rPr lang="de-DE" b="1" i="0" dirty="0">
                <a:solidFill>
                  <a:schemeClr val="bg1"/>
                </a:solidFill>
                <a:effectLst/>
                <a:latin typeface="Consolas" panose="020B0609020204030204" pitchFamily="49" charset="0"/>
                <a:cs typeface="Consolas" panose="020B0609020204030204" pitchFamily="49" charset="0"/>
              </a:rPr>
              <a:t>Tiefe neuronale Netzwerke</a:t>
            </a:r>
            <a:r>
              <a:rPr lang="de-DE" b="0" i="0" dirty="0">
                <a:solidFill>
                  <a:schemeClr val="bg1"/>
                </a:solidFill>
                <a:effectLst/>
                <a:latin typeface="Consolas" panose="020B0609020204030204" pitchFamily="49" charset="0"/>
                <a:cs typeface="Consolas" panose="020B0609020204030204" pitchFamily="49" charset="0"/>
              </a:rPr>
              <a:t>: Diese bestehen aus drei Arten von Schichten: Eingangsschicht, Ausgangsschicht und eine oder mehrere versteckte Schichten. Die versteckten Schichten können weitreichende Muster in den Eingangsdaten erkennen, die von den Eingangs- und Ausgangsschichten nicht direkt wahrgenommen werden können. Je tiefer das Netzwerk (d.h., je mehr versteckte Schichten es hat), desto komplexer können die Muster sein, die es erkennt.</a:t>
            </a:r>
          </a:p>
          <a:p>
            <a:pPr marL="0" indent="0">
              <a:buNone/>
            </a:pPr>
            <a:r>
              <a:rPr lang="de-DE" b="1" i="0" dirty="0">
                <a:solidFill>
                  <a:schemeClr val="bg1"/>
                </a:solidFill>
                <a:effectLst/>
                <a:latin typeface="Consolas" panose="020B0609020204030204" pitchFamily="49" charset="0"/>
                <a:cs typeface="Consolas" panose="020B0609020204030204" pitchFamily="49" charset="0"/>
              </a:rPr>
              <a:t>Vorwärtspropagierung</a:t>
            </a:r>
            <a:r>
              <a:rPr lang="de-DE" b="0" i="0" dirty="0">
                <a:solidFill>
                  <a:schemeClr val="bg1"/>
                </a:solidFill>
                <a:effectLst/>
                <a:latin typeface="Consolas" panose="020B0609020204030204" pitchFamily="49" charset="0"/>
                <a:cs typeface="Consolas" panose="020B0609020204030204" pitchFamily="49" charset="0"/>
              </a:rPr>
              <a:t>: Dies ist der Prozess, bei dem Eingangsdaten durch das Netzwerk fließen und schließlich eine Ausgabe erzeugen. Jede Schicht nimmt die Ausgabe der vorherigen Schicht, wendet ihre Gewichtungen an und führt dann eine Aktivierungsfunktion durch, bevor sie die Daten an die nächste Schicht weiterleitet.</a:t>
            </a:r>
          </a:p>
          <a:p>
            <a:pPr marL="0" indent="0">
              <a:buNone/>
            </a:pPr>
            <a:r>
              <a:rPr lang="de-DE" b="1" i="0" dirty="0">
                <a:solidFill>
                  <a:schemeClr val="bg1"/>
                </a:solidFill>
                <a:effectLst/>
                <a:latin typeface="Consolas" panose="020B0609020204030204" pitchFamily="49" charset="0"/>
                <a:cs typeface="Consolas" panose="020B0609020204030204" pitchFamily="49" charset="0"/>
              </a:rPr>
              <a:t>Backpropagation und Anpassung der Gewichtungen</a:t>
            </a:r>
            <a:r>
              <a:rPr lang="de-DE" b="0" i="0" dirty="0">
                <a:solidFill>
                  <a:schemeClr val="bg1"/>
                </a:solidFill>
                <a:effectLst/>
                <a:latin typeface="Consolas" panose="020B0609020204030204" pitchFamily="49" charset="0"/>
                <a:cs typeface="Consolas" panose="020B0609020204030204" pitchFamily="49" charset="0"/>
              </a:rPr>
              <a:t>: Nach der Vorwärtspropagierung wird der Fehler (die Differenz zwischen der tatsächlichen Ausgabe des Netzwerks und der erwarteten Ausgabe) berechnet. Dieser Fehler wird dann rückwärts durch das Netzwerk propagiert, wobei die Gewichtungen in jeder Schicht angepasst werden, um den Fehler zu minimieren. Dieser Prozess wird wiederholt, bis das Netzwerk gut genug trainiert ist.</a:t>
            </a:r>
          </a:p>
        </p:txBody>
      </p:sp>
    </p:spTree>
    <p:extLst>
      <p:ext uri="{BB962C8B-B14F-4D97-AF65-F5344CB8AC3E}">
        <p14:creationId xmlns:p14="http://schemas.microsoft.com/office/powerpoint/2010/main" val="273143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cken des Rechtecks auf der gleichen Seite abrunden 5">
            <a:extLst>
              <a:ext uri="{FF2B5EF4-FFF2-40B4-BE49-F238E27FC236}">
                <a16:creationId xmlns:a16="http://schemas.microsoft.com/office/drawing/2014/main" id="{CD8F65DE-77D6-3440-1043-BB031397351E}"/>
              </a:ext>
            </a:extLst>
          </p:cNvPr>
          <p:cNvSpPr/>
          <p:nvPr/>
        </p:nvSpPr>
        <p:spPr>
          <a:xfrm>
            <a:off x="826416" y="1359765"/>
            <a:ext cx="10539167" cy="4935932"/>
          </a:xfrm>
          <a:prstGeom prst="round2SameRect">
            <a:avLst>
              <a:gd name="adj1" fmla="val 4915"/>
              <a:gd name="adj2" fmla="val 0"/>
            </a:avLst>
          </a:prstGeom>
          <a:solidFill>
            <a:schemeClr val="bg2">
              <a:lumMod val="25000"/>
              <a:alpha val="940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cken des Rechtecks auf der gleichen Seite abrunden 6">
            <a:extLst>
              <a:ext uri="{FF2B5EF4-FFF2-40B4-BE49-F238E27FC236}">
                <a16:creationId xmlns:a16="http://schemas.microsoft.com/office/drawing/2014/main" id="{05298B21-BB6B-F29A-2CF2-FCDEA723DF19}"/>
              </a:ext>
            </a:extLst>
          </p:cNvPr>
          <p:cNvSpPr/>
          <p:nvPr/>
        </p:nvSpPr>
        <p:spPr>
          <a:xfrm>
            <a:off x="849983" y="1359765"/>
            <a:ext cx="10539167" cy="669305"/>
          </a:xfrm>
          <a:prstGeom prst="round2SameRect">
            <a:avLst>
              <a:gd name="adj1" fmla="val 32775"/>
              <a:gd name="adj2" fmla="val 0"/>
            </a:avLst>
          </a:prstGeom>
          <a:solidFill>
            <a:schemeClr val="bg2">
              <a:lumMod val="10000"/>
              <a:alpha val="4298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B17CDC77-B17D-2CE9-FF0D-B42F8753EEEB}"/>
              </a:ext>
            </a:extLst>
          </p:cNvPr>
          <p:cNvSpPr>
            <a:spLocks noGrp="1"/>
          </p:cNvSpPr>
          <p:nvPr>
            <p:ph type="title"/>
          </p:nvPr>
        </p:nvSpPr>
        <p:spPr>
          <a:xfrm>
            <a:off x="826416" y="1359765"/>
            <a:ext cx="10539167" cy="669306"/>
          </a:xfrm>
        </p:spPr>
        <p:txBody>
          <a:bodyPr>
            <a:noAutofit/>
          </a:bodyPr>
          <a:lstStyle/>
          <a:p>
            <a:pPr algn="ctr"/>
            <a:r>
              <a:rPr lang="de-DE" sz="2000" b="1" i="0" dirty="0">
                <a:solidFill>
                  <a:schemeClr val="bg1"/>
                </a:solidFill>
                <a:effectLst/>
                <a:latin typeface="Consolas" panose="020B0609020204030204" pitchFamily="49" charset="0"/>
                <a:cs typeface="Consolas" panose="020B0609020204030204" pitchFamily="49" charset="0"/>
              </a:rPr>
              <a:t>Einführung in tiefe neuronale Netzwerke und tiefe Lernmethoden</a:t>
            </a:r>
          </a:p>
        </p:txBody>
      </p:sp>
      <p:sp>
        <p:nvSpPr>
          <p:cNvPr id="3" name="Inhaltsplatzhalter 2">
            <a:extLst>
              <a:ext uri="{FF2B5EF4-FFF2-40B4-BE49-F238E27FC236}">
                <a16:creationId xmlns:a16="http://schemas.microsoft.com/office/drawing/2014/main" id="{9C975081-0C5A-7A22-8FEC-A5D5191AC12A}"/>
              </a:ext>
            </a:extLst>
          </p:cNvPr>
          <p:cNvSpPr>
            <a:spLocks noGrp="1"/>
          </p:cNvSpPr>
          <p:nvPr>
            <p:ph idx="1"/>
          </p:nvPr>
        </p:nvSpPr>
        <p:spPr>
          <a:xfrm>
            <a:off x="849983" y="2029069"/>
            <a:ext cx="10515600" cy="4266628"/>
          </a:xfrm>
        </p:spPr>
        <p:txBody>
          <a:bodyPr>
            <a:normAutofit fontScale="77500" lnSpcReduction="20000"/>
          </a:bodyPr>
          <a:lstStyle/>
          <a:p>
            <a:pPr marL="0" indent="0" algn="l">
              <a:buNone/>
            </a:pPr>
            <a:r>
              <a:rPr lang="de-DE" b="1" i="0" dirty="0" err="1">
                <a:solidFill>
                  <a:schemeClr val="bg1"/>
                </a:solidFill>
                <a:effectLst/>
                <a:latin typeface="Consolas" panose="020B0609020204030204" pitchFamily="49" charset="0"/>
                <a:cs typeface="Consolas" panose="020B0609020204030204" pitchFamily="49" charset="0"/>
              </a:rPr>
              <a:t>Convolutional</a:t>
            </a:r>
            <a:r>
              <a:rPr lang="de-DE" b="1" i="0" dirty="0">
                <a:solidFill>
                  <a:schemeClr val="bg1"/>
                </a:solidFill>
                <a:effectLst/>
                <a:latin typeface="Consolas" panose="020B0609020204030204" pitchFamily="49" charset="0"/>
                <a:cs typeface="Consolas" panose="020B0609020204030204" pitchFamily="49" charset="0"/>
              </a:rPr>
              <a:t> </a:t>
            </a:r>
            <a:r>
              <a:rPr lang="de-DE" b="1" i="0" dirty="0" err="1">
                <a:solidFill>
                  <a:schemeClr val="bg1"/>
                </a:solidFill>
                <a:effectLst/>
                <a:latin typeface="Consolas" panose="020B0609020204030204" pitchFamily="49" charset="0"/>
                <a:cs typeface="Consolas" panose="020B0609020204030204" pitchFamily="49" charset="0"/>
              </a:rPr>
              <a:t>Neural</a:t>
            </a:r>
            <a:r>
              <a:rPr lang="de-DE" b="1" i="0" dirty="0">
                <a:solidFill>
                  <a:schemeClr val="bg1"/>
                </a:solidFill>
                <a:effectLst/>
                <a:latin typeface="Consolas" panose="020B0609020204030204" pitchFamily="49" charset="0"/>
                <a:cs typeface="Consolas" panose="020B0609020204030204" pitchFamily="49" charset="0"/>
              </a:rPr>
              <a:t> Networks (CNNs)</a:t>
            </a:r>
            <a:r>
              <a:rPr lang="de-DE" b="0" i="0" dirty="0">
                <a:solidFill>
                  <a:schemeClr val="bg1"/>
                </a:solidFill>
                <a:effectLst/>
                <a:latin typeface="Consolas" panose="020B0609020204030204" pitchFamily="49" charset="0"/>
                <a:cs typeface="Consolas" panose="020B0609020204030204" pitchFamily="49" charset="0"/>
              </a:rPr>
              <a:t>: Dies ist eine spezielle Art von tiefem neuronalen Netzwerk, das häufig in Bilderkennungs- und Verarbeitungsanwendungen eingesetzt wird. CNNs sind so konzipiert, dass sie die räumliche Struktur von Bildern nutzen können und sind besonders gut darin, visuelle Muster zu erkennen.</a:t>
            </a:r>
          </a:p>
          <a:p>
            <a:pPr marL="0" indent="0" algn="l">
              <a:buNone/>
            </a:pPr>
            <a:r>
              <a:rPr lang="de-DE" b="1" i="0" dirty="0" err="1">
                <a:solidFill>
                  <a:schemeClr val="bg1"/>
                </a:solidFill>
                <a:effectLst/>
                <a:latin typeface="Consolas" panose="020B0609020204030204" pitchFamily="49" charset="0"/>
                <a:cs typeface="Consolas" panose="020B0609020204030204" pitchFamily="49" charset="0"/>
              </a:rPr>
              <a:t>Recurrent</a:t>
            </a:r>
            <a:r>
              <a:rPr lang="de-DE" b="1" i="0" dirty="0">
                <a:solidFill>
                  <a:schemeClr val="bg1"/>
                </a:solidFill>
                <a:effectLst/>
                <a:latin typeface="Consolas" panose="020B0609020204030204" pitchFamily="49" charset="0"/>
                <a:cs typeface="Consolas" panose="020B0609020204030204" pitchFamily="49" charset="0"/>
              </a:rPr>
              <a:t> </a:t>
            </a:r>
            <a:r>
              <a:rPr lang="de-DE" b="1" i="0" dirty="0" err="1">
                <a:solidFill>
                  <a:schemeClr val="bg1"/>
                </a:solidFill>
                <a:effectLst/>
                <a:latin typeface="Consolas" panose="020B0609020204030204" pitchFamily="49" charset="0"/>
                <a:cs typeface="Consolas" panose="020B0609020204030204" pitchFamily="49" charset="0"/>
              </a:rPr>
              <a:t>Neural</a:t>
            </a:r>
            <a:r>
              <a:rPr lang="de-DE" b="1" i="0" dirty="0">
                <a:solidFill>
                  <a:schemeClr val="bg1"/>
                </a:solidFill>
                <a:effectLst/>
                <a:latin typeface="Consolas" panose="020B0609020204030204" pitchFamily="49" charset="0"/>
                <a:cs typeface="Consolas" panose="020B0609020204030204" pitchFamily="49" charset="0"/>
              </a:rPr>
              <a:t> Networks (RNNs)</a:t>
            </a:r>
            <a:r>
              <a:rPr lang="de-DE" b="0" i="0" dirty="0">
                <a:solidFill>
                  <a:schemeClr val="bg1"/>
                </a:solidFill>
                <a:effectLst/>
                <a:latin typeface="Consolas" panose="020B0609020204030204" pitchFamily="49" charset="0"/>
                <a:cs typeface="Consolas" panose="020B0609020204030204" pitchFamily="49" charset="0"/>
              </a:rPr>
              <a:t>: Dies ist eine andere spezielle Art von tiefem neuronalen Netzwerk, das in Anwendungen eingesetzt wird, die sequenzielle Daten verarbeiten, wie z.B. Text oder Zeitreihendaten. RNNs haben "Schleifen" in ihren Neuronen, die es ihnen ermöglichen, Informationen über die Zeit hinweg zu behalten.</a:t>
            </a:r>
          </a:p>
          <a:p>
            <a:pPr marL="0" indent="0" algn="l">
              <a:buNone/>
            </a:pPr>
            <a:r>
              <a:rPr lang="de-DE" b="1" i="0" dirty="0">
                <a:solidFill>
                  <a:schemeClr val="bg1"/>
                </a:solidFill>
                <a:effectLst/>
                <a:latin typeface="Consolas" panose="020B0609020204030204" pitchFamily="49" charset="0"/>
                <a:cs typeface="Consolas" panose="020B0609020204030204" pitchFamily="49" charset="0"/>
              </a:rPr>
              <a:t>Transfer Learning</a:t>
            </a:r>
            <a:r>
              <a:rPr lang="de-DE" b="0" i="0" dirty="0">
                <a:solidFill>
                  <a:schemeClr val="bg1"/>
                </a:solidFill>
                <a:effectLst/>
                <a:latin typeface="Consolas" panose="020B0609020204030204" pitchFamily="49" charset="0"/>
                <a:cs typeface="Consolas" panose="020B0609020204030204" pitchFamily="49" charset="0"/>
              </a:rPr>
              <a:t>: Dies ist eine Methode im Deep Learning, bei der ein vortrainiertes Modell (in der Regel auf einer großen Menge an Daten) als Ausgangspunkt für ein neues, ähnliches Problem verwendet wird. Dies kann die Trainingszeit erheblich verkürzen und oft bessere Ergebnisse liefern, als wenn das Netzwerk von Grund auf neu trainiert wird.</a:t>
            </a:r>
          </a:p>
        </p:txBody>
      </p:sp>
    </p:spTree>
    <p:extLst>
      <p:ext uri="{BB962C8B-B14F-4D97-AF65-F5344CB8AC3E}">
        <p14:creationId xmlns:p14="http://schemas.microsoft.com/office/powerpoint/2010/main" val="8668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cken des Rechtecks auf der gleichen Seite abrunden 5">
            <a:extLst>
              <a:ext uri="{FF2B5EF4-FFF2-40B4-BE49-F238E27FC236}">
                <a16:creationId xmlns:a16="http://schemas.microsoft.com/office/drawing/2014/main" id="{CD8F65DE-77D6-3440-1043-BB031397351E}"/>
              </a:ext>
            </a:extLst>
          </p:cNvPr>
          <p:cNvSpPr/>
          <p:nvPr/>
        </p:nvSpPr>
        <p:spPr>
          <a:xfrm>
            <a:off x="826416" y="1359765"/>
            <a:ext cx="10539167" cy="4935932"/>
          </a:xfrm>
          <a:prstGeom prst="round2SameRect">
            <a:avLst>
              <a:gd name="adj1" fmla="val 4915"/>
              <a:gd name="adj2" fmla="val 0"/>
            </a:avLst>
          </a:prstGeom>
          <a:solidFill>
            <a:schemeClr val="bg2">
              <a:lumMod val="25000"/>
              <a:alpha val="940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cken des Rechtecks auf der gleichen Seite abrunden 6">
            <a:extLst>
              <a:ext uri="{FF2B5EF4-FFF2-40B4-BE49-F238E27FC236}">
                <a16:creationId xmlns:a16="http://schemas.microsoft.com/office/drawing/2014/main" id="{05298B21-BB6B-F29A-2CF2-FCDEA723DF19}"/>
              </a:ext>
            </a:extLst>
          </p:cNvPr>
          <p:cNvSpPr/>
          <p:nvPr/>
        </p:nvSpPr>
        <p:spPr>
          <a:xfrm>
            <a:off x="849983" y="1359765"/>
            <a:ext cx="10539167" cy="669305"/>
          </a:xfrm>
          <a:prstGeom prst="round2SameRect">
            <a:avLst>
              <a:gd name="adj1" fmla="val 32775"/>
              <a:gd name="adj2" fmla="val 0"/>
            </a:avLst>
          </a:prstGeom>
          <a:solidFill>
            <a:schemeClr val="bg2">
              <a:lumMod val="10000"/>
              <a:alpha val="4298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B17CDC77-B17D-2CE9-FF0D-B42F8753EEEB}"/>
              </a:ext>
            </a:extLst>
          </p:cNvPr>
          <p:cNvSpPr>
            <a:spLocks noGrp="1"/>
          </p:cNvSpPr>
          <p:nvPr>
            <p:ph type="title"/>
          </p:nvPr>
        </p:nvSpPr>
        <p:spPr>
          <a:xfrm>
            <a:off x="826416" y="1359765"/>
            <a:ext cx="10539167" cy="669306"/>
          </a:xfrm>
        </p:spPr>
        <p:txBody>
          <a:bodyPr>
            <a:noAutofit/>
          </a:bodyPr>
          <a:lstStyle/>
          <a:p>
            <a:pPr algn="ctr"/>
            <a:r>
              <a:rPr lang="de-DE" sz="2800" b="0" i="0" dirty="0">
                <a:solidFill>
                  <a:schemeClr val="bg1"/>
                </a:solidFill>
                <a:effectLst/>
                <a:latin typeface="Consolas" panose="020B0609020204030204" pitchFamily="49" charset="0"/>
                <a:cs typeface="Consolas" panose="020B0609020204030204" pitchFamily="49" charset="0"/>
              </a:rPr>
              <a:t>Anwendungsbereiche neuronaler Netzwerke</a:t>
            </a:r>
            <a:endParaRPr lang="de-DE" sz="2800" b="1" i="0" dirty="0">
              <a:solidFill>
                <a:schemeClr val="bg1"/>
              </a:solidFill>
              <a:effectLst/>
              <a:latin typeface="Consolas" panose="020B0609020204030204" pitchFamily="49" charset="0"/>
              <a:cs typeface="Consolas" panose="020B0609020204030204" pitchFamily="49" charset="0"/>
            </a:endParaRPr>
          </a:p>
        </p:txBody>
      </p:sp>
      <p:sp>
        <p:nvSpPr>
          <p:cNvPr id="3" name="Inhaltsplatzhalter 2">
            <a:extLst>
              <a:ext uri="{FF2B5EF4-FFF2-40B4-BE49-F238E27FC236}">
                <a16:creationId xmlns:a16="http://schemas.microsoft.com/office/drawing/2014/main" id="{9C975081-0C5A-7A22-8FEC-A5D5191AC12A}"/>
              </a:ext>
            </a:extLst>
          </p:cNvPr>
          <p:cNvSpPr>
            <a:spLocks noGrp="1"/>
          </p:cNvSpPr>
          <p:nvPr>
            <p:ph idx="1"/>
          </p:nvPr>
        </p:nvSpPr>
        <p:spPr>
          <a:xfrm>
            <a:off x="849983" y="2029069"/>
            <a:ext cx="10515600" cy="4266628"/>
          </a:xfrm>
        </p:spPr>
        <p:txBody>
          <a:bodyPr>
            <a:normAutofit fontScale="62500" lnSpcReduction="20000"/>
          </a:bodyPr>
          <a:lstStyle/>
          <a:p>
            <a:pPr marL="0" indent="0" algn="l">
              <a:buNone/>
            </a:pPr>
            <a:r>
              <a:rPr lang="de-DE" b="1" i="0" dirty="0">
                <a:solidFill>
                  <a:schemeClr val="bg1"/>
                </a:solidFill>
                <a:effectLst/>
                <a:latin typeface="Consolas" panose="020B0609020204030204" pitchFamily="49" charset="0"/>
                <a:cs typeface="Consolas" panose="020B0609020204030204" pitchFamily="49" charset="0"/>
              </a:rPr>
              <a:t>Bild- und Spracherkennung</a:t>
            </a:r>
            <a:r>
              <a:rPr lang="de-DE" b="0" i="0" dirty="0">
                <a:solidFill>
                  <a:schemeClr val="bg1"/>
                </a:solidFill>
                <a:effectLst/>
                <a:latin typeface="Consolas" panose="020B0609020204030204" pitchFamily="49" charset="0"/>
                <a:cs typeface="Consolas" panose="020B0609020204030204" pitchFamily="49" charset="0"/>
              </a:rPr>
              <a:t>: Neuronale Netzwerke sind die Grundlage für die meisten modernen Bild- und Spracherkennungssysteme. Sie werden genutzt, um Objekte auf Bildern zu erkennen, handschriftlichen Text zu digitalisieren, Sprache in Text umzuwandeln und vieles mehr.</a:t>
            </a:r>
          </a:p>
          <a:p>
            <a:pPr marL="0" indent="0" algn="l">
              <a:buNone/>
            </a:pPr>
            <a:r>
              <a:rPr lang="de-DE" b="1" i="0" dirty="0">
                <a:solidFill>
                  <a:schemeClr val="bg1"/>
                </a:solidFill>
                <a:effectLst/>
                <a:latin typeface="Consolas" panose="020B0609020204030204" pitchFamily="49" charset="0"/>
                <a:cs typeface="Consolas" panose="020B0609020204030204" pitchFamily="49" charset="0"/>
              </a:rPr>
              <a:t>Empfehlungssysteme</a:t>
            </a:r>
            <a:r>
              <a:rPr lang="de-DE" b="0" i="0" dirty="0">
                <a:solidFill>
                  <a:schemeClr val="bg1"/>
                </a:solidFill>
                <a:effectLst/>
                <a:latin typeface="Consolas" panose="020B0609020204030204" pitchFamily="49" charset="0"/>
                <a:cs typeface="Consolas" panose="020B0609020204030204" pitchFamily="49" charset="0"/>
              </a:rPr>
              <a:t>: Dienste wie Netflix oder Amazon nutzen neuronale Netzwerke, um das Nutzerverhalten zu analysieren und personalisierte Empfehlungen zu generieren.</a:t>
            </a:r>
          </a:p>
          <a:p>
            <a:pPr marL="0" indent="0" algn="l">
              <a:buNone/>
            </a:pPr>
            <a:r>
              <a:rPr lang="de-DE" b="1" i="0" dirty="0">
                <a:solidFill>
                  <a:schemeClr val="bg1"/>
                </a:solidFill>
                <a:effectLst/>
                <a:latin typeface="Consolas" panose="020B0609020204030204" pitchFamily="49" charset="0"/>
                <a:cs typeface="Consolas" panose="020B0609020204030204" pitchFamily="49" charset="0"/>
              </a:rPr>
              <a:t>Medizinische Diagnostik</a:t>
            </a:r>
            <a:r>
              <a:rPr lang="de-DE" b="0" i="0" dirty="0">
                <a:solidFill>
                  <a:schemeClr val="bg1"/>
                </a:solidFill>
                <a:effectLst/>
                <a:latin typeface="Consolas" panose="020B0609020204030204" pitchFamily="49" charset="0"/>
                <a:cs typeface="Consolas" panose="020B0609020204030204" pitchFamily="49" charset="0"/>
              </a:rPr>
              <a:t>: Neuronale Netzwerke werden eingesetzt, um Muster in medizinischen Bildern zu erkennen und Krankheiten zu diagnostizieren.</a:t>
            </a:r>
          </a:p>
          <a:p>
            <a:pPr marL="0" indent="0" algn="l">
              <a:buNone/>
            </a:pPr>
            <a:r>
              <a:rPr lang="de-DE" b="1" i="0" dirty="0">
                <a:solidFill>
                  <a:schemeClr val="bg1"/>
                </a:solidFill>
                <a:effectLst/>
                <a:latin typeface="Consolas" panose="020B0609020204030204" pitchFamily="49" charset="0"/>
                <a:cs typeface="Consolas" panose="020B0609020204030204" pitchFamily="49" charset="0"/>
              </a:rPr>
              <a:t>Finanzmärkte</a:t>
            </a:r>
            <a:r>
              <a:rPr lang="de-DE" b="0" i="0" dirty="0">
                <a:solidFill>
                  <a:schemeClr val="bg1"/>
                </a:solidFill>
                <a:effectLst/>
                <a:latin typeface="Consolas" panose="020B0609020204030204" pitchFamily="49" charset="0"/>
                <a:cs typeface="Consolas" panose="020B0609020204030204" pitchFamily="49" charset="0"/>
              </a:rPr>
              <a:t>: In der Finanzwelt werden neuronale Netzwerke zur Vorhersage von Aktienkursen oder zur Identifizierung von Betrugsfällen eingesetzt.</a:t>
            </a:r>
          </a:p>
          <a:p>
            <a:pPr marL="0" indent="0" algn="l">
              <a:buNone/>
            </a:pPr>
            <a:r>
              <a:rPr lang="de-DE" b="1" i="0" dirty="0">
                <a:solidFill>
                  <a:schemeClr val="bg1"/>
                </a:solidFill>
                <a:effectLst/>
                <a:latin typeface="Consolas" panose="020B0609020204030204" pitchFamily="49" charset="0"/>
                <a:cs typeface="Consolas" panose="020B0609020204030204" pitchFamily="49" charset="0"/>
              </a:rPr>
              <a:t>Autonome Fahrzeuge</a:t>
            </a:r>
            <a:r>
              <a:rPr lang="de-DE" b="0" i="0" dirty="0">
                <a:solidFill>
                  <a:schemeClr val="bg1"/>
                </a:solidFill>
                <a:effectLst/>
                <a:latin typeface="Consolas" panose="020B0609020204030204" pitchFamily="49" charset="0"/>
                <a:cs typeface="Consolas" panose="020B0609020204030204" pitchFamily="49" charset="0"/>
              </a:rPr>
              <a:t>: Autonome Fahrzeuge nutzen neuronale Netzwerke, um ihre Umgebung zu interpretieren und Entscheidungen zu treffen.</a:t>
            </a:r>
          </a:p>
          <a:p>
            <a:pPr marL="0" indent="0" algn="l">
              <a:buNone/>
            </a:pPr>
            <a:r>
              <a:rPr lang="de-DE" b="1" i="0" dirty="0">
                <a:solidFill>
                  <a:schemeClr val="bg1"/>
                </a:solidFill>
                <a:effectLst/>
                <a:latin typeface="Consolas" panose="020B0609020204030204" pitchFamily="49" charset="0"/>
                <a:cs typeface="Consolas" panose="020B0609020204030204" pitchFamily="49" charset="0"/>
              </a:rPr>
              <a:t>Naturkundliche Forschung</a:t>
            </a:r>
            <a:r>
              <a:rPr lang="de-DE" b="0" i="0" dirty="0">
                <a:solidFill>
                  <a:schemeClr val="bg1"/>
                </a:solidFill>
                <a:effectLst/>
                <a:latin typeface="Consolas" panose="020B0609020204030204" pitchFamily="49" charset="0"/>
                <a:cs typeface="Consolas" panose="020B0609020204030204" pitchFamily="49" charset="0"/>
              </a:rPr>
              <a:t>: In der Meteorologie, Geologie und anderen naturwissenschaftlichen Bereichen werden neuronale Netzwerke zur Modellierung komplexer Systeme und zur Vorhersage von Ereignissen eingesetzt.</a:t>
            </a:r>
          </a:p>
          <a:p>
            <a:pPr marL="0" indent="0" algn="l">
              <a:buNone/>
            </a:pPr>
            <a:endParaRPr lang="de-DE" b="0" i="0" dirty="0">
              <a:solidFill>
                <a:schemeClr val="bg1"/>
              </a:solidFill>
              <a:effectLst/>
              <a:latin typeface="Söhne"/>
            </a:endParaRPr>
          </a:p>
        </p:txBody>
      </p:sp>
    </p:spTree>
    <p:extLst>
      <p:ext uri="{BB962C8B-B14F-4D97-AF65-F5344CB8AC3E}">
        <p14:creationId xmlns:p14="http://schemas.microsoft.com/office/powerpoint/2010/main" val="3573398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cken des Rechtecks auf der gleichen Seite abrunden 5">
            <a:extLst>
              <a:ext uri="{FF2B5EF4-FFF2-40B4-BE49-F238E27FC236}">
                <a16:creationId xmlns:a16="http://schemas.microsoft.com/office/drawing/2014/main" id="{CD8F65DE-77D6-3440-1043-BB031397351E}"/>
              </a:ext>
            </a:extLst>
          </p:cNvPr>
          <p:cNvSpPr/>
          <p:nvPr/>
        </p:nvSpPr>
        <p:spPr>
          <a:xfrm>
            <a:off x="826416" y="1359765"/>
            <a:ext cx="10539167" cy="4935932"/>
          </a:xfrm>
          <a:prstGeom prst="round2SameRect">
            <a:avLst>
              <a:gd name="adj1" fmla="val 4915"/>
              <a:gd name="adj2" fmla="val 0"/>
            </a:avLst>
          </a:prstGeom>
          <a:solidFill>
            <a:schemeClr val="bg2">
              <a:lumMod val="25000"/>
              <a:alpha val="940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cken des Rechtecks auf der gleichen Seite abrunden 6">
            <a:extLst>
              <a:ext uri="{FF2B5EF4-FFF2-40B4-BE49-F238E27FC236}">
                <a16:creationId xmlns:a16="http://schemas.microsoft.com/office/drawing/2014/main" id="{05298B21-BB6B-F29A-2CF2-FCDEA723DF19}"/>
              </a:ext>
            </a:extLst>
          </p:cNvPr>
          <p:cNvSpPr/>
          <p:nvPr/>
        </p:nvSpPr>
        <p:spPr>
          <a:xfrm>
            <a:off x="849983" y="1359765"/>
            <a:ext cx="10539167" cy="669305"/>
          </a:xfrm>
          <a:prstGeom prst="round2SameRect">
            <a:avLst>
              <a:gd name="adj1" fmla="val 32775"/>
              <a:gd name="adj2" fmla="val 0"/>
            </a:avLst>
          </a:prstGeom>
          <a:solidFill>
            <a:schemeClr val="bg2">
              <a:lumMod val="10000"/>
              <a:alpha val="4298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B17CDC77-B17D-2CE9-FF0D-B42F8753EEEB}"/>
              </a:ext>
            </a:extLst>
          </p:cNvPr>
          <p:cNvSpPr>
            <a:spLocks noGrp="1"/>
          </p:cNvSpPr>
          <p:nvPr>
            <p:ph type="title"/>
          </p:nvPr>
        </p:nvSpPr>
        <p:spPr>
          <a:xfrm>
            <a:off x="826416" y="1359765"/>
            <a:ext cx="10539167" cy="669306"/>
          </a:xfrm>
        </p:spPr>
        <p:txBody>
          <a:bodyPr>
            <a:noAutofit/>
          </a:bodyPr>
          <a:lstStyle/>
          <a:p>
            <a:pPr algn="ctr"/>
            <a:r>
              <a:rPr lang="de-DE" sz="2000" b="0" i="0" dirty="0">
                <a:solidFill>
                  <a:schemeClr val="bg1"/>
                </a:solidFill>
                <a:effectLst/>
                <a:latin typeface="Consolas" panose="020B0609020204030204" pitchFamily="49" charset="0"/>
                <a:cs typeface="Consolas" panose="020B0609020204030204" pitchFamily="49" charset="0"/>
              </a:rPr>
              <a:t>Präsentation eines realen Projekts, das Maschinelles Lernen verwendet</a:t>
            </a:r>
            <a:endParaRPr lang="de-DE" sz="2000" b="1" i="0" dirty="0">
              <a:solidFill>
                <a:schemeClr val="bg1"/>
              </a:solidFill>
              <a:effectLst/>
              <a:latin typeface="Consolas" panose="020B0609020204030204" pitchFamily="49" charset="0"/>
              <a:cs typeface="Consolas" panose="020B0609020204030204" pitchFamily="49" charset="0"/>
            </a:endParaRPr>
          </a:p>
        </p:txBody>
      </p:sp>
      <p:sp>
        <p:nvSpPr>
          <p:cNvPr id="3" name="Inhaltsplatzhalter 2">
            <a:extLst>
              <a:ext uri="{FF2B5EF4-FFF2-40B4-BE49-F238E27FC236}">
                <a16:creationId xmlns:a16="http://schemas.microsoft.com/office/drawing/2014/main" id="{9C975081-0C5A-7A22-8FEC-A5D5191AC12A}"/>
              </a:ext>
            </a:extLst>
          </p:cNvPr>
          <p:cNvSpPr>
            <a:spLocks noGrp="1"/>
          </p:cNvSpPr>
          <p:nvPr>
            <p:ph idx="1"/>
          </p:nvPr>
        </p:nvSpPr>
        <p:spPr>
          <a:xfrm>
            <a:off x="849983" y="2029069"/>
            <a:ext cx="10515600" cy="4266628"/>
          </a:xfrm>
        </p:spPr>
        <p:txBody>
          <a:bodyPr>
            <a:normAutofit fontScale="62500" lnSpcReduction="20000"/>
          </a:bodyPr>
          <a:lstStyle/>
          <a:p>
            <a:pPr marL="0" indent="0" algn="l">
              <a:buNone/>
            </a:pPr>
            <a:r>
              <a:rPr lang="de-DE" b="1" i="0" dirty="0">
                <a:solidFill>
                  <a:schemeClr val="bg1"/>
                </a:solidFill>
                <a:effectLst/>
                <a:latin typeface="Consolas" panose="020B0609020204030204" pitchFamily="49" charset="0"/>
                <a:cs typeface="Consolas" panose="020B0609020204030204" pitchFamily="49" charset="0"/>
              </a:rPr>
              <a:t>Bild- und Spracherkennung</a:t>
            </a:r>
            <a:r>
              <a:rPr lang="de-DE" b="0" i="0" dirty="0">
                <a:solidFill>
                  <a:schemeClr val="bg1"/>
                </a:solidFill>
                <a:effectLst/>
                <a:latin typeface="Consolas" panose="020B0609020204030204" pitchFamily="49" charset="0"/>
                <a:cs typeface="Consolas" panose="020B0609020204030204" pitchFamily="49" charset="0"/>
              </a:rPr>
              <a:t>: Neuronale Netzwerke sind die Grundlage für die meisten modernen Bild- und Spracherkennungssysteme. Sie werden genutzt, um Objekte auf Bildern zu erkennen, handschriftlichen Text zu digitalisieren, Sprache in Text umzuwandeln und vieles mehr.</a:t>
            </a:r>
          </a:p>
          <a:p>
            <a:pPr marL="0" indent="0" algn="l">
              <a:buNone/>
            </a:pPr>
            <a:r>
              <a:rPr lang="de-DE" b="1" i="0" dirty="0">
                <a:solidFill>
                  <a:schemeClr val="bg1"/>
                </a:solidFill>
                <a:effectLst/>
                <a:latin typeface="Consolas" panose="020B0609020204030204" pitchFamily="49" charset="0"/>
                <a:cs typeface="Consolas" panose="020B0609020204030204" pitchFamily="49" charset="0"/>
              </a:rPr>
              <a:t>Empfehlungssysteme</a:t>
            </a:r>
            <a:r>
              <a:rPr lang="de-DE" b="0" i="0" dirty="0">
                <a:solidFill>
                  <a:schemeClr val="bg1"/>
                </a:solidFill>
                <a:effectLst/>
                <a:latin typeface="Consolas" panose="020B0609020204030204" pitchFamily="49" charset="0"/>
                <a:cs typeface="Consolas" panose="020B0609020204030204" pitchFamily="49" charset="0"/>
              </a:rPr>
              <a:t>: Dienste wie Netflix oder Amazon nutzen neuronale Netzwerke, um das Nutzerverhalten zu analysieren und personalisierte Empfehlungen zu generieren.</a:t>
            </a:r>
          </a:p>
          <a:p>
            <a:pPr marL="0" indent="0" algn="l">
              <a:buNone/>
            </a:pPr>
            <a:r>
              <a:rPr lang="de-DE" b="1" i="0" dirty="0">
                <a:solidFill>
                  <a:schemeClr val="bg1"/>
                </a:solidFill>
                <a:effectLst/>
                <a:latin typeface="Consolas" panose="020B0609020204030204" pitchFamily="49" charset="0"/>
                <a:cs typeface="Consolas" panose="020B0609020204030204" pitchFamily="49" charset="0"/>
              </a:rPr>
              <a:t>Medizinische Diagnostik</a:t>
            </a:r>
            <a:r>
              <a:rPr lang="de-DE" b="0" i="0" dirty="0">
                <a:solidFill>
                  <a:schemeClr val="bg1"/>
                </a:solidFill>
                <a:effectLst/>
                <a:latin typeface="Consolas" panose="020B0609020204030204" pitchFamily="49" charset="0"/>
                <a:cs typeface="Consolas" panose="020B0609020204030204" pitchFamily="49" charset="0"/>
              </a:rPr>
              <a:t>: Neuronale Netzwerke werden eingesetzt, um Muster in medizinischen Bildern zu erkennen und Krankheiten zu diagnostizieren.</a:t>
            </a:r>
          </a:p>
          <a:p>
            <a:pPr marL="0" indent="0" algn="l">
              <a:buNone/>
            </a:pPr>
            <a:r>
              <a:rPr lang="de-DE" b="1" i="0" dirty="0">
                <a:solidFill>
                  <a:schemeClr val="bg1"/>
                </a:solidFill>
                <a:effectLst/>
                <a:latin typeface="Consolas" panose="020B0609020204030204" pitchFamily="49" charset="0"/>
                <a:cs typeface="Consolas" panose="020B0609020204030204" pitchFamily="49" charset="0"/>
              </a:rPr>
              <a:t>Finanzmärkte</a:t>
            </a:r>
            <a:r>
              <a:rPr lang="de-DE" b="0" i="0" dirty="0">
                <a:solidFill>
                  <a:schemeClr val="bg1"/>
                </a:solidFill>
                <a:effectLst/>
                <a:latin typeface="Consolas" panose="020B0609020204030204" pitchFamily="49" charset="0"/>
                <a:cs typeface="Consolas" panose="020B0609020204030204" pitchFamily="49" charset="0"/>
              </a:rPr>
              <a:t>: In der Finanzwelt werden neuronale Netzwerke zur Vorhersage von Aktienkursen oder zur Identifizierung von Betrugsfällen eingesetzt.</a:t>
            </a:r>
          </a:p>
          <a:p>
            <a:pPr marL="0" indent="0" algn="l">
              <a:buNone/>
            </a:pPr>
            <a:r>
              <a:rPr lang="de-DE" b="1" i="0" dirty="0">
                <a:solidFill>
                  <a:schemeClr val="bg1"/>
                </a:solidFill>
                <a:effectLst/>
                <a:latin typeface="Consolas" panose="020B0609020204030204" pitchFamily="49" charset="0"/>
                <a:cs typeface="Consolas" panose="020B0609020204030204" pitchFamily="49" charset="0"/>
              </a:rPr>
              <a:t>Autonome Fahrzeuge</a:t>
            </a:r>
            <a:r>
              <a:rPr lang="de-DE" b="0" i="0" dirty="0">
                <a:solidFill>
                  <a:schemeClr val="bg1"/>
                </a:solidFill>
                <a:effectLst/>
                <a:latin typeface="Consolas" panose="020B0609020204030204" pitchFamily="49" charset="0"/>
                <a:cs typeface="Consolas" panose="020B0609020204030204" pitchFamily="49" charset="0"/>
              </a:rPr>
              <a:t>: Autonome Fahrzeuge nutzen neuronale Netzwerke, um ihre Umgebung zu interpretieren und Entscheidungen zu treffen.</a:t>
            </a:r>
          </a:p>
          <a:p>
            <a:pPr marL="0" indent="0" algn="l">
              <a:buNone/>
            </a:pPr>
            <a:r>
              <a:rPr lang="de-DE" b="1" i="0" dirty="0">
                <a:solidFill>
                  <a:schemeClr val="bg1"/>
                </a:solidFill>
                <a:effectLst/>
                <a:latin typeface="Consolas" panose="020B0609020204030204" pitchFamily="49" charset="0"/>
                <a:cs typeface="Consolas" panose="020B0609020204030204" pitchFamily="49" charset="0"/>
              </a:rPr>
              <a:t>Naturkundliche Forschung</a:t>
            </a:r>
            <a:r>
              <a:rPr lang="de-DE" b="0" i="0" dirty="0">
                <a:solidFill>
                  <a:schemeClr val="bg1"/>
                </a:solidFill>
                <a:effectLst/>
                <a:latin typeface="Consolas" panose="020B0609020204030204" pitchFamily="49" charset="0"/>
                <a:cs typeface="Consolas" panose="020B0609020204030204" pitchFamily="49" charset="0"/>
              </a:rPr>
              <a:t>: In der Meteorologie, Geologie und anderen naturwissenschaftlichen Bereichen werden neuronale Netzwerke zur Modellierung komplexer Systeme und zur Vorhersage von Ereignissen eingesetzt.</a:t>
            </a:r>
          </a:p>
          <a:p>
            <a:pPr marL="0" indent="0" algn="l">
              <a:buNone/>
            </a:pPr>
            <a:endParaRPr lang="de-DE" b="0" i="0" dirty="0">
              <a:solidFill>
                <a:schemeClr val="bg1"/>
              </a:solidFill>
              <a:effectLst/>
              <a:latin typeface="Söhne"/>
            </a:endParaRPr>
          </a:p>
        </p:txBody>
      </p:sp>
    </p:spTree>
    <p:extLst>
      <p:ext uri="{BB962C8B-B14F-4D97-AF65-F5344CB8AC3E}">
        <p14:creationId xmlns:p14="http://schemas.microsoft.com/office/powerpoint/2010/main" val="27118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cken des Rechtecks auf der gleichen Seite abrunden 5">
            <a:extLst>
              <a:ext uri="{FF2B5EF4-FFF2-40B4-BE49-F238E27FC236}">
                <a16:creationId xmlns:a16="http://schemas.microsoft.com/office/drawing/2014/main" id="{CD8F65DE-77D6-3440-1043-BB031397351E}"/>
              </a:ext>
            </a:extLst>
          </p:cNvPr>
          <p:cNvSpPr/>
          <p:nvPr/>
        </p:nvSpPr>
        <p:spPr>
          <a:xfrm>
            <a:off x="826416" y="1359765"/>
            <a:ext cx="10539167" cy="4458880"/>
          </a:xfrm>
          <a:prstGeom prst="round2SameRect">
            <a:avLst>
              <a:gd name="adj1" fmla="val 4915"/>
              <a:gd name="adj2" fmla="val 0"/>
            </a:avLst>
          </a:prstGeom>
          <a:solidFill>
            <a:schemeClr val="bg2">
              <a:lumMod val="25000"/>
              <a:alpha val="940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cken des Rechtecks auf der gleichen Seite abrunden 6">
            <a:extLst>
              <a:ext uri="{FF2B5EF4-FFF2-40B4-BE49-F238E27FC236}">
                <a16:creationId xmlns:a16="http://schemas.microsoft.com/office/drawing/2014/main" id="{05298B21-BB6B-F29A-2CF2-FCDEA723DF19}"/>
              </a:ext>
            </a:extLst>
          </p:cNvPr>
          <p:cNvSpPr/>
          <p:nvPr/>
        </p:nvSpPr>
        <p:spPr>
          <a:xfrm>
            <a:off x="826416" y="1359765"/>
            <a:ext cx="10539167" cy="669305"/>
          </a:xfrm>
          <a:prstGeom prst="round2SameRect">
            <a:avLst>
              <a:gd name="adj1" fmla="val 32775"/>
              <a:gd name="adj2" fmla="val 0"/>
            </a:avLst>
          </a:prstGeom>
          <a:solidFill>
            <a:schemeClr val="bg2">
              <a:lumMod val="10000"/>
              <a:alpha val="4298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B17CDC77-B17D-2CE9-FF0D-B42F8753EEEB}"/>
              </a:ext>
            </a:extLst>
          </p:cNvPr>
          <p:cNvSpPr>
            <a:spLocks noGrp="1"/>
          </p:cNvSpPr>
          <p:nvPr>
            <p:ph type="title"/>
          </p:nvPr>
        </p:nvSpPr>
        <p:spPr>
          <a:xfrm>
            <a:off x="826416" y="1359765"/>
            <a:ext cx="10539167" cy="669306"/>
          </a:xfrm>
        </p:spPr>
        <p:txBody>
          <a:bodyPr>
            <a:normAutofit/>
          </a:bodyPr>
          <a:lstStyle/>
          <a:p>
            <a:pPr algn="ctr"/>
            <a:r>
              <a:rPr lang="de-DE" sz="3200" b="1" i="0" dirty="0">
                <a:solidFill>
                  <a:schemeClr val="bg1"/>
                </a:solidFill>
                <a:effectLst/>
                <a:latin typeface="Consolas" panose="020B0609020204030204" pitchFamily="49" charset="0"/>
                <a:cs typeface="Consolas" panose="020B0609020204030204" pitchFamily="49" charset="0"/>
              </a:rPr>
              <a:t>Einführung in das Maschinelle Lernen</a:t>
            </a:r>
            <a:endParaRPr lang="de-DE" sz="3200" dirty="0">
              <a:solidFill>
                <a:schemeClr val="bg1"/>
              </a:solidFill>
              <a:effectLst/>
              <a:latin typeface="Consolas" panose="020B0609020204030204" pitchFamily="49" charset="0"/>
              <a:cs typeface="Consolas" panose="020B0609020204030204" pitchFamily="49" charset="0"/>
            </a:endParaRPr>
          </a:p>
        </p:txBody>
      </p:sp>
      <p:sp>
        <p:nvSpPr>
          <p:cNvPr id="3" name="Inhaltsplatzhalter 2">
            <a:extLst>
              <a:ext uri="{FF2B5EF4-FFF2-40B4-BE49-F238E27FC236}">
                <a16:creationId xmlns:a16="http://schemas.microsoft.com/office/drawing/2014/main" id="{9C975081-0C5A-7A22-8FEC-A5D5191AC12A}"/>
              </a:ext>
            </a:extLst>
          </p:cNvPr>
          <p:cNvSpPr>
            <a:spLocks noGrp="1"/>
          </p:cNvSpPr>
          <p:nvPr>
            <p:ph idx="1"/>
          </p:nvPr>
        </p:nvSpPr>
        <p:spPr>
          <a:xfrm>
            <a:off x="849983" y="2029070"/>
            <a:ext cx="10515600" cy="4351338"/>
          </a:xfrm>
        </p:spPr>
        <p:txBody>
          <a:bodyPr/>
          <a:lstStyle/>
          <a:p>
            <a:pPr algn="l">
              <a:buFont typeface="Arial" panose="020B0604020202020204" pitchFamily="34" charset="0"/>
              <a:buChar char="•"/>
            </a:pPr>
            <a:r>
              <a:rPr lang="de-DE"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Was ist Maschinelles Lernen?</a:t>
            </a:r>
          </a:p>
          <a:p>
            <a:pPr algn="l">
              <a:buFont typeface="Arial" panose="020B0604020202020204" pitchFamily="34" charset="0"/>
              <a:buChar char="•"/>
            </a:pPr>
            <a:r>
              <a:rPr lang="de-DE"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Typen von Maschinellem Lernen: Überwachtes, Unüberwachtes, Halbüberwachtes und Bestärkendes Lernen.</a:t>
            </a:r>
          </a:p>
          <a:p>
            <a:pPr algn="l">
              <a:buFont typeface="Arial" panose="020B0604020202020204" pitchFamily="34" charset="0"/>
              <a:buChar char="•"/>
            </a:pPr>
            <a:r>
              <a:rPr lang="de-DE"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Anwendungsbereiche des Maschinellen Lernens.</a:t>
            </a:r>
          </a:p>
          <a:p>
            <a:pPr algn="l">
              <a:buFont typeface="Arial" panose="020B0604020202020204" pitchFamily="34" charset="0"/>
              <a:buChar char="•"/>
            </a:pPr>
            <a:r>
              <a:rPr lang="de-DE"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Diskussion: Wie beeinflusst das Maschinelle Lernen unseren Alltag?</a:t>
            </a:r>
          </a:p>
        </p:txBody>
      </p:sp>
    </p:spTree>
    <p:extLst>
      <p:ext uri="{BB962C8B-B14F-4D97-AF65-F5344CB8AC3E}">
        <p14:creationId xmlns:p14="http://schemas.microsoft.com/office/powerpoint/2010/main" val="3734224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cken des Rechtecks auf der gleichen Seite abrunden 5">
            <a:extLst>
              <a:ext uri="{FF2B5EF4-FFF2-40B4-BE49-F238E27FC236}">
                <a16:creationId xmlns:a16="http://schemas.microsoft.com/office/drawing/2014/main" id="{CD8F65DE-77D6-3440-1043-BB031397351E}"/>
              </a:ext>
            </a:extLst>
          </p:cNvPr>
          <p:cNvSpPr/>
          <p:nvPr/>
        </p:nvSpPr>
        <p:spPr>
          <a:xfrm>
            <a:off x="826416" y="1359765"/>
            <a:ext cx="10539167" cy="4458880"/>
          </a:xfrm>
          <a:prstGeom prst="round2SameRect">
            <a:avLst>
              <a:gd name="adj1" fmla="val 4915"/>
              <a:gd name="adj2" fmla="val 0"/>
            </a:avLst>
          </a:prstGeom>
          <a:solidFill>
            <a:schemeClr val="bg2">
              <a:lumMod val="25000"/>
              <a:alpha val="940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cken des Rechtecks auf der gleichen Seite abrunden 6">
            <a:extLst>
              <a:ext uri="{FF2B5EF4-FFF2-40B4-BE49-F238E27FC236}">
                <a16:creationId xmlns:a16="http://schemas.microsoft.com/office/drawing/2014/main" id="{05298B21-BB6B-F29A-2CF2-FCDEA723DF19}"/>
              </a:ext>
            </a:extLst>
          </p:cNvPr>
          <p:cNvSpPr/>
          <p:nvPr/>
        </p:nvSpPr>
        <p:spPr>
          <a:xfrm>
            <a:off x="826416" y="1359765"/>
            <a:ext cx="10539167" cy="669305"/>
          </a:xfrm>
          <a:prstGeom prst="round2SameRect">
            <a:avLst>
              <a:gd name="adj1" fmla="val 32775"/>
              <a:gd name="adj2" fmla="val 0"/>
            </a:avLst>
          </a:prstGeom>
          <a:solidFill>
            <a:schemeClr val="bg2">
              <a:lumMod val="10000"/>
              <a:alpha val="4298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B17CDC77-B17D-2CE9-FF0D-B42F8753EEEB}"/>
              </a:ext>
            </a:extLst>
          </p:cNvPr>
          <p:cNvSpPr>
            <a:spLocks noGrp="1"/>
          </p:cNvSpPr>
          <p:nvPr>
            <p:ph type="title"/>
          </p:nvPr>
        </p:nvSpPr>
        <p:spPr>
          <a:xfrm>
            <a:off x="826416" y="1359765"/>
            <a:ext cx="10539167" cy="669306"/>
          </a:xfrm>
        </p:spPr>
        <p:txBody>
          <a:bodyPr>
            <a:normAutofit/>
          </a:bodyPr>
          <a:lstStyle/>
          <a:p>
            <a:pPr algn="ctr"/>
            <a:r>
              <a:rPr lang="de-DE" sz="3200" b="1" i="0" dirty="0">
                <a:solidFill>
                  <a:schemeClr val="bg1"/>
                </a:solidFill>
                <a:effectLst/>
                <a:latin typeface="Consolas" panose="020B0609020204030204" pitchFamily="49" charset="0"/>
                <a:cs typeface="Consolas" panose="020B0609020204030204" pitchFamily="49" charset="0"/>
              </a:rPr>
              <a:t>Was ist Maschinelles Lernen?</a:t>
            </a:r>
            <a:endParaRPr lang="de-DE" sz="3200" dirty="0">
              <a:solidFill>
                <a:schemeClr val="bg1"/>
              </a:solidFill>
              <a:effectLst/>
              <a:latin typeface="Consolas" panose="020B0609020204030204" pitchFamily="49" charset="0"/>
              <a:cs typeface="Consolas" panose="020B0609020204030204" pitchFamily="49" charset="0"/>
            </a:endParaRPr>
          </a:p>
        </p:txBody>
      </p:sp>
      <p:sp>
        <p:nvSpPr>
          <p:cNvPr id="3" name="Inhaltsplatzhalter 2">
            <a:extLst>
              <a:ext uri="{FF2B5EF4-FFF2-40B4-BE49-F238E27FC236}">
                <a16:creationId xmlns:a16="http://schemas.microsoft.com/office/drawing/2014/main" id="{9C975081-0C5A-7A22-8FEC-A5D5191AC12A}"/>
              </a:ext>
            </a:extLst>
          </p:cNvPr>
          <p:cNvSpPr>
            <a:spLocks noGrp="1"/>
          </p:cNvSpPr>
          <p:nvPr>
            <p:ph idx="1"/>
          </p:nvPr>
        </p:nvSpPr>
        <p:spPr>
          <a:xfrm>
            <a:off x="849983" y="2029070"/>
            <a:ext cx="10515600" cy="4351338"/>
          </a:xfrm>
        </p:spPr>
        <p:txBody>
          <a:bodyPr/>
          <a:lstStyle/>
          <a:p>
            <a:pPr marL="0" indent="0" algn="l">
              <a:buNone/>
            </a:pPr>
            <a:r>
              <a:rPr lang="de-DE" sz="2400"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Maschinelles Lernen ist ein Zweig der künstlichen Intelligenz (KI), der sich auf den Aufbau von Systemen konzentriert, die von Daten lernen und sich verbessern können, ohne explizit programmiert zu werden.</a:t>
            </a:r>
          </a:p>
          <a:p>
            <a:pPr marL="0" indent="0" algn="l">
              <a:buNone/>
            </a:pPr>
            <a:r>
              <a:rPr lang="de-DE" sz="2400"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Im Maschinellen Lernen werden Algorithmen verwendet, um Modelle aus Daten zu erstellen. Diese Modelle können dann zur Vorhersage zukünftiger Ereignisse oder zur Klassifizierung von unbekannten Datenpunkten verwendet werden.</a:t>
            </a:r>
          </a:p>
          <a:p>
            <a:pPr marL="0" indent="0" algn="l">
              <a:buNone/>
            </a:pPr>
            <a:endParaRPr lang="de-DE"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50170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cken des Rechtecks auf der gleichen Seite abrunden 5">
            <a:extLst>
              <a:ext uri="{FF2B5EF4-FFF2-40B4-BE49-F238E27FC236}">
                <a16:creationId xmlns:a16="http://schemas.microsoft.com/office/drawing/2014/main" id="{CD8F65DE-77D6-3440-1043-BB031397351E}"/>
              </a:ext>
            </a:extLst>
          </p:cNvPr>
          <p:cNvSpPr/>
          <p:nvPr/>
        </p:nvSpPr>
        <p:spPr>
          <a:xfrm>
            <a:off x="826416" y="1359765"/>
            <a:ext cx="10539167" cy="4458880"/>
          </a:xfrm>
          <a:prstGeom prst="round2SameRect">
            <a:avLst>
              <a:gd name="adj1" fmla="val 4915"/>
              <a:gd name="adj2" fmla="val 0"/>
            </a:avLst>
          </a:prstGeom>
          <a:solidFill>
            <a:schemeClr val="bg2">
              <a:lumMod val="25000"/>
              <a:alpha val="940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cken des Rechtecks auf der gleichen Seite abrunden 6">
            <a:extLst>
              <a:ext uri="{FF2B5EF4-FFF2-40B4-BE49-F238E27FC236}">
                <a16:creationId xmlns:a16="http://schemas.microsoft.com/office/drawing/2014/main" id="{05298B21-BB6B-F29A-2CF2-FCDEA723DF19}"/>
              </a:ext>
            </a:extLst>
          </p:cNvPr>
          <p:cNvSpPr/>
          <p:nvPr/>
        </p:nvSpPr>
        <p:spPr>
          <a:xfrm>
            <a:off x="826416" y="1359765"/>
            <a:ext cx="10539167" cy="669305"/>
          </a:xfrm>
          <a:prstGeom prst="round2SameRect">
            <a:avLst>
              <a:gd name="adj1" fmla="val 32775"/>
              <a:gd name="adj2" fmla="val 0"/>
            </a:avLst>
          </a:prstGeom>
          <a:solidFill>
            <a:schemeClr val="bg2">
              <a:lumMod val="10000"/>
              <a:alpha val="4298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B17CDC77-B17D-2CE9-FF0D-B42F8753EEEB}"/>
              </a:ext>
            </a:extLst>
          </p:cNvPr>
          <p:cNvSpPr>
            <a:spLocks noGrp="1"/>
          </p:cNvSpPr>
          <p:nvPr>
            <p:ph type="title"/>
          </p:nvPr>
        </p:nvSpPr>
        <p:spPr>
          <a:xfrm>
            <a:off x="826416" y="1359765"/>
            <a:ext cx="10539167" cy="669306"/>
          </a:xfrm>
        </p:spPr>
        <p:txBody>
          <a:bodyPr>
            <a:normAutofit/>
          </a:bodyPr>
          <a:lstStyle/>
          <a:p>
            <a:pPr algn="ctr"/>
            <a:r>
              <a:rPr lang="de-DE" sz="3200" b="1" i="0" dirty="0">
                <a:solidFill>
                  <a:schemeClr val="bg1"/>
                </a:solidFill>
                <a:effectLst/>
                <a:latin typeface="Consolas" panose="020B0609020204030204" pitchFamily="49" charset="0"/>
                <a:cs typeface="Consolas" panose="020B0609020204030204" pitchFamily="49" charset="0"/>
              </a:rPr>
              <a:t>Typen des Maschinellen Lernens</a:t>
            </a:r>
            <a:endParaRPr lang="de-DE" sz="3200" dirty="0">
              <a:solidFill>
                <a:schemeClr val="bg1"/>
              </a:solidFill>
              <a:effectLst/>
              <a:latin typeface="Consolas" panose="020B0609020204030204" pitchFamily="49" charset="0"/>
              <a:cs typeface="Consolas" panose="020B0609020204030204" pitchFamily="49" charset="0"/>
            </a:endParaRPr>
          </a:p>
        </p:txBody>
      </p:sp>
      <p:sp>
        <p:nvSpPr>
          <p:cNvPr id="3" name="Inhaltsplatzhalter 2">
            <a:extLst>
              <a:ext uri="{FF2B5EF4-FFF2-40B4-BE49-F238E27FC236}">
                <a16:creationId xmlns:a16="http://schemas.microsoft.com/office/drawing/2014/main" id="{9C975081-0C5A-7A22-8FEC-A5D5191AC12A}"/>
              </a:ext>
            </a:extLst>
          </p:cNvPr>
          <p:cNvSpPr>
            <a:spLocks noGrp="1"/>
          </p:cNvSpPr>
          <p:nvPr>
            <p:ph idx="1"/>
          </p:nvPr>
        </p:nvSpPr>
        <p:spPr>
          <a:xfrm>
            <a:off x="849983" y="2029070"/>
            <a:ext cx="10515600" cy="4351338"/>
          </a:xfrm>
        </p:spPr>
        <p:txBody>
          <a:bodyPr>
            <a:normAutofit/>
          </a:bodyPr>
          <a:lstStyle/>
          <a:p>
            <a:pPr marL="0" indent="0" algn="l">
              <a:buNone/>
            </a:pPr>
            <a:r>
              <a:rPr lang="de-DE" sz="1800"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Überwachtes Lernen: </a:t>
            </a:r>
          </a:p>
          <a:p>
            <a:pPr marL="0" indent="0" algn="l">
              <a:buNone/>
            </a:pPr>
            <a:r>
              <a:rPr lang="de-DE" sz="1800"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Hierbei werden Datenpunkte mit zugehörigen Etiketten oder Ergebnissen trainiert. Das Modell lernt die Beziehung zwischen den Daten und ihren Etiketten und kann dann auf neuen Daten vorhersagen treffen. Beispiele sind Klassifizierung und Regression.</a:t>
            </a:r>
          </a:p>
          <a:p>
            <a:pPr marL="0" indent="0" algn="l">
              <a:buNone/>
            </a:pPr>
            <a:r>
              <a:rPr lang="de-DE" sz="1800"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Unüberwachtes Lernen: </a:t>
            </a:r>
          </a:p>
          <a:p>
            <a:pPr marL="0" indent="0" algn="l">
              <a:buNone/>
            </a:pPr>
            <a:r>
              <a:rPr lang="de-DE" sz="1800"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In diesem Fall werden keine Etiketten für die Trainingsdaten bereitgestellt. Das Modell sucht nach Mustern oder Strukturen in den Daten. </a:t>
            </a:r>
          </a:p>
          <a:p>
            <a:pPr marL="0" indent="0" algn="l">
              <a:buNone/>
            </a:pPr>
            <a:r>
              <a:rPr lang="de-DE" sz="1800"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Bestärkendes Lernen: </a:t>
            </a:r>
          </a:p>
          <a:p>
            <a:pPr marL="0" indent="0" algn="l">
              <a:buNone/>
            </a:pPr>
            <a:r>
              <a:rPr lang="de-DE" sz="1800"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Hier lernt das Modell durch Interaktion mit einer Umgebung, um Belohnungen zu maximieren. Ein Beispiel ist ein Spiel, bei dem das Modell lernt, zu gewinnen.</a:t>
            </a:r>
          </a:p>
          <a:p>
            <a:pPr marL="0" indent="0" algn="l">
              <a:buNone/>
            </a:pPr>
            <a:endParaRPr lang="de-DE"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57080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cken des Rechtecks auf der gleichen Seite abrunden 5">
            <a:extLst>
              <a:ext uri="{FF2B5EF4-FFF2-40B4-BE49-F238E27FC236}">
                <a16:creationId xmlns:a16="http://schemas.microsoft.com/office/drawing/2014/main" id="{CD8F65DE-77D6-3440-1043-BB031397351E}"/>
              </a:ext>
            </a:extLst>
          </p:cNvPr>
          <p:cNvSpPr/>
          <p:nvPr/>
        </p:nvSpPr>
        <p:spPr>
          <a:xfrm>
            <a:off x="826416" y="1359764"/>
            <a:ext cx="10539167" cy="4799297"/>
          </a:xfrm>
          <a:prstGeom prst="round2SameRect">
            <a:avLst>
              <a:gd name="adj1" fmla="val 4915"/>
              <a:gd name="adj2" fmla="val 0"/>
            </a:avLst>
          </a:prstGeom>
          <a:solidFill>
            <a:schemeClr val="bg2">
              <a:lumMod val="25000"/>
              <a:alpha val="940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cken des Rechtecks auf der gleichen Seite abrunden 6">
            <a:extLst>
              <a:ext uri="{FF2B5EF4-FFF2-40B4-BE49-F238E27FC236}">
                <a16:creationId xmlns:a16="http://schemas.microsoft.com/office/drawing/2014/main" id="{05298B21-BB6B-F29A-2CF2-FCDEA723DF19}"/>
              </a:ext>
            </a:extLst>
          </p:cNvPr>
          <p:cNvSpPr/>
          <p:nvPr/>
        </p:nvSpPr>
        <p:spPr>
          <a:xfrm>
            <a:off x="826416" y="1359765"/>
            <a:ext cx="10539167" cy="669305"/>
          </a:xfrm>
          <a:prstGeom prst="round2SameRect">
            <a:avLst>
              <a:gd name="adj1" fmla="val 32775"/>
              <a:gd name="adj2" fmla="val 0"/>
            </a:avLst>
          </a:prstGeom>
          <a:solidFill>
            <a:schemeClr val="bg2">
              <a:lumMod val="10000"/>
              <a:alpha val="4298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B17CDC77-B17D-2CE9-FF0D-B42F8753EEEB}"/>
              </a:ext>
            </a:extLst>
          </p:cNvPr>
          <p:cNvSpPr>
            <a:spLocks noGrp="1"/>
          </p:cNvSpPr>
          <p:nvPr>
            <p:ph type="title"/>
          </p:nvPr>
        </p:nvSpPr>
        <p:spPr>
          <a:xfrm>
            <a:off x="826416" y="1359765"/>
            <a:ext cx="10539167" cy="669306"/>
          </a:xfrm>
        </p:spPr>
        <p:txBody>
          <a:bodyPr>
            <a:normAutofit/>
          </a:bodyPr>
          <a:lstStyle/>
          <a:p>
            <a:pPr algn="ctr"/>
            <a:r>
              <a:rPr lang="de-DE" sz="3200" b="1" i="0" dirty="0">
                <a:solidFill>
                  <a:schemeClr val="bg1"/>
                </a:solidFill>
                <a:effectLst/>
                <a:latin typeface="Consolas" panose="020B0609020204030204" pitchFamily="49" charset="0"/>
                <a:cs typeface="Consolas" panose="020B0609020204030204" pitchFamily="49" charset="0"/>
              </a:rPr>
              <a:t>Anwendungsbereiche des Maschinellen Lernens</a:t>
            </a:r>
            <a:endParaRPr lang="de-DE" sz="3200" dirty="0">
              <a:solidFill>
                <a:schemeClr val="bg1"/>
              </a:solidFill>
              <a:effectLst/>
              <a:latin typeface="Consolas" panose="020B0609020204030204" pitchFamily="49" charset="0"/>
              <a:cs typeface="Consolas" panose="020B0609020204030204" pitchFamily="49" charset="0"/>
            </a:endParaRPr>
          </a:p>
        </p:txBody>
      </p:sp>
      <p:sp>
        <p:nvSpPr>
          <p:cNvPr id="3" name="Inhaltsplatzhalter 2">
            <a:extLst>
              <a:ext uri="{FF2B5EF4-FFF2-40B4-BE49-F238E27FC236}">
                <a16:creationId xmlns:a16="http://schemas.microsoft.com/office/drawing/2014/main" id="{9C975081-0C5A-7A22-8FEC-A5D5191AC12A}"/>
              </a:ext>
            </a:extLst>
          </p:cNvPr>
          <p:cNvSpPr>
            <a:spLocks noGrp="1"/>
          </p:cNvSpPr>
          <p:nvPr>
            <p:ph idx="1"/>
          </p:nvPr>
        </p:nvSpPr>
        <p:spPr>
          <a:xfrm>
            <a:off x="849983" y="2029070"/>
            <a:ext cx="10515600" cy="4351338"/>
          </a:xfrm>
        </p:spPr>
        <p:txBody>
          <a:bodyPr>
            <a:normAutofit fontScale="85000" lnSpcReduction="10000"/>
          </a:bodyPr>
          <a:lstStyle/>
          <a:p>
            <a:pPr marL="0" indent="0" algn="l">
              <a:buNone/>
            </a:pPr>
            <a:r>
              <a:rPr lang="de-DE" sz="1800" i="0" u="sng"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Gesundheitswesen und Medizin</a:t>
            </a:r>
            <a:r>
              <a:rPr lang="de-DE" sz="1800"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 Maschinelles Lernen wird zur Vorhersage von Krankheiten, zur Analyse von medizinischen Bildern, zur Personalisierung der Behandlung und zur Verbesserung der Patientenversorgung eingesetzt.</a:t>
            </a:r>
          </a:p>
          <a:p>
            <a:pPr marL="0" indent="0" algn="l">
              <a:buNone/>
            </a:pPr>
            <a:r>
              <a:rPr lang="de-DE" sz="1800" i="0" u="sng"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Finanzwelt</a:t>
            </a:r>
            <a:r>
              <a:rPr lang="de-DE" sz="1800"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 Maschinelles Lernen kann zur Kreditwürdigkeitsprüfung, Betrugserkennung, Risikomanagement und automatisierten Handelssystemen eingesetzt werden.</a:t>
            </a:r>
          </a:p>
          <a:p>
            <a:pPr marL="0" indent="0" algn="l">
              <a:buNone/>
            </a:pPr>
            <a:r>
              <a:rPr lang="de-DE" sz="1800" i="0" u="sng"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E-Commerce und Online-Werbung</a:t>
            </a:r>
            <a:r>
              <a:rPr lang="de-DE" sz="1800"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 Personalisierte Produktempfehlungen, Preisoptimierung und zielgerichtete Werbung sind nur einige der Anwendungen des maschinellen Lernens in diesem Bereich.</a:t>
            </a:r>
          </a:p>
          <a:p>
            <a:pPr marL="0" indent="0" algn="l">
              <a:buNone/>
            </a:pPr>
            <a:r>
              <a:rPr lang="de-DE" sz="1800" i="0" u="sng"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Transport und Logistik</a:t>
            </a:r>
            <a:r>
              <a:rPr lang="de-DE" sz="1800"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 Optimierung von Lieferketten, Vorhersage von Transportbedarf und Verkehrsfluss, autonome Fahrzeuge und Drohnen sind Anwendungen von maschinellem Lernen.</a:t>
            </a:r>
          </a:p>
          <a:p>
            <a:pPr marL="0" indent="0" algn="l">
              <a:buNone/>
            </a:pPr>
            <a:r>
              <a:rPr lang="de-DE" sz="1800" i="0" u="sng"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Bild- und Spracherkennung</a:t>
            </a:r>
            <a:r>
              <a:rPr lang="de-DE" sz="1800"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 Dies wird in vielen Bereichen eingesetzt, von automatischer Übersetzung und Sprachassistenten bis hin zu biometrischen Systemen und autonomer Fahrzeugnavigation.</a:t>
            </a:r>
          </a:p>
          <a:p>
            <a:pPr marL="0" indent="0" algn="l">
              <a:buNone/>
            </a:pPr>
            <a:r>
              <a:rPr lang="de-DE" sz="1800" b="1" i="0" u="sng" dirty="0" err="1">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Social</a:t>
            </a:r>
            <a:r>
              <a:rPr lang="de-DE" sz="1800" b="1" i="0" u="sng"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 Media und Unterhaltung</a:t>
            </a:r>
            <a:r>
              <a:rPr lang="de-DE" sz="1800"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 Sentiment-Analyse, Inhaltsempfehlungen und Trendvorhersagen sind einige Anwendungen in diesem Bereich.</a:t>
            </a:r>
          </a:p>
          <a:p>
            <a:pPr marL="0" indent="0" algn="l">
              <a:buNone/>
            </a:pPr>
            <a:r>
              <a:rPr lang="de-DE" sz="1800"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Cybersicherheit: Maschinelles Lernen wird zur Erkennung von Anomalien und Betrugsversuchen, zur Vorhersage von Cyberangriffen und zur Verbesserung der allgemeinen Netzwerksicherheit eingesetzt.</a:t>
            </a:r>
          </a:p>
          <a:p>
            <a:pPr marL="0" indent="0" algn="l">
              <a:buNone/>
            </a:pPr>
            <a:r>
              <a:rPr lang="de-DE" sz="1800" b="1" i="0" u="sng"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Energie und Umwelt</a:t>
            </a:r>
            <a:r>
              <a:rPr lang="de-DE" sz="1800"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rPr>
              <a:t>: Vorhersage von Energieverbrauch und -erzeugung, Optimierung von Energieverteilungssystemen, und Klimamodellierung sind einige der Einsatzbereiche.</a:t>
            </a:r>
          </a:p>
          <a:p>
            <a:pPr marL="0" indent="0" algn="l">
              <a:buNone/>
            </a:pPr>
            <a:endParaRPr lang="de-DE" i="0" dirty="0">
              <a:solidFill>
                <a:schemeClr val="bg1"/>
              </a:solidFill>
              <a:effectLst>
                <a:outerShdw blurRad="50800" dist="38100" dir="2700000" algn="tl" rotWithShape="0">
                  <a:prstClr val="black">
                    <a:alpha val="40000"/>
                  </a:prst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8451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cken des Rechtecks auf der gleichen Seite abrunden 5">
            <a:extLst>
              <a:ext uri="{FF2B5EF4-FFF2-40B4-BE49-F238E27FC236}">
                <a16:creationId xmlns:a16="http://schemas.microsoft.com/office/drawing/2014/main" id="{CD8F65DE-77D6-3440-1043-BB031397351E}"/>
              </a:ext>
            </a:extLst>
          </p:cNvPr>
          <p:cNvSpPr/>
          <p:nvPr/>
        </p:nvSpPr>
        <p:spPr>
          <a:xfrm>
            <a:off x="826416" y="1359765"/>
            <a:ext cx="10539167" cy="4458880"/>
          </a:xfrm>
          <a:prstGeom prst="round2SameRect">
            <a:avLst>
              <a:gd name="adj1" fmla="val 4915"/>
              <a:gd name="adj2" fmla="val 0"/>
            </a:avLst>
          </a:prstGeom>
          <a:solidFill>
            <a:schemeClr val="bg2">
              <a:lumMod val="25000"/>
              <a:alpha val="940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cken des Rechtecks auf der gleichen Seite abrunden 6">
            <a:extLst>
              <a:ext uri="{FF2B5EF4-FFF2-40B4-BE49-F238E27FC236}">
                <a16:creationId xmlns:a16="http://schemas.microsoft.com/office/drawing/2014/main" id="{05298B21-BB6B-F29A-2CF2-FCDEA723DF19}"/>
              </a:ext>
            </a:extLst>
          </p:cNvPr>
          <p:cNvSpPr/>
          <p:nvPr/>
        </p:nvSpPr>
        <p:spPr>
          <a:xfrm>
            <a:off x="826416" y="1359765"/>
            <a:ext cx="10539167" cy="669305"/>
          </a:xfrm>
          <a:prstGeom prst="round2SameRect">
            <a:avLst>
              <a:gd name="adj1" fmla="val 32775"/>
              <a:gd name="adj2" fmla="val 0"/>
            </a:avLst>
          </a:prstGeom>
          <a:solidFill>
            <a:schemeClr val="bg2">
              <a:lumMod val="10000"/>
              <a:alpha val="4298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B17CDC77-B17D-2CE9-FF0D-B42F8753EEEB}"/>
              </a:ext>
            </a:extLst>
          </p:cNvPr>
          <p:cNvSpPr>
            <a:spLocks noGrp="1"/>
          </p:cNvSpPr>
          <p:nvPr>
            <p:ph type="title"/>
          </p:nvPr>
        </p:nvSpPr>
        <p:spPr>
          <a:xfrm>
            <a:off x="826416" y="1359765"/>
            <a:ext cx="10539167" cy="669306"/>
          </a:xfrm>
        </p:spPr>
        <p:txBody>
          <a:bodyPr>
            <a:normAutofit/>
          </a:bodyPr>
          <a:lstStyle/>
          <a:p>
            <a:pPr algn="ctr"/>
            <a:r>
              <a:rPr lang="de-DE" sz="3200" b="1" i="0" dirty="0">
                <a:solidFill>
                  <a:schemeClr val="bg1"/>
                </a:solidFill>
                <a:effectLst/>
                <a:latin typeface="Consolas" panose="020B0609020204030204" pitchFamily="49" charset="0"/>
                <a:cs typeface="Consolas" panose="020B0609020204030204" pitchFamily="49" charset="0"/>
              </a:rPr>
              <a:t>Einführung in Künstliche Intelligenz (KI/AI)</a:t>
            </a:r>
            <a:endParaRPr lang="de-DE" sz="3200" dirty="0">
              <a:solidFill>
                <a:schemeClr val="bg1"/>
              </a:solidFill>
              <a:effectLst/>
              <a:latin typeface="Consolas" panose="020B0609020204030204" pitchFamily="49" charset="0"/>
              <a:cs typeface="Consolas" panose="020B0609020204030204" pitchFamily="49" charset="0"/>
            </a:endParaRPr>
          </a:p>
        </p:txBody>
      </p:sp>
      <p:sp>
        <p:nvSpPr>
          <p:cNvPr id="3" name="Inhaltsplatzhalter 2">
            <a:extLst>
              <a:ext uri="{FF2B5EF4-FFF2-40B4-BE49-F238E27FC236}">
                <a16:creationId xmlns:a16="http://schemas.microsoft.com/office/drawing/2014/main" id="{9C975081-0C5A-7A22-8FEC-A5D5191AC12A}"/>
              </a:ext>
            </a:extLst>
          </p:cNvPr>
          <p:cNvSpPr>
            <a:spLocks noGrp="1"/>
          </p:cNvSpPr>
          <p:nvPr>
            <p:ph idx="1"/>
          </p:nvPr>
        </p:nvSpPr>
        <p:spPr>
          <a:xfrm>
            <a:off x="849983" y="2029070"/>
            <a:ext cx="10515600" cy="4351338"/>
          </a:xfrm>
        </p:spPr>
        <p:txBody>
          <a:bodyPr/>
          <a:lstStyle/>
          <a:p>
            <a:pPr algn="l">
              <a:buFont typeface="Arial" panose="020B0604020202020204" pitchFamily="34" charset="0"/>
              <a:buChar char="•"/>
            </a:pPr>
            <a:r>
              <a:rPr lang="de-DE" b="0" i="0" dirty="0">
                <a:solidFill>
                  <a:schemeClr val="bg1"/>
                </a:solidFill>
                <a:effectLst/>
                <a:latin typeface="Consolas" panose="020B0609020204030204" pitchFamily="49" charset="0"/>
                <a:cs typeface="Consolas" panose="020B0609020204030204" pitchFamily="49" charset="0"/>
              </a:rPr>
              <a:t>Was ist Künstliche Intelligenz (KI)?</a:t>
            </a:r>
          </a:p>
          <a:p>
            <a:pPr algn="l">
              <a:buFont typeface="Arial" panose="020B0604020202020204" pitchFamily="34" charset="0"/>
              <a:buChar char="•"/>
            </a:pPr>
            <a:r>
              <a:rPr lang="de-DE" b="0" i="0" dirty="0">
                <a:solidFill>
                  <a:schemeClr val="bg1"/>
                </a:solidFill>
                <a:effectLst/>
                <a:latin typeface="Consolas" panose="020B0609020204030204" pitchFamily="49" charset="0"/>
                <a:cs typeface="Consolas" panose="020B0609020204030204" pitchFamily="49" charset="0"/>
              </a:rPr>
              <a:t>Unterschied zwischen KI und Maschinellem Lernen.</a:t>
            </a:r>
          </a:p>
          <a:p>
            <a:pPr algn="l">
              <a:buFont typeface="Arial" panose="020B0604020202020204" pitchFamily="34" charset="0"/>
              <a:buChar char="•"/>
            </a:pPr>
            <a:r>
              <a:rPr lang="de-DE" b="0" i="0" dirty="0">
                <a:solidFill>
                  <a:schemeClr val="bg1"/>
                </a:solidFill>
                <a:effectLst/>
                <a:latin typeface="Consolas" panose="020B0609020204030204" pitchFamily="49" charset="0"/>
                <a:cs typeface="Consolas" panose="020B0609020204030204" pitchFamily="49" charset="0"/>
              </a:rPr>
              <a:t>Anwendungsbereiche von KI.</a:t>
            </a:r>
          </a:p>
        </p:txBody>
      </p:sp>
    </p:spTree>
    <p:extLst>
      <p:ext uri="{BB962C8B-B14F-4D97-AF65-F5344CB8AC3E}">
        <p14:creationId xmlns:p14="http://schemas.microsoft.com/office/powerpoint/2010/main" val="338596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cken des Rechtecks auf der gleichen Seite abrunden 5">
            <a:extLst>
              <a:ext uri="{FF2B5EF4-FFF2-40B4-BE49-F238E27FC236}">
                <a16:creationId xmlns:a16="http://schemas.microsoft.com/office/drawing/2014/main" id="{CD8F65DE-77D6-3440-1043-BB031397351E}"/>
              </a:ext>
            </a:extLst>
          </p:cNvPr>
          <p:cNvSpPr/>
          <p:nvPr/>
        </p:nvSpPr>
        <p:spPr>
          <a:xfrm>
            <a:off x="826416" y="1359765"/>
            <a:ext cx="10539167" cy="4935932"/>
          </a:xfrm>
          <a:prstGeom prst="round2SameRect">
            <a:avLst>
              <a:gd name="adj1" fmla="val 4915"/>
              <a:gd name="adj2" fmla="val 0"/>
            </a:avLst>
          </a:prstGeom>
          <a:solidFill>
            <a:schemeClr val="bg2">
              <a:lumMod val="25000"/>
              <a:alpha val="940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cken des Rechtecks auf der gleichen Seite abrunden 6">
            <a:extLst>
              <a:ext uri="{FF2B5EF4-FFF2-40B4-BE49-F238E27FC236}">
                <a16:creationId xmlns:a16="http://schemas.microsoft.com/office/drawing/2014/main" id="{05298B21-BB6B-F29A-2CF2-FCDEA723DF19}"/>
              </a:ext>
            </a:extLst>
          </p:cNvPr>
          <p:cNvSpPr/>
          <p:nvPr/>
        </p:nvSpPr>
        <p:spPr>
          <a:xfrm>
            <a:off x="826416" y="1359765"/>
            <a:ext cx="10539167" cy="669305"/>
          </a:xfrm>
          <a:prstGeom prst="round2SameRect">
            <a:avLst>
              <a:gd name="adj1" fmla="val 32775"/>
              <a:gd name="adj2" fmla="val 0"/>
            </a:avLst>
          </a:prstGeom>
          <a:solidFill>
            <a:schemeClr val="bg2">
              <a:lumMod val="10000"/>
              <a:alpha val="4298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B17CDC77-B17D-2CE9-FF0D-B42F8753EEEB}"/>
              </a:ext>
            </a:extLst>
          </p:cNvPr>
          <p:cNvSpPr>
            <a:spLocks noGrp="1"/>
          </p:cNvSpPr>
          <p:nvPr>
            <p:ph type="title"/>
          </p:nvPr>
        </p:nvSpPr>
        <p:spPr>
          <a:xfrm>
            <a:off x="826416" y="1359765"/>
            <a:ext cx="10539167" cy="669306"/>
          </a:xfrm>
        </p:spPr>
        <p:txBody>
          <a:bodyPr>
            <a:normAutofit/>
          </a:bodyPr>
          <a:lstStyle/>
          <a:p>
            <a:pPr algn="ctr"/>
            <a:r>
              <a:rPr lang="de-DE" sz="3200" b="1" i="0" dirty="0">
                <a:solidFill>
                  <a:schemeClr val="bg1"/>
                </a:solidFill>
                <a:effectLst/>
                <a:latin typeface="Consolas" panose="020B0609020204030204" pitchFamily="49" charset="0"/>
                <a:cs typeface="Consolas" panose="020B0609020204030204" pitchFamily="49" charset="0"/>
              </a:rPr>
              <a:t>Was ist Künstliche Intelligenz?</a:t>
            </a:r>
            <a:endParaRPr lang="de-DE" sz="3200" b="1" dirty="0">
              <a:solidFill>
                <a:schemeClr val="bg1"/>
              </a:solidFill>
              <a:effectLst/>
              <a:latin typeface="Consolas" panose="020B0609020204030204" pitchFamily="49" charset="0"/>
              <a:cs typeface="Consolas" panose="020B0609020204030204" pitchFamily="49" charset="0"/>
            </a:endParaRPr>
          </a:p>
        </p:txBody>
      </p:sp>
      <p:sp>
        <p:nvSpPr>
          <p:cNvPr id="3" name="Inhaltsplatzhalter 2">
            <a:extLst>
              <a:ext uri="{FF2B5EF4-FFF2-40B4-BE49-F238E27FC236}">
                <a16:creationId xmlns:a16="http://schemas.microsoft.com/office/drawing/2014/main" id="{9C975081-0C5A-7A22-8FEC-A5D5191AC12A}"/>
              </a:ext>
            </a:extLst>
          </p:cNvPr>
          <p:cNvSpPr>
            <a:spLocks noGrp="1"/>
          </p:cNvSpPr>
          <p:nvPr>
            <p:ph idx="1"/>
          </p:nvPr>
        </p:nvSpPr>
        <p:spPr>
          <a:xfrm>
            <a:off x="849983" y="2029069"/>
            <a:ext cx="10515600" cy="4266628"/>
          </a:xfrm>
        </p:spPr>
        <p:txBody>
          <a:bodyPr>
            <a:normAutofit fontScale="92500" lnSpcReduction="20000"/>
          </a:bodyPr>
          <a:lstStyle/>
          <a:p>
            <a:pPr marL="0" indent="0" algn="l">
              <a:buNone/>
            </a:pPr>
            <a:r>
              <a:rPr lang="de-DE" b="0" i="0" dirty="0">
                <a:solidFill>
                  <a:schemeClr val="bg1"/>
                </a:solidFill>
                <a:effectLst/>
                <a:latin typeface="Consolas" panose="020B0609020204030204" pitchFamily="49" charset="0"/>
                <a:cs typeface="Consolas" panose="020B0609020204030204" pitchFamily="49" charset="0"/>
              </a:rPr>
              <a:t>Künstliche Intelligenz (KI) bezieht sich auf die Simulation menschlicher Intelligenz in Maschinen, die so programmiert sind, dass sie menschenähnliches Denken nachahmen. Dies beinhaltet Lernen (die Akquisition von Informationen und Regeln zur Verwendung der Informationen), Schlussfolgern (den Einsatz von Regeln, um ungefähre oder bestimmte Schlussfolgerungen zu ziehen) und Selbstkorrektur.</a:t>
            </a:r>
          </a:p>
          <a:p>
            <a:pPr marL="0" indent="0" algn="l">
              <a:buNone/>
            </a:pPr>
            <a:r>
              <a:rPr lang="de-DE" b="0" i="0" dirty="0">
                <a:solidFill>
                  <a:schemeClr val="bg1"/>
                </a:solidFill>
                <a:effectLst/>
                <a:latin typeface="Consolas" panose="020B0609020204030204" pitchFamily="49" charset="0"/>
                <a:cs typeface="Consolas" panose="020B0609020204030204" pitchFamily="49" charset="0"/>
              </a:rPr>
              <a:t>Spezielle Anwendungen von KI umfassen Expertensysteme, Spracherkennung und maschinelles Sehen. KI-Technologie wird heute in vielen verschiedenen Bereichen eingesetzt, von Spracherkennungsanwendungen in Smartphones über autonome Fahrzeuge bis hin zu fortschrittlichen Robotertechnologien.</a:t>
            </a:r>
          </a:p>
          <a:p>
            <a:pPr marL="0" indent="0" algn="l">
              <a:buNone/>
            </a:pPr>
            <a:endParaRPr lang="de-DE" b="0" i="0" dirty="0">
              <a:solidFill>
                <a:schemeClr val="bg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7993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cken des Rechtecks auf der gleichen Seite abrunden 5">
            <a:extLst>
              <a:ext uri="{FF2B5EF4-FFF2-40B4-BE49-F238E27FC236}">
                <a16:creationId xmlns:a16="http://schemas.microsoft.com/office/drawing/2014/main" id="{CD8F65DE-77D6-3440-1043-BB031397351E}"/>
              </a:ext>
            </a:extLst>
          </p:cNvPr>
          <p:cNvSpPr/>
          <p:nvPr/>
        </p:nvSpPr>
        <p:spPr>
          <a:xfrm>
            <a:off x="826416" y="1359765"/>
            <a:ext cx="10539167" cy="4935932"/>
          </a:xfrm>
          <a:prstGeom prst="round2SameRect">
            <a:avLst>
              <a:gd name="adj1" fmla="val 4915"/>
              <a:gd name="adj2" fmla="val 0"/>
            </a:avLst>
          </a:prstGeom>
          <a:solidFill>
            <a:schemeClr val="bg2">
              <a:lumMod val="25000"/>
              <a:alpha val="940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cken des Rechtecks auf der gleichen Seite abrunden 6">
            <a:extLst>
              <a:ext uri="{FF2B5EF4-FFF2-40B4-BE49-F238E27FC236}">
                <a16:creationId xmlns:a16="http://schemas.microsoft.com/office/drawing/2014/main" id="{05298B21-BB6B-F29A-2CF2-FCDEA723DF19}"/>
              </a:ext>
            </a:extLst>
          </p:cNvPr>
          <p:cNvSpPr/>
          <p:nvPr/>
        </p:nvSpPr>
        <p:spPr>
          <a:xfrm>
            <a:off x="826416" y="1359765"/>
            <a:ext cx="10539167" cy="669305"/>
          </a:xfrm>
          <a:prstGeom prst="round2SameRect">
            <a:avLst>
              <a:gd name="adj1" fmla="val 32775"/>
              <a:gd name="adj2" fmla="val 0"/>
            </a:avLst>
          </a:prstGeom>
          <a:solidFill>
            <a:schemeClr val="bg2">
              <a:lumMod val="10000"/>
              <a:alpha val="4298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B17CDC77-B17D-2CE9-FF0D-B42F8753EEEB}"/>
              </a:ext>
            </a:extLst>
          </p:cNvPr>
          <p:cNvSpPr>
            <a:spLocks noGrp="1"/>
          </p:cNvSpPr>
          <p:nvPr>
            <p:ph type="title"/>
          </p:nvPr>
        </p:nvSpPr>
        <p:spPr>
          <a:xfrm>
            <a:off x="826416" y="1359765"/>
            <a:ext cx="10539167" cy="669306"/>
          </a:xfrm>
        </p:spPr>
        <p:txBody>
          <a:bodyPr>
            <a:normAutofit/>
          </a:bodyPr>
          <a:lstStyle/>
          <a:p>
            <a:pPr algn="ctr"/>
            <a:r>
              <a:rPr lang="de-DE" sz="3200" b="1" i="0" dirty="0">
                <a:solidFill>
                  <a:schemeClr val="bg1"/>
                </a:solidFill>
                <a:effectLst/>
                <a:latin typeface="Consolas" panose="020B0609020204030204" pitchFamily="49" charset="0"/>
                <a:cs typeface="Consolas" panose="020B0609020204030204" pitchFamily="49" charset="0"/>
              </a:rPr>
              <a:t>KI kann in zwei Haupttypen unterteilt werden</a:t>
            </a:r>
            <a:endParaRPr lang="de-DE" sz="3200" b="1" dirty="0">
              <a:solidFill>
                <a:schemeClr val="bg1"/>
              </a:solidFill>
              <a:effectLst/>
              <a:latin typeface="Consolas" panose="020B0609020204030204" pitchFamily="49" charset="0"/>
              <a:cs typeface="Consolas" panose="020B0609020204030204" pitchFamily="49" charset="0"/>
            </a:endParaRPr>
          </a:p>
        </p:txBody>
      </p:sp>
      <p:sp>
        <p:nvSpPr>
          <p:cNvPr id="3" name="Inhaltsplatzhalter 2">
            <a:extLst>
              <a:ext uri="{FF2B5EF4-FFF2-40B4-BE49-F238E27FC236}">
                <a16:creationId xmlns:a16="http://schemas.microsoft.com/office/drawing/2014/main" id="{9C975081-0C5A-7A22-8FEC-A5D5191AC12A}"/>
              </a:ext>
            </a:extLst>
          </p:cNvPr>
          <p:cNvSpPr>
            <a:spLocks noGrp="1"/>
          </p:cNvSpPr>
          <p:nvPr>
            <p:ph idx="1"/>
          </p:nvPr>
        </p:nvSpPr>
        <p:spPr>
          <a:xfrm>
            <a:off x="849983" y="2029069"/>
            <a:ext cx="10515600" cy="4266628"/>
          </a:xfrm>
        </p:spPr>
        <p:txBody>
          <a:bodyPr>
            <a:normAutofit fontScale="92500"/>
          </a:bodyPr>
          <a:lstStyle/>
          <a:p>
            <a:pPr marL="0" indent="0" algn="l">
              <a:buNone/>
            </a:pPr>
            <a:r>
              <a:rPr lang="de-DE" b="1" i="0" dirty="0">
                <a:solidFill>
                  <a:schemeClr val="bg1"/>
                </a:solidFill>
                <a:effectLst/>
                <a:latin typeface="Consolas" panose="020B0609020204030204" pitchFamily="49" charset="0"/>
                <a:cs typeface="Consolas" panose="020B0609020204030204" pitchFamily="49" charset="0"/>
              </a:rPr>
              <a:t>Schwache KI:</a:t>
            </a:r>
            <a:r>
              <a:rPr lang="de-DE" b="0" i="0" dirty="0">
                <a:solidFill>
                  <a:schemeClr val="bg1"/>
                </a:solidFill>
                <a:effectLst/>
                <a:latin typeface="Consolas" panose="020B0609020204030204" pitchFamily="49" charset="0"/>
                <a:cs typeface="Consolas" panose="020B0609020204030204" pitchFamily="49" charset="0"/>
              </a:rPr>
              <a:t> Auch als schmale KI bekannt, ist diese Art von künstlicher Intelligenz auf eine bestimmte Aufgabe beschränkt. Sprachassistenten wie </a:t>
            </a:r>
            <a:r>
              <a:rPr lang="de-DE" b="0" i="0" dirty="0" err="1">
                <a:solidFill>
                  <a:schemeClr val="bg1"/>
                </a:solidFill>
                <a:effectLst/>
                <a:latin typeface="Consolas" panose="020B0609020204030204" pitchFamily="49" charset="0"/>
                <a:cs typeface="Consolas" panose="020B0609020204030204" pitchFamily="49" charset="0"/>
              </a:rPr>
              <a:t>Apple's</a:t>
            </a:r>
            <a:r>
              <a:rPr lang="de-DE" b="0" i="0" dirty="0">
                <a:solidFill>
                  <a:schemeClr val="bg1"/>
                </a:solidFill>
                <a:effectLst/>
                <a:latin typeface="Consolas" panose="020B0609020204030204" pitchFamily="49" charset="0"/>
                <a:cs typeface="Consolas" panose="020B0609020204030204" pitchFamily="49" charset="0"/>
              </a:rPr>
              <a:t> Siri und </a:t>
            </a:r>
            <a:r>
              <a:rPr lang="de-DE" b="0" i="0" dirty="0" err="1">
                <a:solidFill>
                  <a:schemeClr val="bg1"/>
                </a:solidFill>
                <a:effectLst/>
                <a:latin typeface="Consolas" panose="020B0609020204030204" pitchFamily="49" charset="0"/>
                <a:cs typeface="Consolas" panose="020B0609020204030204" pitchFamily="49" charset="0"/>
              </a:rPr>
              <a:t>Amazon's</a:t>
            </a:r>
            <a:r>
              <a:rPr lang="de-DE" b="0" i="0" dirty="0">
                <a:solidFill>
                  <a:schemeClr val="bg1"/>
                </a:solidFill>
                <a:effectLst/>
                <a:latin typeface="Consolas" panose="020B0609020204030204" pitchFamily="49" charset="0"/>
                <a:cs typeface="Consolas" panose="020B0609020204030204" pitchFamily="49" charset="0"/>
              </a:rPr>
              <a:t> Alexa sind Beispiele für Schwache KI.</a:t>
            </a:r>
          </a:p>
          <a:p>
            <a:pPr marL="0" indent="0" algn="l">
              <a:buNone/>
            </a:pPr>
            <a:r>
              <a:rPr lang="de-DE" b="1" i="0" dirty="0">
                <a:solidFill>
                  <a:schemeClr val="bg1"/>
                </a:solidFill>
                <a:effectLst/>
                <a:latin typeface="Consolas" panose="020B0609020204030204" pitchFamily="49" charset="0"/>
                <a:cs typeface="Consolas" panose="020B0609020204030204" pitchFamily="49" charset="0"/>
              </a:rPr>
              <a:t>Starke KI:</a:t>
            </a:r>
            <a:r>
              <a:rPr lang="de-DE" b="0" i="0" dirty="0">
                <a:solidFill>
                  <a:schemeClr val="bg1"/>
                </a:solidFill>
                <a:effectLst/>
                <a:latin typeface="Consolas" panose="020B0609020204030204" pitchFamily="49" charset="0"/>
                <a:cs typeface="Consolas" panose="020B0609020204030204" pitchFamily="49" charset="0"/>
              </a:rPr>
              <a:t> Auch als künstliche generelle Intelligenz (AGI) bekannt, verfügt diese KI über umfassende menschenähnliche Fähigkeiten. Das bedeutet, dass sie jede intellektuelle Aufgabe, die ein Mensch ausführen kann, bewältigen kann. Sie ist selbstbewusst, kann abstrakt denken, lernen und planen. Es gibt derzeit keine Beispiele für Starke KI.</a:t>
            </a:r>
          </a:p>
          <a:p>
            <a:pPr marL="0" indent="0" algn="l">
              <a:buNone/>
            </a:pPr>
            <a:endParaRPr lang="de-DE" b="0" i="0" dirty="0">
              <a:solidFill>
                <a:schemeClr val="bg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722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cken des Rechtecks auf der gleichen Seite abrunden 5">
            <a:extLst>
              <a:ext uri="{FF2B5EF4-FFF2-40B4-BE49-F238E27FC236}">
                <a16:creationId xmlns:a16="http://schemas.microsoft.com/office/drawing/2014/main" id="{CD8F65DE-77D6-3440-1043-BB031397351E}"/>
              </a:ext>
            </a:extLst>
          </p:cNvPr>
          <p:cNvSpPr/>
          <p:nvPr/>
        </p:nvSpPr>
        <p:spPr>
          <a:xfrm>
            <a:off x="826416" y="1359765"/>
            <a:ext cx="10539167" cy="4935932"/>
          </a:xfrm>
          <a:prstGeom prst="round2SameRect">
            <a:avLst>
              <a:gd name="adj1" fmla="val 4915"/>
              <a:gd name="adj2" fmla="val 0"/>
            </a:avLst>
          </a:prstGeom>
          <a:solidFill>
            <a:schemeClr val="bg2">
              <a:lumMod val="25000"/>
              <a:alpha val="940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cken des Rechtecks auf der gleichen Seite abrunden 6">
            <a:extLst>
              <a:ext uri="{FF2B5EF4-FFF2-40B4-BE49-F238E27FC236}">
                <a16:creationId xmlns:a16="http://schemas.microsoft.com/office/drawing/2014/main" id="{05298B21-BB6B-F29A-2CF2-FCDEA723DF19}"/>
              </a:ext>
            </a:extLst>
          </p:cNvPr>
          <p:cNvSpPr/>
          <p:nvPr/>
        </p:nvSpPr>
        <p:spPr>
          <a:xfrm>
            <a:off x="849983" y="1359765"/>
            <a:ext cx="10539167" cy="669305"/>
          </a:xfrm>
          <a:prstGeom prst="round2SameRect">
            <a:avLst>
              <a:gd name="adj1" fmla="val 32775"/>
              <a:gd name="adj2" fmla="val 0"/>
            </a:avLst>
          </a:prstGeom>
          <a:solidFill>
            <a:schemeClr val="bg2">
              <a:lumMod val="10000"/>
              <a:alpha val="4298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B17CDC77-B17D-2CE9-FF0D-B42F8753EEEB}"/>
              </a:ext>
            </a:extLst>
          </p:cNvPr>
          <p:cNvSpPr>
            <a:spLocks noGrp="1"/>
          </p:cNvSpPr>
          <p:nvPr>
            <p:ph type="title"/>
          </p:nvPr>
        </p:nvSpPr>
        <p:spPr>
          <a:xfrm>
            <a:off x="826416" y="1359765"/>
            <a:ext cx="10539167" cy="669306"/>
          </a:xfrm>
        </p:spPr>
        <p:txBody>
          <a:bodyPr>
            <a:normAutofit fontScale="90000"/>
          </a:bodyPr>
          <a:lstStyle/>
          <a:p>
            <a:pPr algn="ctr"/>
            <a:r>
              <a:rPr lang="de-DE" sz="3200" b="1" i="0" dirty="0">
                <a:solidFill>
                  <a:schemeClr val="bg1"/>
                </a:solidFill>
                <a:effectLst/>
                <a:latin typeface="Consolas" panose="020B0609020204030204" pitchFamily="49" charset="0"/>
                <a:cs typeface="Consolas" panose="020B0609020204030204" pitchFamily="49" charset="0"/>
              </a:rPr>
              <a:t>Unterschied zwischen KI und Maschinellem Lernen</a:t>
            </a:r>
            <a:endParaRPr lang="de-DE" sz="3200" b="1" dirty="0">
              <a:solidFill>
                <a:schemeClr val="bg1"/>
              </a:solidFill>
              <a:effectLst/>
              <a:latin typeface="Consolas" panose="020B0609020204030204" pitchFamily="49" charset="0"/>
              <a:cs typeface="Consolas" panose="020B0609020204030204" pitchFamily="49" charset="0"/>
            </a:endParaRPr>
          </a:p>
        </p:txBody>
      </p:sp>
      <p:sp>
        <p:nvSpPr>
          <p:cNvPr id="3" name="Inhaltsplatzhalter 2">
            <a:extLst>
              <a:ext uri="{FF2B5EF4-FFF2-40B4-BE49-F238E27FC236}">
                <a16:creationId xmlns:a16="http://schemas.microsoft.com/office/drawing/2014/main" id="{9C975081-0C5A-7A22-8FEC-A5D5191AC12A}"/>
              </a:ext>
            </a:extLst>
          </p:cNvPr>
          <p:cNvSpPr>
            <a:spLocks noGrp="1"/>
          </p:cNvSpPr>
          <p:nvPr>
            <p:ph idx="1"/>
          </p:nvPr>
        </p:nvSpPr>
        <p:spPr>
          <a:xfrm>
            <a:off x="849983" y="2029069"/>
            <a:ext cx="10515600" cy="4266628"/>
          </a:xfrm>
        </p:spPr>
        <p:txBody>
          <a:bodyPr>
            <a:normAutofit fontScale="77500" lnSpcReduction="20000"/>
          </a:bodyPr>
          <a:lstStyle/>
          <a:p>
            <a:pPr marL="0" indent="0" algn="l">
              <a:buNone/>
            </a:pPr>
            <a:r>
              <a:rPr lang="de-DE" b="1" i="0" dirty="0">
                <a:solidFill>
                  <a:schemeClr val="bg1"/>
                </a:solidFill>
                <a:effectLst/>
                <a:latin typeface="Consolas" panose="020B0609020204030204" pitchFamily="49" charset="0"/>
                <a:cs typeface="Consolas" panose="020B0609020204030204" pitchFamily="49" charset="0"/>
              </a:rPr>
              <a:t>Künstliche Intelligenz (KI) </a:t>
            </a:r>
            <a:r>
              <a:rPr lang="de-DE" i="0" dirty="0">
                <a:solidFill>
                  <a:schemeClr val="bg1"/>
                </a:solidFill>
                <a:effectLst/>
                <a:latin typeface="Consolas" panose="020B0609020204030204" pitchFamily="49" charset="0"/>
                <a:cs typeface="Consolas" panose="020B0609020204030204" pitchFamily="49" charset="0"/>
              </a:rPr>
              <a:t>ist ein breites Feld, das sich auf das Nachahmen menschlicher Intelligenz durch Maschinen konzentriert. Dies kann eine Vielzahl von Techniken und Ansätzen beinhalten, einschließlich regelbasiertem Lernen, Suchalgorithmen und Logik. Das Ziel der KI ist es, Systeme zu erstellen, die menschenähnliche "intelligente" Verhaltensweisen zeigen, wie beispielsweise Verstehen, Lernen, Planen, Problemlösen und Entscheidungsfindung.</a:t>
            </a:r>
          </a:p>
          <a:p>
            <a:pPr marL="0" indent="0" algn="l">
              <a:buNone/>
            </a:pPr>
            <a:r>
              <a:rPr lang="de-DE" b="1" i="0" dirty="0">
                <a:solidFill>
                  <a:schemeClr val="bg1"/>
                </a:solidFill>
                <a:effectLst/>
                <a:latin typeface="Consolas" panose="020B0609020204030204" pitchFamily="49" charset="0"/>
                <a:cs typeface="Consolas" panose="020B0609020204030204" pitchFamily="49" charset="0"/>
              </a:rPr>
              <a:t>Maschinelles Lernen (ML)</a:t>
            </a:r>
            <a:r>
              <a:rPr lang="de-DE" i="0" dirty="0">
                <a:solidFill>
                  <a:schemeClr val="bg1"/>
                </a:solidFill>
                <a:effectLst/>
                <a:latin typeface="Consolas" panose="020B0609020204030204" pitchFamily="49" charset="0"/>
                <a:cs typeface="Consolas" panose="020B0609020204030204" pitchFamily="49" charset="0"/>
              </a:rPr>
              <a:t> ist eine spezifische Unterdisziplin der KI, die sich auf die Entwicklung von Algorithmen konzentriert, die Maschinen ermöglichen, aus Daten zu lernen und Vorhersagen oder Entscheidungen ohne explizite Programmierung zu treffen. Anstatt alle Regeln und Entscheidungen im Voraus zu codieren, verwenden ML-Systeme Daten, um Muster zu erkennen und diese Muster zur Vorhersage zukünftiger Daten oder zur Entscheidungsfindung zu nutzen.</a:t>
            </a:r>
          </a:p>
          <a:p>
            <a:pPr marL="0" indent="0" algn="l">
              <a:buNone/>
            </a:pPr>
            <a:endParaRPr lang="de-DE" b="0" i="0" dirty="0">
              <a:solidFill>
                <a:schemeClr val="bg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01646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5400" b="1" i="0" dirty="0" smtClean="0">
            <a:effectLst>
              <a:glow rad="63500">
                <a:schemeClr val="bg1">
                  <a:alpha val="40000"/>
                </a:schemeClr>
              </a:glow>
            </a:effectLst>
            <a:latin typeface="Consolas" panose="020B0609020204030204" pitchFamily="49" charset="0"/>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2086</Words>
  <Application>Microsoft Macintosh PowerPoint</Application>
  <PresentationFormat>Breitbild</PresentationFormat>
  <Paragraphs>95</Paragraphs>
  <Slides>16</Slides>
  <Notes>13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16</vt:i4>
      </vt:variant>
    </vt:vector>
  </HeadingPairs>
  <TitlesOfParts>
    <vt:vector size="22" baseType="lpstr">
      <vt:lpstr>Arial</vt:lpstr>
      <vt:lpstr>Calibri</vt:lpstr>
      <vt:lpstr>Calibri Light</vt:lpstr>
      <vt:lpstr>Consolas</vt:lpstr>
      <vt:lpstr>Söhne</vt:lpstr>
      <vt:lpstr>Office</vt:lpstr>
      <vt:lpstr>PowerPoint-Präsentation</vt:lpstr>
      <vt:lpstr>Einführung in das Maschinelle Lernen</vt:lpstr>
      <vt:lpstr>Was ist Maschinelles Lernen?</vt:lpstr>
      <vt:lpstr>Typen des Maschinellen Lernens</vt:lpstr>
      <vt:lpstr>Anwendungsbereiche des Maschinellen Lernens</vt:lpstr>
      <vt:lpstr>Einführung in Künstliche Intelligenz (KI/AI)</vt:lpstr>
      <vt:lpstr>Was ist Künstliche Intelligenz?</vt:lpstr>
      <vt:lpstr>KI kann in zwei Haupttypen unterteilt werden</vt:lpstr>
      <vt:lpstr>Unterschied zwischen KI und Maschinellem Lernen</vt:lpstr>
      <vt:lpstr>Neuronale Netzwerke</vt:lpstr>
      <vt:lpstr>Was sind neuronale Netzwerke und wie funktionieren sie?</vt:lpstr>
      <vt:lpstr>Was sind neuronale Netzwerke und wie funktionieren sie?</vt:lpstr>
      <vt:lpstr>Einführung in tiefe neuronale Netzwerke und tiefe Lernmethoden</vt:lpstr>
      <vt:lpstr>Einführung in tiefe neuronale Netzwerke und tiefe Lernmethoden</vt:lpstr>
      <vt:lpstr>Anwendungsbereiche neuronaler Netzwerke</vt:lpstr>
      <vt:lpstr>Präsentation eines realen Projekts, das Maschinelles Lernen verwendet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Stefan Reinhardt</dc:creator>
  <cp:lastModifiedBy>Stefan Reinhardt</cp:lastModifiedBy>
  <cp:revision>1</cp:revision>
  <dcterms:created xsi:type="dcterms:W3CDTF">2023-06-17T15:09:35Z</dcterms:created>
  <dcterms:modified xsi:type="dcterms:W3CDTF">2023-06-18T13:50:47Z</dcterms:modified>
</cp:coreProperties>
</file>