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7" r:id="rId1"/>
  </p:sldMasterIdLst>
  <p:notesMasterIdLst>
    <p:notesMasterId r:id="rId35"/>
  </p:notesMasterIdLst>
  <p:sldIdLst>
    <p:sldId id="256" r:id="rId2"/>
    <p:sldId id="257" r:id="rId3"/>
    <p:sldId id="288" r:id="rId4"/>
    <p:sldId id="347" r:id="rId5"/>
    <p:sldId id="367" r:id="rId6"/>
    <p:sldId id="368" r:id="rId7"/>
    <p:sldId id="377" r:id="rId8"/>
    <p:sldId id="376" r:id="rId9"/>
    <p:sldId id="375" r:id="rId10"/>
    <p:sldId id="374" r:id="rId11"/>
    <p:sldId id="372" r:id="rId12"/>
    <p:sldId id="373" r:id="rId13"/>
    <p:sldId id="369" r:id="rId14"/>
    <p:sldId id="371" r:id="rId15"/>
    <p:sldId id="370" r:id="rId16"/>
    <p:sldId id="382" r:id="rId17"/>
    <p:sldId id="381" r:id="rId18"/>
    <p:sldId id="380" r:id="rId19"/>
    <p:sldId id="379" r:id="rId20"/>
    <p:sldId id="378" r:id="rId21"/>
    <p:sldId id="383" r:id="rId22"/>
    <p:sldId id="389" r:id="rId23"/>
    <p:sldId id="388" r:id="rId24"/>
    <p:sldId id="390" r:id="rId25"/>
    <p:sldId id="387" r:id="rId26"/>
    <p:sldId id="386" r:id="rId27"/>
    <p:sldId id="385" r:id="rId28"/>
    <p:sldId id="384" r:id="rId29"/>
    <p:sldId id="395" r:id="rId30"/>
    <p:sldId id="396" r:id="rId31"/>
    <p:sldId id="393" r:id="rId32"/>
    <p:sldId id="394" r:id="rId33"/>
    <p:sldId id="284"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autoAdjust="0"/>
    <p:restoredTop sz="94763" autoAdjust="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notesViewPr>
    <p:cSldViewPr>
      <p:cViewPr varScale="1">
        <p:scale>
          <a:sx n="30" d="100"/>
          <a:sy n="30" d="100"/>
        </p:scale>
        <p:origin x="-12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36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0FC1700-5A6E-42DA-90FD-B033E4B26225}" type="slidenum">
              <a:rPr lang="en-US" altLang="es-MX"/>
              <a:pPr/>
              <a:t>‹Nº›</a:t>
            </a:fld>
            <a:endParaRPr lang="en-US" altLang="es-MX"/>
          </a:p>
        </p:txBody>
      </p:sp>
    </p:spTree>
    <p:extLst>
      <p:ext uri="{BB962C8B-B14F-4D97-AF65-F5344CB8AC3E}">
        <p14:creationId xmlns:p14="http://schemas.microsoft.com/office/powerpoint/2010/main" val="3278293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2B861F-3D77-48E7-888F-E309BA3C0B7C}" type="slidenum">
              <a:rPr lang="en-US" altLang="es-MX"/>
              <a:pPr/>
              <a:t>1</a:t>
            </a:fld>
            <a:endParaRPr lang="en-US" altLang="es-MX"/>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tLang="es-MX" smtClean="0"/>
          </a:p>
        </p:txBody>
      </p:sp>
    </p:spTree>
    <p:extLst>
      <p:ext uri="{BB962C8B-B14F-4D97-AF65-F5344CB8AC3E}">
        <p14:creationId xmlns:p14="http://schemas.microsoft.com/office/powerpoint/2010/main" val="176294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B0FC1700-5A6E-42DA-90FD-B033E4B26225}" type="slidenum">
              <a:rPr lang="en-US" altLang="es-MX" smtClean="0"/>
              <a:pPr/>
              <a:t>13</a:t>
            </a:fld>
            <a:endParaRPr lang="en-US" altLang="es-MX"/>
          </a:p>
        </p:txBody>
      </p:sp>
    </p:spTree>
    <p:extLst>
      <p:ext uri="{BB962C8B-B14F-4D97-AF65-F5344CB8AC3E}">
        <p14:creationId xmlns:p14="http://schemas.microsoft.com/office/powerpoint/2010/main" val="172956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MX"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grpSp>
      </p:grpSp>
      <p:sp>
        <p:nvSpPr>
          <p:cNvPr id="1341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341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A1C42EB2-175C-4FC9-9537-DC862286AD6C}" type="datetime1">
              <a:rPr lang="en-US"/>
              <a:pPr>
                <a:defRPr/>
              </a:pPr>
              <a:t>11/13/2017</a:t>
            </a:fld>
            <a:endParaRPr lang="en-US"/>
          </a:p>
        </p:txBody>
      </p:sp>
      <p:sp>
        <p:nvSpPr>
          <p:cNvPr id="19" name="Rectangle 17"/>
          <p:cNvSpPr>
            <a:spLocks noGrp="1" noChangeArrowheads="1"/>
          </p:cNvSpPr>
          <p:nvPr>
            <p:ph type="ftr" sz="quarter" idx="11"/>
          </p:nvPr>
        </p:nvSpPr>
        <p:spPr/>
        <p:txBody>
          <a:bodyPr/>
          <a:lstStyle>
            <a:lvl1pPr>
              <a:defRPr/>
            </a:lvl1pPr>
          </a:lstStyle>
          <a:p>
            <a:pPr>
              <a:defRPr/>
            </a:pPr>
            <a:r>
              <a:rPr lang="en-US"/>
              <a:t>MSc Carlos Bazán &amp; Ing. Arnaldo Moreno</a:t>
            </a:r>
          </a:p>
        </p:txBody>
      </p:sp>
      <p:sp>
        <p:nvSpPr>
          <p:cNvPr id="20" name="Rectangle 18"/>
          <p:cNvSpPr>
            <a:spLocks noGrp="1" noChangeArrowheads="1"/>
          </p:cNvSpPr>
          <p:nvPr>
            <p:ph type="sldNum" sz="quarter" idx="12"/>
          </p:nvPr>
        </p:nvSpPr>
        <p:spPr/>
        <p:txBody>
          <a:bodyPr/>
          <a:lstStyle>
            <a:lvl1pPr>
              <a:defRPr/>
            </a:lvl1pPr>
          </a:lstStyle>
          <a:p>
            <a:fld id="{8E45C955-7A26-437D-8B94-DB3C1752C70E}" type="slidenum">
              <a:rPr lang="en-US" altLang="es-MX"/>
              <a:pPr/>
              <a:t>‹Nº›</a:t>
            </a:fld>
            <a:endParaRPr lang="en-US" altLang="es-MX"/>
          </a:p>
        </p:txBody>
      </p:sp>
    </p:spTree>
    <p:extLst>
      <p:ext uri="{BB962C8B-B14F-4D97-AF65-F5344CB8AC3E}">
        <p14:creationId xmlns:p14="http://schemas.microsoft.com/office/powerpoint/2010/main" val="100496978"/>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79392802-FCF2-4EAB-B389-8984B8B51381}"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73FB9713-1D81-4ED1-A9B3-EFFE8A31E675}" type="datetime1">
              <a:rPr lang="en-US"/>
              <a:pPr>
                <a:defRPr/>
              </a:pPr>
              <a:t>11/13/2017</a:t>
            </a:fld>
            <a:endParaRPr lang="en-US"/>
          </a:p>
        </p:txBody>
      </p:sp>
    </p:spTree>
    <p:extLst>
      <p:ext uri="{BB962C8B-B14F-4D97-AF65-F5344CB8AC3E}">
        <p14:creationId xmlns:p14="http://schemas.microsoft.com/office/powerpoint/2010/main" val="68645578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8BD19620-D69F-4D94-9466-3A9C01484233}"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2ACE4D09-31FC-4E0F-AD23-F085FFBA02A9}" type="datetime1">
              <a:rPr lang="en-US"/>
              <a:pPr>
                <a:defRPr/>
              </a:pPr>
              <a:t>11/13/2017</a:t>
            </a:fld>
            <a:endParaRPr lang="en-US"/>
          </a:p>
        </p:txBody>
      </p:sp>
    </p:spTree>
    <p:extLst>
      <p:ext uri="{BB962C8B-B14F-4D97-AF65-F5344CB8AC3E}">
        <p14:creationId xmlns:p14="http://schemas.microsoft.com/office/powerpoint/2010/main" val="318702362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endParaRPr 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CCCB425B-3029-40A4-9A2F-4AD7250EA2D7}"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FC8B1752-720C-4A79-A37E-FD2BA394F499}" type="datetime1">
              <a:rPr lang="en-US"/>
              <a:pPr>
                <a:defRPr/>
              </a:pPr>
              <a:t>11/13/2017</a:t>
            </a:fld>
            <a:endParaRPr lang="en-US"/>
          </a:p>
        </p:txBody>
      </p:sp>
    </p:spTree>
    <p:extLst>
      <p:ext uri="{BB962C8B-B14F-4D97-AF65-F5344CB8AC3E}">
        <p14:creationId xmlns:p14="http://schemas.microsoft.com/office/powerpoint/2010/main" val="5593604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A932150A-C9E5-4FB8-927A-C07FB0FBA5DE}"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FFDD52C6-21F9-48C3-B6E1-8C58C7F7C957}" type="datetime1">
              <a:rPr lang="en-US"/>
              <a:pPr>
                <a:defRPr/>
              </a:pPr>
              <a:t>11/13/2017</a:t>
            </a:fld>
            <a:endParaRPr lang="en-US"/>
          </a:p>
        </p:txBody>
      </p:sp>
    </p:spTree>
    <p:extLst>
      <p:ext uri="{BB962C8B-B14F-4D97-AF65-F5344CB8AC3E}">
        <p14:creationId xmlns:p14="http://schemas.microsoft.com/office/powerpoint/2010/main" val="260560866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1C74D79B-2F32-4AF1-B1A5-5203CB267C52}"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8F2DA6FC-5B58-4F21-ACE2-D8E412989718}" type="datetime1">
              <a:rPr lang="en-US"/>
              <a:pPr>
                <a:defRPr/>
              </a:pPr>
              <a:t>11/13/2017</a:t>
            </a:fld>
            <a:endParaRPr lang="en-US"/>
          </a:p>
        </p:txBody>
      </p:sp>
    </p:spTree>
    <p:extLst>
      <p:ext uri="{BB962C8B-B14F-4D97-AF65-F5344CB8AC3E}">
        <p14:creationId xmlns:p14="http://schemas.microsoft.com/office/powerpoint/2010/main" val="4522909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6" name="Rectangle 3"/>
          <p:cNvSpPr>
            <a:spLocks noGrp="1" noChangeArrowheads="1"/>
          </p:cNvSpPr>
          <p:nvPr>
            <p:ph type="sldNum" sz="quarter" idx="11"/>
          </p:nvPr>
        </p:nvSpPr>
        <p:spPr>
          <a:ln/>
        </p:spPr>
        <p:txBody>
          <a:bodyPr/>
          <a:lstStyle>
            <a:lvl1pPr>
              <a:defRPr/>
            </a:lvl1pPr>
          </a:lstStyle>
          <a:p>
            <a:fld id="{9A7FF87D-CC2F-403A-9348-414A0D0A0A57}" type="slidenum">
              <a:rPr lang="en-US" altLang="es-MX"/>
              <a:pPr/>
              <a:t>‹Nº›</a:t>
            </a:fld>
            <a:endParaRPr lang="en-US" altLang="es-MX"/>
          </a:p>
        </p:txBody>
      </p:sp>
      <p:sp>
        <p:nvSpPr>
          <p:cNvPr id="7" name="Rectangle 16"/>
          <p:cNvSpPr>
            <a:spLocks noGrp="1" noChangeArrowheads="1"/>
          </p:cNvSpPr>
          <p:nvPr>
            <p:ph type="dt" sz="half" idx="12"/>
          </p:nvPr>
        </p:nvSpPr>
        <p:spPr>
          <a:ln/>
        </p:spPr>
        <p:txBody>
          <a:bodyPr/>
          <a:lstStyle>
            <a:lvl1pPr>
              <a:defRPr/>
            </a:lvl1pPr>
          </a:lstStyle>
          <a:p>
            <a:pPr>
              <a:defRPr/>
            </a:pPr>
            <a:fld id="{CA0FA29B-4B2A-493E-AC5E-95BBEF356618}" type="datetime1">
              <a:rPr lang="en-US"/>
              <a:pPr>
                <a:defRPr/>
              </a:pPr>
              <a:t>11/13/2017</a:t>
            </a:fld>
            <a:endParaRPr lang="en-US"/>
          </a:p>
        </p:txBody>
      </p:sp>
    </p:spTree>
    <p:extLst>
      <p:ext uri="{BB962C8B-B14F-4D97-AF65-F5344CB8AC3E}">
        <p14:creationId xmlns:p14="http://schemas.microsoft.com/office/powerpoint/2010/main" val="389488527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8" name="Rectangle 3"/>
          <p:cNvSpPr>
            <a:spLocks noGrp="1" noChangeArrowheads="1"/>
          </p:cNvSpPr>
          <p:nvPr>
            <p:ph type="sldNum" sz="quarter" idx="11"/>
          </p:nvPr>
        </p:nvSpPr>
        <p:spPr>
          <a:ln/>
        </p:spPr>
        <p:txBody>
          <a:bodyPr/>
          <a:lstStyle>
            <a:lvl1pPr>
              <a:defRPr/>
            </a:lvl1pPr>
          </a:lstStyle>
          <a:p>
            <a:fld id="{BD9ECAA3-A6AE-48D9-9F51-17BD28394106}" type="slidenum">
              <a:rPr lang="en-US" altLang="es-MX"/>
              <a:pPr/>
              <a:t>‹Nº›</a:t>
            </a:fld>
            <a:endParaRPr lang="en-US" altLang="es-MX"/>
          </a:p>
        </p:txBody>
      </p:sp>
      <p:sp>
        <p:nvSpPr>
          <p:cNvPr id="9" name="Rectangle 16"/>
          <p:cNvSpPr>
            <a:spLocks noGrp="1" noChangeArrowheads="1"/>
          </p:cNvSpPr>
          <p:nvPr>
            <p:ph type="dt" sz="half" idx="12"/>
          </p:nvPr>
        </p:nvSpPr>
        <p:spPr>
          <a:ln/>
        </p:spPr>
        <p:txBody>
          <a:bodyPr/>
          <a:lstStyle>
            <a:lvl1pPr>
              <a:defRPr/>
            </a:lvl1pPr>
          </a:lstStyle>
          <a:p>
            <a:pPr>
              <a:defRPr/>
            </a:pPr>
            <a:fld id="{B455D26C-B17D-4B74-A552-0C1E6E3300E9}" type="datetime1">
              <a:rPr lang="en-US"/>
              <a:pPr>
                <a:defRPr/>
              </a:pPr>
              <a:t>11/13/2017</a:t>
            </a:fld>
            <a:endParaRPr lang="en-US"/>
          </a:p>
        </p:txBody>
      </p:sp>
    </p:spTree>
    <p:extLst>
      <p:ext uri="{BB962C8B-B14F-4D97-AF65-F5344CB8AC3E}">
        <p14:creationId xmlns:p14="http://schemas.microsoft.com/office/powerpoint/2010/main" val="350090626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ftr" sz="quarter" idx="10"/>
          </p:nvPr>
        </p:nvSpPr>
        <p:spPr/>
        <p:txBody>
          <a:bodyPr/>
          <a:lstStyle>
            <a:lvl1pPr>
              <a:defRPr/>
            </a:lvl1pPr>
          </a:lstStyle>
          <a:p>
            <a:pPr>
              <a:defRPr/>
            </a:pPr>
            <a:r>
              <a:rPr lang="en-US"/>
              <a:t>MSc Carlos Bazán &amp; Ing. Arnaldo Moreno</a:t>
            </a:r>
            <a:endParaRPr lang="en-US" dirty="0"/>
          </a:p>
        </p:txBody>
      </p:sp>
      <p:sp>
        <p:nvSpPr>
          <p:cNvPr id="4" name="Rectangle 17"/>
          <p:cNvSpPr>
            <a:spLocks noGrp="1" noChangeArrowheads="1"/>
          </p:cNvSpPr>
          <p:nvPr>
            <p:ph type="sldNum" sz="quarter" idx="11"/>
          </p:nvPr>
        </p:nvSpPr>
        <p:spPr/>
        <p:txBody>
          <a:bodyPr/>
          <a:lstStyle>
            <a:lvl1pPr>
              <a:defRPr/>
            </a:lvl1pPr>
          </a:lstStyle>
          <a:p>
            <a:fld id="{9A7652E4-414A-43FE-B49C-24D79F20214D}" type="slidenum">
              <a:rPr lang="en-US" altLang="es-MX"/>
              <a:pPr/>
              <a:t>‹Nº›</a:t>
            </a:fld>
            <a:endParaRPr lang="en-US" altLang="es-MX"/>
          </a:p>
        </p:txBody>
      </p:sp>
      <p:sp>
        <p:nvSpPr>
          <p:cNvPr id="5" name="Rectangle 16"/>
          <p:cNvSpPr>
            <a:spLocks noGrp="1" noChangeArrowheads="1"/>
          </p:cNvSpPr>
          <p:nvPr>
            <p:ph type="dt" sz="half" idx="12"/>
          </p:nvPr>
        </p:nvSpPr>
        <p:spPr/>
        <p:txBody>
          <a:bodyPr/>
          <a:lstStyle>
            <a:lvl1pPr>
              <a:defRPr/>
            </a:lvl1pPr>
          </a:lstStyle>
          <a:p>
            <a:pPr>
              <a:defRPr/>
            </a:pPr>
            <a:fld id="{D19A1EEE-08D3-4149-972F-AB488EB48786}" type="datetime1">
              <a:rPr lang="en-US"/>
              <a:pPr>
                <a:defRPr/>
              </a:pPr>
              <a:t>11/13/2017</a:t>
            </a:fld>
            <a:endParaRPr lang="en-US"/>
          </a:p>
        </p:txBody>
      </p:sp>
    </p:spTree>
    <p:extLst>
      <p:ext uri="{BB962C8B-B14F-4D97-AF65-F5344CB8AC3E}">
        <p14:creationId xmlns:p14="http://schemas.microsoft.com/office/powerpoint/2010/main" val="61706215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3" name="Rectangle 3"/>
          <p:cNvSpPr>
            <a:spLocks noGrp="1" noChangeArrowheads="1"/>
          </p:cNvSpPr>
          <p:nvPr>
            <p:ph type="sldNum" sz="quarter" idx="11"/>
          </p:nvPr>
        </p:nvSpPr>
        <p:spPr>
          <a:ln/>
        </p:spPr>
        <p:txBody>
          <a:bodyPr/>
          <a:lstStyle>
            <a:lvl1pPr>
              <a:defRPr/>
            </a:lvl1pPr>
          </a:lstStyle>
          <a:p>
            <a:fld id="{10592381-1A6C-415E-9678-EEC6379AD52B}" type="slidenum">
              <a:rPr lang="en-US" altLang="es-MX"/>
              <a:pPr/>
              <a:t>‹Nº›</a:t>
            </a:fld>
            <a:endParaRPr lang="en-US" altLang="es-MX"/>
          </a:p>
        </p:txBody>
      </p:sp>
      <p:sp>
        <p:nvSpPr>
          <p:cNvPr id="4" name="Rectangle 16"/>
          <p:cNvSpPr>
            <a:spLocks noGrp="1" noChangeArrowheads="1"/>
          </p:cNvSpPr>
          <p:nvPr>
            <p:ph type="dt" sz="half" idx="12"/>
          </p:nvPr>
        </p:nvSpPr>
        <p:spPr>
          <a:ln/>
        </p:spPr>
        <p:txBody>
          <a:bodyPr/>
          <a:lstStyle>
            <a:lvl1pPr>
              <a:defRPr/>
            </a:lvl1pPr>
          </a:lstStyle>
          <a:p>
            <a:pPr>
              <a:defRPr/>
            </a:pPr>
            <a:fld id="{BEC302F6-7674-49A4-8DDD-4D7B3F77A8FA}" type="datetime1">
              <a:rPr lang="en-US"/>
              <a:pPr>
                <a:defRPr/>
              </a:pPr>
              <a:t>11/13/2017</a:t>
            </a:fld>
            <a:endParaRPr lang="en-US"/>
          </a:p>
        </p:txBody>
      </p:sp>
    </p:spTree>
    <p:extLst>
      <p:ext uri="{BB962C8B-B14F-4D97-AF65-F5344CB8AC3E}">
        <p14:creationId xmlns:p14="http://schemas.microsoft.com/office/powerpoint/2010/main" val="324681369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6" name="Rectangle 3"/>
          <p:cNvSpPr>
            <a:spLocks noGrp="1" noChangeArrowheads="1"/>
          </p:cNvSpPr>
          <p:nvPr>
            <p:ph type="sldNum" sz="quarter" idx="11"/>
          </p:nvPr>
        </p:nvSpPr>
        <p:spPr>
          <a:ln/>
        </p:spPr>
        <p:txBody>
          <a:bodyPr/>
          <a:lstStyle>
            <a:lvl1pPr>
              <a:defRPr/>
            </a:lvl1pPr>
          </a:lstStyle>
          <a:p>
            <a:fld id="{17EFB1D1-174D-4E66-9F5E-162078E13977}" type="slidenum">
              <a:rPr lang="en-US" altLang="es-MX"/>
              <a:pPr/>
              <a:t>‹Nº›</a:t>
            </a:fld>
            <a:endParaRPr lang="en-US" altLang="es-MX"/>
          </a:p>
        </p:txBody>
      </p:sp>
      <p:sp>
        <p:nvSpPr>
          <p:cNvPr id="7" name="Rectangle 16"/>
          <p:cNvSpPr>
            <a:spLocks noGrp="1" noChangeArrowheads="1"/>
          </p:cNvSpPr>
          <p:nvPr>
            <p:ph type="dt" sz="half" idx="12"/>
          </p:nvPr>
        </p:nvSpPr>
        <p:spPr>
          <a:ln/>
        </p:spPr>
        <p:txBody>
          <a:bodyPr/>
          <a:lstStyle>
            <a:lvl1pPr>
              <a:defRPr/>
            </a:lvl1pPr>
          </a:lstStyle>
          <a:p>
            <a:pPr>
              <a:defRPr/>
            </a:pPr>
            <a:fld id="{983A282A-1C59-452E-AC35-85DAAC0FAE32}" type="datetime1">
              <a:rPr lang="en-US"/>
              <a:pPr>
                <a:defRPr/>
              </a:pPr>
              <a:t>11/13/2017</a:t>
            </a:fld>
            <a:endParaRPr lang="en-US"/>
          </a:p>
        </p:txBody>
      </p:sp>
    </p:spTree>
    <p:extLst>
      <p:ext uri="{BB962C8B-B14F-4D97-AF65-F5344CB8AC3E}">
        <p14:creationId xmlns:p14="http://schemas.microsoft.com/office/powerpoint/2010/main" val="36665215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6" name="Rectangle 3"/>
          <p:cNvSpPr>
            <a:spLocks noGrp="1" noChangeArrowheads="1"/>
          </p:cNvSpPr>
          <p:nvPr>
            <p:ph type="sldNum" sz="quarter" idx="11"/>
          </p:nvPr>
        </p:nvSpPr>
        <p:spPr>
          <a:ln/>
        </p:spPr>
        <p:txBody>
          <a:bodyPr/>
          <a:lstStyle>
            <a:lvl1pPr>
              <a:defRPr/>
            </a:lvl1pPr>
          </a:lstStyle>
          <a:p>
            <a:fld id="{18897366-35DF-4E15-A6DE-45680BE3A41C}" type="slidenum">
              <a:rPr lang="en-US" altLang="es-MX"/>
              <a:pPr/>
              <a:t>‹Nº›</a:t>
            </a:fld>
            <a:endParaRPr lang="en-US" altLang="es-MX"/>
          </a:p>
        </p:txBody>
      </p:sp>
      <p:sp>
        <p:nvSpPr>
          <p:cNvPr id="7" name="Rectangle 16"/>
          <p:cNvSpPr>
            <a:spLocks noGrp="1" noChangeArrowheads="1"/>
          </p:cNvSpPr>
          <p:nvPr>
            <p:ph type="dt" sz="half" idx="12"/>
          </p:nvPr>
        </p:nvSpPr>
        <p:spPr>
          <a:ln/>
        </p:spPr>
        <p:txBody>
          <a:bodyPr/>
          <a:lstStyle>
            <a:lvl1pPr>
              <a:defRPr/>
            </a:lvl1pPr>
          </a:lstStyle>
          <a:p>
            <a:pPr>
              <a:defRPr/>
            </a:pPr>
            <a:fld id="{383A1C51-9329-4B5E-A052-984FE904FA09}" type="datetime1">
              <a:rPr lang="en-US"/>
              <a:pPr>
                <a:defRPr/>
              </a:pPr>
              <a:t>11/13/2017</a:t>
            </a:fld>
            <a:endParaRPr lang="en-US"/>
          </a:p>
        </p:txBody>
      </p:sp>
    </p:spTree>
    <p:extLst>
      <p:ext uri="{BB962C8B-B14F-4D97-AF65-F5344CB8AC3E}">
        <p14:creationId xmlns:p14="http://schemas.microsoft.com/office/powerpoint/2010/main" val="265212985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r>
              <a:rPr lang="en-US"/>
              <a:t>MSc Carlos Bazán &amp; Ing. Arnaldo Moreno</a:t>
            </a:r>
          </a:p>
        </p:txBody>
      </p:sp>
      <p:sp>
        <p:nvSpPr>
          <p:cNvPr id="133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523F66F3-6544-4B7D-94F7-2BC60CEAD1E4}" type="slidenum">
              <a:rPr lang="en-US" altLang="es-MX"/>
              <a:pPr/>
              <a:t>‹Nº›</a:t>
            </a:fld>
            <a:endParaRPr lang="en-US" altLang="es-MX"/>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MX"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accent2"/>
                </a:solidFill>
              </a:endParaRPr>
            </a:p>
          </p:txBody>
        </p:sp>
      </p:grpSp>
      <p:sp>
        <p:nvSpPr>
          <p:cNvPr id="133134"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MX"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MX" smtClean="0"/>
              <a:t>Click to edit Master text styles</a:t>
            </a:r>
          </a:p>
          <a:p>
            <a:pPr lvl="1"/>
            <a:r>
              <a:rPr lang="en-US" altLang="es-MX" smtClean="0"/>
              <a:t>Second level</a:t>
            </a:r>
          </a:p>
          <a:p>
            <a:pPr lvl="2"/>
            <a:r>
              <a:rPr lang="en-US" altLang="es-MX" smtClean="0"/>
              <a:t>Third level</a:t>
            </a:r>
          </a:p>
          <a:p>
            <a:pPr lvl="3"/>
            <a:r>
              <a:rPr lang="en-US" altLang="es-MX" smtClean="0"/>
              <a:t>Fourth level</a:t>
            </a:r>
          </a:p>
          <a:p>
            <a:pPr lvl="4"/>
            <a:r>
              <a:rPr lang="en-US" altLang="es-MX" smtClean="0"/>
              <a:t>Fifth level</a:t>
            </a:r>
          </a:p>
        </p:txBody>
      </p:sp>
      <p:sp>
        <p:nvSpPr>
          <p:cNvPr id="13313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fld id="{2FF220A7-0BA4-4090-9332-4C78F541BFD7}" type="datetime1">
              <a:rPr lang="en-US"/>
              <a:pPr>
                <a:defRPr/>
              </a:pPr>
              <a:t>11/13/2017</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81" r:id="rId6"/>
    <p:sldLayoutId id="2147483774" r:id="rId7"/>
    <p:sldLayoutId id="2147483775" r:id="rId8"/>
    <p:sldLayoutId id="2147483776" r:id="rId9"/>
    <p:sldLayoutId id="2147483777" r:id="rId10"/>
    <p:sldLayoutId id="2147483778" r:id="rId11"/>
    <p:sldLayoutId id="2147483779" r:id="rId12"/>
  </p:sldLayoutIdLst>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134"/>
                                        </p:tgtEl>
                                        <p:attrNameLst>
                                          <p:attrName>style.visibility</p:attrName>
                                        </p:attrNameLst>
                                      </p:cBhvr>
                                      <p:to>
                                        <p:strVal val="visible"/>
                                      </p:to>
                                    </p:set>
                                    <p:animEffect transition="in" filter="fade">
                                      <p:cBhvr>
                                        <p:cTn id="7" dur="2000"/>
                                        <p:tgtEl>
                                          <p:spTgt spid="133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4" grpId="0"/>
    </p:bldLst>
  </p:timing>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4BB779-E2C4-47DC-80BD-44E7A9DF411B}" type="slidenum">
              <a:rPr lang="en-US" altLang="es-MX">
                <a:latin typeface="Arial Black" panose="020B0A04020102020204" pitchFamily="34" charset="0"/>
              </a:rPr>
              <a:pPr/>
              <a:t>1</a:t>
            </a:fld>
            <a:endParaRPr lang="en-US" altLang="es-MX">
              <a:latin typeface="Arial Black" panose="020B0A04020102020204" pitchFamily="34" charset="0"/>
            </a:endParaRPr>
          </a:p>
        </p:txBody>
      </p:sp>
      <p:sp>
        <p:nvSpPr>
          <p:cNvPr id="4099" name="Rectangle 4"/>
          <p:cNvSpPr>
            <a:spLocks noGrp="1" noChangeArrowheads="1"/>
          </p:cNvSpPr>
          <p:nvPr>
            <p:ph type="title"/>
          </p:nvPr>
        </p:nvSpPr>
        <p:spPr>
          <a:xfrm>
            <a:off x="316706" y="762000"/>
            <a:ext cx="8510587" cy="914400"/>
          </a:xfrm>
        </p:spPr>
        <p:txBody>
          <a:bodyPr/>
          <a:lstStyle/>
          <a:p>
            <a:pPr eaLnBrk="1" hangingPunct="1"/>
            <a:r>
              <a:rPr lang="en-US" altLang="es-MX" sz="4000" b="1" dirty="0" err="1" smtClean="0">
                <a:solidFill>
                  <a:srgbClr val="000000"/>
                </a:solidFill>
              </a:rPr>
              <a:t>Introducción</a:t>
            </a:r>
            <a:r>
              <a:rPr lang="en-US" altLang="es-MX" sz="4000" b="1" dirty="0" smtClean="0">
                <a:solidFill>
                  <a:srgbClr val="000000"/>
                </a:solidFill>
              </a:rPr>
              <a:t> a la </a:t>
            </a:r>
            <a:r>
              <a:rPr lang="en-US" altLang="es-MX" sz="4000" b="1" dirty="0" err="1" smtClean="0">
                <a:solidFill>
                  <a:srgbClr val="000000"/>
                </a:solidFill>
              </a:rPr>
              <a:t>programación</a:t>
            </a:r>
            <a:r>
              <a:rPr lang="en-US" altLang="es-MX" sz="4000" b="1" dirty="0" smtClean="0">
                <a:solidFill>
                  <a:srgbClr val="000000"/>
                </a:solidFill>
              </a:rPr>
              <a:t> </a:t>
            </a:r>
            <a:r>
              <a:rPr lang="en-US" altLang="es-MX" sz="4000" b="1" dirty="0" err="1" smtClean="0">
                <a:solidFill>
                  <a:srgbClr val="000000"/>
                </a:solidFill>
              </a:rPr>
              <a:t>en</a:t>
            </a:r>
            <a:r>
              <a:rPr lang="en-US" altLang="es-MX" sz="4000" b="1" dirty="0" smtClean="0">
                <a:solidFill>
                  <a:srgbClr val="000000"/>
                </a:solidFill>
              </a:rPr>
              <a:t> Java</a:t>
            </a:r>
          </a:p>
        </p:txBody>
      </p:sp>
      <p:sp>
        <p:nvSpPr>
          <p:cNvPr id="3077" name="Rectangle 5"/>
          <p:cNvSpPr>
            <a:spLocks noChangeArrowheads="1"/>
          </p:cNvSpPr>
          <p:nvPr/>
        </p:nvSpPr>
        <p:spPr bwMode="auto">
          <a:xfrm>
            <a:off x="311019" y="3145656"/>
            <a:ext cx="8610600" cy="584775"/>
          </a:xfrm>
          <a:prstGeom prst="rect">
            <a:avLst/>
          </a:prstGeom>
          <a:noFill/>
          <a:ln w="9525">
            <a:noFill/>
            <a:miter lim="800000"/>
            <a:headEnd/>
            <a:tailEnd/>
          </a:ln>
        </p:spPr>
        <p:txBody>
          <a:bodyPr wrap="square" anchor="ctr">
            <a:spAutoFit/>
          </a:bodyPr>
          <a:lstStyle/>
          <a:p>
            <a:pPr>
              <a:defRPr/>
            </a:pPr>
            <a:r>
              <a:rPr lang="es-ES_tradnl" sz="2400" b="1" dirty="0"/>
              <a:t>  </a:t>
            </a:r>
            <a:r>
              <a:rPr lang="es-ES_tradnl" sz="3200" b="1" dirty="0"/>
              <a:t>Conferencia </a:t>
            </a:r>
            <a:r>
              <a:rPr lang="es-ES_tradnl" sz="3200" b="1" dirty="0" smtClean="0"/>
              <a:t>6 “Herencia y polimorfismo”</a:t>
            </a:r>
            <a:endParaRPr lang="es-ES_tradnl" sz="3200" b="1"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10</a:t>
            </a:fld>
            <a:endParaRPr lang="en-US" altLang="es-MX"/>
          </a:p>
        </p:txBody>
      </p:sp>
      <p:sp>
        <p:nvSpPr>
          <p:cNvPr id="5" name="Rectangle 4"/>
          <p:cNvSpPr txBox="1">
            <a:spLocks noChangeArrowheads="1"/>
          </p:cNvSpPr>
          <p:nvPr/>
        </p:nvSpPr>
        <p:spPr bwMode="auto">
          <a:xfrm>
            <a:off x="457200" y="72196"/>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6</a:t>
            </a:r>
            <a:r>
              <a:rPr lang="es-ES_tradnl" altLang="es-MX" sz="4000" b="1" kern="0" dirty="0" smtClean="0"/>
              <a:t>.1 </a:t>
            </a:r>
            <a:r>
              <a:rPr lang="es-MX" altLang="es-MX" sz="4000" b="1" kern="0" dirty="0" smtClean="0"/>
              <a:t>Herencia</a:t>
            </a:r>
            <a:endParaRPr lang="en-US" altLang="es-MX" sz="4000" b="1" kern="0" dirty="0" smtClean="0"/>
          </a:p>
        </p:txBody>
      </p:sp>
      <p:sp>
        <p:nvSpPr>
          <p:cNvPr id="6" name="Rectángulo 5"/>
          <p:cNvSpPr/>
          <p:nvPr/>
        </p:nvSpPr>
        <p:spPr>
          <a:xfrm>
            <a:off x="443344" y="1211686"/>
            <a:ext cx="8243455" cy="1815882"/>
          </a:xfrm>
          <a:prstGeom prst="rect">
            <a:avLst/>
          </a:prstGeom>
        </p:spPr>
        <p:txBody>
          <a:bodyPr wrap="square">
            <a:spAutoFit/>
          </a:bodyPr>
          <a:lstStyle/>
          <a:p>
            <a:pPr algn="just">
              <a:spcBef>
                <a:spcPts val="600"/>
              </a:spcBef>
              <a:spcAft>
                <a:spcPts val="0"/>
              </a:spcAft>
            </a:pPr>
            <a:r>
              <a:rPr lang="es-ES_tradnl" sz="2800" dirty="0" smtClean="0">
                <a:latin typeface="+mn-lt"/>
                <a:ea typeface="Times New Roman" panose="02020603050405020304" pitchFamily="18" charset="0"/>
              </a:rPr>
              <a:t>Para darle solución a este ejemplo se pueden plantear las siguientes clases: Trabajador, </a:t>
            </a:r>
            <a:r>
              <a:rPr lang="es-ES_tradnl" sz="2800" dirty="0">
                <a:latin typeface="+mn-lt"/>
                <a:ea typeface="Times New Roman" panose="02020603050405020304" pitchFamily="18" charset="0"/>
              </a:rPr>
              <a:t>Obrero, </a:t>
            </a:r>
            <a:r>
              <a:rPr lang="es-ES_tradnl" sz="2800" dirty="0" smtClean="0">
                <a:latin typeface="+mn-lt"/>
                <a:ea typeface="Times New Roman" panose="02020603050405020304" pitchFamily="18" charset="0"/>
              </a:rPr>
              <a:t>Empleado </a:t>
            </a:r>
            <a:r>
              <a:rPr lang="es-ES_tradnl" sz="2800" dirty="0">
                <a:latin typeface="+mn-lt"/>
                <a:ea typeface="Times New Roman" panose="02020603050405020304" pitchFamily="18" charset="0"/>
              </a:rPr>
              <a:t>de Limpieza, que se  representaron  </a:t>
            </a:r>
            <a:r>
              <a:rPr lang="es-ES_tradnl" sz="2800" dirty="0" smtClean="0">
                <a:latin typeface="+mn-lt"/>
                <a:ea typeface="Times New Roman" panose="02020603050405020304" pitchFamily="18" charset="0"/>
              </a:rPr>
              <a:t>a continuación:</a:t>
            </a:r>
            <a:endParaRPr lang="es-MX" sz="2800" dirty="0">
              <a:effectLst/>
              <a:latin typeface="+mn-lt"/>
              <a:ea typeface="Times New Roman" panose="02020603050405020304" pitchFamily="18" charset="0"/>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0" y="3200400"/>
            <a:ext cx="5508666" cy="3305199"/>
          </a:xfrm>
          <a:prstGeom prst="rect">
            <a:avLst/>
          </a:prstGeom>
        </p:spPr>
      </p:pic>
    </p:spTree>
    <p:extLst>
      <p:ext uri="{BB962C8B-B14F-4D97-AF65-F5344CB8AC3E}">
        <p14:creationId xmlns:p14="http://schemas.microsoft.com/office/powerpoint/2010/main" val="81695085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11</a:t>
            </a:fld>
            <a:endParaRPr lang="en-US" altLang="es-MX"/>
          </a:p>
        </p:txBody>
      </p:sp>
      <p:sp>
        <p:nvSpPr>
          <p:cNvPr id="5" name="Rectángulo 4"/>
          <p:cNvSpPr/>
          <p:nvPr/>
        </p:nvSpPr>
        <p:spPr>
          <a:xfrm>
            <a:off x="381000" y="1143000"/>
            <a:ext cx="7924800" cy="830997"/>
          </a:xfrm>
          <a:prstGeom prst="rect">
            <a:avLst/>
          </a:prstGeom>
        </p:spPr>
        <p:txBody>
          <a:bodyPr wrap="square">
            <a:spAutoFit/>
          </a:bodyPr>
          <a:lstStyle/>
          <a:p>
            <a:r>
              <a:rPr lang="es-ES_tradnl" sz="2400" dirty="0">
                <a:latin typeface="+mn-lt"/>
                <a:ea typeface="Times New Roman" panose="02020603050405020304" pitchFamily="18" charset="0"/>
              </a:rPr>
              <a:t>En este caso la implementación se puede hacer con el siguiente código:</a:t>
            </a:r>
            <a:endParaRPr lang="es-MX" sz="2400" dirty="0">
              <a:latin typeface="+mn-lt"/>
            </a:endParaRPr>
          </a:p>
        </p:txBody>
      </p:sp>
      <p:sp>
        <p:nvSpPr>
          <p:cNvPr id="6" name="Rectangle 4"/>
          <p:cNvSpPr txBox="1">
            <a:spLocks noChangeArrowheads="1"/>
          </p:cNvSpPr>
          <p:nvPr/>
        </p:nvSpPr>
        <p:spPr bwMode="auto">
          <a:xfrm>
            <a:off x="381000"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6</a:t>
            </a:r>
            <a:r>
              <a:rPr lang="es-ES_tradnl" altLang="es-MX" sz="4000" b="1" kern="0" dirty="0" smtClean="0"/>
              <a:t>.1 </a:t>
            </a:r>
            <a:r>
              <a:rPr lang="es-MX" altLang="es-MX" sz="4000" b="1" kern="0" dirty="0" smtClean="0"/>
              <a:t>Herencia</a:t>
            </a:r>
            <a:endParaRPr lang="en-US" altLang="es-MX" sz="4000" b="1" kern="0" dirty="0" smtClean="0"/>
          </a:p>
        </p:txBody>
      </p:sp>
      <p:sp>
        <p:nvSpPr>
          <p:cNvPr id="7" name="Rectángulo 6"/>
          <p:cNvSpPr/>
          <p:nvPr/>
        </p:nvSpPr>
        <p:spPr>
          <a:xfrm>
            <a:off x="228600" y="2297192"/>
            <a:ext cx="8915400" cy="4401205"/>
          </a:xfrm>
          <a:prstGeom prst="rect">
            <a:avLst/>
          </a:prstGeom>
        </p:spPr>
        <p:txBody>
          <a:bodyPr wrap="square">
            <a:spAutoFit/>
          </a:bodyPr>
          <a:lstStyle/>
          <a:p>
            <a:r>
              <a:rPr lang="es-MX" sz="2000" dirty="0" err="1">
                <a:solidFill>
                  <a:srgbClr val="8000FF"/>
                </a:solidFill>
                <a:latin typeface="Courier New" panose="02070309020205020404" pitchFamily="49" charset="0"/>
              </a:rPr>
              <a:t>class</a:t>
            </a:r>
            <a:r>
              <a:rPr lang="es-MX" sz="2000" dirty="0">
                <a:solidFill>
                  <a:srgbClr val="000000"/>
                </a:solidFill>
                <a:latin typeface="Courier New" panose="02070309020205020404" pitchFamily="49" charset="0"/>
              </a:rPr>
              <a:t> Trabajador</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dirty="0">
                <a:solidFill>
                  <a:srgbClr val="000000"/>
                </a:solidFill>
                <a:latin typeface="Courier New" panose="02070309020205020404" pitchFamily="49" charset="0"/>
              </a:rPr>
              <a:t>	</a:t>
            </a:r>
            <a:r>
              <a:rPr lang="es-MX" sz="2000" dirty="0" err="1" smtClean="0">
                <a:solidFill>
                  <a:srgbClr val="8000FF"/>
                </a:solidFill>
                <a:latin typeface="Courier New" panose="02070309020205020404" pitchFamily="49" charset="0"/>
              </a:rPr>
              <a:t>protected</a:t>
            </a:r>
            <a:r>
              <a:rPr lang="es-MX" sz="2000" dirty="0" smtClean="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String</a:t>
            </a:r>
            <a:r>
              <a:rPr lang="es-MX" sz="2000" dirty="0">
                <a:solidFill>
                  <a:srgbClr val="000000"/>
                </a:solidFill>
                <a:latin typeface="Courier New" panose="02070309020205020404" pitchFamily="49" charset="0"/>
              </a:rPr>
              <a:t> nombre</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smtClean="0">
                <a:solidFill>
                  <a:srgbClr val="000000"/>
                </a:solidFill>
                <a:latin typeface="Courier New" panose="02070309020205020404" pitchFamily="49" charset="0"/>
              </a:rPr>
              <a:t>	</a:t>
            </a:r>
          </a:p>
          <a:p>
            <a:r>
              <a:rPr lang="es-MX" sz="2000" dirty="0">
                <a:solidFill>
                  <a:srgbClr val="000000"/>
                </a:solidFill>
                <a:latin typeface="Courier New" panose="02070309020205020404" pitchFamily="49" charset="0"/>
              </a:rPr>
              <a:t>	</a:t>
            </a:r>
            <a:r>
              <a:rPr lang="es-MX" sz="2000" dirty="0" err="1" smtClean="0">
                <a:solidFill>
                  <a:srgbClr val="8000FF"/>
                </a:solidFill>
                <a:latin typeface="Courier New" panose="02070309020205020404" pitchFamily="49" charset="0"/>
              </a:rPr>
              <a:t>protected</a:t>
            </a:r>
            <a:r>
              <a:rPr lang="es-MX" sz="2000" dirty="0" smtClean="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float</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sb</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smtClean="0">
                <a:solidFill>
                  <a:srgbClr val="008000"/>
                </a:solidFill>
                <a:latin typeface="Courier New" panose="02070309020205020404" pitchFamily="49" charset="0"/>
              </a:rPr>
              <a:t>//salario </a:t>
            </a:r>
            <a:r>
              <a:rPr lang="es-MX" sz="2000" dirty="0" err="1">
                <a:solidFill>
                  <a:srgbClr val="008000"/>
                </a:solidFill>
                <a:latin typeface="Courier New" panose="02070309020205020404" pitchFamily="49" charset="0"/>
              </a:rPr>
              <a:t>basico</a:t>
            </a:r>
            <a:r>
              <a:rPr lang="es-MX" sz="2000" dirty="0">
                <a:solidFill>
                  <a:srgbClr val="008000"/>
                </a:solidFill>
                <a:latin typeface="Courier New" panose="02070309020205020404" pitchFamily="49" charset="0"/>
              </a:rPr>
              <a:t> </a:t>
            </a:r>
            <a:endParaRPr lang="es-MX" sz="2000" dirty="0" smtClean="0">
              <a:solidFill>
                <a:srgbClr val="008000"/>
              </a:solidFill>
              <a:latin typeface="Courier New" panose="02070309020205020404" pitchFamily="49" charset="0"/>
            </a:endParaRPr>
          </a:p>
          <a:p>
            <a:r>
              <a:rPr lang="es-MX" sz="2000" dirty="0">
                <a:solidFill>
                  <a:srgbClr val="008000"/>
                </a:solidFill>
                <a:latin typeface="Courier New" panose="02070309020205020404" pitchFamily="49" charset="0"/>
              </a:rPr>
              <a:t>	</a:t>
            </a:r>
            <a:r>
              <a:rPr lang="es-MX" sz="2000" dirty="0" err="1" smtClean="0">
                <a:solidFill>
                  <a:srgbClr val="8000FF"/>
                </a:solidFill>
                <a:latin typeface="Courier New" panose="02070309020205020404" pitchFamily="49" charset="0"/>
              </a:rPr>
              <a:t>protected</a:t>
            </a:r>
            <a:r>
              <a:rPr lang="es-MX" sz="2000" dirty="0" smtClean="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float</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dt</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a:solidFill>
                  <a:srgbClr val="008000"/>
                </a:solidFill>
                <a:latin typeface="Courier New" panose="02070309020205020404" pitchFamily="49" charset="0"/>
              </a:rPr>
              <a:t>// </a:t>
            </a:r>
            <a:r>
              <a:rPr lang="es-MX" sz="2000" dirty="0" err="1">
                <a:solidFill>
                  <a:srgbClr val="008000"/>
                </a:solidFill>
                <a:latin typeface="Courier New" panose="02070309020205020404" pitchFamily="49" charset="0"/>
              </a:rPr>
              <a:t>dias</a:t>
            </a:r>
            <a:r>
              <a:rPr lang="es-MX" sz="2000" dirty="0">
                <a:solidFill>
                  <a:srgbClr val="008000"/>
                </a:solidFill>
                <a:latin typeface="Courier New" panose="02070309020205020404" pitchFamily="49" charset="0"/>
              </a:rPr>
              <a:t> trabajados </a:t>
            </a:r>
            <a:endParaRPr lang="es-MX" sz="2000" dirty="0" smtClean="0">
              <a:solidFill>
                <a:srgbClr val="008000"/>
              </a:solidFill>
              <a:latin typeface="Courier New" panose="02070309020205020404" pitchFamily="49" charset="0"/>
            </a:endParaRPr>
          </a:p>
          <a:p>
            <a:endParaRPr lang="es-MX" sz="2000" dirty="0" smtClean="0">
              <a:solidFill>
                <a:srgbClr val="008000"/>
              </a:solidFill>
              <a:latin typeface="Courier New" panose="02070309020205020404" pitchFamily="49" charset="0"/>
            </a:endParaRPr>
          </a:p>
          <a:p>
            <a:r>
              <a:rPr lang="es-MX" sz="2000" dirty="0">
                <a:solidFill>
                  <a:srgbClr val="008000"/>
                </a:solidFill>
                <a:latin typeface="Courier New" panose="02070309020205020404" pitchFamily="49" charset="0"/>
              </a:rPr>
              <a:t>	</a:t>
            </a:r>
            <a:r>
              <a:rPr lang="es-MX" sz="2000" dirty="0" err="1" smtClean="0">
                <a:solidFill>
                  <a:srgbClr val="8000FF"/>
                </a:solidFill>
                <a:latin typeface="Courier New" panose="02070309020205020404" pitchFamily="49" charset="0"/>
              </a:rPr>
              <a:t>public</a:t>
            </a:r>
            <a:r>
              <a:rPr lang="es-MX" sz="2000" dirty="0" smtClean="0">
                <a:solidFill>
                  <a:srgbClr val="000000"/>
                </a:solidFill>
                <a:latin typeface="Courier New" panose="02070309020205020404" pitchFamily="49" charset="0"/>
              </a:rPr>
              <a:t> </a:t>
            </a:r>
            <a:r>
              <a:rPr lang="es-MX" sz="2000" dirty="0">
                <a:solidFill>
                  <a:srgbClr val="000000"/>
                </a:solidFill>
                <a:latin typeface="Courier New" panose="02070309020205020404" pitchFamily="49" charset="0"/>
              </a:rPr>
              <a:t>Trabajador</a:t>
            </a:r>
            <a:r>
              <a:rPr lang="es-MX" sz="2000" b="1" dirty="0">
                <a:solidFill>
                  <a:srgbClr val="000080"/>
                </a:solidFill>
                <a:latin typeface="Courier New" panose="02070309020205020404" pitchFamily="49" charset="0"/>
              </a:rPr>
              <a:t>(</a:t>
            </a:r>
            <a:r>
              <a:rPr lang="es-MX" sz="2000" dirty="0" err="1">
                <a:solidFill>
                  <a:srgbClr val="000000"/>
                </a:solidFill>
                <a:latin typeface="Courier New" panose="02070309020205020404" pitchFamily="49" charset="0"/>
              </a:rPr>
              <a:t>String</a:t>
            </a:r>
            <a:r>
              <a:rPr lang="es-MX" sz="2000" dirty="0">
                <a:solidFill>
                  <a:srgbClr val="000000"/>
                </a:solidFill>
                <a:latin typeface="Courier New" panose="02070309020205020404" pitchFamily="49" charset="0"/>
              </a:rPr>
              <a:t> nombre</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float</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sb</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int</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dt</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smtClean="0">
                <a:solidFill>
                  <a:srgbClr val="000000"/>
                </a:solidFill>
                <a:latin typeface="Courier New" panose="02070309020205020404" pitchFamily="49" charset="0"/>
              </a:rPr>
              <a:t>		</a:t>
            </a:r>
            <a:r>
              <a:rPr lang="es-MX" sz="2000" b="1" dirty="0" err="1" smtClean="0">
                <a:solidFill>
                  <a:srgbClr val="0000FF"/>
                </a:solidFill>
                <a:latin typeface="Courier New" panose="02070309020205020404" pitchFamily="49" charset="0"/>
              </a:rPr>
              <a:t>this</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nombre</a:t>
            </a:r>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nombre</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b="1" dirty="0">
                <a:solidFill>
                  <a:srgbClr val="000000"/>
                </a:solidFill>
                <a:latin typeface="Courier New" panose="02070309020205020404" pitchFamily="49" charset="0"/>
              </a:rPr>
              <a:t>	</a:t>
            </a:r>
            <a:r>
              <a:rPr lang="es-MX" sz="2000" b="1" dirty="0" smtClean="0">
                <a:solidFill>
                  <a:srgbClr val="000000"/>
                </a:solidFill>
                <a:latin typeface="Courier New" panose="02070309020205020404" pitchFamily="49" charset="0"/>
              </a:rPr>
              <a:t>	</a:t>
            </a:r>
            <a:r>
              <a:rPr lang="es-MX" sz="2000" b="1" dirty="0" smtClean="0">
                <a:solidFill>
                  <a:srgbClr val="0000FF"/>
                </a:solidFill>
                <a:latin typeface="Courier New" panose="02070309020205020404" pitchFamily="49" charset="0"/>
              </a:rPr>
              <a:t>this</a:t>
            </a:r>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sb</a:t>
            </a:r>
            <a:r>
              <a:rPr lang="es-MX" sz="2000" b="1" dirty="0"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sb</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b="1" dirty="0">
                <a:solidFill>
                  <a:srgbClr val="000000"/>
                </a:solidFill>
                <a:latin typeface="Courier New" panose="02070309020205020404" pitchFamily="49" charset="0"/>
              </a:rPr>
              <a:t>	</a:t>
            </a:r>
            <a:r>
              <a:rPr lang="es-MX" sz="2000" b="1" dirty="0" smtClean="0">
                <a:solidFill>
                  <a:srgbClr val="000000"/>
                </a:solidFill>
                <a:latin typeface="Courier New" panose="02070309020205020404" pitchFamily="49" charset="0"/>
              </a:rPr>
              <a:t>	</a:t>
            </a:r>
            <a:r>
              <a:rPr lang="es-MX" sz="2000" b="1" dirty="0" err="1" smtClean="0">
                <a:solidFill>
                  <a:srgbClr val="0000FF"/>
                </a:solidFill>
                <a:latin typeface="Courier New" panose="02070309020205020404" pitchFamily="49" charset="0"/>
              </a:rPr>
              <a:t>this</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dt</a:t>
            </a:r>
            <a:r>
              <a:rPr lang="es-MX" sz="2000" b="1" dirty="0"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dt</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b="1" dirty="0">
                <a:solidFill>
                  <a:srgbClr val="000000"/>
                </a:solidFill>
                <a:latin typeface="Courier New" panose="02070309020205020404" pitchFamily="49" charset="0"/>
              </a:rPr>
              <a:t>	</a:t>
            </a:r>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 </a:t>
            </a:r>
          </a:p>
          <a:p>
            <a:r>
              <a:rPr lang="es-MX" sz="2000" dirty="0">
                <a:solidFill>
                  <a:srgbClr val="000000"/>
                </a:solidFill>
                <a:latin typeface="Courier New" panose="02070309020205020404" pitchFamily="49" charset="0"/>
              </a:rPr>
              <a:t>	</a:t>
            </a:r>
            <a:r>
              <a:rPr lang="es-MX" sz="2000" dirty="0" err="1" smtClean="0">
                <a:solidFill>
                  <a:srgbClr val="8000FF"/>
                </a:solidFill>
                <a:latin typeface="Courier New" panose="02070309020205020404" pitchFamily="49" charset="0"/>
              </a:rPr>
              <a:t>public</a:t>
            </a:r>
            <a:r>
              <a:rPr lang="es-MX" sz="2000" dirty="0" smtClean="0">
                <a:solidFill>
                  <a:srgbClr val="8000FF"/>
                </a:solidFill>
                <a:latin typeface="Courier New" panose="02070309020205020404" pitchFamily="49" charset="0"/>
              </a:rPr>
              <a:t> </a:t>
            </a:r>
            <a:r>
              <a:rPr lang="es-MX" sz="2000" dirty="0" err="1" smtClean="0">
                <a:solidFill>
                  <a:srgbClr val="8000FF"/>
                </a:solidFill>
                <a:latin typeface="Courier New" panose="02070309020205020404" pitchFamily="49" charset="0"/>
              </a:rPr>
              <a:t>float</a:t>
            </a:r>
            <a:r>
              <a:rPr lang="es-MX" sz="2000" dirty="0" smtClean="0">
                <a:solidFill>
                  <a:srgbClr val="000000"/>
                </a:solidFill>
                <a:latin typeface="Courier New" panose="02070309020205020404" pitchFamily="49" charset="0"/>
              </a:rPr>
              <a:t> </a:t>
            </a:r>
            <a:r>
              <a:rPr lang="es-MX" sz="2000" dirty="0">
                <a:solidFill>
                  <a:srgbClr val="000000"/>
                </a:solidFill>
                <a:latin typeface="Courier New" panose="02070309020205020404" pitchFamily="49" charset="0"/>
              </a:rPr>
              <a:t>salario</a:t>
            </a:r>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 </a:t>
            </a:r>
          </a:p>
          <a:p>
            <a:r>
              <a:rPr lang="es-MX" sz="2000" b="1" dirty="0">
                <a:solidFill>
                  <a:srgbClr val="000000"/>
                </a:solidFill>
                <a:latin typeface="Courier New" panose="02070309020205020404" pitchFamily="49" charset="0"/>
              </a:rPr>
              <a:t>	</a:t>
            </a:r>
            <a:r>
              <a:rPr lang="es-MX" sz="2000" b="1" dirty="0" smtClean="0">
                <a:solidFill>
                  <a:srgbClr val="000000"/>
                </a:solidFill>
                <a:latin typeface="Courier New" panose="02070309020205020404" pitchFamily="49" charset="0"/>
              </a:rPr>
              <a:t>	</a:t>
            </a:r>
            <a:r>
              <a:rPr lang="es-MX" sz="2000" b="1" dirty="0" err="1" smtClean="0">
                <a:solidFill>
                  <a:srgbClr val="0000FF"/>
                </a:solidFill>
                <a:latin typeface="Courier New" panose="02070309020205020404" pitchFamily="49" charset="0"/>
              </a:rPr>
              <a:t>return</a:t>
            </a:r>
            <a:r>
              <a:rPr lang="es-MX" sz="2000" dirty="0" smtClean="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sb</a:t>
            </a:r>
            <a:r>
              <a:rPr lang="es-MX" sz="2000" b="1" dirty="0">
                <a:solidFill>
                  <a:srgbClr val="000080"/>
                </a:solidFill>
                <a:latin typeface="Courier New" panose="02070309020205020404" pitchFamily="49" charset="0"/>
              </a:rPr>
              <a:t>*</a:t>
            </a:r>
            <a:r>
              <a:rPr lang="es-MX" sz="2000" dirty="0" err="1">
                <a:solidFill>
                  <a:srgbClr val="000000"/>
                </a:solidFill>
                <a:latin typeface="Courier New" panose="02070309020205020404" pitchFamily="49" charset="0"/>
              </a:rPr>
              <a:t>dt</a:t>
            </a:r>
            <a:r>
              <a:rPr lang="es-MX" sz="2000" b="1" dirty="0">
                <a:solidFill>
                  <a:srgbClr val="000080"/>
                </a:solidFill>
                <a:latin typeface="Courier New" panose="02070309020205020404" pitchFamily="49" charset="0"/>
              </a:rPr>
              <a:t>/</a:t>
            </a:r>
            <a:r>
              <a:rPr lang="es-MX" sz="2000" dirty="0">
                <a:solidFill>
                  <a:srgbClr val="FF8000"/>
                </a:solidFill>
                <a:latin typeface="Courier New" panose="02070309020205020404" pitchFamily="49" charset="0"/>
              </a:rPr>
              <a:t>24</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b="1" dirty="0">
                <a:solidFill>
                  <a:srgbClr val="000000"/>
                </a:solidFill>
                <a:latin typeface="Courier New" panose="02070309020205020404" pitchFamily="49" charset="0"/>
              </a:rPr>
              <a:t>	</a:t>
            </a:r>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 </a:t>
            </a:r>
          </a:p>
          <a:p>
            <a:r>
              <a:rPr lang="es-MX" sz="2000" b="1" dirty="0" smtClean="0">
                <a:solidFill>
                  <a:srgbClr val="000080"/>
                </a:solidFill>
                <a:latin typeface="Courier New" panose="02070309020205020404" pitchFamily="49" charset="0"/>
              </a:rPr>
              <a:t>}</a:t>
            </a:r>
            <a:endParaRPr lang="es-MX" sz="2000" dirty="0">
              <a:effectLst/>
            </a:endParaRPr>
          </a:p>
        </p:txBody>
      </p:sp>
    </p:spTree>
    <p:extLst>
      <p:ext uri="{BB962C8B-B14F-4D97-AF65-F5344CB8AC3E}">
        <p14:creationId xmlns:p14="http://schemas.microsoft.com/office/powerpoint/2010/main" val="23144267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12</a:t>
            </a:fld>
            <a:endParaRPr lang="en-US" altLang="es-MX"/>
          </a:p>
        </p:txBody>
      </p:sp>
      <p:sp>
        <p:nvSpPr>
          <p:cNvPr id="5" name="Rectangle 4"/>
          <p:cNvSpPr txBox="1">
            <a:spLocks noChangeArrowheads="1"/>
          </p:cNvSpPr>
          <p:nvPr/>
        </p:nvSpPr>
        <p:spPr bwMode="auto">
          <a:xfrm>
            <a:off x="381000"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6</a:t>
            </a:r>
            <a:r>
              <a:rPr lang="es-ES_tradnl" altLang="es-MX" sz="4000" b="1" kern="0" dirty="0" smtClean="0"/>
              <a:t>.1 </a:t>
            </a:r>
            <a:r>
              <a:rPr lang="es-MX" altLang="es-MX" sz="4000" b="1" kern="0" dirty="0" smtClean="0"/>
              <a:t>Herencia</a:t>
            </a:r>
            <a:endParaRPr lang="en-US" altLang="es-MX" sz="4000" b="1" kern="0" dirty="0" smtClean="0"/>
          </a:p>
        </p:txBody>
      </p:sp>
      <p:sp>
        <p:nvSpPr>
          <p:cNvPr id="6" name="Rectángulo 5"/>
          <p:cNvSpPr/>
          <p:nvPr/>
        </p:nvSpPr>
        <p:spPr>
          <a:xfrm>
            <a:off x="228600" y="996344"/>
            <a:ext cx="8458200" cy="1461939"/>
          </a:xfrm>
          <a:prstGeom prst="rect">
            <a:avLst/>
          </a:prstGeom>
        </p:spPr>
        <p:txBody>
          <a:bodyPr wrap="square">
            <a:spAutoFit/>
          </a:bodyPr>
          <a:lstStyle/>
          <a:p>
            <a:pPr algn="just">
              <a:spcBef>
                <a:spcPts val="600"/>
              </a:spcBef>
              <a:spcAft>
                <a:spcPts val="0"/>
              </a:spcAft>
            </a:pPr>
            <a:r>
              <a:rPr lang="es-ES_tradnl" sz="2000" dirty="0">
                <a:latin typeface="+mn-lt"/>
                <a:ea typeface="Times New Roman" panose="02020603050405020304" pitchFamily="18" charset="0"/>
              </a:rPr>
              <a:t>Observar que los atributos nombre, salario básico y </a:t>
            </a:r>
            <a:r>
              <a:rPr lang="es-ES_tradnl" sz="2400" dirty="0">
                <a:latin typeface="+mn-lt"/>
                <a:ea typeface="Times New Roman" panose="02020603050405020304" pitchFamily="18" charset="0"/>
              </a:rPr>
              <a:t>días</a:t>
            </a:r>
            <a:r>
              <a:rPr lang="es-ES_tradnl" sz="2000" dirty="0">
                <a:latin typeface="+mn-lt"/>
                <a:ea typeface="Times New Roman" panose="02020603050405020304" pitchFamily="18" charset="0"/>
              </a:rPr>
              <a:t> trabajados han sido declarados en con el modificador </a:t>
            </a:r>
            <a:r>
              <a:rPr lang="es-ES_tradnl" sz="2000" b="1" dirty="0" err="1">
                <a:latin typeface="+mn-lt"/>
                <a:ea typeface="Times New Roman" panose="02020603050405020304" pitchFamily="18" charset="0"/>
              </a:rPr>
              <a:t>protected</a:t>
            </a:r>
            <a:r>
              <a:rPr lang="es-ES_tradnl" sz="2000" dirty="0">
                <a:latin typeface="+mn-lt"/>
                <a:ea typeface="Times New Roman" panose="02020603050405020304" pitchFamily="18" charset="0"/>
              </a:rPr>
              <a:t>, pues si fueran privados no pudieran ser accedidos desde las clases que heredan de Trabajador. </a:t>
            </a:r>
            <a:endParaRPr lang="es-MX" sz="2000" dirty="0">
              <a:latin typeface="+mn-lt"/>
              <a:ea typeface="Times New Roman" panose="02020603050405020304" pitchFamily="18" charset="0"/>
            </a:endParaRPr>
          </a:p>
          <a:p>
            <a:pPr>
              <a:spcBef>
                <a:spcPts val="600"/>
              </a:spcBef>
              <a:spcAft>
                <a:spcPts val="0"/>
              </a:spcAft>
            </a:pPr>
            <a:r>
              <a:rPr lang="es-ES_tradnl" sz="2000" dirty="0">
                <a:latin typeface="+mn-lt"/>
                <a:ea typeface="Times New Roman" panose="02020603050405020304" pitchFamily="18" charset="0"/>
              </a:rPr>
              <a:t>La clase empleado de limpieza tendría el siguiente aspecto:</a:t>
            </a:r>
            <a:endParaRPr lang="es-MX" sz="2000" dirty="0">
              <a:effectLst/>
              <a:latin typeface="+mn-lt"/>
              <a:ea typeface="Times New Roman" panose="02020603050405020304" pitchFamily="18" charset="0"/>
            </a:endParaRPr>
          </a:p>
        </p:txBody>
      </p:sp>
      <p:sp>
        <p:nvSpPr>
          <p:cNvPr id="8" name="Rectángulo 7"/>
          <p:cNvSpPr/>
          <p:nvPr/>
        </p:nvSpPr>
        <p:spPr>
          <a:xfrm>
            <a:off x="183572" y="2603756"/>
            <a:ext cx="8624456" cy="4247317"/>
          </a:xfrm>
          <a:prstGeom prst="rect">
            <a:avLst/>
          </a:prstGeom>
        </p:spPr>
        <p:txBody>
          <a:bodyPr wrap="square">
            <a:spAutoFit/>
          </a:bodyPr>
          <a:lstStyle/>
          <a:p>
            <a:r>
              <a:rPr lang="es-MX" dirty="0" err="1">
                <a:solidFill>
                  <a:srgbClr val="8000FF"/>
                </a:solidFill>
                <a:latin typeface="Courier New" panose="02070309020205020404" pitchFamily="49" charset="0"/>
              </a:rPr>
              <a:t>class</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EmpLimpieza</a:t>
            </a:r>
            <a:r>
              <a:rPr lang="es-MX" dirty="0">
                <a:solidFill>
                  <a:srgbClr val="000000"/>
                </a:solidFill>
                <a:latin typeface="Courier New" panose="02070309020205020404" pitchFamily="49" charset="0"/>
              </a:rPr>
              <a:t> </a:t>
            </a:r>
            <a:r>
              <a:rPr lang="es-MX" b="1" dirty="0" err="1">
                <a:solidFill>
                  <a:srgbClr val="0000FF"/>
                </a:solidFill>
                <a:latin typeface="Courier New" panose="02070309020205020404" pitchFamily="49" charset="0"/>
              </a:rPr>
              <a:t>extends</a:t>
            </a:r>
            <a:r>
              <a:rPr lang="es-MX" dirty="0">
                <a:solidFill>
                  <a:srgbClr val="000000"/>
                </a:solidFill>
                <a:latin typeface="Courier New" panose="02070309020205020404" pitchFamily="49" charset="0"/>
              </a:rPr>
              <a:t> Trabajador</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dirty="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private</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float</a:t>
            </a:r>
            <a:r>
              <a:rPr lang="es-MX" dirty="0">
                <a:solidFill>
                  <a:srgbClr val="000000"/>
                </a:solidFill>
                <a:latin typeface="Courier New" panose="02070309020205020404" pitchFamily="49" charset="0"/>
              </a:rPr>
              <a:t> norma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dirty="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private</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float</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cump</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dirty="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EmpLimpieza</a:t>
            </a:r>
            <a:r>
              <a:rPr lang="es-MX" b="1" dirty="0">
                <a:solidFill>
                  <a:srgbClr val="000080"/>
                </a:solidFill>
                <a:latin typeface="Courier New" panose="02070309020205020404" pitchFamily="49" charset="0"/>
              </a:rPr>
              <a:t>(</a:t>
            </a:r>
            <a:r>
              <a:rPr lang="es-MX" dirty="0" err="1">
                <a:solidFill>
                  <a:srgbClr val="000000"/>
                </a:solidFill>
                <a:latin typeface="Courier New" panose="02070309020205020404" pitchFamily="49" charset="0"/>
              </a:rPr>
              <a:t>String</a:t>
            </a:r>
            <a:r>
              <a:rPr lang="es-MX" dirty="0">
                <a:solidFill>
                  <a:srgbClr val="000000"/>
                </a:solidFill>
                <a:latin typeface="Courier New" panose="02070309020205020404" pitchFamily="49" charset="0"/>
              </a:rPr>
              <a:t> nombre</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float</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sb</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float</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dt</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smtClean="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float</a:t>
            </a:r>
            <a:r>
              <a:rPr lang="es-MX" dirty="0" smtClean="0">
                <a:solidFill>
                  <a:srgbClr val="000000"/>
                </a:solidFill>
                <a:latin typeface="Courier New" panose="02070309020205020404" pitchFamily="49" charset="0"/>
              </a:rPr>
              <a:t> </a:t>
            </a:r>
            <a:r>
              <a:rPr lang="es-MX" dirty="0">
                <a:solidFill>
                  <a:srgbClr val="000000"/>
                </a:solidFill>
                <a:latin typeface="Courier New" panose="02070309020205020404" pitchFamily="49" charset="0"/>
              </a:rPr>
              <a:t>norma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float</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cump</a:t>
            </a:r>
            <a:r>
              <a:rPr lang="es-MX" b="1" dirty="0" smtClean="0">
                <a:solidFill>
                  <a:srgbClr val="000080"/>
                </a:solidFill>
                <a:latin typeface="Courier New" panose="02070309020205020404" pitchFamily="49" charset="0"/>
              </a:rPr>
              <a:t>)</a:t>
            </a:r>
          </a:p>
          <a:p>
            <a:r>
              <a:rPr lang="es-MX" b="1" dirty="0">
                <a:solidFill>
                  <a:srgbClr val="000080"/>
                </a:solidFill>
                <a:latin typeface="Courier New" panose="02070309020205020404" pitchFamily="49" charset="0"/>
              </a:rPr>
              <a:t>	</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r>
              <a:rPr lang="es-MX" b="1" dirty="0">
                <a:solidFill>
                  <a:srgbClr val="000000"/>
                </a:solidFill>
                <a:latin typeface="Courier New" panose="02070309020205020404" pitchFamily="49" charset="0"/>
              </a:rPr>
              <a:t>	</a:t>
            </a:r>
            <a:r>
              <a:rPr lang="es-MX" b="1" dirty="0" smtClean="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super</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nombre</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sb</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dt</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a:solidFill>
                  <a:srgbClr val="008000"/>
                </a:solidFill>
                <a:latin typeface="Courier New" panose="02070309020205020404" pitchFamily="49" charset="0"/>
              </a:rPr>
              <a:t>//llamar </a:t>
            </a:r>
            <a:r>
              <a:rPr lang="es-MX" dirty="0" smtClean="0">
                <a:solidFill>
                  <a:srgbClr val="008000"/>
                </a:solidFill>
                <a:latin typeface="Courier New" panose="02070309020205020404" pitchFamily="49" charset="0"/>
              </a:rPr>
              <a:t>constructor base 		</a:t>
            </a:r>
            <a:r>
              <a:rPr lang="es-MX" b="1" dirty="0" err="1" smtClean="0">
                <a:solidFill>
                  <a:srgbClr val="0000FF"/>
                </a:solidFill>
                <a:latin typeface="Courier New" panose="02070309020205020404" pitchFamily="49" charset="0"/>
              </a:rPr>
              <a:t>this</a:t>
            </a:r>
            <a:r>
              <a:rPr lang="es-MX" b="1" dirty="0" err="1"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norma</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norma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a:solidFill>
                  <a:srgbClr val="000000"/>
                </a:solidFill>
                <a:latin typeface="Courier New" panose="02070309020205020404" pitchFamily="49" charset="0"/>
              </a:rPr>
              <a:t>	</a:t>
            </a:r>
            <a:r>
              <a:rPr lang="es-MX" b="1" dirty="0" smtClean="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this</a:t>
            </a:r>
            <a:r>
              <a:rPr lang="es-MX" b="1" dirty="0" err="1"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cump</a:t>
            </a:r>
            <a:r>
              <a:rPr lang="es-MX" b="1" dirty="0"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cump</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a:solidFill>
                  <a:srgbClr val="000000"/>
                </a:solidFill>
                <a:latin typeface="Courier New" panose="02070309020205020404" pitchFamily="49" charset="0"/>
              </a:rPr>
              <a:t>	</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r>
              <a:rPr lang="es-MX" dirty="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float</a:t>
            </a:r>
            <a:r>
              <a:rPr lang="es-MX" dirty="0">
                <a:solidFill>
                  <a:srgbClr val="000000"/>
                </a:solidFill>
                <a:latin typeface="Courier New" panose="02070309020205020404" pitchFamily="49" charset="0"/>
              </a:rPr>
              <a:t> salario</a:t>
            </a:r>
            <a:r>
              <a:rPr lang="es-MX" b="1" dirty="0" smtClean="0">
                <a:solidFill>
                  <a:srgbClr val="000080"/>
                </a:solidFill>
                <a:latin typeface="Courier New" panose="02070309020205020404" pitchFamily="49" charset="0"/>
              </a:rPr>
              <a:t>()</a:t>
            </a:r>
          </a:p>
          <a:p>
            <a:r>
              <a:rPr lang="es-MX" b="1" dirty="0">
                <a:solidFill>
                  <a:srgbClr val="000080"/>
                </a:solidFill>
                <a:latin typeface="Courier New" panose="02070309020205020404" pitchFamily="49" charset="0"/>
              </a:rPr>
              <a:t>	</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r>
              <a:rPr lang="es-MX" b="1" dirty="0">
                <a:solidFill>
                  <a:srgbClr val="000000"/>
                </a:solidFill>
                <a:latin typeface="Courier New" panose="02070309020205020404" pitchFamily="49" charset="0"/>
              </a:rPr>
              <a:t>	</a:t>
            </a:r>
            <a:r>
              <a:rPr lang="es-MX" b="1" dirty="0" smtClean="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return</a:t>
            </a:r>
            <a:r>
              <a:rPr lang="es-MX" dirty="0" smtClean="0">
                <a:solidFill>
                  <a:srgbClr val="000000"/>
                </a:solidFill>
                <a:latin typeface="Courier New" panose="02070309020205020404" pitchFamily="49" charset="0"/>
              </a:rPr>
              <a:t> </a:t>
            </a:r>
            <a:r>
              <a:rPr lang="es-MX" b="1" dirty="0" err="1">
                <a:solidFill>
                  <a:srgbClr val="0000FF"/>
                </a:solidFill>
                <a:latin typeface="Courier New" panose="02070309020205020404" pitchFamily="49" charset="0"/>
              </a:rPr>
              <a:t>super</a:t>
            </a:r>
            <a:r>
              <a:rPr lang="es-MX" b="1" dirty="0" err="1">
                <a:solidFill>
                  <a:srgbClr val="000080"/>
                </a:solidFill>
                <a:latin typeface="Courier New" panose="02070309020205020404" pitchFamily="49" charset="0"/>
              </a:rPr>
              <a:t>.</a:t>
            </a:r>
            <a:r>
              <a:rPr lang="es-MX" dirty="0" err="1">
                <a:solidFill>
                  <a:srgbClr val="000000"/>
                </a:solidFill>
                <a:latin typeface="Courier New" panose="02070309020205020404" pitchFamily="49" charset="0"/>
              </a:rPr>
              <a:t>salario</a:t>
            </a:r>
            <a:r>
              <a:rPr lang="es-MX" b="1" dirty="0">
                <a:solidFill>
                  <a:srgbClr val="000080"/>
                </a:solidFill>
                <a:latin typeface="Courier New" panose="02070309020205020404" pitchFamily="49" charset="0"/>
              </a:rPr>
              <a:t>()+</a:t>
            </a:r>
            <a:r>
              <a:rPr lang="es-MX" dirty="0">
                <a:solidFill>
                  <a:srgbClr val="FF8000"/>
                </a:solidFill>
                <a:latin typeface="Courier New" panose="02070309020205020404" pitchFamily="49" charset="0"/>
              </a:rPr>
              <a:t>50</a:t>
            </a:r>
            <a:r>
              <a:rPr lang="es-MX" b="1" dirty="0">
                <a:solidFill>
                  <a:srgbClr val="000080"/>
                </a:solidFill>
                <a:latin typeface="Courier New" panose="02070309020205020404" pitchFamily="49" charset="0"/>
              </a:rPr>
              <a:t>*</a:t>
            </a:r>
            <a:r>
              <a:rPr lang="es-MX" dirty="0" err="1">
                <a:solidFill>
                  <a:srgbClr val="000000"/>
                </a:solidFill>
                <a:latin typeface="Courier New" panose="02070309020205020404" pitchFamily="49" charset="0"/>
              </a:rPr>
              <a:t>cump</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norma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a:solidFill>
                  <a:srgbClr val="000000"/>
                </a:solidFill>
                <a:latin typeface="Courier New" panose="02070309020205020404" pitchFamily="49" charset="0"/>
              </a:rPr>
              <a:t>	</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endParaRPr lang="es-MX" dirty="0">
              <a:effectLst/>
            </a:endParaRPr>
          </a:p>
        </p:txBody>
      </p:sp>
    </p:spTree>
    <p:extLst>
      <p:ext uri="{BB962C8B-B14F-4D97-AF65-F5344CB8AC3E}">
        <p14:creationId xmlns:p14="http://schemas.microsoft.com/office/powerpoint/2010/main" val="22505069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13</a:t>
            </a:fld>
            <a:endParaRPr lang="en-US" altLang="es-MX"/>
          </a:p>
        </p:txBody>
      </p:sp>
      <p:sp>
        <p:nvSpPr>
          <p:cNvPr id="5" name="Rectangle 4"/>
          <p:cNvSpPr txBox="1">
            <a:spLocks noChangeArrowheads="1"/>
          </p:cNvSpPr>
          <p:nvPr/>
        </p:nvSpPr>
        <p:spPr bwMode="auto">
          <a:xfrm>
            <a:off x="381000"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6</a:t>
            </a:r>
            <a:r>
              <a:rPr lang="es-ES_tradnl" altLang="es-MX" sz="4000" b="1" kern="0" dirty="0" smtClean="0"/>
              <a:t>.1 </a:t>
            </a:r>
            <a:r>
              <a:rPr lang="es-MX" altLang="es-MX" sz="4000" b="1" kern="0" dirty="0" smtClean="0"/>
              <a:t>Herencia</a:t>
            </a:r>
            <a:endParaRPr lang="en-US" altLang="es-MX" sz="4000" b="1" kern="0" dirty="0" smtClean="0"/>
          </a:p>
        </p:txBody>
      </p:sp>
      <p:sp>
        <p:nvSpPr>
          <p:cNvPr id="6" name="Rectángulo 5"/>
          <p:cNvSpPr/>
          <p:nvPr/>
        </p:nvSpPr>
        <p:spPr>
          <a:xfrm>
            <a:off x="228600" y="990600"/>
            <a:ext cx="8534400" cy="5416868"/>
          </a:xfrm>
          <a:prstGeom prst="rect">
            <a:avLst/>
          </a:prstGeom>
        </p:spPr>
        <p:txBody>
          <a:bodyPr wrap="square">
            <a:spAutoFit/>
          </a:bodyPr>
          <a:lstStyle/>
          <a:p>
            <a:pPr marL="457200" indent="-457200" algn="just">
              <a:spcBef>
                <a:spcPts val="600"/>
              </a:spcBef>
              <a:spcAft>
                <a:spcPts val="0"/>
              </a:spcAft>
              <a:buFont typeface="+mj-lt"/>
              <a:buAutoNum type="arabicPeriod"/>
            </a:pPr>
            <a:r>
              <a:rPr lang="es-ES_tradnl" sz="2400" dirty="0">
                <a:latin typeface="+mn-lt"/>
                <a:ea typeface="Times New Roman" panose="02020603050405020304" pitchFamily="18" charset="0"/>
              </a:rPr>
              <a:t>Es importante destacar que el constructor de la clase para inicializar un objeto debe recibir </a:t>
            </a:r>
            <a:r>
              <a:rPr lang="es-ES_tradnl" sz="2400" b="1" dirty="0">
                <a:latin typeface="+mn-lt"/>
                <a:ea typeface="Times New Roman" panose="02020603050405020304" pitchFamily="18" charset="0"/>
              </a:rPr>
              <a:t>TODOS</a:t>
            </a:r>
            <a:r>
              <a:rPr lang="es-ES_tradnl" sz="2400" dirty="0">
                <a:latin typeface="+mn-lt"/>
                <a:ea typeface="Times New Roman" panose="02020603050405020304" pitchFamily="18" charset="0"/>
              </a:rPr>
              <a:t> los valores que sean necesarios para ello. En este caso el nombre, días trabajados, salario básico, norma y cumplimiento. En el constructor se activa el constructor de la clase </a:t>
            </a:r>
            <a:r>
              <a:rPr lang="es-ES_tradnl" sz="2400" dirty="0" err="1">
                <a:latin typeface="+mn-lt"/>
                <a:ea typeface="Times New Roman" panose="02020603050405020304" pitchFamily="18" charset="0"/>
              </a:rPr>
              <a:t>ancestra</a:t>
            </a:r>
            <a:r>
              <a:rPr lang="es-ES_tradnl" sz="2400" dirty="0">
                <a:latin typeface="+mn-lt"/>
                <a:ea typeface="Times New Roman" panose="02020603050405020304" pitchFamily="18" charset="0"/>
              </a:rPr>
              <a:t> con la instrucción </a:t>
            </a:r>
            <a:r>
              <a:rPr lang="es-ES_tradnl" sz="2400" b="1" i="1" dirty="0" err="1">
                <a:latin typeface="+mn-lt"/>
                <a:ea typeface="Times New Roman" panose="02020603050405020304" pitchFamily="18" charset="0"/>
              </a:rPr>
              <a:t>super</a:t>
            </a:r>
            <a:r>
              <a:rPr lang="es-ES_tradnl" sz="2400" dirty="0">
                <a:latin typeface="+mn-lt"/>
                <a:ea typeface="Times New Roman" panose="02020603050405020304" pitchFamily="18" charset="0"/>
              </a:rPr>
              <a:t>, pasándole los parámetros que requiere el constructor ancestro. Esta instrucción </a:t>
            </a:r>
            <a:r>
              <a:rPr lang="es-ES_tradnl" sz="2400" b="1" dirty="0">
                <a:latin typeface="+mn-lt"/>
                <a:ea typeface="Times New Roman" panose="02020603050405020304" pitchFamily="18" charset="0"/>
              </a:rPr>
              <a:t>TIENE</a:t>
            </a:r>
            <a:r>
              <a:rPr lang="es-ES_tradnl" sz="2400" dirty="0">
                <a:latin typeface="+mn-lt"/>
                <a:ea typeface="Times New Roman" panose="02020603050405020304" pitchFamily="18" charset="0"/>
              </a:rPr>
              <a:t> que ser la primera que aparezca en el constructor</a:t>
            </a:r>
            <a:r>
              <a:rPr lang="es-ES_tradnl" sz="2400" dirty="0" smtClean="0">
                <a:latin typeface="+mn-lt"/>
                <a:ea typeface="Times New Roman" panose="02020603050405020304" pitchFamily="18" charset="0"/>
              </a:rPr>
              <a:t>.</a:t>
            </a:r>
          </a:p>
          <a:p>
            <a:pPr marL="457200" indent="-457200" algn="just">
              <a:spcBef>
                <a:spcPts val="600"/>
              </a:spcBef>
              <a:spcAft>
                <a:spcPts val="0"/>
              </a:spcAft>
              <a:buFont typeface="+mj-lt"/>
              <a:buAutoNum type="arabicPeriod"/>
            </a:pPr>
            <a:endParaRPr lang="es-ES_tradnl" sz="2400" dirty="0" smtClean="0">
              <a:latin typeface="+mn-lt"/>
              <a:ea typeface="Times New Roman" panose="02020603050405020304" pitchFamily="18" charset="0"/>
            </a:endParaRPr>
          </a:p>
          <a:p>
            <a:pPr marL="457200" indent="-457200" algn="just">
              <a:spcBef>
                <a:spcPts val="600"/>
              </a:spcBef>
              <a:spcAft>
                <a:spcPts val="0"/>
              </a:spcAft>
              <a:buFont typeface="+mj-lt"/>
              <a:buAutoNum type="arabicPeriod"/>
            </a:pPr>
            <a:r>
              <a:rPr lang="es-MX" sz="2400" dirty="0">
                <a:latin typeface="+mn-lt"/>
                <a:ea typeface="Times New Roman" panose="02020603050405020304" pitchFamily="18" charset="0"/>
              </a:rPr>
              <a:t>Además se puede observar otro uso para </a:t>
            </a:r>
            <a:r>
              <a:rPr lang="es-MX" sz="2400" b="1" i="1" dirty="0" err="1">
                <a:latin typeface="+mn-lt"/>
                <a:ea typeface="Times New Roman" panose="02020603050405020304" pitchFamily="18" charset="0"/>
              </a:rPr>
              <a:t>super</a:t>
            </a:r>
            <a:r>
              <a:rPr lang="es-MX" sz="2400" dirty="0">
                <a:latin typeface="+mn-lt"/>
                <a:ea typeface="Times New Roman" panose="02020603050405020304" pitchFamily="18" charset="0"/>
              </a:rPr>
              <a:t> al invocar el método de la clase </a:t>
            </a:r>
            <a:r>
              <a:rPr lang="es-MX" sz="2400" dirty="0" err="1">
                <a:latin typeface="+mn-lt"/>
                <a:ea typeface="Times New Roman" panose="02020603050405020304" pitchFamily="18" charset="0"/>
              </a:rPr>
              <a:t>ancestra</a:t>
            </a:r>
            <a:r>
              <a:rPr lang="es-MX" sz="2400" dirty="0">
                <a:latin typeface="+mn-lt"/>
                <a:ea typeface="Times New Roman" panose="02020603050405020304" pitchFamily="18" charset="0"/>
              </a:rPr>
              <a:t> para el cálculo del salario. El salario del Empleado de Limpieza se calcula igual que en la clase Trabajador más el plus del cumplimiento de la norma.</a:t>
            </a:r>
            <a:endParaRPr lang="es-MX" sz="2400" dirty="0">
              <a:effectLst/>
              <a:latin typeface="+mn-lt"/>
              <a:ea typeface="Times New Roman" panose="02020603050405020304" pitchFamily="18" charset="0"/>
            </a:endParaRPr>
          </a:p>
        </p:txBody>
      </p:sp>
    </p:spTree>
    <p:extLst>
      <p:ext uri="{BB962C8B-B14F-4D97-AF65-F5344CB8AC3E}">
        <p14:creationId xmlns:p14="http://schemas.microsoft.com/office/powerpoint/2010/main" val="135749156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14</a:t>
            </a:fld>
            <a:endParaRPr lang="en-US" altLang="es-MX"/>
          </a:p>
        </p:txBody>
      </p:sp>
      <p:sp>
        <p:nvSpPr>
          <p:cNvPr id="5" name="Rectangle 4"/>
          <p:cNvSpPr txBox="1">
            <a:spLocks noChangeArrowheads="1"/>
          </p:cNvSpPr>
          <p:nvPr/>
        </p:nvSpPr>
        <p:spPr bwMode="auto">
          <a:xfrm>
            <a:off x="381000"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6</a:t>
            </a:r>
            <a:r>
              <a:rPr lang="es-ES_tradnl" altLang="es-MX" sz="4000" b="1" kern="0" dirty="0" smtClean="0"/>
              <a:t>.1 </a:t>
            </a:r>
            <a:r>
              <a:rPr lang="es-MX" altLang="es-MX" sz="4000" b="1" kern="0" dirty="0" smtClean="0"/>
              <a:t>Herencia</a:t>
            </a:r>
            <a:endParaRPr lang="en-US" altLang="es-MX" sz="4000" b="1" kern="0" dirty="0" smtClean="0"/>
          </a:p>
        </p:txBody>
      </p:sp>
      <p:sp>
        <p:nvSpPr>
          <p:cNvPr id="7" name="Rectángulo 6"/>
          <p:cNvSpPr/>
          <p:nvPr/>
        </p:nvSpPr>
        <p:spPr>
          <a:xfrm>
            <a:off x="325582" y="1066800"/>
            <a:ext cx="8285018" cy="830997"/>
          </a:xfrm>
          <a:prstGeom prst="rect">
            <a:avLst/>
          </a:prstGeom>
        </p:spPr>
        <p:txBody>
          <a:bodyPr wrap="square">
            <a:spAutoFit/>
          </a:bodyPr>
          <a:lstStyle/>
          <a:p>
            <a:pPr algn="just">
              <a:spcBef>
                <a:spcPts val="600"/>
              </a:spcBef>
              <a:spcAft>
                <a:spcPts val="0"/>
              </a:spcAft>
            </a:pPr>
            <a:r>
              <a:rPr lang="es-ES_tradnl" sz="2400" dirty="0">
                <a:latin typeface="+mn-lt"/>
                <a:ea typeface="Times New Roman" panose="02020603050405020304" pitchFamily="18" charset="0"/>
              </a:rPr>
              <a:t>El trabajo con objetos se hace la misma forma que se ha hecho hasta el momento:</a:t>
            </a:r>
            <a:endParaRPr lang="es-MX" sz="2400" dirty="0">
              <a:effectLst/>
              <a:latin typeface="+mn-lt"/>
              <a:ea typeface="Times New Roman" panose="02020603050405020304" pitchFamily="18" charset="0"/>
            </a:endParaRPr>
          </a:p>
        </p:txBody>
      </p:sp>
      <p:sp>
        <p:nvSpPr>
          <p:cNvPr id="8" name="Rectángulo 7"/>
          <p:cNvSpPr/>
          <p:nvPr/>
        </p:nvSpPr>
        <p:spPr>
          <a:xfrm>
            <a:off x="114299" y="2532728"/>
            <a:ext cx="9029701" cy="2554545"/>
          </a:xfrm>
          <a:prstGeom prst="rect">
            <a:avLst/>
          </a:prstGeom>
        </p:spPr>
        <p:txBody>
          <a:bodyPr wrap="square">
            <a:spAutoFit/>
          </a:bodyPr>
          <a:lstStyle/>
          <a:p>
            <a:r>
              <a:rPr lang="es-MX" sz="2000" dirty="0" err="1">
                <a:solidFill>
                  <a:srgbClr val="8000FF"/>
                </a:solidFill>
                <a:latin typeface="Courier New" panose="02070309020205020404" pitchFamily="49" charset="0"/>
              </a:rPr>
              <a:t>class</a:t>
            </a:r>
            <a:r>
              <a:rPr lang="es-MX" sz="2000" dirty="0">
                <a:solidFill>
                  <a:srgbClr val="000000"/>
                </a:solidFill>
                <a:latin typeface="Courier New" panose="02070309020205020404" pitchFamily="49" charset="0"/>
              </a:rPr>
              <a:t> </a:t>
            </a:r>
            <a:r>
              <a:rPr lang="es-MX" sz="2000" dirty="0" err="1" smtClean="0">
                <a:solidFill>
                  <a:srgbClr val="000000"/>
                </a:solidFill>
                <a:latin typeface="Courier New" panose="02070309020205020404" pitchFamily="49" charset="0"/>
              </a:rPr>
              <a:t>TestTrabajador</a:t>
            </a:r>
            <a:r>
              <a:rPr lang="es-MX" sz="2000" dirty="0" smtClean="0">
                <a:solidFill>
                  <a:srgbClr val="000000"/>
                </a:solidFill>
                <a:latin typeface="Courier New" panose="02070309020205020404" pitchFamily="49" charset="0"/>
              </a:rPr>
              <a:t> </a:t>
            </a:r>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 </a:t>
            </a:r>
          </a:p>
          <a:p>
            <a:r>
              <a:rPr lang="es-MX" sz="2000" dirty="0" smtClean="0">
                <a:solidFill>
                  <a:srgbClr val="000000"/>
                </a:solidFill>
                <a:latin typeface="Courier New" panose="02070309020205020404" pitchFamily="49" charset="0"/>
              </a:rPr>
              <a:t>  </a:t>
            </a:r>
            <a:r>
              <a:rPr lang="es-MX" sz="2000" dirty="0" err="1" smtClean="0">
                <a:solidFill>
                  <a:srgbClr val="8000FF"/>
                </a:solidFill>
                <a:latin typeface="Courier New" panose="02070309020205020404" pitchFamily="49" charset="0"/>
              </a:rPr>
              <a:t>public</a:t>
            </a:r>
            <a:r>
              <a:rPr lang="es-MX" sz="2000" dirty="0" smtClean="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static</a:t>
            </a:r>
            <a:r>
              <a:rPr lang="es-MX" sz="2000" dirty="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void</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main</a:t>
            </a:r>
            <a:r>
              <a:rPr lang="es-MX" sz="2000" b="1" dirty="0">
                <a:solidFill>
                  <a:srgbClr val="000080"/>
                </a:solidFill>
                <a:latin typeface="Courier New" panose="02070309020205020404" pitchFamily="49" charset="0"/>
              </a:rPr>
              <a:t>(</a:t>
            </a:r>
            <a:r>
              <a:rPr lang="es-MX" sz="2000" dirty="0" err="1">
                <a:solidFill>
                  <a:srgbClr val="000000"/>
                </a:solidFill>
                <a:latin typeface="Courier New" panose="02070309020205020404" pitchFamily="49" charset="0"/>
              </a:rPr>
              <a:t>String</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arg</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dirty="0" smtClean="0">
                <a:solidFill>
                  <a:srgbClr val="000000"/>
                </a:solidFill>
                <a:latin typeface="Courier New" panose="02070309020205020404" pitchFamily="49" charset="0"/>
              </a:rPr>
              <a:t>     Trabajador </a:t>
            </a:r>
            <a:r>
              <a:rPr lang="es-MX" sz="2000" dirty="0">
                <a:solidFill>
                  <a:srgbClr val="000000"/>
                </a:solidFill>
                <a:latin typeface="Courier New" panose="02070309020205020404" pitchFamily="49" charset="0"/>
              </a:rPr>
              <a:t>t</a:t>
            </a:r>
            <a:r>
              <a:rPr lang="es-MX" sz="2000" b="1" dirty="0">
                <a:solidFill>
                  <a:srgbClr val="000080"/>
                </a:solidFill>
                <a:latin typeface="Courier New" panose="02070309020205020404" pitchFamily="49" charset="0"/>
              </a:rPr>
              <a:t>=</a:t>
            </a:r>
            <a:r>
              <a:rPr lang="es-MX" sz="2000" b="1" dirty="0">
                <a:solidFill>
                  <a:srgbClr val="0000FF"/>
                </a:solidFill>
                <a:latin typeface="Courier New" panose="02070309020205020404" pitchFamily="49" charset="0"/>
              </a:rPr>
              <a:t>new</a:t>
            </a:r>
            <a:r>
              <a:rPr lang="es-MX" sz="2000" dirty="0">
                <a:solidFill>
                  <a:srgbClr val="000000"/>
                </a:solidFill>
                <a:latin typeface="Courier New" panose="02070309020205020404" pitchFamily="49" charset="0"/>
              </a:rPr>
              <a:t> Trabajador</a:t>
            </a:r>
            <a:r>
              <a:rPr lang="es-MX" sz="2000" b="1" dirty="0">
                <a:solidFill>
                  <a:srgbClr val="000080"/>
                </a:solidFill>
                <a:latin typeface="Courier New" panose="02070309020205020404" pitchFamily="49" charset="0"/>
              </a:rPr>
              <a:t>(</a:t>
            </a:r>
            <a:r>
              <a:rPr lang="es-MX" sz="2000" dirty="0">
                <a:solidFill>
                  <a:srgbClr val="808080"/>
                </a:solidFill>
                <a:latin typeface="Courier New" panose="02070309020205020404" pitchFamily="49" charset="0"/>
              </a:rPr>
              <a:t>"</a:t>
            </a:r>
            <a:r>
              <a:rPr lang="es-MX" sz="2000" dirty="0" smtClean="0">
                <a:solidFill>
                  <a:srgbClr val="808080"/>
                </a:solidFill>
                <a:latin typeface="Courier New" panose="02070309020205020404" pitchFamily="49" charset="0"/>
              </a:rPr>
              <a:t>Juan"</a:t>
            </a:r>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 </a:t>
            </a:r>
            <a:r>
              <a:rPr lang="es-MX" sz="2000" dirty="0">
                <a:solidFill>
                  <a:srgbClr val="FF8000"/>
                </a:solidFill>
                <a:latin typeface="Courier New" panose="02070309020205020404" pitchFamily="49" charset="0"/>
              </a:rPr>
              <a:t>400</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a:solidFill>
                  <a:srgbClr val="FF8000"/>
                </a:solidFill>
                <a:latin typeface="Courier New" panose="02070309020205020404" pitchFamily="49" charset="0"/>
              </a:rPr>
              <a:t>23</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dirty="0" smtClean="0">
                <a:solidFill>
                  <a:srgbClr val="008000"/>
                </a:solidFill>
                <a:latin typeface="Courier New" panose="02070309020205020404" pitchFamily="49" charset="0"/>
              </a:rPr>
              <a:t>     </a:t>
            </a:r>
            <a:r>
              <a:rPr lang="es-MX" sz="2000" dirty="0" err="1" smtClean="0">
                <a:solidFill>
                  <a:srgbClr val="008000"/>
                </a:solidFill>
                <a:latin typeface="Courier New" panose="02070309020205020404" pitchFamily="49" charset="0"/>
              </a:rPr>
              <a:t>S</a:t>
            </a:r>
            <a:r>
              <a:rPr lang="es-MX" sz="2000" dirty="0" err="1" smtClean="0">
                <a:solidFill>
                  <a:srgbClr val="000000"/>
                </a:solidFill>
                <a:latin typeface="Courier New" panose="02070309020205020404" pitchFamily="49" charset="0"/>
              </a:rPr>
              <a:t>ystem</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out</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println</a:t>
            </a:r>
            <a:r>
              <a:rPr lang="es-MX" sz="2000" b="1" dirty="0">
                <a:solidFill>
                  <a:srgbClr val="000080"/>
                </a:solidFill>
                <a:latin typeface="Courier New" panose="02070309020205020404" pitchFamily="49" charset="0"/>
              </a:rPr>
              <a:t>(</a:t>
            </a:r>
            <a:r>
              <a:rPr lang="es-MX" sz="2000" dirty="0">
                <a:solidFill>
                  <a:srgbClr val="808080"/>
                </a:solidFill>
                <a:latin typeface="Courier New" panose="02070309020205020404" pitchFamily="49" charset="0"/>
              </a:rPr>
              <a:t>"El Salario es: "</a:t>
            </a:r>
            <a:r>
              <a:rPr lang="es-MX" sz="2000" b="1" dirty="0">
                <a:solidFill>
                  <a:srgbClr val="000080"/>
                </a:solidFill>
                <a:latin typeface="Courier New" panose="02070309020205020404" pitchFamily="49" charset="0"/>
              </a:rPr>
              <a:t>+</a:t>
            </a:r>
            <a:r>
              <a:rPr lang="es-MX" sz="2000" dirty="0" err="1">
                <a:solidFill>
                  <a:srgbClr val="000000"/>
                </a:solidFill>
                <a:latin typeface="Courier New" panose="02070309020205020404" pitchFamily="49" charset="0"/>
              </a:rPr>
              <a:t>t</a:t>
            </a:r>
            <a:r>
              <a:rPr lang="es-MX" sz="2000" b="1" dirty="0" err="1">
                <a:solidFill>
                  <a:srgbClr val="000080"/>
                </a:solidFill>
                <a:latin typeface="Courier New" panose="02070309020205020404" pitchFamily="49" charset="0"/>
              </a:rPr>
              <a:t>.</a:t>
            </a:r>
            <a:r>
              <a:rPr lang="es-MX" sz="2000" dirty="0" err="1">
                <a:solidFill>
                  <a:srgbClr val="000000"/>
                </a:solidFill>
                <a:latin typeface="Courier New" panose="02070309020205020404" pitchFamily="49" charset="0"/>
              </a:rPr>
              <a:t>salario</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dirty="0" smtClean="0">
                <a:solidFill>
                  <a:srgbClr val="000000"/>
                </a:solidFill>
                <a:latin typeface="Courier New" panose="02070309020205020404" pitchFamily="49" charset="0"/>
              </a:rPr>
              <a:t>     </a:t>
            </a:r>
            <a:r>
              <a:rPr lang="es-MX" sz="2000" dirty="0" err="1" smtClean="0">
                <a:solidFill>
                  <a:srgbClr val="000000"/>
                </a:solidFill>
                <a:latin typeface="Courier New" panose="02070309020205020404" pitchFamily="49" charset="0"/>
              </a:rPr>
              <a:t>EmpLimpieza</a:t>
            </a:r>
            <a:r>
              <a:rPr lang="es-MX" sz="2000" dirty="0" smtClean="0">
                <a:solidFill>
                  <a:srgbClr val="000000"/>
                </a:solidFill>
                <a:latin typeface="Courier New" panose="02070309020205020404" pitchFamily="49" charset="0"/>
              </a:rPr>
              <a:t> </a:t>
            </a:r>
            <a:r>
              <a:rPr lang="es-MX" sz="2000" dirty="0">
                <a:solidFill>
                  <a:srgbClr val="000000"/>
                </a:solidFill>
                <a:latin typeface="Courier New" panose="02070309020205020404" pitchFamily="49" charset="0"/>
              </a:rPr>
              <a:t>l</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b="1" dirty="0">
                <a:solidFill>
                  <a:srgbClr val="0000FF"/>
                </a:solidFill>
                <a:latin typeface="Courier New" panose="02070309020205020404" pitchFamily="49" charset="0"/>
              </a:rPr>
              <a:t>new</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EmpLimpieza</a:t>
            </a:r>
            <a:r>
              <a:rPr lang="es-MX" sz="2000" b="1" dirty="0">
                <a:solidFill>
                  <a:srgbClr val="000080"/>
                </a:solidFill>
                <a:latin typeface="Courier New" panose="02070309020205020404" pitchFamily="49" charset="0"/>
              </a:rPr>
              <a:t>(</a:t>
            </a:r>
            <a:r>
              <a:rPr lang="es-MX" sz="2000" dirty="0">
                <a:solidFill>
                  <a:srgbClr val="808080"/>
                </a:solidFill>
                <a:latin typeface="Courier New" panose="02070309020205020404" pitchFamily="49" charset="0"/>
              </a:rPr>
              <a:t>"</a:t>
            </a:r>
            <a:r>
              <a:rPr lang="es-MX" sz="2000" dirty="0" smtClean="0">
                <a:solidFill>
                  <a:srgbClr val="808080"/>
                </a:solidFill>
                <a:latin typeface="Courier New" panose="02070309020205020404" pitchFamily="49" charset="0"/>
              </a:rPr>
              <a:t>Maria"</a:t>
            </a:r>
            <a:r>
              <a:rPr lang="es-MX" sz="2000" b="1" dirty="0" smtClean="0">
                <a:solidFill>
                  <a:srgbClr val="000080"/>
                </a:solidFill>
                <a:latin typeface="Courier New" panose="02070309020205020404" pitchFamily="49" charset="0"/>
              </a:rPr>
              <a:t>,</a:t>
            </a:r>
            <a:r>
              <a:rPr lang="es-MX" sz="2000" dirty="0" smtClean="0">
                <a:solidFill>
                  <a:srgbClr val="FF8000"/>
                </a:solidFill>
                <a:latin typeface="Courier New" panose="02070309020205020404" pitchFamily="49" charset="0"/>
              </a:rPr>
              <a:t>25</a:t>
            </a:r>
            <a:r>
              <a:rPr lang="es-MX" sz="2000" b="1" dirty="0" smtClean="0">
                <a:solidFill>
                  <a:srgbClr val="000080"/>
                </a:solidFill>
                <a:latin typeface="Courier New" panose="02070309020205020404" pitchFamily="49" charset="0"/>
              </a:rPr>
              <a:t>,</a:t>
            </a:r>
            <a:r>
              <a:rPr lang="es-MX" sz="2000" dirty="0" smtClean="0">
                <a:solidFill>
                  <a:srgbClr val="FF8000"/>
                </a:solidFill>
                <a:latin typeface="Courier New" panose="02070309020205020404" pitchFamily="49" charset="0"/>
              </a:rPr>
              <a:t>19</a:t>
            </a:r>
            <a:r>
              <a:rPr lang="es-MX" sz="2000" b="1" dirty="0" smtClean="0">
                <a:solidFill>
                  <a:srgbClr val="000080"/>
                </a:solidFill>
                <a:latin typeface="Courier New" panose="02070309020205020404" pitchFamily="49" charset="0"/>
              </a:rPr>
              <a:t>,</a:t>
            </a:r>
            <a:r>
              <a:rPr lang="es-MX" sz="2000" dirty="0" smtClean="0">
                <a:solidFill>
                  <a:srgbClr val="FF8000"/>
                </a:solidFill>
                <a:latin typeface="Courier New" panose="02070309020205020404" pitchFamily="49" charset="0"/>
              </a:rPr>
              <a:t>50</a:t>
            </a:r>
            <a:r>
              <a:rPr lang="es-MX" sz="2000" b="1" dirty="0" smtClean="0">
                <a:solidFill>
                  <a:srgbClr val="000080"/>
                </a:solidFill>
                <a:latin typeface="Courier New" panose="02070309020205020404" pitchFamily="49" charset="0"/>
              </a:rPr>
              <a:t>,</a:t>
            </a:r>
            <a:r>
              <a:rPr lang="es-MX" sz="2000" dirty="0" smtClean="0">
                <a:solidFill>
                  <a:srgbClr val="FF8000"/>
                </a:solidFill>
                <a:latin typeface="Courier New" panose="02070309020205020404" pitchFamily="49" charset="0"/>
              </a:rPr>
              <a:t>40</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dirty="0" smtClean="0">
                <a:solidFill>
                  <a:srgbClr val="008000"/>
                </a:solidFill>
                <a:latin typeface="Courier New" panose="02070309020205020404" pitchFamily="49" charset="0"/>
              </a:rPr>
              <a:t>     </a:t>
            </a:r>
            <a:r>
              <a:rPr lang="es-MX" sz="2000" dirty="0" err="1" smtClean="0">
                <a:solidFill>
                  <a:srgbClr val="008000"/>
                </a:solidFill>
                <a:latin typeface="Courier New" panose="02070309020205020404" pitchFamily="49" charset="0"/>
              </a:rPr>
              <a:t>S</a:t>
            </a:r>
            <a:r>
              <a:rPr lang="es-MX" sz="2000" dirty="0" err="1" smtClean="0">
                <a:solidFill>
                  <a:srgbClr val="000000"/>
                </a:solidFill>
                <a:latin typeface="Courier New" panose="02070309020205020404" pitchFamily="49" charset="0"/>
              </a:rPr>
              <a:t>ystem</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out</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println</a:t>
            </a:r>
            <a:r>
              <a:rPr lang="es-MX" sz="2000" b="1" dirty="0">
                <a:solidFill>
                  <a:srgbClr val="000080"/>
                </a:solidFill>
                <a:latin typeface="Courier New" panose="02070309020205020404" pitchFamily="49" charset="0"/>
              </a:rPr>
              <a:t>(</a:t>
            </a:r>
            <a:r>
              <a:rPr lang="es-MX" sz="2000" dirty="0">
                <a:solidFill>
                  <a:srgbClr val="808080"/>
                </a:solidFill>
                <a:latin typeface="Courier New" panose="02070309020205020404" pitchFamily="49" charset="0"/>
              </a:rPr>
              <a:t>"El salario es:"</a:t>
            </a:r>
            <a:r>
              <a:rPr lang="es-MX" sz="2000" b="1" dirty="0">
                <a:solidFill>
                  <a:srgbClr val="000080"/>
                </a:solidFill>
                <a:latin typeface="Courier New" panose="02070309020205020404" pitchFamily="49" charset="0"/>
              </a:rPr>
              <a:t>+</a:t>
            </a:r>
            <a:r>
              <a:rPr lang="es-MX" sz="2000" dirty="0" err="1">
                <a:solidFill>
                  <a:srgbClr val="000000"/>
                </a:solidFill>
                <a:latin typeface="Courier New" panose="02070309020205020404" pitchFamily="49" charset="0"/>
              </a:rPr>
              <a:t>l</a:t>
            </a:r>
            <a:r>
              <a:rPr lang="es-MX" sz="2000" b="1" dirty="0" err="1">
                <a:solidFill>
                  <a:srgbClr val="000080"/>
                </a:solidFill>
                <a:latin typeface="Courier New" panose="02070309020205020404" pitchFamily="49" charset="0"/>
              </a:rPr>
              <a:t>.</a:t>
            </a:r>
            <a:r>
              <a:rPr lang="es-MX" sz="2000" dirty="0" err="1">
                <a:solidFill>
                  <a:srgbClr val="000000"/>
                </a:solidFill>
                <a:latin typeface="Courier New" panose="02070309020205020404" pitchFamily="49" charset="0"/>
              </a:rPr>
              <a:t>salario</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b="1" dirty="0" smtClean="0">
                <a:solidFill>
                  <a:srgbClr val="000000"/>
                </a:solidFill>
                <a:latin typeface="Courier New" panose="02070309020205020404" pitchFamily="49" charset="0"/>
              </a:rPr>
              <a:t>  </a:t>
            </a:r>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 </a:t>
            </a:r>
          </a:p>
          <a:p>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 </a:t>
            </a:r>
            <a:endParaRPr lang="es-MX" sz="2000" dirty="0">
              <a:effectLst/>
            </a:endParaRPr>
          </a:p>
        </p:txBody>
      </p:sp>
    </p:spTree>
    <p:extLst>
      <p:ext uri="{BB962C8B-B14F-4D97-AF65-F5344CB8AC3E}">
        <p14:creationId xmlns:p14="http://schemas.microsoft.com/office/powerpoint/2010/main" val="145851034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15</a:t>
            </a:fld>
            <a:endParaRPr lang="en-US" altLang="es-MX"/>
          </a:p>
        </p:txBody>
      </p:sp>
      <p:sp>
        <p:nvSpPr>
          <p:cNvPr id="5" name="Rectangle 4"/>
          <p:cNvSpPr txBox="1">
            <a:spLocks noChangeArrowheads="1"/>
          </p:cNvSpPr>
          <p:nvPr/>
        </p:nvSpPr>
        <p:spPr bwMode="auto">
          <a:xfrm>
            <a:off x="381000"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6</a:t>
            </a:r>
            <a:r>
              <a:rPr lang="es-ES_tradnl" altLang="es-MX" sz="4000" b="1" kern="0" dirty="0" smtClean="0"/>
              <a:t>.1 </a:t>
            </a:r>
            <a:r>
              <a:rPr lang="es-MX" altLang="es-MX" sz="4000" b="1" kern="0" dirty="0" smtClean="0"/>
              <a:t>Herencia</a:t>
            </a:r>
            <a:endParaRPr lang="en-US" altLang="es-MX" sz="4000" b="1" kern="0" dirty="0" smtClean="0"/>
          </a:p>
        </p:txBody>
      </p:sp>
      <p:sp>
        <p:nvSpPr>
          <p:cNvPr id="6" name="Rectángulo 5"/>
          <p:cNvSpPr/>
          <p:nvPr/>
        </p:nvSpPr>
        <p:spPr>
          <a:xfrm>
            <a:off x="228600" y="1074942"/>
            <a:ext cx="8610600" cy="1015663"/>
          </a:xfrm>
          <a:prstGeom prst="rect">
            <a:avLst/>
          </a:prstGeom>
        </p:spPr>
        <p:txBody>
          <a:bodyPr wrap="square">
            <a:spAutoFit/>
          </a:bodyPr>
          <a:lstStyle/>
          <a:p>
            <a:pPr algn="just">
              <a:spcBef>
                <a:spcPts val="600"/>
              </a:spcBef>
              <a:spcAft>
                <a:spcPts val="0"/>
              </a:spcAft>
            </a:pPr>
            <a:r>
              <a:rPr lang="es-ES_tradnl" sz="2000" dirty="0" smtClean="0">
                <a:latin typeface="+mn-lt"/>
                <a:ea typeface="Times New Roman" panose="02020603050405020304" pitchFamily="18" charset="0"/>
              </a:rPr>
              <a:t>Una variable </a:t>
            </a:r>
            <a:r>
              <a:rPr lang="es-ES_tradnl" sz="2000" dirty="0">
                <a:latin typeface="+mn-lt"/>
                <a:ea typeface="Times New Roman" panose="02020603050405020304" pitchFamily="18" charset="0"/>
              </a:rPr>
              <a:t>declarada de tipo de una superclase puede ser inicializada con un objeto de esa superclase o de que cualquier subclase que herede de ella</a:t>
            </a:r>
            <a:r>
              <a:rPr lang="es-ES_tradnl" sz="2000" dirty="0" smtClean="0">
                <a:latin typeface="+mn-lt"/>
                <a:ea typeface="Times New Roman" panose="02020603050405020304" pitchFamily="18" charset="0"/>
              </a:rPr>
              <a:t>.</a:t>
            </a:r>
            <a:endParaRPr lang="es-MX" sz="2000" dirty="0">
              <a:latin typeface="+mn-lt"/>
              <a:ea typeface="Times New Roman" panose="02020603050405020304" pitchFamily="18" charset="0"/>
            </a:endParaRPr>
          </a:p>
        </p:txBody>
      </p:sp>
      <p:sp>
        <p:nvSpPr>
          <p:cNvPr id="7" name="Rectángulo 6"/>
          <p:cNvSpPr/>
          <p:nvPr/>
        </p:nvSpPr>
        <p:spPr>
          <a:xfrm>
            <a:off x="228600" y="2090605"/>
            <a:ext cx="9164782" cy="2554545"/>
          </a:xfrm>
          <a:prstGeom prst="rect">
            <a:avLst/>
          </a:prstGeom>
        </p:spPr>
        <p:txBody>
          <a:bodyPr wrap="square">
            <a:spAutoFit/>
          </a:bodyPr>
          <a:lstStyle/>
          <a:p>
            <a:r>
              <a:rPr lang="es-MX" sz="2000" dirty="0" err="1">
                <a:solidFill>
                  <a:srgbClr val="8000FF"/>
                </a:solidFill>
                <a:latin typeface="Courier New" panose="02070309020205020404" pitchFamily="49" charset="0"/>
              </a:rPr>
              <a:t>class</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TestTrabajador</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dirty="0">
                <a:solidFill>
                  <a:srgbClr val="000000"/>
                </a:solidFill>
                <a:latin typeface="Courier New" panose="02070309020205020404" pitchFamily="49" charset="0"/>
              </a:rPr>
              <a:t> </a:t>
            </a:r>
            <a:r>
              <a:rPr lang="es-MX" sz="2000" dirty="0" smtClean="0">
                <a:solidFill>
                  <a:srgbClr val="000000"/>
                </a:solidFill>
                <a:latin typeface="Courier New" panose="02070309020205020404" pitchFamily="49" charset="0"/>
              </a:rPr>
              <a:t>  </a:t>
            </a:r>
            <a:r>
              <a:rPr lang="es-MX" sz="2000" dirty="0" err="1" smtClean="0">
                <a:solidFill>
                  <a:srgbClr val="8000FF"/>
                </a:solidFill>
                <a:latin typeface="Courier New" panose="02070309020205020404" pitchFamily="49" charset="0"/>
              </a:rPr>
              <a:t>public</a:t>
            </a:r>
            <a:r>
              <a:rPr lang="es-MX" sz="2000" dirty="0" smtClean="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static</a:t>
            </a:r>
            <a:r>
              <a:rPr lang="es-MX" sz="2000" dirty="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void</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main</a:t>
            </a:r>
            <a:r>
              <a:rPr lang="es-MX" sz="2000" b="1" dirty="0">
                <a:solidFill>
                  <a:srgbClr val="000080"/>
                </a:solidFill>
                <a:latin typeface="Courier New" panose="02070309020205020404" pitchFamily="49" charset="0"/>
              </a:rPr>
              <a:t>(</a:t>
            </a:r>
            <a:r>
              <a:rPr lang="es-MX" sz="2000" dirty="0" err="1">
                <a:solidFill>
                  <a:srgbClr val="000000"/>
                </a:solidFill>
                <a:latin typeface="Courier New" panose="02070309020205020404" pitchFamily="49" charset="0"/>
              </a:rPr>
              <a:t>String</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arg</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dirty="0">
                <a:solidFill>
                  <a:srgbClr val="000000"/>
                </a:solidFill>
                <a:latin typeface="Courier New" panose="02070309020205020404" pitchFamily="49" charset="0"/>
              </a:rPr>
              <a:t> </a:t>
            </a:r>
            <a:r>
              <a:rPr lang="es-MX" sz="2000" dirty="0" smtClean="0">
                <a:solidFill>
                  <a:srgbClr val="000000"/>
                </a:solidFill>
                <a:latin typeface="Courier New" panose="02070309020205020404" pitchFamily="49" charset="0"/>
              </a:rPr>
              <a:t>     Trabajador </a:t>
            </a:r>
            <a:r>
              <a:rPr lang="es-MX" sz="2000" dirty="0">
                <a:solidFill>
                  <a:srgbClr val="000000"/>
                </a:solidFill>
                <a:latin typeface="Courier New" panose="02070309020205020404" pitchFamily="49" charset="0"/>
              </a:rPr>
              <a:t>t1</a:t>
            </a:r>
            <a:r>
              <a:rPr lang="es-MX" sz="2000" b="1" dirty="0">
                <a:solidFill>
                  <a:srgbClr val="000080"/>
                </a:solidFill>
                <a:latin typeface="Courier New" panose="02070309020205020404" pitchFamily="49" charset="0"/>
              </a:rPr>
              <a:t>=</a:t>
            </a:r>
            <a:r>
              <a:rPr lang="es-MX" sz="2000" b="1" dirty="0">
                <a:solidFill>
                  <a:srgbClr val="0000FF"/>
                </a:solidFill>
                <a:latin typeface="Courier New" panose="02070309020205020404" pitchFamily="49" charset="0"/>
              </a:rPr>
              <a:t>new</a:t>
            </a:r>
            <a:r>
              <a:rPr lang="es-MX" sz="2000" dirty="0">
                <a:solidFill>
                  <a:srgbClr val="000000"/>
                </a:solidFill>
                <a:latin typeface="Courier New" panose="02070309020205020404" pitchFamily="49" charset="0"/>
              </a:rPr>
              <a:t> Trabajador</a:t>
            </a:r>
            <a:r>
              <a:rPr lang="es-MX" sz="2000" b="1" dirty="0">
                <a:solidFill>
                  <a:srgbClr val="000080"/>
                </a:solidFill>
                <a:latin typeface="Courier New" panose="02070309020205020404" pitchFamily="49" charset="0"/>
              </a:rPr>
              <a:t>(</a:t>
            </a:r>
            <a:r>
              <a:rPr lang="es-MX" sz="2000" dirty="0">
                <a:solidFill>
                  <a:srgbClr val="808080"/>
                </a:solidFill>
                <a:latin typeface="Courier New" panose="02070309020205020404" pitchFamily="49" charset="0"/>
              </a:rPr>
              <a:t>"Juan"</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a:solidFill>
                  <a:srgbClr val="FF8000"/>
                </a:solidFill>
                <a:latin typeface="Courier New" panose="02070309020205020404" pitchFamily="49" charset="0"/>
              </a:rPr>
              <a:t>400</a:t>
            </a:r>
            <a:r>
              <a:rPr lang="es-MX" sz="2000" b="1" dirty="0">
                <a:solidFill>
                  <a:srgbClr val="000080"/>
                </a:solidFill>
                <a:latin typeface="Courier New" panose="02070309020205020404" pitchFamily="49" charset="0"/>
              </a:rPr>
              <a:t>,</a:t>
            </a:r>
            <a:r>
              <a:rPr lang="es-MX" sz="2000" dirty="0">
                <a:solidFill>
                  <a:srgbClr val="FF8000"/>
                </a:solidFill>
                <a:latin typeface="Courier New" panose="02070309020205020404" pitchFamily="49" charset="0"/>
              </a:rPr>
              <a:t>23</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smtClean="0">
                <a:solidFill>
                  <a:srgbClr val="000000"/>
                </a:solidFill>
                <a:latin typeface="Courier New" panose="02070309020205020404" pitchFamily="49" charset="0"/>
              </a:rPr>
              <a:t>     	</a:t>
            </a:r>
            <a:r>
              <a:rPr lang="es-MX" sz="2000" dirty="0" err="1" smtClean="0">
                <a:solidFill>
                  <a:srgbClr val="000000"/>
                </a:solidFill>
                <a:latin typeface="Courier New" panose="02070309020205020404" pitchFamily="49" charset="0"/>
              </a:rPr>
              <a:t>System</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out</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println</a:t>
            </a:r>
            <a:r>
              <a:rPr lang="es-MX" sz="2000" b="1" dirty="0">
                <a:solidFill>
                  <a:srgbClr val="000080"/>
                </a:solidFill>
                <a:latin typeface="Courier New" panose="02070309020205020404" pitchFamily="49" charset="0"/>
              </a:rPr>
              <a:t>(</a:t>
            </a:r>
            <a:r>
              <a:rPr lang="es-MX" sz="2000" dirty="0">
                <a:solidFill>
                  <a:srgbClr val="808080"/>
                </a:solidFill>
                <a:latin typeface="Courier New" panose="02070309020205020404" pitchFamily="49" charset="0"/>
              </a:rPr>
              <a:t>"El Salario es: "</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t1</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salario</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dirty="0" smtClean="0">
                <a:solidFill>
                  <a:srgbClr val="000000"/>
                </a:solidFill>
                <a:latin typeface="Courier New" panose="02070309020205020404" pitchFamily="49" charset="0"/>
              </a:rPr>
              <a:t>     	Trabajador </a:t>
            </a:r>
            <a:r>
              <a:rPr lang="es-MX" sz="2000" dirty="0">
                <a:solidFill>
                  <a:srgbClr val="000000"/>
                </a:solidFill>
                <a:latin typeface="Courier New" panose="02070309020205020404" pitchFamily="49" charset="0"/>
              </a:rPr>
              <a:t>t2</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b="1" dirty="0" smtClean="0">
                <a:solidFill>
                  <a:srgbClr val="0000FF"/>
                </a:solidFill>
                <a:latin typeface="Courier New" panose="02070309020205020404" pitchFamily="49" charset="0"/>
              </a:rPr>
              <a:t>new</a:t>
            </a:r>
            <a:r>
              <a:rPr lang="es-MX" sz="2000" dirty="0" smtClean="0">
                <a:solidFill>
                  <a:srgbClr val="000000"/>
                </a:solidFill>
                <a:latin typeface="Courier New" panose="02070309020205020404" pitchFamily="49" charset="0"/>
              </a:rPr>
              <a:t> </a:t>
            </a:r>
            <a:r>
              <a:rPr lang="es-MX" sz="2000" dirty="0" err="1" smtClean="0">
                <a:solidFill>
                  <a:srgbClr val="000000"/>
                </a:solidFill>
                <a:latin typeface="Courier New" panose="02070309020205020404" pitchFamily="49" charset="0"/>
              </a:rPr>
              <a:t>EmpLimpieza</a:t>
            </a:r>
            <a:r>
              <a:rPr lang="es-MX" sz="2000" b="1" dirty="0">
                <a:solidFill>
                  <a:srgbClr val="000080"/>
                </a:solidFill>
                <a:latin typeface="Courier New" panose="02070309020205020404" pitchFamily="49" charset="0"/>
              </a:rPr>
              <a:t>(</a:t>
            </a:r>
            <a:r>
              <a:rPr lang="es-MX" sz="2000" dirty="0">
                <a:solidFill>
                  <a:srgbClr val="808080"/>
                </a:solidFill>
                <a:latin typeface="Courier New" panose="02070309020205020404" pitchFamily="49" charset="0"/>
              </a:rPr>
              <a:t>"Maria"</a:t>
            </a:r>
            <a:r>
              <a:rPr lang="es-MX" sz="2000" b="1" dirty="0">
                <a:solidFill>
                  <a:srgbClr val="000080"/>
                </a:solidFill>
                <a:latin typeface="Courier New" panose="02070309020205020404" pitchFamily="49" charset="0"/>
              </a:rPr>
              <a:t>,</a:t>
            </a:r>
            <a:r>
              <a:rPr lang="es-MX" sz="2000" dirty="0" smtClean="0">
                <a:solidFill>
                  <a:srgbClr val="FF8000"/>
                </a:solidFill>
                <a:latin typeface="Courier New" panose="02070309020205020404" pitchFamily="49" charset="0"/>
              </a:rPr>
              <a:t>25</a:t>
            </a:r>
            <a:r>
              <a:rPr lang="es-MX" sz="2000" b="1" dirty="0" smtClean="0">
                <a:solidFill>
                  <a:srgbClr val="000080"/>
                </a:solidFill>
                <a:latin typeface="Courier New" panose="02070309020205020404" pitchFamily="49" charset="0"/>
              </a:rPr>
              <a:t>,</a:t>
            </a:r>
            <a:r>
              <a:rPr lang="es-MX" sz="2000" dirty="0" smtClean="0">
                <a:solidFill>
                  <a:srgbClr val="FF8000"/>
                </a:solidFill>
                <a:latin typeface="Courier New" panose="02070309020205020404" pitchFamily="49" charset="0"/>
              </a:rPr>
              <a:t>19</a:t>
            </a:r>
            <a:r>
              <a:rPr lang="es-MX" sz="2000" b="1" dirty="0" smtClean="0">
                <a:solidFill>
                  <a:srgbClr val="000080"/>
                </a:solidFill>
                <a:latin typeface="Courier New" panose="02070309020205020404" pitchFamily="49" charset="0"/>
              </a:rPr>
              <a:t>,</a:t>
            </a:r>
            <a:r>
              <a:rPr lang="es-MX" sz="2000" dirty="0" smtClean="0">
                <a:solidFill>
                  <a:srgbClr val="FF8000"/>
                </a:solidFill>
                <a:latin typeface="Courier New" panose="02070309020205020404" pitchFamily="49" charset="0"/>
              </a:rPr>
              <a:t>50</a:t>
            </a:r>
            <a:r>
              <a:rPr lang="es-MX" sz="2000" b="1" dirty="0" smtClean="0">
                <a:solidFill>
                  <a:srgbClr val="000080"/>
                </a:solidFill>
                <a:latin typeface="Courier New" panose="02070309020205020404" pitchFamily="49" charset="0"/>
              </a:rPr>
              <a:t>,</a:t>
            </a:r>
            <a:r>
              <a:rPr lang="es-MX" sz="2000" dirty="0" smtClean="0">
                <a:solidFill>
                  <a:srgbClr val="FF8000"/>
                </a:solidFill>
                <a:latin typeface="Courier New" panose="02070309020205020404" pitchFamily="49" charset="0"/>
              </a:rPr>
              <a:t>40</a:t>
            </a:r>
            <a:r>
              <a:rPr lang="es-MX" sz="2000" b="1" dirty="0" smtClean="0">
                <a:solidFill>
                  <a:srgbClr val="000080"/>
                </a:solidFill>
                <a:latin typeface="Courier New" panose="02070309020205020404" pitchFamily="49" charset="0"/>
              </a:rPr>
              <a:t>);</a:t>
            </a:r>
            <a:endParaRPr lang="es-MX" sz="2000" dirty="0" smtClean="0">
              <a:solidFill>
                <a:srgbClr val="000000"/>
              </a:solidFill>
              <a:latin typeface="Courier New" panose="02070309020205020404" pitchFamily="49" charset="0"/>
            </a:endParaRPr>
          </a:p>
          <a:p>
            <a:r>
              <a:rPr lang="es-MX" sz="2000" dirty="0" smtClean="0">
                <a:solidFill>
                  <a:srgbClr val="000000"/>
                </a:solidFill>
                <a:latin typeface="Courier New" panose="02070309020205020404" pitchFamily="49" charset="0"/>
              </a:rPr>
              <a:t>	</a:t>
            </a:r>
            <a:r>
              <a:rPr lang="es-MX" sz="2000" dirty="0" err="1" smtClean="0">
                <a:solidFill>
                  <a:srgbClr val="000000"/>
                </a:solidFill>
                <a:latin typeface="Courier New" panose="02070309020205020404" pitchFamily="49" charset="0"/>
              </a:rPr>
              <a:t>System</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out</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println</a:t>
            </a:r>
            <a:r>
              <a:rPr lang="es-MX" sz="2000" b="1" dirty="0">
                <a:solidFill>
                  <a:srgbClr val="000080"/>
                </a:solidFill>
                <a:latin typeface="Courier New" panose="02070309020205020404" pitchFamily="49" charset="0"/>
              </a:rPr>
              <a:t>(</a:t>
            </a:r>
            <a:r>
              <a:rPr lang="es-MX" sz="2000" dirty="0">
                <a:solidFill>
                  <a:srgbClr val="808080"/>
                </a:solidFill>
                <a:latin typeface="Courier New" panose="02070309020205020404" pitchFamily="49" charset="0"/>
              </a:rPr>
              <a:t>"El salario es:"</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t2</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salario</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b="1" dirty="0">
                <a:solidFill>
                  <a:srgbClr val="000080"/>
                </a:solidFill>
                <a:latin typeface="Courier New" panose="02070309020205020404" pitchFamily="49" charset="0"/>
              </a:rPr>
              <a:t> </a:t>
            </a:r>
            <a:r>
              <a:rPr lang="es-MX" sz="2000" b="1" dirty="0" smtClean="0">
                <a:solidFill>
                  <a:srgbClr val="000080"/>
                </a:solidFill>
                <a:latin typeface="Courier New" panose="02070309020205020404" pitchFamily="49" charset="0"/>
              </a:rPr>
              <a:t>   }</a:t>
            </a:r>
            <a:r>
              <a:rPr lang="es-MX" sz="2000" dirty="0" smtClean="0">
                <a:solidFill>
                  <a:srgbClr val="000000"/>
                </a:solidFill>
                <a:latin typeface="Courier New" panose="02070309020205020404" pitchFamily="49" charset="0"/>
              </a:rPr>
              <a:t> </a:t>
            </a:r>
          </a:p>
          <a:p>
            <a:r>
              <a:rPr lang="es-MX" sz="2000" b="1" dirty="0" smtClean="0">
                <a:solidFill>
                  <a:srgbClr val="000080"/>
                </a:solidFill>
                <a:latin typeface="Courier New" panose="02070309020205020404" pitchFamily="49" charset="0"/>
              </a:rPr>
              <a:t>}</a:t>
            </a:r>
            <a:endParaRPr lang="es-MX" sz="2000" dirty="0">
              <a:effectLst/>
            </a:endParaRPr>
          </a:p>
        </p:txBody>
      </p:sp>
      <p:sp>
        <p:nvSpPr>
          <p:cNvPr id="8" name="Rectángulo 7"/>
          <p:cNvSpPr/>
          <p:nvPr/>
        </p:nvSpPr>
        <p:spPr>
          <a:xfrm>
            <a:off x="256309" y="4768840"/>
            <a:ext cx="8676409" cy="1631216"/>
          </a:xfrm>
          <a:prstGeom prst="rect">
            <a:avLst/>
          </a:prstGeom>
        </p:spPr>
        <p:txBody>
          <a:bodyPr wrap="square">
            <a:spAutoFit/>
          </a:bodyPr>
          <a:lstStyle/>
          <a:p>
            <a:pPr algn="just">
              <a:spcBef>
                <a:spcPts val="600"/>
              </a:spcBef>
              <a:spcAft>
                <a:spcPts val="0"/>
              </a:spcAft>
            </a:pPr>
            <a:r>
              <a:rPr lang="es-ES_tradnl" sz="2000" dirty="0">
                <a:latin typeface="+mn-lt"/>
                <a:ea typeface="Times New Roman" panose="02020603050405020304" pitchFamily="18" charset="0"/>
              </a:rPr>
              <a:t>El objeto “t2” se está declarando de la clase Trabajador, pero se inicializa a partir de una clase que hereda de Trabajador, </a:t>
            </a:r>
            <a:r>
              <a:rPr lang="es-ES_tradnl" sz="2000" dirty="0" err="1">
                <a:latin typeface="+mn-lt"/>
                <a:ea typeface="Times New Roman" panose="02020603050405020304" pitchFamily="18" charset="0"/>
              </a:rPr>
              <a:t>EmpLimpieza</a:t>
            </a:r>
            <a:r>
              <a:rPr lang="es-ES_tradnl" sz="2000" dirty="0">
                <a:latin typeface="+mn-lt"/>
                <a:ea typeface="Times New Roman" panose="02020603050405020304" pitchFamily="18" charset="0"/>
              </a:rPr>
              <a:t> en este </a:t>
            </a:r>
            <a:r>
              <a:rPr lang="es-ES_tradnl" sz="2000" dirty="0" smtClean="0">
                <a:latin typeface="+mn-lt"/>
                <a:ea typeface="Times New Roman" panose="02020603050405020304" pitchFamily="18" charset="0"/>
              </a:rPr>
              <a:t>caso.</a:t>
            </a:r>
            <a:r>
              <a:rPr lang="es-MX" sz="2000" dirty="0" smtClean="0">
                <a:latin typeface="+mn-lt"/>
                <a:ea typeface="Times New Roman" panose="02020603050405020304" pitchFamily="18" charset="0"/>
              </a:rPr>
              <a:t> </a:t>
            </a:r>
            <a:r>
              <a:rPr lang="es-ES_tradnl" sz="2000" dirty="0" smtClean="0">
                <a:latin typeface="+mn-lt"/>
                <a:ea typeface="Times New Roman" panose="02020603050405020304" pitchFamily="18" charset="0"/>
              </a:rPr>
              <a:t>Esto </a:t>
            </a:r>
            <a:r>
              <a:rPr lang="es-ES_tradnl" sz="2000" dirty="0">
                <a:latin typeface="+mn-lt"/>
                <a:ea typeface="Times New Roman" panose="02020603050405020304" pitchFamily="18" charset="0"/>
              </a:rPr>
              <a:t>es válido para parámetros de métodos. Si un método tiene un parámetro formal de un tipo de clase determinado, el parámetro actual puede ser un objeto de esa clase o de cualquier clase que herede de ella.</a:t>
            </a:r>
            <a:endParaRPr lang="es-MX" sz="2000" dirty="0">
              <a:effectLst/>
              <a:latin typeface="+mn-lt"/>
              <a:ea typeface="Times New Roman" panose="02020603050405020304" pitchFamily="18" charset="0"/>
            </a:endParaRPr>
          </a:p>
        </p:txBody>
      </p:sp>
    </p:spTree>
    <p:extLst>
      <p:ext uri="{BB962C8B-B14F-4D97-AF65-F5344CB8AC3E}">
        <p14:creationId xmlns:p14="http://schemas.microsoft.com/office/powerpoint/2010/main" val="323638496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16</a:t>
            </a:fld>
            <a:endParaRPr lang="en-US" altLang="es-MX"/>
          </a:p>
        </p:txBody>
      </p:sp>
      <p:sp>
        <p:nvSpPr>
          <p:cNvPr id="5" name="Rectángulo 4"/>
          <p:cNvSpPr/>
          <p:nvPr/>
        </p:nvSpPr>
        <p:spPr>
          <a:xfrm>
            <a:off x="290945" y="1677135"/>
            <a:ext cx="8534400" cy="3200876"/>
          </a:xfrm>
          <a:prstGeom prst="rect">
            <a:avLst/>
          </a:prstGeom>
        </p:spPr>
        <p:txBody>
          <a:bodyPr wrap="square">
            <a:spAutoFit/>
          </a:bodyPr>
          <a:lstStyle/>
          <a:p>
            <a:pPr algn="just">
              <a:spcBef>
                <a:spcPts val="600"/>
              </a:spcBef>
              <a:spcAft>
                <a:spcPts val="0"/>
              </a:spcAft>
            </a:pPr>
            <a:r>
              <a:rPr lang="es-ES_tradnl" sz="2400" dirty="0">
                <a:latin typeface="+mn-lt"/>
                <a:ea typeface="Times New Roman" panose="02020603050405020304" pitchFamily="18" charset="0"/>
              </a:rPr>
              <a:t>En ocasiones la herencia se “fabrica” a la hora de hacer los análisis, porque se concluye que determinadas clases tienen un </a:t>
            </a:r>
            <a:r>
              <a:rPr lang="es-ES_tradnl" sz="2400" b="1" dirty="0">
                <a:latin typeface="+mn-lt"/>
                <a:ea typeface="Times New Roman" panose="02020603050405020304" pitchFamily="18" charset="0"/>
              </a:rPr>
              <a:t>comportamiento común </a:t>
            </a:r>
            <a:r>
              <a:rPr lang="es-ES_tradnl" sz="2400" dirty="0">
                <a:latin typeface="+mn-lt"/>
                <a:ea typeface="Times New Roman" panose="02020603050405020304" pitchFamily="18" charset="0"/>
              </a:rPr>
              <a:t>y se decide crear una clase con ese comportamiento. Generalmente esta clase es </a:t>
            </a:r>
            <a:r>
              <a:rPr lang="es-ES_tradnl" sz="2400" b="1" dirty="0" smtClean="0">
                <a:latin typeface="+mn-lt"/>
                <a:ea typeface="Times New Roman" panose="02020603050405020304" pitchFamily="18" charset="0"/>
              </a:rPr>
              <a:t>abstracta</a:t>
            </a:r>
            <a:r>
              <a:rPr lang="es-ES_tradnl" sz="2400" dirty="0" smtClean="0">
                <a:latin typeface="+mn-lt"/>
                <a:ea typeface="Times New Roman" panose="02020603050405020304" pitchFamily="18" charset="0"/>
              </a:rPr>
              <a:t>. </a:t>
            </a:r>
          </a:p>
          <a:p>
            <a:pPr algn="just">
              <a:spcBef>
                <a:spcPts val="600"/>
              </a:spcBef>
              <a:spcAft>
                <a:spcPts val="0"/>
              </a:spcAft>
            </a:pPr>
            <a:endParaRPr lang="es-ES_tradnl" sz="2400" dirty="0">
              <a:latin typeface="+mn-lt"/>
              <a:ea typeface="Times New Roman" panose="02020603050405020304" pitchFamily="18" charset="0"/>
            </a:endParaRPr>
          </a:p>
          <a:p>
            <a:pPr algn="just">
              <a:spcBef>
                <a:spcPts val="600"/>
              </a:spcBef>
              <a:spcAft>
                <a:spcPts val="0"/>
              </a:spcAft>
            </a:pPr>
            <a:r>
              <a:rPr lang="es-ES_tradnl" sz="2400" dirty="0" smtClean="0">
                <a:latin typeface="+mn-lt"/>
                <a:ea typeface="Times New Roman" panose="02020603050405020304" pitchFamily="18" charset="0"/>
              </a:rPr>
              <a:t>En </a:t>
            </a:r>
            <a:r>
              <a:rPr lang="es-ES_tradnl" sz="2400" dirty="0">
                <a:latin typeface="+mn-lt"/>
                <a:ea typeface="Times New Roman" panose="02020603050405020304" pitchFamily="18" charset="0"/>
              </a:rPr>
              <a:t>Java para hacer que una clase sea abstracta se le pone el modificador </a:t>
            </a:r>
            <a:r>
              <a:rPr lang="es-ES_tradnl" sz="2400" b="1" dirty="0" err="1">
                <a:latin typeface="+mn-lt"/>
                <a:ea typeface="Times New Roman" panose="02020603050405020304" pitchFamily="18" charset="0"/>
              </a:rPr>
              <a:t>abstract</a:t>
            </a:r>
            <a:r>
              <a:rPr lang="es-ES_tradnl" sz="2400" b="1" dirty="0">
                <a:latin typeface="+mn-lt"/>
                <a:ea typeface="Times New Roman" panose="02020603050405020304" pitchFamily="18" charset="0"/>
              </a:rPr>
              <a:t> </a:t>
            </a:r>
            <a:r>
              <a:rPr lang="es-ES_tradnl" sz="2400" dirty="0">
                <a:latin typeface="+mn-lt"/>
                <a:ea typeface="Times New Roman" panose="02020603050405020304" pitchFamily="18" charset="0"/>
              </a:rPr>
              <a:t>delante de la palabra </a:t>
            </a:r>
            <a:r>
              <a:rPr lang="es-ES_tradnl" sz="2400" b="1" dirty="0" err="1">
                <a:latin typeface="+mn-lt"/>
                <a:ea typeface="Times New Roman" panose="02020603050405020304" pitchFamily="18" charset="0"/>
              </a:rPr>
              <a:t>class</a:t>
            </a:r>
            <a:r>
              <a:rPr lang="es-ES_tradnl" sz="2400" b="1" dirty="0">
                <a:latin typeface="+mn-lt"/>
                <a:ea typeface="Times New Roman" panose="02020603050405020304" pitchFamily="18" charset="0"/>
              </a:rPr>
              <a:t>.</a:t>
            </a:r>
            <a:r>
              <a:rPr lang="es-ES_tradnl" sz="2400" dirty="0">
                <a:latin typeface="+mn-lt"/>
                <a:ea typeface="Times New Roman" panose="02020603050405020304" pitchFamily="18" charset="0"/>
              </a:rPr>
              <a:t> En estos casos no se pueden crear objetos de la clase.</a:t>
            </a:r>
            <a:endParaRPr lang="es-MX" sz="2400" dirty="0">
              <a:effectLst/>
              <a:latin typeface="+mn-lt"/>
              <a:ea typeface="Times New Roman" panose="02020603050405020304" pitchFamily="18" charset="0"/>
            </a:endParaRPr>
          </a:p>
        </p:txBody>
      </p:sp>
      <p:sp>
        <p:nvSpPr>
          <p:cNvPr id="6" name="Rectangle 4"/>
          <p:cNvSpPr txBox="1">
            <a:spLocks noChangeArrowheads="1"/>
          </p:cNvSpPr>
          <p:nvPr/>
        </p:nvSpPr>
        <p:spPr bwMode="auto">
          <a:xfrm>
            <a:off x="381000"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6</a:t>
            </a:r>
            <a:r>
              <a:rPr lang="es-ES_tradnl" altLang="es-MX" sz="4000" b="1" kern="0" dirty="0" smtClean="0"/>
              <a:t>.1 </a:t>
            </a:r>
            <a:r>
              <a:rPr lang="es-MX" altLang="es-MX" sz="4000" b="1" kern="0" dirty="0" smtClean="0"/>
              <a:t>Herencia</a:t>
            </a:r>
            <a:endParaRPr lang="en-US" altLang="es-MX" sz="4000" b="1" kern="0" dirty="0" smtClean="0"/>
          </a:p>
        </p:txBody>
      </p:sp>
      <p:sp>
        <p:nvSpPr>
          <p:cNvPr id="7" name="CuadroTexto 6"/>
          <p:cNvSpPr txBox="1"/>
          <p:nvPr/>
        </p:nvSpPr>
        <p:spPr>
          <a:xfrm>
            <a:off x="304800" y="1145830"/>
            <a:ext cx="2462534" cy="461665"/>
          </a:xfrm>
          <a:prstGeom prst="rect">
            <a:avLst/>
          </a:prstGeom>
          <a:noFill/>
        </p:spPr>
        <p:txBody>
          <a:bodyPr wrap="none" rtlCol="0">
            <a:spAutoFit/>
          </a:bodyPr>
          <a:lstStyle/>
          <a:p>
            <a:r>
              <a:rPr lang="en-US" sz="2400" b="1" dirty="0" err="1" smtClean="0"/>
              <a:t>Clase</a:t>
            </a:r>
            <a:r>
              <a:rPr lang="en-US" sz="2400" b="1" dirty="0" smtClean="0"/>
              <a:t> </a:t>
            </a:r>
            <a:r>
              <a:rPr lang="en-US" sz="2400" b="1" dirty="0" err="1" smtClean="0"/>
              <a:t>abstracta</a:t>
            </a:r>
            <a:endParaRPr lang="es-MX" sz="2400" b="1" dirty="0"/>
          </a:p>
        </p:txBody>
      </p:sp>
    </p:spTree>
    <p:extLst>
      <p:ext uri="{BB962C8B-B14F-4D97-AF65-F5344CB8AC3E}">
        <p14:creationId xmlns:p14="http://schemas.microsoft.com/office/powerpoint/2010/main" val="987358667"/>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17</a:t>
            </a:fld>
            <a:endParaRPr lang="en-US" altLang="es-MX"/>
          </a:p>
        </p:txBody>
      </p:sp>
      <p:sp>
        <p:nvSpPr>
          <p:cNvPr id="5" name="Rectángulo 4"/>
          <p:cNvSpPr/>
          <p:nvPr/>
        </p:nvSpPr>
        <p:spPr>
          <a:xfrm>
            <a:off x="457200" y="1828800"/>
            <a:ext cx="8077200" cy="3693319"/>
          </a:xfrm>
          <a:prstGeom prst="rect">
            <a:avLst/>
          </a:prstGeom>
        </p:spPr>
        <p:txBody>
          <a:bodyPr wrap="square">
            <a:spAutoFit/>
          </a:bodyPr>
          <a:lstStyle/>
          <a:p>
            <a:r>
              <a:rPr lang="es-MX" dirty="0" err="1">
                <a:solidFill>
                  <a:srgbClr val="8000FF"/>
                </a:solidFill>
                <a:latin typeface="Courier New" panose="02070309020205020404" pitchFamily="49" charset="0"/>
              </a:rPr>
              <a:t>abstract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class</a:t>
            </a:r>
            <a:r>
              <a:rPr lang="es-MX" dirty="0">
                <a:solidFill>
                  <a:srgbClr val="000000"/>
                </a:solidFill>
                <a:latin typeface="Courier New" panose="02070309020205020404" pitchFamily="49" charset="0"/>
              </a:rPr>
              <a:t> Trabajador</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dirty="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protected</a:t>
            </a:r>
            <a:r>
              <a:rPr lang="es-MX" dirty="0" smtClean="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String</a:t>
            </a:r>
            <a:r>
              <a:rPr lang="es-MX" dirty="0">
                <a:solidFill>
                  <a:srgbClr val="000000"/>
                </a:solidFill>
                <a:latin typeface="Courier New" panose="02070309020205020404" pitchFamily="49" charset="0"/>
              </a:rPr>
              <a:t> nombre</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dirty="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protected</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float</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sb</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a:solidFill>
                  <a:srgbClr val="008000"/>
                </a:solidFill>
                <a:latin typeface="Courier New" panose="02070309020205020404" pitchFamily="49" charset="0"/>
              </a:rPr>
              <a:t>// salario </a:t>
            </a:r>
            <a:r>
              <a:rPr lang="es-MX" dirty="0" err="1">
                <a:solidFill>
                  <a:srgbClr val="008000"/>
                </a:solidFill>
                <a:latin typeface="Courier New" panose="02070309020205020404" pitchFamily="49" charset="0"/>
              </a:rPr>
              <a:t>basico</a:t>
            </a:r>
            <a:r>
              <a:rPr lang="es-MX" dirty="0">
                <a:solidFill>
                  <a:srgbClr val="008000"/>
                </a:solidFill>
                <a:latin typeface="Courier New" panose="02070309020205020404" pitchFamily="49" charset="0"/>
              </a:rPr>
              <a:t> </a:t>
            </a:r>
            <a:endParaRPr lang="es-MX" dirty="0" smtClean="0">
              <a:solidFill>
                <a:srgbClr val="008000"/>
              </a:solidFill>
              <a:latin typeface="Courier New" panose="02070309020205020404" pitchFamily="49" charset="0"/>
            </a:endParaRPr>
          </a:p>
          <a:p>
            <a:r>
              <a:rPr lang="es-MX" dirty="0">
                <a:solidFill>
                  <a:srgbClr val="008000"/>
                </a:solidFill>
                <a:latin typeface="Courier New" panose="02070309020205020404" pitchFamily="49" charset="0"/>
              </a:rPr>
              <a:t>	</a:t>
            </a:r>
            <a:r>
              <a:rPr lang="es-MX" dirty="0" err="1" smtClean="0">
                <a:solidFill>
                  <a:srgbClr val="8000FF"/>
                </a:solidFill>
                <a:latin typeface="Courier New" panose="02070309020205020404" pitchFamily="49" charset="0"/>
              </a:rPr>
              <a:t>protected</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float</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dt</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a:solidFill>
                  <a:srgbClr val="008000"/>
                </a:solidFill>
                <a:latin typeface="Courier New" panose="02070309020205020404" pitchFamily="49" charset="0"/>
              </a:rPr>
              <a:t>// </a:t>
            </a:r>
            <a:r>
              <a:rPr lang="es-MX" dirty="0" err="1">
                <a:solidFill>
                  <a:srgbClr val="008000"/>
                </a:solidFill>
                <a:latin typeface="Courier New" panose="02070309020205020404" pitchFamily="49" charset="0"/>
              </a:rPr>
              <a:t>dias</a:t>
            </a:r>
            <a:r>
              <a:rPr lang="es-MX" dirty="0">
                <a:solidFill>
                  <a:srgbClr val="008000"/>
                </a:solidFill>
                <a:latin typeface="Courier New" panose="02070309020205020404" pitchFamily="49" charset="0"/>
              </a:rPr>
              <a:t> trabajados </a:t>
            </a:r>
            <a:endParaRPr lang="es-MX" dirty="0" smtClean="0">
              <a:solidFill>
                <a:srgbClr val="008000"/>
              </a:solidFill>
              <a:latin typeface="Courier New" panose="02070309020205020404" pitchFamily="49" charset="0"/>
            </a:endParaRPr>
          </a:p>
          <a:p>
            <a:endParaRPr lang="es-MX" dirty="0" smtClean="0">
              <a:solidFill>
                <a:srgbClr val="008000"/>
              </a:solidFill>
              <a:latin typeface="Courier New" panose="02070309020205020404" pitchFamily="49" charset="0"/>
            </a:endParaRPr>
          </a:p>
          <a:p>
            <a:r>
              <a:rPr lang="es-MX" dirty="0">
                <a:solidFill>
                  <a:srgbClr val="008000"/>
                </a:solidFill>
                <a:latin typeface="Courier New" panose="02070309020205020404" pitchFamily="49" charset="0"/>
              </a:rPr>
              <a:t>	</a:t>
            </a:r>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a:solidFill>
                  <a:srgbClr val="000000"/>
                </a:solidFill>
                <a:latin typeface="Courier New" panose="02070309020205020404" pitchFamily="49" charset="0"/>
              </a:rPr>
              <a:t>Trabajador</a:t>
            </a:r>
            <a:r>
              <a:rPr lang="es-MX" b="1" dirty="0">
                <a:solidFill>
                  <a:srgbClr val="000080"/>
                </a:solidFill>
                <a:latin typeface="Courier New" panose="02070309020205020404" pitchFamily="49" charset="0"/>
              </a:rPr>
              <a:t>(</a:t>
            </a:r>
            <a:r>
              <a:rPr lang="es-MX" dirty="0" err="1">
                <a:solidFill>
                  <a:srgbClr val="000000"/>
                </a:solidFill>
                <a:latin typeface="Courier New" panose="02070309020205020404" pitchFamily="49" charset="0"/>
              </a:rPr>
              <a:t>String</a:t>
            </a:r>
            <a:r>
              <a:rPr lang="es-MX" dirty="0">
                <a:solidFill>
                  <a:srgbClr val="000000"/>
                </a:solidFill>
                <a:latin typeface="Courier New" panose="02070309020205020404" pitchFamily="49" charset="0"/>
              </a:rPr>
              <a:t> nombre</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float</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sb</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dt</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smtClean="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this</a:t>
            </a:r>
            <a:r>
              <a:rPr lang="es-MX" b="1" dirty="0" err="1"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nombre</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nombre</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a:solidFill>
                  <a:srgbClr val="000000"/>
                </a:solidFill>
                <a:latin typeface="Courier New" panose="02070309020205020404" pitchFamily="49" charset="0"/>
              </a:rPr>
              <a:t>	</a:t>
            </a:r>
            <a:r>
              <a:rPr lang="es-MX" b="1" dirty="0" smtClean="0">
                <a:solidFill>
                  <a:srgbClr val="000000"/>
                </a:solidFill>
                <a:latin typeface="Courier New" panose="02070309020205020404" pitchFamily="49" charset="0"/>
              </a:rPr>
              <a:t>	</a:t>
            </a:r>
            <a:r>
              <a:rPr lang="es-MX" b="1" dirty="0" smtClean="0">
                <a:solidFill>
                  <a:srgbClr val="0000FF"/>
                </a:solidFill>
                <a:latin typeface="Courier New" panose="02070309020205020404" pitchFamily="49" charset="0"/>
              </a:rPr>
              <a:t>this</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sb</a:t>
            </a:r>
            <a:r>
              <a:rPr lang="es-MX" b="1" dirty="0"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sb</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a:solidFill>
                  <a:srgbClr val="000000"/>
                </a:solidFill>
                <a:latin typeface="Courier New" panose="02070309020205020404" pitchFamily="49" charset="0"/>
              </a:rPr>
              <a:t>	</a:t>
            </a:r>
            <a:r>
              <a:rPr lang="es-MX" b="1" dirty="0" smtClean="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this</a:t>
            </a:r>
            <a:r>
              <a:rPr lang="es-MX" b="1" dirty="0" err="1"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dt</a:t>
            </a:r>
            <a:r>
              <a:rPr lang="es-MX" b="1" dirty="0"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dt</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a:solidFill>
                  <a:srgbClr val="000000"/>
                </a:solidFill>
                <a:latin typeface="Courier New" panose="02070309020205020404" pitchFamily="49" charset="0"/>
              </a:rPr>
              <a:t>	</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endParaRPr lang="es-MX" dirty="0" smtClean="0">
              <a:solidFill>
                <a:srgbClr val="000000"/>
              </a:solidFill>
              <a:latin typeface="Courier New" panose="02070309020205020404" pitchFamily="49" charset="0"/>
            </a:endParaRPr>
          </a:p>
          <a:p>
            <a:r>
              <a:rPr lang="es-MX" dirty="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abstract</a:t>
            </a:r>
            <a:r>
              <a:rPr lang="es-MX" dirty="0">
                <a:solidFill>
                  <a:srgbClr val="000000"/>
                </a:solidFill>
                <a:latin typeface="Courier New" panose="02070309020205020404" pitchFamily="49" charset="0"/>
              </a:rPr>
              <a:t> salario</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endParaRPr lang="es-MX" dirty="0">
              <a:effectLst/>
            </a:endParaRPr>
          </a:p>
        </p:txBody>
      </p:sp>
      <p:sp>
        <p:nvSpPr>
          <p:cNvPr id="6" name="Rectangle 4"/>
          <p:cNvSpPr txBox="1">
            <a:spLocks noChangeArrowheads="1"/>
          </p:cNvSpPr>
          <p:nvPr/>
        </p:nvSpPr>
        <p:spPr bwMode="auto">
          <a:xfrm>
            <a:off x="464127" y="2286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6</a:t>
            </a:r>
            <a:r>
              <a:rPr lang="es-ES_tradnl" altLang="es-MX" sz="4000" b="1" kern="0" dirty="0" smtClean="0"/>
              <a:t>.1 </a:t>
            </a:r>
            <a:r>
              <a:rPr lang="es-MX" altLang="es-MX" sz="4000" b="1" kern="0" dirty="0" smtClean="0"/>
              <a:t>Herencia</a:t>
            </a:r>
            <a:endParaRPr lang="en-US" altLang="es-MX" sz="4000" b="1" kern="0" dirty="0" smtClean="0"/>
          </a:p>
        </p:txBody>
      </p:sp>
    </p:spTree>
    <p:extLst>
      <p:ext uri="{BB962C8B-B14F-4D97-AF65-F5344CB8AC3E}">
        <p14:creationId xmlns:p14="http://schemas.microsoft.com/office/powerpoint/2010/main" val="386768532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18</a:t>
            </a:fld>
            <a:endParaRPr lang="en-US" altLang="es-MX"/>
          </a:p>
        </p:txBody>
      </p:sp>
      <p:sp>
        <p:nvSpPr>
          <p:cNvPr id="6" name="Rectángulo 5"/>
          <p:cNvSpPr/>
          <p:nvPr/>
        </p:nvSpPr>
        <p:spPr>
          <a:xfrm>
            <a:off x="533400" y="1676400"/>
            <a:ext cx="7848600" cy="3416320"/>
          </a:xfrm>
          <a:prstGeom prst="rect">
            <a:avLst/>
          </a:prstGeom>
        </p:spPr>
        <p:txBody>
          <a:bodyPr wrap="square">
            <a:spAutoFit/>
          </a:bodyPr>
          <a:lstStyle/>
          <a:p>
            <a:pPr algn="just"/>
            <a:r>
              <a:rPr lang="es-MX" sz="2400" b="1" dirty="0"/>
              <a:t>Clase </a:t>
            </a:r>
            <a:r>
              <a:rPr lang="es-MX" sz="2400" b="1" dirty="0" err="1"/>
              <a:t>Object</a:t>
            </a:r>
            <a:endParaRPr lang="es-MX" sz="2400" b="1" dirty="0"/>
          </a:p>
          <a:p>
            <a:pPr algn="just"/>
            <a:endParaRPr lang="es-MX" sz="2400" dirty="0"/>
          </a:p>
          <a:p>
            <a:pPr algn="just"/>
            <a:r>
              <a:rPr lang="es-MX" sz="2400" dirty="0"/>
              <a:t>En Java TODAS las clases tienen un ancestro común la clase </a:t>
            </a:r>
            <a:r>
              <a:rPr lang="es-MX" sz="2400" dirty="0" err="1"/>
              <a:t>Object</a:t>
            </a:r>
            <a:r>
              <a:rPr lang="es-MX" sz="2400" dirty="0"/>
              <a:t>, esto no hay que declararlo es así por defecto. En la clase </a:t>
            </a:r>
            <a:r>
              <a:rPr lang="es-MX" sz="2400" dirty="0" err="1"/>
              <a:t>Object</a:t>
            </a:r>
            <a:r>
              <a:rPr lang="es-MX" sz="2400" dirty="0"/>
              <a:t> hay varios métodos que pueden ser interesantes, uno de ellos </a:t>
            </a:r>
            <a:r>
              <a:rPr lang="es-MX" sz="2400" dirty="0" smtClean="0"/>
              <a:t>es </a:t>
            </a:r>
            <a:r>
              <a:rPr lang="es-MX" sz="2400" b="1" i="1" dirty="0" err="1" smtClean="0"/>
              <a:t>toString</a:t>
            </a:r>
            <a:r>
              <a:rPr lang="es-MX" sz="2400" dirty="0" smtClean="0"/>
              <a:t>(), el cual </a:t>
            </a:r>
            <a:r>
              <a:rPr lang="es-MX" sz="2400" dirty="0"/>
              <a:t>convierte el objeto en una cadena. Es importante redefinir este método si se quiere utilizar para tener una representación en cadena de los objetos que se utilizan.</a:t>
            </a:r>
          </a:p>
        </p:txBody>
      </p:sp>
      <p:sp>
        <p:nvSpPr>
          <p:cNvPr id="7" name="Rectangle 4"/>
          <p:cNvSpPr txBox="1">
            <a:spLocks noChangeArrowheads="1"/>
          </p:cNvSpPr>
          <p:nvPr/>
        </p:nvSpPr>
        <p:spPr bwMode="auto">
          <a:xfrm>
            <a:off x="533400" y="72196"/>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6</a:t>
            </a:r>
            <a:r>
              <a:rPr lang="es-ES_tradnl" altLang="es-MX" sz="4000" b="1" kern="0" dirty="0" smtClean="0"/>
              <a:t>.1 </a:t>
            </a:r>
            <a:r>
              <a:rPr lang="es-MX" altLang="es-MX" sz="4000" b="1" kern="0" dirty="0" smtClean="0"/>
              <a:t>Herencia</a:t>
            </a:r>
            <a:endParaRPr lang="en-US" altLang="es-MX" sz="4000" b="1" kern="0" dirty="0" smtClean="0"/>
          </a:p>
        </p:txBody>
      </p:sp>
    </p:spTree>
    <p:extLst>
      <p:ext uri="{BB962C8B-B14F-4D97-AF65-F5344CB8AC3E}">
        <p14:creationId xmlns:p14="http://schemas.microsoft.com/office/powerpoint/2010/main" val="15299478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19</a:t>
            </a:fld>
            <a:endParaRPr lang="en-US" altLang="es-MX"/>
          </a:p>
        </p:txBody>
      </p:sp>
      <p:sp>
        <p:nvSpPr>
          <p:cNvPr id="5" name="Rectángulo 4"/>
          <p:cNvSpPr/>
          <p:nvPr/>
        </p:nvSpPr>
        <p:spPr>
          <a:xfrm>
            <a:off x="457200" y="1231642"/>
            <a:ext cx="8382000" cy="5016758"/>
          </a:xfrm>
          <a:prstGeom prst="rect">
            <a:avLst/>
          </a:prstGeom>
        </p:spPr>
        <p:txBody>
          <a:bodyPr wrap="square">
            <a:spAutoFit/>
          </a:bodyPr>
          <a:lstStyle/>
          <a:p>
            <a:pPr algn="just">
              <a:spcAft>
                <a:spcPts val="0"/>
              </a:spcAft>
            </a:pPr>
            <a:r>
              <a:rPr lang="es-ES_tradnl" sz="2000" b="1" dirty="0">
                <a:latin typeface="+mn-lt"/>
                <a:ea typeface="Times New Roman" panose="02020603050405020304" pitchFamily="18" charset="0"/>
              </a:rPr>
              <a:t>Atributo final</a:t>
            </a:r>
            <a:endParaRPr lang="es-MX" sz="2000" b="1" dirty="0">
              <a:latin typeface="+mn-lt"/>
              <a:ea typeface="Times New Roman" panose="02020603050405020304" pitchFamily="18" charset="0"/>
            </a:endParaRPr>
          </a:p>
          <a:p>
            <a:pPr algn="just">
              <a:spcBef>
                <a:spcPts val="600"/>
              </a:spcBef>
              <a:spcAft>
                <a:spcPts val="0"/>
              </a:spcAft>
            </a:pPr>
            <a:r>
              <a:rPr lang="es-ES_tradnl" sz="2000" dirty="0">
                <a:latin typeface="+mn-lt"/>
                <a:ea typeface="Times New Roman" panose="02020603050405020304" pitchFamily="18" charset="0"/>
              </a:rPr>
              <a:t>Se puede en Java especificar que no se desea que de una clase hereden otras. Esto puede ser por razones de seguridad o diseño. Para ello basta anteponer a la declaración de la clase el modificador </a:t>
            </a:r>
            <a:r>
              <a:rPr lang="es-ES_tradnl" sz="2000" b="1" dirty="0">
                <a:latin typeface="+mn-lt"/>
                <a:ea typeface="Times New Roman" panose="02020603050405020304" pitchFamily="18" charset="0"/>
              </a:rPr>
              <a:t>final.</a:t>
            </a:r>
            <a:endParaRPr lang="es-MX" sz="2000" dirty="0">
              <a:latin typeface="+mn-lt"/>
              <a:ea typeface="Times New Roman" panose="02020603050405020304" pitchFamily="18" charset="0"/>
            </a:endParaRPr>
          </a:p>
          <a:p>
            <a:pPr algn="just">
              <a:spcBef>
                <a:spcPts val="600"/>
              </a:spcBef>
              <a:spcAft>
                <a:spcPts val="0"/>
              </a:spcAft>
            </a:pPr>
            <a:r>
              <a:rPr lang="es-ES_tradnl" sz="2000" dirty="0">
                <a:latin typeface="+mn-lt"/>
                <a:ea typeface="Times New Roman" panose="02020603050405020304" pitchFamily="18" charset="0"/>
              </a:rPr>
              <a:t>Por ejemplo:</a:t>
            </a:r>
            <a:endParaRPr lang="es-MX" sz="2000" dirty="0">
              <a:latin typeface="+mn-lt"/>
              <a:ea typeface="Times New Roman" panose="02020603050405020304" pitchFamily="18" charset="0"/>
            </a:endParaRPr>
          </a:p>
          <a:p>
            <a:pPr algn="just">
              <a:spcAft>
                <a:spcPts val="0"/>
              </a:spcAft>
            </a:pPr>
            <a:r>
              <a:rPr lang="es-ES_tradnl" sz="2000" dirty="0">
                <a:latin typeface="+mn-lt"/>
                <a:ea typeface="Times New Roman" panose="02020603050405020304" pitchFamily="18" charset="0"/>
              </a:rPr>
              <a:t> </a:t>
            </a:r>
            <a:endParaRPr lang="es-MX" sz="2000" dirty="0">
              <a:latin typeface="+mn-lt"/>
              <a:ea typeface="Times New Roman" panose="02020603050405020304" pitchFamily="18" charset="0"/>
            </a:endParaRPr>
          </a:p>
          <a:p>
            <a:pPr marL="457200" algn="just">
              <a:spcAft>
                <a:spcPts val="0"/>
              </a:spcAft>
            </a:pPr>
            <a:r>
              <a:rPr lang="es-ES_tradnl" b="1" dirty="0">
                <a:latin typeface="+mn-lt"/>
                <a:ea typeface="Times New Roman" panose="02020603050405020304" pitchFamily="18" charset="0"/>
              </a:rPr>
              <a:t>final</a:t>
            </a:r>
            <a:r>
              <a:rPr lang="es-ES_tradnl" dirty="0">
                <a:latin typeface="+mn-lt"/>
                <a:ea typeface="Times New Roman" panose="02020603050405020304" pitchFamily="18" charset="0"/>
              </a:rPr>
              <a:t> </a:t>
            </a:r>
            <a:r>
              <a:rPr lang="es-ES_tradnl" dirty="0" err="1">
                <a:latin typeface="+mn-lt"/>
                <a:ea typeface="Times New Roman" panose="02020603050405020304" pitchFamily="18" charset="0"/>
              </a:rPr>
              <a:t>class</a:t>
            </a:r>
            <a:r>
              <a:rPr lang="es-ES_tradnl" dirty="0">
                <a:latin typeface="+mn-lt"/>
                <a:ea typeface="Times New Roman" panose="02020603050405020304" pitchFamily="18" charset="0"/>
              </a:rPr>
              <a:t> Ejemplo{</a:t>
            </a:r>
            <a:endParaRPr lang="es-MX" sz="2000" dirty="0">
              <a:latin typeface="+mn-lt"/>
              <a:ea typeface="Times New Roman" panose="02020603050405020304" pitchFamily="18" charset="0"/>
            </a:endParaRPr>
          </a:p>
          <a:p>
            <a:pPr marL="457200" algn="just">
              <a:spcAft>
                <a:spcPts val="0"/>
              </a:spcAft>
            </a:pPr>
            <a:r>
              <a:rPr lang="es-ES_tradnl" dirty="0">
                <a:latin typeface="+mn-lt"/>
                <a:ea typeface="Times New Roman" panose="02020603050405020304" pitchFamily="18" charset="0"/>
              </a:rPr>
              <a:t>...</a:t>
            </a:r>
            <a:endParaRPr lang="es-MX" sz="2000" dirty="0">
              <a:latin typeface="+mn-lt"/>
              <a:ea typeface="Times New Roman" panose="02020603050405020304" pitchFamily="18" charset="0"/>
            </a:endParaRPr>
          </a:p>
          <a:p>
            <a:pPr marL="457200" algn="just">
              <a:spcAft>
                <a:spcPts val="0"/>
              </a:spcAft>
            </a:pPr>
            <a:r>
              <a:rPr lang="es-ES_tradnl" dirty="0">
                <a:latin typeface="+mn-lt"/>
                <a:ea typeface="Times New Roman" panose="02020603050405020304" pitchFamily="18" charset="0"/>
              </a:rPr>
              <a:t>}</a:t>
            </a:r>
            <a:endParaRPr lang="es-MX" sz="2000" dirty="0">
              <a:latin typeface="+mn-lt"/>
              <a:ea typeface="Times New Roman" panose="02020603050405020304" pitchFamily="18" charset="0"/>
            </a:endParaRPr>
          </a:p>
          <a:p>
            <a:pPr marL="457200" algn="just">
              <a:spcAft>
                <a:spcPts val="0"/>
              </a:spcAft>
            </a:pPr>
            <a:r>
              <a:rPr lang="es-ES_tradnl" dirty="0">
                <a:latin typeface="+mn-lt"/>
                <a:ea typeface="Times New Roman" panose="02020603050405020304" pitchFamily="18" charset="0"/>
              </a:rPr>
              <a:t> </a:t>
            </a:r>
            <a:endParaRPr lang="es-MX" sz="2000" dirty="0">
              <a:latin typeface="+mn-lt"/>
              <a:ea typeface="Times New Roman" panose="02020603050405020304" pitchFamily="18" charset="0"/>
            </a:endParaRPr>
          </a:p>
          <a:p>
            <a:pPr algn="just">
              <a:spcBef>
                <a:spcPts val="600"/>
              </a:spcBef>
              <a:spcAft>
                <a:spcPts val="0"/>
              </a:spcAft>
            </a:pPr>
            <a:r>
              <a:rPr lang="es-ES_tradnl" sz="2000" dirty="0">
                <a:latin typeface="+mn-lt"/>
                <a:ea typeface="Times New Roman" panose="02020603050405020304" pitchFamily="18" charset="0"/>
              </a:rPr>
              <a:t>La clase Ejemplo no puede ser el </a:t>
            </a:r>
            <a:r>
              <a:rPr lang="es-ES_tradnl" sz="2000" dirty="0" smtClean="0">
                <a:latin typeface="+mn-lt"/>
                <a:ea typeface="Times New Roman" panose="02020603050405020304" pitchFamily="18" charset="0"/>
              </a:rPr>
              <a:t>ancestro o clase base </a:t>
            </a:r>
            <a:r>
              <a:rPr lang="es-ES_tradnl" sz="2000" dirty="0">
                <a:latin typeface="+mn-lt"/>
                <a:ea typeface="Times New Roman" panose="02020603050405020304" pitchFamily="18" charset="0"/>
              </a:rPr>
              <a:t>de ninguna otra clase.</a:t>
            </a:r>
            <a:endParaRPr lang="es-MX" sz="2000" dirty="0">
              <a:latin typeface="+mn-lt"/>
              <a:ea typeface="Times New Roman" panose="02020603050405020304" pitchFamily="18" charset="0"/>
            </a:endParaRPr>
          </a:p>
          <a:p>
            <a:pPr algn="just">
              <a:spcBef>
                <a:spcPts val="600"/>
              </a:spcBef>
              <a:spcAft>
                <a:spcPts val="0"/>
              </a:spcAft>
            </a:pPr>
            <a:r>
              <a:rPr lang="es-ES_tradnl" sz="2000" dirty="0">
                <a:latin typeface="+mn-lt"/>
                <a:ea typeface="Times New Roman" panose="02020603050405020304" pitchFamily="18" charset="0"/>
              </a:rPr>
              <a:t>También se puede lograr que un método no sea </a:t>
            </a:r>
            <a:r>
              <a:rPr lang="es-ES_tradnl" sz="2000" dirty="0" smtClean="0">
                <a:latin typeface="+mn-lt"/>
                <a:ea typeface="Times New Roman" panose="02020603050405020304" pitchFamily="18" charset="0"/>
              </a:rPr>
              <a:t>sobrescrito </a:t>
            </a:r>
            <a:r>
              <a:rPr lang="es-ES_tradnl" sz="2000" dirty="0">
                <a:latin typeface="+mn-lt"/>
                <a:ea typeface="Times New Roman" panose="02020603050405020304" pitchFamily="18" charset="0"/>
              </a:rPr>
              <a:t>por las subclases que se tengan de determinada </a:t>
            </a:r>
            <a:r>
              <a:rPr lang="es-ES_tradnl" sz="2000" dirty="0" smtClean="0">
                <a:latin typeface="+mn-lt"/>
                <a:ea typeface="Times New Roman" panose="02020603050405020304" pitchFamily="18" charset="0"/>
              </a:rPr>
              <a:t>clase. </a:t>
            </a:r>
            <a:r>
              <a:rPr lang="es-ES_tradnl" sz="2000" dirty="0">
                <a:latin typeface="+mn-lt"/>
                <a:ea typeface="Times New Roman" panose="02020603050405020304" pitchFamily="18" charset="0"/>
              </a:rPr>
              <a:t>Para ello también se escribe el modificador </a:t>
            </a:r>
            <a:r>
              <a:rPr lang="es-ES_tradnl" sz="2000" b="1" dirty="0">
                <a:latin typeface="+mn-lt"/>
                <a:ea typeface="Times New Roman" panose="02020603050405020304" pitchFamily="18" charset="0"/>
              </a:rPr>
              <a:t>final</a:t>
            </a:r>
            <a:r>
              <a:rPr lang="es-ES_tradnl" sz="2000" dirty="0">
                <a:latin typeface="+mn-lt"/>
                <a:ea typeface="Times New Roman" panose="02020603050405020304" pitchFamily="18" charset="0"/>
              </a:rPr>
              <a:t> al declarar el atributo o método.</a:t>
            </a:r>
            <a:endParaRPr lang="es-MX" sz="2000" dirty="0">
              <a:effectLst/>
              <a:latin typeface="+mn-lt"/>
              <a:ea typeface="Times New Roman" panose="02020603050405020304" pitchFamily="18" charset="0"/>
            </a:endParaRPr>
          </a:p>
        </p:txBody>
      </p:sp>
      <p:sp>
        <p:nvSpPr>
          <p:cNvPr id="6" name="Rectangle 4"/>
          <p:cNvSpPr txBox="1">
            <a:spLocks noChangeArrowheads="1"/>
          </p:cNvSpPr>
          <p:nvPr/>
        </p:nvSpPr>
        <p:spPr bwMode="auto">
          <a:xfrm>
            <a:off x="609600"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6</a:t>
            </a:r>
            <a:r>
              <a:rPr lang="es-ES_tradnl" altLang="es-MX" sz="4000" b="1" kern="0" dirty="0" smtClean="0"/>
              <a:t>.1 </a:t>
            </a:r>
            <a:r>
              <a:rPr lang="es-MX" altLang="es-MX" sz="4000" b="1" kern="0" dirty="0" smtClean="0"/>
              <a:t>Herencia</a:t>
            </a:r>
            <a:endParaRPr lang="en-US" altLang="es-MX" sz="4000" b="1" kern="0" dirty="0" smtClean="0"/>
          </a:p>
        </p:txBody>
      </p:sp>
    </p:spTree>
    <p:extLst>
      <p:ext uri="{BB962C8B-B14F-4D97-AF65-F5344CB8AC3E}">
        <p14:creationId xmlns:p14="http://schemas.microsoft.com/office/powerpoint/2010/main" val="164652870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FD9C11-7CBF-493C-8A90-38EE85D9DD2D}" type="slidenum">
              <a:rPr lang="en-US" altLang="es-MX">
                <a:latin typeface="Arial Black" panose="020B0A04020102020204" pitchFamily="34" charset="0"/>
              </a:rPr>
              <a:pPr/>
              <a:t>2</a:t>
            </a:fld>
            <a:endParaRPr lang="en-US" altLang="es-MX">
              <a:latin typeface="Arial Black" panose="020B0A04020102020204" pitchFamily="34" charset="0"/>
            </a:endParaRPr>
          </a:p>
        </p:txBody>
      </p:sp>
      <p:sp>
        <p:nvSpPr>
          <p:cNvPr id="5123" name="Rectangle 2"/>
          <p:cNvSpPr>
            <a:spLocks noGrp="1" noChangeArrowheads="1"/>
          </p:cNvSpPr>
          <p:nvPr>
            <p:ph type="title"/>
          </p:nvPr>
        </p:nvSpPr>
        <p:spPr>
          <a:xfrm>
            <a:off x="0" y="457200"/>
            <a:ext cx="8458200" cy="685800"/>
          </a:xfrm>
        </p:spPr>
        <p:txBody>
          <a:bodyPr/>
          <a:lstStyle/>
          <a:p>
            <a:pPr algn="ctr" eaLnBrk="1" hangingPunct="1"/>
            <a:r>
              <a:rPr lang="en-US" altLang="es-MX" sz="3200" smtClean="0">
                <a:solidFill>
                  <a:srgbClr val="000000"/>
                </a:solidFill>
              </a:rPr>
              <a:t>SUMARIO</a:t>
            </a:r>
          </a:p>
        </p:txBody>
      </p:sp>
      <p:sp>
        <p:nvSpPr>
          <p:cNvPr id="5124" name="Rectangle 3"/>
          <p:cNvSpPr>
            <a:spLocks noGrp="1" noChangeArrowheads="1"/>
          </p:cNvSpPr>
          <p:nvPr>
            <p:ph type="body" idx="4294967295"/>
          </p:nvPr>
        </p:nvSpPr>
        <p:spPr>
          <a:xfrm>
            <a:off x="685800" y="1143000"/>
            <a:ext cx="8763000" cy="2971800"/>
          </a:xfrm>
        </p:spPr>
        <p:txBody>
          <a:bodyPr/>
          <a:lstStyle/>
          <a:p>
            <a:pPr eaLnBrk="1" hangingPunct="1"/>
            <a:r>
              <a:rPr lang="es-ES_tradnl" altLang="es-MX" sz="2800" b="1" dirty="0" smtClean="0"/>
              <a:t>6</a:t>
            </a:r>
            <a:r>
              <a:rPr lang="es-ES_tradnl" altLang="es-MX" sz="2800" b="1" dirty="0" smtClean="0"/>
              <a:t>.1 </a:t>
            </a:r>
            <a:r>
              <a:rPr lang="es-MX" altLang="es-MX" sz="2800" b="1" dirty="0"/>
              <a:t>Herencia</a:t>
            </a:r>
            <a:r>
              <a:rPr lang="es-ES_tradnl" altLang="es-MX" sz="2800" b="1" dirty="0" smtClean="0"/>
              <a:t>.</a:t>
            </a:r>
          </a:p>
          <a:p>
            <a:pPr lvl="1" eaLnBrk="1" hangingPunct="1"/>
            <a:r>
              <a:rPr lang="es-ES_tradnl" altLang="es-MX" sz="2400" b="1" dirty="0" smtClean="0"/>
              <a:t>Concepto</a:t>
            </a:r>
          </a:p>
          <a:p>
            <a:pPr lvl="1" eaLnBrk="1" hangingPunct="1"/>
            <a:r>
              <a:rPr lang="es-ES_tradnl" altLang="es-MX" sz="2400" b="1" dirty="0" smtClean="0"/>
              <a:t>Definición</a:t>
            </a:r>
          </a:p>
          <a:p>
            <a:pPr lvl="1" eaLnBrk="1" hangingPunct="1"/>
            <a:r>
              <a:rPr lang="es-ES_tradnl" altLang="es-MX" sz="2400" b="1" dirty="0"/>
              <a:t>Modificador </a:t>
            </a:r>
            <a:r>
              <a:rPr lang="es-ES_tradnl" altLang="es-MX" sz="2400" b="1" dirty="0" err="1" smtClean="0"/>
              <a:t>protected</a:t>
            </a:r>
            <a:endParaRPr lang="es-ES_tradnl" altLang="es-MX" sz="2400" b="1" dirty="0" smtClean="0"/>
          </a:p>
          <a:p>
            <a:pPr lvl="1" eaLnBrk="1" hangingPunct="1"/>
            <a:r>
              <a:rPr lang="es-ES_tradnl" altLang="es-MX" sz="2400" b="1" dirty="0"/>
              <a:t>Clase </a:t>
            </a:r>
            <a:r>
              <a:rPr lang="es-ES_tradnl" altLang="es-MX" sz="2400" b="1" dirty="0" err="1" smtClean="0"/>
              <a:t>Object</a:t>
            </a:r>
            <a:endParaRPr lang="es-ES_tradnl" altLang="es-MX" sz="2400" b="1" dirty="0" smtClean="0"/>
          </a:p>
          <a:p>
            <a:pPr lvl="1" eaLnBrk="1" hangingPunct="1"/>
            <a:r>
              <a:rPr lang="es-MX" altLang="es-MX" sz="2400" b="1" dirty="0"/>
              <a:t>Atributo </a:t>
            </a:r>
            <a:r>
              <a:rPr lang="es-MX" altLang="es-MX" sz="2400" b="1" dirty="0" smtClean="0"/>
              <a:t>final</a:t>
            </a:r>
            <a:endParaRPr lang="es-ES_tradnl" altLang="es-MX" sz="2400" b="1" dirty="0" smtClean="0"/>
          </a:p>
          <a:p>
            <a:pPr eaLnBrk="1" hangingPunct="1"/>
            <a:r>
              <a:rPr lang="es-ES_tradnl" altLang="es-MX" sz="2800" b="1" dirty="0" smtClean="0"/>
              <a:t>6</a:t>
            </a:r>
            <a:r>
              <a:rPr lang="es-ES_tradnl" altLang="es-MX" sz="2800" b="1" dirty="0" smtClean="0"/>
              <a:t>.2</a:t>
            </a:r>
            <a:r>
              <a:rPr lang="en-US" altLang="es-MX" sz="2800" b="1" dirty="0" smtClean="0"/>
              <a:t> </a:t>
            </a:r>
            <a:r>
              <a:rPr lang="en-US" altLang="es-MX" sz="2800" b="1" dirty="0" err="1" smtClean="0"/>
              <a:t>Polimorfismo</a:t>
            </a:r>
            <a:endParaRPr lang="en-US" altLang="es-MX" sz="2800" b="1" dirty="0" smtClean="0"/>
          </a:p>
          <a:p>
            <a:pPr lvl="1" eaLnBrk="1" hangingPunct="1"/>
            <a:r>
              <a:rPr lang="en-US" altLang="es-MX" sz="2400" b="1" dirty="0" err="1" smtClean="0"/>
              <a:t>Concepto</a:t>
            </a:r>
            <a:endParaRPr lang="en-US" altLang="es-MX" sz="2400" b="1" dirty="0" smtClean="0"/>
          </a:p>
          <a:p>
            <a:pPr lvl="1" eaLnBrk="1" hangingPunct="1"/>
            <a:r>
              <a:rPr lang="en-US" altLang="es-MX" sz="2400" b="1" dirty="0" err="1" smtClean="0"/>
              <a:t>Sobrecarga</a:t>
            </a:r>
            <a:endParaRPr lang="en-US" altLang="es-MX" sz="2400" b="1" dirty="0" smtClean="0"/>
          </a:p>
          <a:p>
            <a:pPr lvl="1" eaLnBrk="1" hangingPunct="1"/>
            <a:r>
              <a:rPr lang="en-US" altLang="es-MX" sz="2400" b="1" dirty="0" err="1" smtClean="0"/>
              <a:t>Anulación</a:t>
            </a:r>
            <a:endParaRPr lang="en-US" altLang="es-MX" sz="2400" b="1" dirty="0" smtClean="0"/>
          </a:p>
          <a:p>
            <a:pPr lvl="1" eaLnBrk="1" hangingPunct="1"/>
            <a:r>
              <a:rPr lang="es-ES_tradnl" altLang="es-MX" sz="2400" b="1" dirty="0"/>
              <a:t>Métodos diferidos</a:t>
            </a:r>
          </a:p>
          <a:p>
            <a:pPr marL="457200" lvl="1" indent="0" eaLnBrk="1" hangingPunct="1">
              <a:buNone/>
            </a:pPr>
            <a:endParaRPr lang="es-ES_tradnl" altLang="es-MX" b="1"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20</a:t>
            </a:fld>
            <a:endParaRPr lang="en-US" altLang="es-MX"/>
          </a:p>
        </p:txBody>
      </p:sp>
      <p:sp>
        <p:nvSpPr>
          <p:cNvPr id="5" name="Rectangle 4"/>
          <p:cNvSpPr txBox="1">
            <a:spLocks noChangeArrowheads="1"/>
          </p:cNvSpPr>
          <p:nvPr/>
        </p:nvSpPr>
        <p:spPr bwMode="auto">
          <a:xfrm>
            <a:off x="907473" y="1524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smtClean="0"/>
              <a:t>6</a:t>
            </a:r>
            <a:r>
              <a:rPr lang="es-ES_tradnl" altLang="es-MX" sz="4000" b="1" kern="0" dirty="0" smtClean="0"/>
              <a:t>.2 </a:t>
            </a:r>
            <a:r>
              <a:rPr lang="es-MX" altLang="es-MX" sz="4000" b="1" kern="0" dirty="0" smtClean="0"/>
              <a:t>Polimorfismo</a:t>
            </a:r>
            <a:endParaRPr lang="en-US" altLang="es-MX" sz="4000" b="1" kern="0" dirty="0" smtClean="0"/>
          </a:p>
        </p:txBody>
      </p:sp>
      <p:sp>
        <p:nvSpPr>
          <p:cNvPr id="6" name="Rectángulo 5"/>
          <p:cNvSpPr/>
          <p:nvPr/>
        </p:nvSpPr>
        <p:spPr>
          <a:xfrm>
            <a:off x="152400" y="2057400"/>
            <a:ext cx="8534400" cy="3108543"/>
          </a:xfrm>
          <a:prstGeom prst="rect">
            <a:avLst/>
          </a:prstGeom>
        </p:spPr>
        <p:txBody>
          <a:bodyPr wrap="square">
            <a:spAutoFit/>
          </a:bodyPr>
          <a:lstStyle/>
          <a:p>
            <a:pPr marL="457200" algn="just">
              <a:spcBef>
                <a:spcPts val="600"/>
              </a:spcBef>
              <a:spcAft>
                <a:spcPts val="0"/>
              </a:spcAft>
            </a:pPr>
            <a:r>
              <a:rPr lang="es-ES_tradnl" sz="2800" dirty="0" smtClean="0">
                <a:latin typeface="+mn-lt"/>
                <a:ea typeface="Times New Roman" panose="02020603050405020304" pitchFamily="18" charset="0"/>
              </a:rPr>
              <a:t>En </a:t>
            </a:r>
            <a:r>
              <a:rPr lang="es-ES_tradnl" sz="2800" dirty="0">
                <a:latin typeface="+mn-lt"/>
                <a:ea typeface="Times New Roman" panose="02020603050405020304" pitchFamily="18" charset="0"/>
              </a:rPr>
              <a:t>los lenguajes de programación, un objeto polimórfico es una entidad, como una variable o parámetro de subprograma,  a la que se le permite tener valores de diferentes tipos en el curso de la ejecución. Las funciones polimórficas son funciones que tienen argumentos polimórficos.</a:t>
            </a:r>
            <a:endParaRPr lang="es-MX" sz="2800" dirty="0">
              <a:effectLst/>
              <a:latin typeface="+mn-lt"/>
              <a:ea typeface="Times New Roman" panose="02020603050405020304" pitchFamily="18" charset="0"/>
            </a:endParaRPr>
          </a:p>
        </p:txBody>
      </p:sp>
    </p:spTree>
    <p:extLst>
      <p:ext uri="{BB962C8B-B14F-4D97-AF65-F5344CB8AC3E}">
        <p14:creationId xmlns:p14="http://schemas.microsoft.com/office/powerpoint/2010/main" val="163124714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21</a:t>
            </a:fld>
            <a:endParaRPr lang="en-US" altLang="es-MX"/>
          </a:p>
        </p:txBody>
      </p:sp>
      <p:pic>
        <p:nvPicPr>
          <p:cNvPr id="3074" name="Picture 2" descr="http://mentoringit.com.mx/uploads/tutorial/41/bf260d9fc3fca83b6aca884c44bc4a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73036"/>
            <a:ext cx="7114991" cy="409583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418425" y="1066800"/>
            <a:ext cx="8456855" cy="1323439"/>
          </a:xfrm>
          <a:prstGeom prst="rect">
            <a:avLst/>
          </a:prstGeom>
        </p:spPr>
        <p:txBody>
          <a:bodyPr wrap="square">
            <a:spAutoFit/>
          </a:bodyPr>
          <a:lstStyle/>
          <a:p>
            <a:pPr algn="just"/>
            <a:r>
              <a:rPr lang="es-ES_tradnl" sz="2000" dirty="0">
                <a:latin typeface="+mn-lt"/>
                <a:ea typeface="Times New Roman" panose="02020603050405020304" pitchFamily="18" charset="0"/>
              </a:rPr>
              <a:t>Con excepción de la sobrecarga, el polimorfismo en los lenguajes orientados o objetos se hace posible sólo gracias a la existencia de objetos polimórficos, que como ya se ha dicho es un objeto que puede llevar valor de tipos diferentes. </a:t>
            </a:r>
            <a:endParaRPr lang="es-MX" sz="2000" dirty="0">
              <a:latin typeface="+mn-lt"/>
            </a:endParaRPr>
          </a:p>
        </p:txBody>
      </p:sp>
      <p:sp>
        <p:nvSpPr>
          <p:cNvPr id="7" name="Rectangle 4"/>
          <p:cNvSpPr txBox="1">
            <a:spLocks noChangeArrowheads="1"/>
          </p:cNvSpPr>
          <p:nvPr/>
        </p:nvSpPr>
        <p:spPr bwMode="auto">
          <a:xfrm>
            <a:off x="532055" y="34636"/>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smtClean="0"/>
              <a:t>6</a:t>
            </a:r>
            <a:r>
              <a:rPr lang="es-ES_tradnl" altLang="es-MX" sz="4000" b="1" kern="0" dirty="0" smtClean="0"/>
              <a:t>.2 </a:t>
            </a:r>
            <a:r>
              <a:rPr lang="es-MX" altLang="es-MX" sz="4000" b="1" kern="0" dirty="0" smtClean="0"/>
              <a:t>Polimorfismo</a:t>
            </a:r>
            <a:endParaRPr lang="en-US" altLang="es-MX" sz="4000" b="1" kern="0" dirty="0" smtClean="0"/>
          </a:p>
        </p:txBody>
      </p:sp>
    </p:spTree>
    <p:extLst>
      <p:ext uri="{BB962C8B-B14F-4D97-AF65-F5344CB8AC3E}">
        <p14:creationId xmlns:p14="http://schemas.microsoft.com/office/powerpoint/2010/main" val="41867121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22</a:t>
            </a:fld>
            <a:endParaRPr lang="en-US" altLang="es-MX"/>
          </a:p>
        </p:txBody>
      </p:sp>
      <p:sp>
        <p:nvSpPr>
          <p:cNvPr id="5" name="Rectangle 4"/>
          <p:cNvSpPr txBox="1">
            <a:spLocks noChangeArrowheads="1"/>
          </p:cNvSpPr>
          <p:nvPr/>
        </p:nvSpPr>
        <p:spPr bwMode="auto">
          <a:xfrm>
            <a:off x="532055" y="34636"/>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smtClean="0"/>
              <a:t>6</a:t>
            </a:r>
            <a:r>
              <a:rPr lang="es-ES_tradnl" altLang="es-MX" sz="4000" b="1" kern="0" dirty="0" smtClean="0"/>
              <a:t>.2 </a:t>
            </a:r>
            <a:r>
              <a:rPr lang="es-MX" altLang="es-MX" sz="4000" b="1" kern="0" dirty="0" smtClean="0"/>
              <a:t>Polimorfismo</a:t>
            </a:r>
            <a:endParaRPr lang="en-US" altLang="es-MX" sz="4000" b="1" kern="0" dirty="0" smtClean="0"/>
          </a:p>
        </p:txBody>
      </p:sp>
      <p:sp>
        <p:nvSpPr>
          <p:cNvPr id="7" name="Rectángulo 6"/>
          <p:cNvSpPr/>
          <p:nvPr/>
        </p:nvSpPr>
        <p:spPr>
          <a:xfrm>
            <a:off x="2352910" y="1175403"/>
            <a:ext cx="3791423" cy="461665"/>
          </a:xfrm>
          <a:prstGeom prst="rect">
            <a:avLst/>
          </a:prstGeom>
        </p:spPr>
        <p:txBody>
          <a:bodyPr wrap="none">
            <a:spAutoFit/>
          </a:bodyPr>
          <a:lstStyle/>
          <a:p>
            <a:r>
              <a:rPr lang="es-MX" sz="2400" b="1" dirty="0"/>
              <a:t>Formas de Polimorfismo</a:t>
            </a:r>
          </a:p>
        </p:txBody>
      </p:sp>
      <p:sp>
        <p:nvSpPr>
          <p:cNvPr id="8" name="Rectángulo 7"/>
          <p:cNvSpPr/>
          <p:nvPr/>
        </p:nvSpPr>
        <p:spPr>
          <a:xfrm>
            <a:off x="-121814" y="1637068"/>
            <a:ext cx="8740873" cy="5170646"/>
          </a:xfrm>
          <a:prstGeom prst="rect">
            <a:avLst/>
          </a:prstGeom>
        </p:spPr>
        <p:txBody>
          <a:bodyPr wrap="square">
            <a:spAutoFit/>
          </a:bodyPr>
          <a:lstStyle/>
          <a:p>
            <a:pPr marL="457200">
              <a:spcAft>
                <a:spcPts val="0"/>
              </a:spcAft>
            </a:pPr>
            <a:r>
              <a:rPr lang="es-ES_tradnl" sz="2200" b="1" dirty="0" smtClean="0">
                <a:latin typeface="+mn-lt"/>
              </a:rPr>
              <a:t>Sobrecarga</a:t>
            </a:r>
            <a:endParaRPr lang="es-MX" sz="2200" dirty="0">
              <a:latin typeface="+mn-lt"/>
              <a:ea typeface="Times New Roman" panose="02020603050405020304" pitchFamily="18" charset="0"/>
            </a:endParaRPr>
          </a:p>
          <a:p>
            <a:pPr marL="914400" indent="-457200" algn="just">
              <a:spcAft>
                <a:spcPts val="0"/>
              </a:spcAft>
              <a:buFont typeface="Arial" panose="020B0604020202020204" pitchFamily="34" charset="0"/>
              <a:buChar char="•"/>
            </a:pPr>
            <a:r>
              <a:rPr lang="es-ES_tradnl" sz="2200" dirty="0">
                <a:latin typeface="+mn-lt"/>
                <a:ea typeface="Times New Roman" panose="02020603050405020304" pitchFamily="18" charset="0"/>
              </a:rPr>
              <a:t>Se dice que el nombre de un método está sobrecargado si hay dos o más cuerpos (implementaciones) asociados con el </a:t>
            </a:r>
            <a:r>
              <a:rPr lang="es-ES_tradnl" sz="2200" dirty="0" smtClean="0">
                <a:latin typeface="+mn-lt"/>
                <a:ea typeface="Times New Roman" panose="02020603050405020304" pitchFamily="18" charset="0"/>
              </a:rPr>
              <a:t>nombre. En </a:t>
            </a:r>
            <a:r>
              <a:rPr lang="es-ES_tradnl" sz="2200" dirty="0">
                <a:latin typeface="+mn-lt"/>
                <a:ea typeface="Times New Roman" panose="02020603050405020304" pitchFamily="18" charset="0"/>
              </a:rPr>
              <a:t>la sobrecarga es el nombre del método el que es polimórfico</a:t>
            </a:r>
            <a:r>
              <a:rPr lang="es-ES_tradnl" sz="2200" dirty="0" smtClean="0">
                <a:latin typeface="+mn-lt"/>
                <a:ea typeface="Times New Roman" panose="02020603050405020304" pitchFamily="18" charset="0"/>
              </a:rPr>
              <a:t>.</a:t>
            </a:r>
          </a:p>
          <a:p>
            <a:pPr marL="914400" indent="-457200" algn="just">
              <a:spcAft>
                <a:spcPts val="0"/>
              </a:spcAft>
              <a:buFont typeface="Arial" panose="020B0604020202020204" pitchFamily="34" charset="0"/>
              <a:buChar char="•"/>
            </a:pPr>
            <a:endParaRPr lang="es-ES_tradnl" sz="2200" dirty="0" smtClean="0">
              <a:latin typeface="+mn-lt"/>
              <a:ea typeface="Times New Roman" panose="02020603050405020304" pitchFamily="18" charset="0"/>
            </a:endParaRPr>
          </a:p>
          <a:p>
            <a:pPr marL="914400" indent="-457200" algn="just">
              <a:spcAft>
                <a:spcPts val="0"/>
              </a:spcAft>
              <a:buFont typeface="Arial" panose="020B0604020202020204" pitchFamily="34" charset="0"/>
              <a:buChar char="•"/>
            </a:pPr>
            <a:r>
              <a:rPr lang="es-MX" sz="2200" dirty="0">
                <a:latin typeface="+mn-lt"/>
                <a:ea typeface="Times New Roman" panose="02020603050405020304" pitchFamily="18" charset="0"/>
              </a:rPr>
              <a:t>Un uso importante de esta característica es el hecho de poder tener varios constructores de una clase, todos pueden tener el mismo nombre, y diferenciarse en los parámetros, como se vio en conferencias anteriores</a:t>
            </a:r>
            <a:r>
              <a:rPr lang="es-MX" sz="2200" dirty="0" smtClean="0">
                <a:latin typeface="+mn-lt"/>
                <a:ea typeface="Times New Roman" panose="02020603050405020304" pitchFamily="18" charset="0"/>
              </a:rPr>
              <a:t>.</a:t>
            </a:r>
          </a:p>
          <a:p>
            <a:pPr marL="914400" indent="-457200" algn="just">
              <a:spcAft>
                <a:spcPts val="0"/>
              </a:spcAft>
              <a:buFont typeface="Arial" panose="020B0604020202020204" pitchFamily="34" charset="0"/>
              <a:buChar char="•"/>
            </a:pPr>
            <a:endParaRPr lang="es-MX" sz="2200" dirty="0">
              <a:latin typeface="+mn-lt"/>
              <a:ea typeface="Times New Roman" panose="02020603050405020304" pitchFamily="18" charset="0"/>
            </a:endParaRPr>
          </a:p>
          <a:p>
            <a:pPr marL="914400" indent="-457200" algn="just">
              <a:spcAft>
                <a:spcPts val="0"/>
              </a:spcAft>
              <a:buFont typeface="Arial" panose="020B0604020202020204" pitchFamily="34" charset="0"/>
              <a:buChar char="•"/>
            </a:pPr>
            <a:r>
              <a:rPr lang="es-MX" sz="2200" dirty="0">
                <a:latin typeface="+mn-lt"/>
                <a:ea typeface="Times New Roman" panose="02020603050405020304" pitchFamily="18" charset="0"/>
              </a:rPr>
              <a:t>En el caso de métodos recordar que  la diferencia no puede venir por el valor que retornan, sino por los parámetros con que se activan.</a:t>
            </a:r>
          </a:p>
          <a:p>
            <a:pPr marL="457200" algn="just">
              <a:spcAft>
                <a:spcPts val="0"/>
              </a:spcAft>
            </a:pPr>
            <a:r>
              <a:rPr lang="es-ES_tradnl" sz="2200" dirty="0" smtClean="0">
                <a:latin typeface="+mn-lt"/>
                <a:ea typeface="Times New Roman" panose="02020603050405020304" pitchFamily="18" charset="0"/>
              </a:rPr>
              <a:t> </a:t>
            </a:r>
            <a:endParaRPr lang="es-MX" sz="2200" dirty="0">
              <a:effectLst/>
              <a:latin typeface="+mn-lt"/>
              <a:ea typeface="Times New Roman" panose="02020603050405020304" pitchFamily="18" charset="0"/>
            </a:endParaRPr>
          </a:p>
        </p:txBody>
      </p:sp>
    </p:spTree>
    <p:extLst>
      <p:ext uri="{BB962C8B-B14F-4D97-AF65-F5344CB8AC3E}">
        <p14:creationId xmlns:p14="http://schemas.microsoft.com/office/powerpoint/2010/main" val="322341384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23</a:t>
            </a:fld>
            <a:endParaRPr lang="en-US" altLang="es-MX"/>
          </a:p>
        </p:txBody>
      </p:sp>
      <p:sp>
        <p:nvSpPr>
          <p:cNvPr id="5" name="Rectangle 4"/>
          <p:cNvSpPr txBox="1">
            <a:spLocks noChangeArrowheads="1"/>
          </p:cNvSpPr>
          <p:nvPr/>
        </p:nvSpPr>
        <p:spPr bwMode="auto">
          <a:xfrm>
            <a:off x="524112"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smtClean="0"/>
              <a:t>6</a:t>
            </a:r>
            <a:r>
              <a:rPr lang="es-ES_tradnl" altLang="es-MX" sz="4000" b="1" kern="0" dirty="0" smtClean="0"/>
              <a:t>.2 </a:t>
            </a:r>
            <a:r>
              <a:rPr lang="es-MX" altLang="es-MX" sz="4000" b="1" kern="0" dirty="0" smtClean="0"/>
              <a:t>Polimorfismo</a:t>
            </a:r>
            <a:endParaRPr lang="en-US" altLang="es-MX" sz="4000" b="1" kern="0" dirty="0" smtClean="0"/>
          </a:p>
        </p:txBody>
      </p:sp>
      <p:sp>
        <p:nvSpPr>
          <p:cNvPr id="6" name="Rectángulo 5"/>
          <p:cNvSpPr/>
          <p:nvPr/>
        </p:nvSpPr>
        <p:spPr>
          <a:xfrm>
            <a:off x="-161688" y="1389161"/>
            <a:ext cx="8915400" cy="1477328"/>
          </a:xfrm>
          <a:prstGeom prst="rect">
            <a:avLst/>
          </a:prstGeom>
        </p:spPr>
        <p:txBody>
          <a:bodyPr wrap="square">
            <a:spAutoFit/>
          </a:bodyPr>
          <a:lstStyle/>
          <a:p>
            <a:pPr>
              <a:spcBef>
                <a:spcPts val="600"/>
              </a:spcBef>
              <a:spcAft>
                <a:spcPts val="0"/>
              </a:spcAft>
            </a:pPr>
            <a:r>
              <a:rPr lang="es-ES_tradnl" sz="2000" b="1" dirty="0" smtClean="0">
                <a:latin typeface="+mn-lt"/>
              </a:rPr>
              <a:t>       Anulación</a:t>
            </a:r>
          </a:p>
          <a:p>
            <a:pPr marL="457200" algn="just">
              <a:spcBef>
                <a:spcPts val="600"/>
              </a:spcBef>
              <a:spcAft>
                <a:spcPts val="0"/>
              </a:spcAft>
            </a:pPr>
            <a:r>
              <a:rPr lang="es-ES_tradnl" sz="2000" dirty="0" smtClean="0">
                <a:latin typeface="+mn-lt"/>
                <a:ea typeface="Times New Roman" panose="02020603050405020304" pitchFamily="18" charset="0"/>
              </a:rPr>
              <a:t>La </a:t>
            </a:r>
            <a:r>
              <a:rPr lang="es-ES_tradnl" sz="2000" dirty="0">
                <a:latin typeface="+mn-lt"/>
                <a:ea typeface="Times New Roman" panose="02020603050405020304" pitchFamily="18" charset="0"/>
              </a:rPr>
              <a:t>anulación se presenta cuando en una subclase se redefine un método de la clase </a:t>
            </a:r>
            <a:r>
              <a:rPr lang="es-ES_tradnl" sz="2000" dirty="0" err="1">
                <a:latin typeface="+mn-lt"/>
                <a:ea typeface="Times New Roman" panose="02020603050405020304" pitchFamily="18" charset="0"/>
              </a:rPr>
              <a:t>ancestra</a:t>
            </a:r>
            <a:r>
              <a:rPr lang="es-ES_tradnl" sz="2000" dirty="0">
                <a:latin typeface="+mn-lt"/>
                <a:ea typeface="Times New Roman" panose="02020603050405020304" pitchFamily="18" charset="0"/>
              </a:rPr>
              <a:t>. </a:t>
            </a:r>
            <a:endParaRPr lang="es-MX" sz="2000" dirty="0">
              <a:latin typeface="+mn-lt"/>
              <a:ea typeface="Times New Roman" panose="02020603050405020304" pitchFamily="18" charset="0"/>
            </a:endParaRPr>
          </a:p>
          <a:p>
            <a:pPr>
              <a:spcBef>
                <a:spcPts val="600"/>
              </a:spcBef>
              <a:spcAft>
                <a:spcPts val="0"/>
              </a:spcAft>
            </a:pPr>
            <a:r>
              <a:rPr lang="es-ES_tradnl" sz="2000" dirty="0">
                <a:latin typeface="+mn-lt"/>
                <a:ea typeface="Times New Roman" panose="02020603050405020304" pitchFamily="18" charset="0"/>
              </a:rPr>
              <a:t> </a:t>
            </a:r>
            <a:r>
              <a:rPr lang="es-ES_tradnl" sz="2000" dirty="0" smtClean="0">
                <a:latin typeface="+mn-lt"/>
                <a:ea typeface="Times New Roman" panose="02020603050405020304" pitchFamily="18" charset="0"/>
              </a:rPr>
              <a:t>      </a:t>
            </a:r>
            <a:r>
              <a:rPr lang="es-ES_tradnl" sz="2000" b="1" dirty="0" smtClean="0">
                <a:latin typeface="+mn-lt"/>
                <a:ea typeface="Times New Roman" panose="02020603050405020304" pitchFamily="18" charset="0"/>
              </a:rPr>
              <a:t>Por </a:t>
            </a:r>
            <a:r>
              <a:rPr lang="es-ES_tradnl" sz="2000" b="1" dirty="0">
                <a:latin typeface="+mn-lt"/>
                <a:ea typeface="Times New Roman" panose="02020603050405020304" pitchFamily="18" charset="0"/>
              </a:rPr>
              <a:t>ejemplo:</a:t>
            </a:r>
            <a:endParaRPr lang="es-MX" sz="2000" b="1" dirty="0">
              <a:effectLst/>
              <a:latin typeface="+mn-lt"/>
              <a:ea typeface="Times New Roman" panose="02020603050405020304" pitchFamily="18" charset="0"/>
            </a:endParaRPr>
          </a:p>
        </p:txBody>
      </p:sp>
      <p:sp>
        <p:nvSpPr>
          <p:cNvPr id="7" name="Rectángulo 6"/>
          <p:cNvSpPr/>
          <p:nvPr/>
        </p:nvSpPr>
        <p:spPr>
          <a:xfrm>
            <a:off x="2286000" y="980355"/>
            <a:ext cx="3791423" cy="461665"/>
          </a:xfrm>
          <a:prstGeom prst="rect">
            <a:avLst/>
          </a:prstGeom>
        </p:spPr>
        <p:txBody>
          <a:bodyPr wrap="none">
            <a:spAutoFit/>
          </a:bodyPr>
          <a:lstStyle/>
          <a:p>
            <a:r>
              <a:rPr lang="es-MX" sz="2400" b="1" dirty="0"/>
              <a:t>Formas de Polimorfismo</a:t>
            </a:r>
          </a:p>
        </p:txBody>
      </p:sp>
      <p:sp>
        <p:nvSpPr>
          <p:cNvPr id="8" name="Rectángulo 7"/>
          <p:cNvSpPr/>
          <p:nvPr/>
        </p:nvSpPr>
        <p:spPr>
          <a:xfrm>
            <a:off x="1752600" y="2695207"/>
            <a:ext cx="4572000" cy="3139321"/>
          </a:xfrm>
          <a:prstGeom prst="rect">
            <a:avLst/>
          </a:prstGeom>
        </p:spPr>
        <p:txBody>
          <a:bodyPr>
            <a:spAutoFit/>
          </a:bodyPr>
          <a:lstStyle/>
          <a:p>
            <a:pPr marL="914400">
              <a:spcAft>
                <a:spcPts val="0"/>
              </a:spcAft>
            </a:pPr>
            <a:r>
              <a:rPr lang="es-ES_tradnl" dirty="0">
                <a:latin typeface="+mn-lt"/>
                <a:ea typeface="Times New Roman" panose="02020603050405020304" pitchFamily="18" charset="0"/>
                <a:cs typeface="Times New Roman" panose="02020603050405020304" pitchFamily="18" charset="0"/>
              </a:rPr>
              <a:t>clase A{</a:t>
            </a:r>
            <a:endParaRPr lang="es-MX" dirty="0">
              <a:latin typeface="+mn-lt"/>
              <a:ea typeface="Times New Roman" panose="02020603050405020304" pitchFamily="18" charset="0"/>
            </a:endParaRPr>
          </a:p>
          <a:p>
            <a:pPr marL="457200">
              <a:spcAft>
                <a:spcPts val="0"/>
              </a:spcAft>
            </a:pPr>
            <a:r>
              <a:rPr lang="es-ES_tradnl" dirty="0">
                <a:latin typeface="+mn-lt"/>
                <a:ea typeface="Times New Roman" panose="02020603050405020304" pitchFamily="18" charset="0"/>
                <a:cs typeface="Times New Roman" panose="02020603050405020304" pitchFamily="18" charset="0"/>
              </a:rPr>
              <a:t>	  ...</a:t>
            </a:r>
            <a:endParaRPr lang="es-MX" dirty="0">
              <a:latin typeface="+mn-lt"/>
              <a:ea typeface="Times New Roman" panose="02020603050405020304" pitchFamily="18" charset="0"/>
            </a:endParaRPr>
          </a:p>
          <a:p>
            <a:pPr marL="914400">
              <a:spcAft>
                <a:spcPts val="0"/>
              </a:spcAft>
            </a:pPr>
            <a:r>
              <a:rPr lang="es-ES_tradnl" dirty="0">
                <a:latin typeface="+mn-lt"/>
                <a:ea typeface="Times New Roman" panose="02020603050405020304" pitchFamily="18" charset="0"/>
                <a:cs typeface="Times New Roman" panose="02020603050405020304" pitchFamily="18" charset="0"/>
              </a:rPr>
              <a:t>  método pro1</a:t>
            </a:r>
            <a:endParaRPr lang="es-MX" dirty="0">
              <a:latin typeface="+mn-lt"/>
              <a:ea typeface="Times New Roman" panose="02020603050405020304" pitchFamily="18" charset="0"/>
            </a:endParaRPr>
          </a:p>
          <a:p>
            <a:pPr marL="914400">
              <a:spcAft>
                <a:spcPts val="0"/>
              </a:spcAft>
            </a:pPr>
            <a:r>
              <a:rPr lang="es-ES_tradnl" dirty="0">
                <a:latin typeface="+mn-lt"/>
                <a:ea typeface="Times New Roman" panose="02020603050405020304" pitchFamily="18" charset="0"/>
                <a:cs typeface="Times New Roman" panose="02020603050405020304" pitchFamily="18" charset="0"/>
              </a:rPr>
              <a:t>  ...</a:t>
            </a:r>
            <a:endParaRPr lang="es-MX" dirty="0">
              <a:latin typeface="+mn-lt"/>
              <a:ea typeface="Times New Roman" panose="02020603050405020304" pitchFamily="18" charset="0"/>
            </a:endParaRPr>
          </a:p>
          <a:p>
            <a:pPr marL="914400">
              <a:spcAft>
                <a:spcPts val="0"/>
              </a:spcAft>
            </a:pPr>
            <a:r>
              <a:rPr lang="es-ES_tradnl" dirty="0">
                <a:latin typeface="+mn-lt"/>
                <a:ea typeface="Times New Roman" panose="02020603050405020304" pitchFamily="18" charset="0"/>
                <a:cs typeface="Times New Roman" panose="02020603050405020304" pitchFamily="18" charset="0"/>
              </a:rPr>
              <a:t>}</a:t>
            </a:r>
            <a:endParaRPr lang="es-MX" dirty="0">
              <a:latin typeface="+mn-lt"/>
              <a:ea typeface="Times New Roman" panose="02020603050405020304" pitchFamily="18" charset="0"/>
            </a:endParaRPr>
          </a:p>
          <a:p>
            <a:pPr marL="457200">
              <a:spcAft>
                <a:spcPts val="0"/>
              </a:spcAft>
            </a:pPr>
            <a:r>
              <a:rPr lang="es-ES_tradnl" dirty="0">
                <a:latin typeface="+mn-lt"/>
                <a:ea typeface="Times New Roman" panose="02020603050405020304" pitchFamily="18" charset="0"/>
              </a:rPr>
              <a:t> </a:t>
            </a:r>
            <a:endParaRPr lang="es-MX" dirty="0">
              <a:latin typeface="+mn-lt"/>
              <a:ea typeface="Times New Roman" panose="02020603050405020304" pitchFamily="18" charset="0"/>
            </a:endParaRPr>
          </a:p>
          <a:p>
            <a:pPr marL="457200">
              <a:spcAft>
                <a:spcPts val="0"/>
              </a:spcAft>
            </a:pPr>
            <a:r>
              <a:rPr lang="es-ES_tradnl" dirty="0">
                <a:latin typeface="+mn-lt"/>
                <a:ea typeface="Times New Roman" panose="02020603050405020304" pitchFamily="18" charset="0"/>
                <a:cs typeface="Times New Roman" panose="02020603050405020304" pitchFamily="18" charset="0"/>
              </a:rPr>
              <a:t>  	clase B que hereda de A{</a:t>
            </a:r>
            <a:endParaRPr lang="es-MX" dirty="0">
              <a:latin typeface="+mn-lt"/>
              <a:ea typeface="Times New Roman" panose="02020603050405020304" pitchFamily="18" charset="0"/>
            </a:endParaRPr>
          </a:p>
          <a:p>
            <a:pPr marL="914400">
              <a:spcAft>
                <a:spcPts val="0"/>
              </a:spcAft>
            </a:pPr>
            <a:r>
              <a:rPr lang="es-ES_tradnl" dirty="0">
                <a:latin typeface="+mn-lt"/>
                <a:ea typeface="Times New Roman" panose="02020603050405020304" pitchFamily="18" charset="0"/>
                <a:cs typeface="Times New Roman" panose="02020603050405020304" pitchFamily="18" charset="0"/>
              </a:rPr>
              <a:t>  ...</a:t>
            </a:r>
            <a:endParaRPr lang="es-MX" dirty="0">
              <a:latin typeface="+mn-lt"/>
              <a:ea typeface="Times New Roman" panose="02020603050405020304" pitchFamily="18" charset="0"/>
            </a:endParaRPr>
          </a:p>
          <a:p>
            <a:pPr marL="914400">
              <a:spcAft>
                <a:spcPts val="0"/>
              </a:spcAft>
            </a:pPr>
            <a:r>
              <a:rPr lang="es-ES_tradnl" dirty="0">
                <a:latin typeface="+mn-lt"/>
                <a:ea typeface="Times New Roman" panose="02020603050405020304" pitchFamily="18" charset="0"/>
                <a:cs typeface="Times New Roman" panose="02020603050405020304" pitchFamily="18" charset="0"/>
              </a:rPr>
              <a:t>  método pro1</a:t>
            </a:r>
            <a:endParaRPr lang="es-MX" dirty="0">
              <a:latin typeface="+mn-lt"/>
              <a:ea typeface="Times New Roman" panose="02020603050405020304" pitchFamily="18" charset="0"/>
            </a:endParaRPr>
          </a:p>
          <a:p>
            <a:pPr marL="914400">
              <a:spcAft>
                <a:spcPts val="0"/>
              </a:spcAft>
            </a:pPr>
            <a:r>
              <a:rPr lang="es-ES_tradnl" dirty="0">
                <a:latin typeface="+mn-lt"/>
                <a:ea typeface="Times New Roman" panose="02020603050405020304" pitchFamily="18" charset="0"/>
                <a:cs typeface="Times New Roman" panose="02020603050405020304" pitchFamily="18" charset="0"/>
              </a:rPr>
              <a:t>  ...</a:t>
            </a:r>
            <a:endParaRPr lang="es-MX" dirty="0">
              <a:latin typeface="+mn-lt"/>
              <a:ea typeface="Times New Roman" panose="02020603050405020304" pitchFamily="18" charset="0"/>
            </a:endParaRPr>
          </a:p>
          <a:p>
            <a:pPr marL="914400">
              <a:spcAft>
                <a:spcPts val="0"/>
              </a:spcAft>
            </a:pPr>
            <a:r>
              <a:rPr lang="es-ES_tradnl" dirty="0">
                <a:latin typeface="+mn-lt"/>
                <a:ea typeface="Times New Roman" panose="02020603050405020304" pitchFamily="18" charset="0"/>
                <a:cs typeface="Times New Roman" panose="02020603050405020304" pitchFamily="18" charset="0"/>
              </a:rPr>
              <a:t>}</a:t>
            </a:r>
            <a:endParaRPr lang="es-MX" dirty="0">
              <a:effectLst/>
              <a:latin typeface="+mn-lt"/>
              <a:ea typeface="Times New Roman" panose="02020603050405020304" pitchFamily="18" charset="0"/>
            </a:endParaRPr>
          </a:p>
        </p:txBody>
      </p:sp>
      <p:sp>
        <p:nvSpPr>
          <p:cNvPr id="9" name="Rectángulo 8"/>
          <p:cNvSpPr/>
          <p:nvPr/>
        </p:nvSpPr>
        <p:spPr>
          <a:xfrm>
            <a:off x="450272" y="5834528"/>
            <a:ext cx="8236528" cy="707886"/>
          </a:xfrm>
          <a:prstGeom prst="rect">
            <a:avLst/>
          </a:prstGeom>
        </p:spPr>
        <p:txBody>
          <a:bodyPr wrap="square">
            <a:spAutoFit/>
          </a:bodyPr>
          <a:lstStyle/>
          <a:p>
            <a:pPr algn="just"/>
            <a:r>
              <a:rPr lang="es-ES_tradnl" sz="2000" dirty="0">
                <a:latin typeface="+mn-lt"/>
                <a:ea typeface="Times New Roman" panose="02020603050405020304" pitchFamily="18" charset="0"/>
              </a:rPr>
              <a:t>Se redefine </a:t>
            </a:r>
            <a:r>
              <a:rPr lang="es-ES_tradnl" sz="2000" b="1" dirty="0">
                <a:latin typeface="+mn-lt"/>
                <a:ea typeface="Times New Roman" panose="02020603050405020304" pitchFamily="18" charset="0"/>
              </a:rPr>
              <a:t>pro1</a:t>
            </a:r>
            <a:r>
              <a:rPr lang="es-ES_tradnl" sz="2000" dirty="0">
                <a:latin typeface="+mn-lt"/>
                <a:ea typeface="Times New Roman" panose="02020603050405020304" pitchFamily="18" charset="0"/>
              </a:rPr>
              <a:t> en la clase B, se dice que este método anula el método </a:t>
            </a:r>
            <a:r>
              <a:rPr lang="es-ES_tradnl" sz="2000" b="1" dirty="0">
                <a:latin typeface="+mn-lt"/>
                <a:ea typeface="Times New Roman" panose="02020603050405020304" pitchFamily="18" charset="0"/>
              </a:rPr>
              <a:t>pro1</a:t>
            </a:r>
            <a:r>
              <a:rPr lang="es-ES_tradnl" sz="2000" dirty="0">
                <a:latin typeface="+mn-lt"/>
                <a:ea typeface="Times New Roman" panose="02020603050405020304" pitchFamily="18" charset="0"/>
              </a:rPr>
              <a:t> de la clase A</a:t>
            </a:r>
            <a:endParaRPr lang="es-MX" sz="2000" dirty="0">
              <a:latin typeface="+mn-lt"/>
            </a:endParaRPr>
          </a:p>
        </p:txBody>
      </p:sp>
    </p:spTree>
    <p:extLst>
      <p:ext uri="{BB962C8B-B14F-4D97-AF65-F5344CB8AC3E}">
        <p14:creationId xmlns:p14="http://schemas.microsoft.com/office/powerpoint/2010/main" val="267830543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24</a:t>
            </a:fld>
            <a:endParaRPr lang="en-US" altLang="es-MX"/>
          </a:p>
        </p:txBody>
      </p:sp>
      <p:sp>
        <p:nvSpPr>
          <p:cNvPr id="5" name="Rectángulo 4"/>
          <p:cNvSpPr/>
          <p:nvPr/>
        </p:nvSpPr>
        <p:spPr>
          <a:xfrm>
            <a:off x="371712" y="1981200"/>
            <a:ext cx="8534400" cy="3108543"/>
          </a:xfrm>
          <a:prstGeom prst="rect">
            <a:avLst/>
          </a:prstGeom>
        </p:spPr>
        <p:txBody>
          <a:bodyPr wrap="square">
            <a:spAutoFit/>
          </a:bodyPr>
          <a:lstStyle/>
          <a:p>
            <a:pPr algn="just"/>
            <a:r>
              <a:rPr lang="es-ES_tradnl" sz="2800" b="1" dirty="0" smtClean="0">
                <a:latin typeface="+mn-lt"/>
              </a:rPr>
              <a:t>Anulación</a:t>
            </a:r>
            <a:endParaRPr lang="es-ES_tradnl" sz="2800" dirty="0" smtClean="0">
              <a:latin typeface="+mn-lt"/>
              <a:ea typeface="Times New Roman" panose="02020603050405020304" pitchFamily="18" charset="0"/>
            </a:endParaRPr>
          </a:p>
          <a:p>
            <a:pPr algn="just"/>
            <a:r>
              <a:rPr lang="es-ES_tradnl" sz="2800" dirty="0" smtClean="0">
                <a:latin typeface="+mn-lt"/>
                <a:ea typeface="Times New Roman" panose="02020603050405020304" pitchFamily="18" charset="0"/>
              </a:rPr>
              <a:t>La </a:t>
            </a:r>
            <a:r>
              <a:rPr lang="es-ES_tradnl" sz="2800" dirty="0">
                <a:latin typeface="+mn-lt"/>
                <a:ea typeface="Times New Roman" panose="02020603050405020304" pitchFamily="18" charset="0"/>
              </a:rPr>
              <a:t>anulación puede ser por </a:t>
            </a:r>
            <a:r>
              <a:rPr lang="es-ES_tradnl" sz="2800" b="1" dirty="0">
                <a:latin typeface="+mn-lt"/>
                <a:ea typeface="Times New Roman" panose="02020603050405020304" pitchFamily="18" charset="0"/>
              </a:rPr>
              <a:t>refinamiento</a:t>
            </a:r>
            <a:r>
              <a:rPr lang="es-ES_tradnl" sz="2800" dirty="0">
                <a:latin typeface="+mn-lt"/>
                <a:ea typeface="Times New Roman" panose="02020603050405020304" pitchFamily="18" charset="0"/>
              </a:rPr>
              <a:t> o por </a:t>
            </a:r>
            <a:r>
              <a:rPr lang="es-ES_tradnl" sz="2800" b="1" dirty="0">
                <a:latin typeface="+mn-lt"/>
                <a:ea typeface="Times New Roman" panose="02020603050405020304" pitchFamily="18" charset="0"/>
              </a:rPr>
              <a:t>reemplazo</a:t>
            </a:r>
            <a:r>
              <a:rPr lang="es-ES_tradnl" sz="2800" dirty="0">
                <a:latin typeface="+mn-lt"/>
                <a:ea typeface="Times New Roman" panose="02020603050405020304" pitchFamily="18" charset="0"/>
              </a:rPr>
              <a:t>. Se está en presencia de una anulación por refinamiento si el método de la subclase necesita activar el método de la superclase para realizar su trabajo. El reemplazo se da cuando el método de la subclase es totalmente nuevo.</a:t>
            </a:r>
            <a:endParaRPr lang="es-MX" sz="2800" dirty="0">
              <a:latin typeface="+mn-lt"/>
            </a:endParaRPr>
          </a:p>
        </p:txBody>
      </p:sp>
      <p:sp>
        <p:nvSpPr>
          <p:cNvPr id="6" name="Rectangle 4"/>
          <p:cNvSpPr txBox="1">
            <a:spLocks noChangeArrowheads="1"/>
          </p:cNvSpPr>
          <p:nvPr/>
        </p:nvSpPr>
        <p:spPr bwMode="auto">
          <a:xfrm>
            <a:off x="524112"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smtClean="0"/>
              <a:t>6</a:t>
            </a:r>
            <a:r>
              <a:rPr lang="es-ES_tradnl" altLang="es-MX" sz="4000" b="1" kern="0" dirty="0" smtClean="0"/>
              <a:t>.2 </a:t>
            </a:r>
            <a:r>
              <a:rPr lang="es-MX" altLang="es-MX" sz="4000" b="1" kern="0" dirty="0" smtClean="0"/>
              <a:t>Polimorfismo</a:t>
            </a:r>
            <a:endParaRPr lang="en-US" altLang="es-MX" sz="4000" b="1" kern="0" dirty="0" smtClean="0"/>
          </a:p>
        </p:txBody>
      </p:sp>
      <p:sp>
        <p:nvSpPr>
          <p:cNvPr id="7" name="Rectángulo 6"/>
          <p:cNvSpPr/>
          <p:nvPr/>
        </p:nvSpPr>
        <p:spPr>
          <a:xfrm>
            <a:off x="2286000" y="1049804"/>
            <a:ext cx="3791423" cy="461665"/>
          </a:xfrm>
          <a:prstGeom prst="rect">
            <a:avLst/>
          </a:prstGeom>
        </p:spPr>
        <p:txBody>
          <a:bodyPr wrap="none">
            <a:spAutoFit/>
          </a:bodyPr>
          <a:lstStyle/>
          <a:p>
            <a:r>
              <a:rPr lang="es-MX" sz="2400" b="1" dirty="0"/>
              <a:t>Formas de Polimorfismo</a:t>
            </a:r>
          </a:p>
        </p:txBody>
      </p:sp>
    </p:spTree>
    <p:extLst>
      <p:ext uri="{BB962C8B-B14F-4D97-AF65-F5344CB8AC3E}">
        <p14:creationId xmlns:p14="http://schemas.microsoft.com/office/powerpoint/2010/main" val="57846859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25</a:t>
            </a:fld>
            <a:endParaRPr lang="en-US" altLang="es-MX"/>
          </a:p>
        </p:txBody>
      </p:sp>
      <p:sp>
        <p:nvSpPr>
          <p:cNvPr id="5" name="Rectangle 4"/>
          <p:cNvSpPr txBox="1">
            <a:spLocks noChangeArrowheads="1"/>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smtClean="0"/>
              <a:t>6</a:t>
            </a:r>
            <a:r>
              <a:rPr lang="es-ES_tradnl" altLang="es-MX" sz="4000" b="1" kern="0" dirty="0" smtClean="0"/>
              <a:t>.2 </a:t>
            </a:r>
            <a:r>
              <a:rPr lang="es-MX" altLang="es-MX" sz="4000" b="1" kern="0" dirty="0" smtClean="0"/>
              <a:t>Polimorfismo</a:t>
            </a:r>
            <a:endParaRPr lang="en-US" altLang="es-MX" sz="4000" b="1" kern="0" dirty="0" smtClean="0"/>
          </a:p>
        </p:txBody>
      </p:sp>
      <p:sp>
        <p:nvSpPr>
          <p:cNvPr id="6" name="Rectángulo 5"/>
          <p:cNvSpPr/>
          <p:nvPr/>
        </p:nvSpPr>
        <p:spPr>
          <a:xfrm>
            <a:off x="471055" y="1126912"/>
            <a:ext cx="1483098" cy="461665"/>
          </a:xfrm>
          <a:prstGeom prst="rect">
            <a:avLst/>
          </a:prstGeom>
        </p:spPr>
        <p:txBody>
          <a:bodyPr wrap="none">
            <a:spAutoFit/>
          </a:bodyPr>
          <a:lstStyle/>
          <a:p>
            <a:r>
              <a:rPr lang="es-MX" sz="2400" b="1" dirty="0" smtClean="0"/>
              <a:t>Ejemplo:</a:t>
            </a:r>
            <a:endParaRPr lang="es-MX" sz="2400" b="1" dirty="0"/>
          </a:p>
        </p:txBody>
      </p:sp>
      <p:sp>
        <p:nvSpPr>
          <p:cNvPr id="7" name="Rectángulo 6"/>
          <p:cNvSpPr/>
          <p:nvPr/>
        </p:nvSpPr>
        <p:spPr>
          <a:xfrm>
            <a:off x="152400" y="1713681"/>
            <a:ext cx="4038600" cy="3693319"/>
          </a:xfrm>
          <a:prstGeom prst="rect">
            <a:avLst/>
          </a:prstGeom>
        </p:spPr>
        <p:txBody>
          <a:bodyPr wrap="square">
            <a:spAutoFit/>
          </a:bodyPr>
          <a:lstStyle/>
          <a:p>
            <a:r>
              <a:rPr lang="es-MX" dirty="0" err="1">
                <a:solidFill>
                  <a:srgbClr val="8000FF"/>
                </a:solidFill>
                <a:latin typeface="Courier New" panose="02070309020205020404" pitchFamily="49" charset="0"/>
              </a:rPr>
              <a:t>class</a:t>
            </a:r>
            <a:r>
              <a:rPr lang="es-MX" dirty="0">
                <a:solidFill>
                  <a:srgbClr val="000000"/>
                </a:solidFill>
                <a:latin typeface="Courier New" panose="02070309020205020404" pitchFamily="49" charset="0"/>
              </a:rPr>
              <a:t> Uno</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dirty="0" smtClean="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protected</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dirty="0" smtClean="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protected</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b</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dirty="0">
                <a:solidFill>
                  <a:srgbClr val="000000"/>
                </a:solidFill>
                <a:latin typeface="Courier New" panose="02070309020205020404" pitchFamily="49" charset="0"/>
              </a:rPr>
              <a:t> </a:t>
            </a:r>
            <a:r>
              <a:rPr lang="es-MX" dirty="0" smtClean="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a:solidFill>
                  <a:srgbClr val="000000"/>
                </a:solidFill>
                <a:latin typeface="Courier New" panose="02070309020205020404" pitchFamily="49" charset="0"/>
              </a:rPr>
              <a:t>Uno</a:t>
            </a:r>
            <a:r>
              <a:rPr lang="es-MX" b="1" dirty="0">
                <a:solidFill>
                  <a:srgbClr val="000080"/>
                </a:solidFill>
                <a:latin typeface="Courier New" panose="02070309020205020404" pitchFamily="49" charset="0"/>
              </a:rPr>
              <a:t>(</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b</a:t>
            </a:r>
            <a:r>
              <a:rPr lang="es-MX" b="1" dirty="0" smtClean="0">
                <a:solidFill>
                  <a:srgbClr val="000080"/>
                </a:solidFill>
                <a:latin typeface="Courier New" panose="02070309020205020404" pitchFamily="49" charset="0"/>
              </a:rPr>
              <a:t>)</a:t>
            </a:r>
          </a:p>
          <a:p>
            <a:r>
              <a:rPr lang="es-MX" b="1" dirty="0">
                <a:solidFill>
                  <a:srgbClr val="000080"/>
                </a:solidFill>
                <a:latin typeface="Courier New" panose="02070309020205020404" pitchFamily="49" charset="0"/>
              </a:rPr>
              <a:t> </a:t>
            </a:r>
            <a:r>
              <a:rPr lang="es-MX" b="1" dirty="0" smtClean="0">
                <a:solidFill>
                  <a:srgbClr val="000080"/>
                </a:solidFill>
                <a:latin typeface="Courier New" panose="02070309020205020404" pitchFamily="49" charset="0"/>
              </a:rPr>
              <a:t>   {</a:t>
            </a:r>
            <a:r>
              <a:rPr lang="es-MX" dirty="0" smtClean="0">
                <a:solidFill>
                  <a:srgbClr val="000000"/>
                </a:solidFill>
                <a:latin typeface="Courier New" panose="02070309020205020404" pitchFamily="49" charset="0"/>
              </a:rPr>
              <a:t> 	</a:t>
            </a:r>
          </a:p>
          <a:p>
            <a:r>
              <a:rPr lang="es-MX" b="1" dirty="0">
                <a:solidFill>
                  <a:srgbClr val="000000"/>
                </a:solidFill>
                <a:latin typeface="Courier New" panose="02070309020205020404" pitchFamily="49" charset="0"/>
              </a:rPr>
              <a:t> </a:t>
            </a:r>
            <a:r>
              <a:rPr lang="es-MX" b="1" dirty="0" smtClean="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this</a:t>
            </a:r>
            <a:r>
              <a:rPr lang="es-MX" b="1" dirty="0" err="1"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a</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this</a:t>
            </a:r>
            <a:r>
              <a:rPr lang="es-MX" b="1" dirty="0" err="1"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b</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b</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a:solidFill>
                  <a:srgbClr val="000000"/>
                </a:solidFill>
                <a:latin typeface="Courier New" panose="02070309020205020404" pitchFamily="49" charset="0"/>
              </a:rPr>
              <a:t> </a:t>
            </a:r>
            <a:r>
              <a:rPr lang="es-MX" b="1" dirty="0" smtClean="0">
                <a:solidFill>
                  <a:srgbClr val="000000"/>
                </a:solidFill>
                <a:latin typeface="Courier New" panose="02070309020205020404" pitchFamily="49" charset="0"/>
              </a:rPr>
              <a:t>   </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r>
              <a:rPr lang="es-MX" dirty="0">
                <a:solidFill>
                  <a:srgbClr val="000000"/>
                </a:solidFill>
                <a:latin typeface="Courier New" panose="02070309020205020404" pitchFamily="49" charset="0"/>
              </a:rPr>
              <a:t> </a:t>
            </a:r>
            <a:r>
              <a:rPr lang="es-MX" dirty="0" smtClean="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calcula</a:t>
            </a:r>
            <a:r>
              <a:rPr lang="es-MX" b="1" dirty="0" smtClean="0">
                <a:solidFill>
                  <a:srgbClr val="000080"/>
                </a:solidFill>
                <a:latin typeface="Courier New" panose="02070309020205020404" pitchFamily="49" charset="0"/>
              </a:rPr>
              <a:t>()</a:t>
            </a:r>
          </a:p>
          <a:p>
            <a:r>
              <a:rPr lang="es-MX" b="1" dirty="0">
                <a:solidFill>
                  <a:srgbClr val="000080"/>
                </a:solidFill>
                <a:latin typeface="Courier New" panose="02070309020205020404" pitchFamily="49" charset="0"/>
              </a:rPr>
              <a:t> </a:t>
            </a:r>
            <a:r>
              <a:rPr lang="es-MX" b="1" dirty="0" smtClean="0">
                <a:solidFill>
                  <a:srgbClr val="000080"/>
                </a:solidFill>
                <a:latin typeface="Courier New" panose="02070309020205020404" pitchFamily="49" charset="0"/>
              </a:rPr>
              <a:t>   {</a:t>
            </a:r>
            <a:r>
              <a:rPr lang="es-MX" dirty="0" smtClean="0">
                <a:solidFill>
                  <a:srgbClr val="000000"/>
                </a:solidFill>
                <a:latin typeface="Courier New" panose="02070309020205020404" pitchFamily="49" charset="0"/>
              </a:rPr>
              <a:t> </a:t>
            </a:r>
          </a:p>
          <a:p>
            <a:r>
              <a:rPr lang="es-MX" b="1" dirty="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return</a:t>
            </a:r>
            <a:r>
              <a:rPr lang="es-MX" dirty="0" smtClean="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a</a:t>
            </a:r>
            <a:r>
              <a:rPr lang="es-MX" b="1" dirty="0" err="1">
                <a:solidFill>
                  <a:srgbClr val="000080"/>
                </a:solidFill>
                <a:latin typeface="Courier New" panose="02070309020205020404" pitchFamily="49" charset="0"/>
              </a:rPr>
              <a:t>+</a:t>
            </a:r>
            <a:r>
              <a:rPr lang="es-MX" dirty="0" err="1">
                <a:solidFill>
                  <a:srgbClr val="000000"/>
                </a:solidFill>
                <a:latin typeface="Courier New" panose="02070309020205020404" pitchFamily="49" charset="0"/>
              </a:rPr>
              <a:t>b</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a:solidFill>
                  <a:srgbClr val="000000"/>
                </a:solidFill>
                <a:latin typeface="Courier New" panose="02070309020205020404" pitchFamily="49" charset="0"/>
              </a:rPr>
              <a:t> </a:t>
            </a:r>
            <a:r>
              <a:rPr lang="es-MX" b="1" dirty="0" smtClean="0">
                <a:solidFill>
                  <a:srgbClr val="000000"/>
                </a:solidFill>
                <a:latin typeface="Courier New" panose="02070309020205020404" pitchFamily="49" charset="0"/>
              </a:rPr>
              <a:t>   </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r>
              <a:rPr lang="es-MX" b="1" dirty="0" smtClean="0">
                <a:solidFill>
                  <a:srgbClr val="000080"/>
                </a:solidFill>
                <a:latin typeface="Courier New" panose="02070309020205020404" pitchFamily="49" charset="0"/>
              </a:rPr>
              <a:t>}</a:t>
            </a:r>
            <a:endParaRPr lang="es-MX" dirty="0">
              <a:effectLst/>
            </a:endParaRPr>
          </a:p>
        </p:txBody>
      </p:sp>
      <p:sp>
        <p:nvSpPr>
          <p:cNvPr id="8" name="Rectángulo 7"/>
          <p:cNvSpPr/>
          <p:nvPr/>
        </p:nvSpPr>
        <p:spPr>
          <a:xfrm>
            <a:off x="4204853" y="1695544"/>
            <a:ext cx="5562600" cy="3416320"/>
          </a:xfrm>
          <a:prstGeom prst="rect">
            <a:avLst/>
          </a:prstGeom>
        </p:spPr>
        <p:txBody>
          <a:bodyPr wrap="square">
            <a:spAutoFit/>
          </a:bodyPr>
          <a:lstStyle/>
          <a:p>
            <a:r>
              <a:rPr lang="es-MX" dirty="0" err="1">
                <a:solidFill>
                  <a:srgbClr val="8000FF"/>
                </a:solidFill>
                <a:latin typeface="Courier New" panose="02070309020205020404" pitchFamily="49" charset="0"/>
              </a:rPr>
              <a:t>class</a:t>
            </a:r>
            <a:r>
              <a:rPr lang="es-MX" dirty="0">
                <a:solidFill>
                  <a:srgbClr val="000000"/>
                </a:solidFill>
                <a:latin typeface="Courier New" panose="02070309020205020404" pitchFamily="49" charset="0"/>
              </a:rPr>
              <a:t> Dos </a:t>
            </a:r>
            <a:r>
              <a:rPr lang="es-MX" b="1" dirty="0" err="1">
                <a:solidFill>
                  <a:srgbClr val="0000FF"/>
                </a:solidFill>
                <a:latin typeface="Courier New" panose="02070309020205020404" pitchFamily="49" charset="0"/>
              </a:rPr>
              <a:t>extends</a:t>
            </a:r>
            <a:r>
              <a:rPr lang="es-MX" dirty="0">
                <a:solidFill>
                  <a:srgbClr val="000000"/>
                </a:solidFill>
                <a:latin typeface="Courier New" panose="02070309020205020404" pitchFamily="49" charset="0"/>
              </a:rPr>
              <a:t> Uno</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dirty="0">
                <a:solidFill>
                  <a:srgbClr val="000000"/>
                </a:solidFill>
                <a:latin typeface="Courier New" panose="02070309020205020404" pitchFamily="49" charset="0"/>
              </a:rPr>
              <a:t> </a:t>
            </a:r>
            <a:r>
              <a:rPr lang="es-MX" dirty="0" smtClean="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private</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c</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dirty="0">
                <a:solidFill>
                  <a:srgbClr val="000000"/>
                </a:solidFill>
                <a:latin typeface="Courier New" panose="02070309020205020404" pitchFamily="49" charset="0"/>
              </a:rPr>
              <a:t> </a:t>
            </a:r>
            <a:r>
              <a:rPr lang="es-MX" dirty="0" smtClean="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a:solidFill>
                  <a:srgbClr val="000000"/>
                </a:solidFill>
                <a:latin typeface="Courier New" panose="02070309020205020404" pitchFamily="49" charset="0"/>
              </a:rPr>
              <a:t>Dos</a:t>
            </a:r>
            <a:r>
              <a:rPr lang="es-MX" b="1" dirty="0">
                <a:solidFill>
                  <a:srgbClr val="000080"/>
                </a:solidFill>
                <a:latin typeface="Courier New" panose="02070309020205020404" pitchFamily="49" charset="0"/>
              </a:rPr>
              <a:t>(</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b</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c</a:t>
            </a:r>
            <a:r>
              <a:rPr lang="es-MX" b="1" dirty="0" smtClean="0">
                <a:solidFill>
                  <a:srgbClr val="000080"/>
                </a:solidFill>
                <a:latin typeface="Courier New" panose="02070309020205020404" pitchFamily="49" charset="0"/>
              </a:rPr>
              <a:t>)</a:t>
            </a:r>
          </a:p>
          <a:p>
            <a:r>
              <a:rPr lang="es-MX" b="1" dirty="0">
                <a:solidFill>
                  <a:srgbClr val="000080"/>
                </a:solidFill>
                <a:latin typeface="Courier New" panose="02070309020205020404" pitchFamily="49" charset="0"/>
              </a:rPr>
              <a:t> </a:t>
            </a:r>
            <a:r>
              <a:rPr lang="es-MX" b="1" dirty="0" smtClean="0">
                <a:solidFill>
                  <a:srgbClr val="000080"/>
                </a:solidFill>
                <a:latin typeface="Courier New" panose="02070309020205020404" pitchFamily="49" charset="0"/>
              </a:rPr>
              <a:t>  {</a:t>
            </a:r>
            <a:r>
              <a:rPr lang="es-MX" dirty="0" smtClean="0">
                <a:solidFill>
                  <a:srgbClr val="000000"/>
                </a:solidFill>
                <a:latin typeface="Courier New" panose="02070309020205020404" pitchFamily="49" charset="0"/>
              </a:rPr>
              <a:t> 	</a:t>
            </a:r>
          </a:p>
          <a:p>
            <a:r>
              <a:rPr lang="es-MX" b="1" dirty="0">
                <a:solidFill>
                  <a:srgbClr val="000000"/>
                </a:solidFill>
                <a:latin typeface="Courier New" panose="02070309020205020404" pitchFamily="49" charset="0"/>
              </a:rPr>
              <a:t> </a:t>
            </a:r>
            <a:r>
              <a:rPr lang="es-MX" b="1" dirty="0" smtClean="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super</a:t>
            </a:r>
            <a:r>
              <a:rPr lang="es-MX" b="1" dirty="0"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a</a:t>
            </a:r>
            <a:r>
              <a:rPr lang="es-MX" b="1" dirty="0" err="1"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b</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this</a:t>
            </a:r>
            <a:r>
              <a:rPr lang="es-MX" b="1" dirty="0" err="1"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c</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c</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smtClean="0">
                <a:solidFill>
                  <a:srgbClr val="000000"/>
                </a:solidFill>
                <a:latin typeface="Courier New" panose="02070309020205020404" pitchFamily="49" charset="0"/>
              </a:rPr>
              <a:t>   </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r>
              <a:rPr lang="es-MX" dirty="0">
                <a:solidFill>
                  <a:srgbClr val="000000"/>
                </a:solidFill>
                <a:latin typeface="Courier New" panose="02070309020205020404" pitchFamily="49" charset="0"/>
              </a:rPr>
              <a:t> </a:t>
            </a:r>
            <a:r>
              <a:rPr lang="es-MX" dirty="0" smtClean="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calcula</a:t>
            </a:r>
            <a:r>
              <a:rPr lang="es-MX" b="1" dirty="0" smtClean="0">
                <a:solidFill>
                  <a:srgbClr val="000080"/>
                </a:solidFill>
                <a:latin typeface="Courier New" panose="02070309020205020404" pitchFamily="49" charset="0"/>
              </a:rPr>
              <a:t>()</a:t>
            </a:r>
          </a:p>
          <a:p>
            <a:r>
              <a:rPr lang="es-MX" b="1" dirty="0">
                <a:solidFill>
                  <a:srgbClr val="000080"/>
                </a:solidFill>
                <a:latin typeface="Courier New" panose="02070309020205020404" pitchFamily="49" charset="0"/>
              </a:rPr>
              <a:t> </a:t>
            </a:r>
            <a:r>
              <a:rPr lang="es-MX" b="1" dirty="0" smtClean="0">
                <a:solidFill>
                  <a:srgbClr val="000080"/>
                </a:solidFill>
                <a:latin typeface="Courier New" panose="02070309020205020404" pitchFamily="49" charset="0"/>
              </a:rPr>
              <a:t>  {</a:t>
            </a:r>
            <a:r>
              <a:rPr lang="es-MX" dirty="0" smtClean="0">
                <a:solidFill>
                  <a:srgbClr val="000000"/>
                </a:solidFill>
                <a:latin typeface="Courier New" panose="02070309020205020404" pitchFamily="49" charset="0"/>
              </a:rPr>
              <a:t> </a:t>
            </a:r>
          </a:p>
          <a:p>
            <a:r>
              <a:rPr lang="es-MX" b="1" dirty="0">
                <a:solidFill>
                  <a:srgbClr val="000000"/>
                </a:solidFill>
                <a:latin typeface="Courier New" panose="02070309020205020404" pitchFamily="49" charset="0"/>
              </a:rPr>
              <a:t> </a:t>
            </a:r>
            <a:r>
              <a:rPr lang="es-MX" b="1" dirty="0" smtClean="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return</a:t>
            </a:r>
            <a:r>
              <a:rPr lang="es-MX" dirty="0" smtClean="0">
                <a:solidFill>
                  <a:srgbClr val="000000"/>
                </a:solidFill>
                <a:latin typeface="Courier New" panose="02070309020205020404" pitchFamily="49" charset="0"/>
              </a:rPr>
              <a:t> </a:t>
            </a:r>
            <a:r>
              <a:rPr lang="es-MX" b="1" dirty="0" err="1">
                <a:solidFill>
                  <a:srgbClr val="0000FF"/>
                </a:solidFill>
                <a:latin typeface="Courier New" panose="02070309020205020404" pitchFamily="49" charset="0"/>
              </a:rPr>
              <a:t>super</a:t>
            </a:r>
            <a:r>
              <a:rPr lang="es-MX" b="1" dirty="0" err="1">
                <a:solidFill>
                  <a:srgbClr val="000080"/>
                </a:solidFill>
                <a:latin typeface="Courier New" panose="02070309020205020404" pitchFamily="49" charset="0"/>
              </a:rPr>
              <a:t>.</a:t>
            </a:r>
            <a:r>
              <a:rPr lang="es-MX" dirty="0" err="1">
                <a:solidFill>
                  <a:srgbClr val="000000"/>
                </a:solidFill>
                <a:latin typeface="Courier New" panose="02070309020205020404" pitchFamily="49" charset="0"/>
              </a:rPr>
              <a:t>calcula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c</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smtClean="0">
                <a:solidFill>
                  <a:srgbClr val="000000"/>
                </a:solidFill>
                <a:latin typeface="Courier New" panose="02070309020205020404" pitchFamily="49" charset="0"/>
              </a:rPr>
              <a:t>   </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r>
              <a:rPr lang="es-MX" b="1" dirty="0" smtClean="0">
                <a:solidFill>
                  <a:srgbClr val="000080"/>
                </a:solidFill>
                <a:latin typeface="Courier New" panose="02070309020205020404" pitchFamily="49" charset="0"/>
              </a:rPr>
              <a:t>}</a:t>
            </a:r>
            <a:endParaRPr lang="es-MX" dirty="0">
              <a:effectLst/>
            </a:endParaRPr>
          </a:p>
        </p:txBody>
      </p:sp>
      <p:sp>
        <p:nvSpPr>
          <p:cNvPr id="9" name="Rectángulo 8"/>
          <p:cNvSpPr/>
          <p:nvPr/>
        </p:nvSpPr>
        <p:spPr>
          <a:xfrm>
            <a:off x="-228600" y="5449663"/>
            <a:ext cx="9268691" cy="1015663"/>
          </a:xfrm>
          <a:prstGeom prst="rect">
            <a:avLst/>
          </a:prstGeom>
        </p:spPr>
        <p:txBody>
          <a:bodyPr wrap="square">
            <a:spAutoFit/>
          </a:bodyPr>
          <a:lstStyle/>
          <a:p>
            <a:pPr marL="457200" algn="just">
              <a:spcAft>
                <a:spcPts val="0"/>
              </a:spcAft>
            </a:pPr>
            <a:r>
              <a:rPr lang="es-ES_tradnl" sz="2000" dirty="0">
                <a:latin typeface="+mn-lt"/>
                <a:ea typeface="Times New Roman" panose="02020603050405020304" pitchFamily="18" charset="0"/>
              </a:rPr>
              <a:t>Se observa un caso de anulación por refinamiento: la clase </a:t>
            </a:r>
            <a:r>
              <a:rPr lang="es-ES_tradnl" sz="2000" b="1" dirty="0">
                <a:latin typeface="+mn-lt"/>
                <a:ea typeface="Times New Roman" panose="02020603050405020304" pitchFamily="18" charset="0"/>
              </a:rPr>
              <a:t>Dos</a:t>
            </a:r>
            <a:r>
              <a:rPr lang="es-ES_tradnl" sz="2000" dirty="0">
                <a:latin typeface="+mn-lt"/>
                <a:ea typeface="Times New Roman" panose="02020603050405020304" pitchFamily="18" charset="0"/>
              </a:rPr>
              <a:t> redefine el método </a:t>
            </a:r>
            <a:r>
              <a:rPr lang="es-ES_tradnl" sz="2000" b="1" dirty="0">
                <a:latin typeface="+mn-lt"/>
                <a:ea typeface="Times New Roman" panose="02020603050405020304" pitchFamily="18" charset="0"/>
              </a:rPr>
              <a:t>calcula</a:t>
            </a:r>
            <a:r>
              <a:rPr lang="es-ES_tradnl" sz="2000" dirty="0">
                <a:latin typeface="+mn-lt"/>
                <a:ea typeface="Times New Roman" panose="02020603050405020304" pitchFamily="18" charset="0"/>
              </a:rPr>
              <a:t>, pero en su implementación utiliza la implementación de la clase </a:t>
            </a:r>
            <a:r>
              <a:rPr lang="es-ES_tradnl" sz="2000" dirty="0" err="1">
                <a:latin typeface="+mn-lt"/>
                <a:ea typeface="Times New Roman" panose="02020603050405020304" pitchFamily="18" charset="0"/>
              </a:rPr>
              <a:t>ancestra</a:t>
            </a:r>
            <a:r>
              <a:rPr lang="es-ES_tradnl" sz="2000" dirty="0">
                <a:latin typeface="+mn-lt"/>
                <a:ea typeface="Times New Roman" panose="02020603050405020304" pitchFamily="18" charset="0"/>
              </a:rPr>
              <a:t>.</a:t>
            </a:r>
            <a:endParaRPr lang="es-MX" sz="2000" dirty="0">
              <a:effectLst/>
              <a:latin typeface="+mn-lt"/>
              <a:ea typeface="Times New Roman" panose="02020603050405020304" pitchFamily="18" charset="0"/>
            </a:endParaRPr>
          </a:p>
        </p:txBody>
      </p:sp>
    </p:spTree>
    <p:extLst>
      <p:ext uri="{BB962C8B-B14F-4D97-AF65-F5344CB8AC3E}">
        <p14:creationId xmlns:p14="http://schemas.microsoft.com/office/powerpoint/2010/main" val="119467439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26</a:t>
            </a:fld>
            <a:endParaRPr lang="en-US" altLang="es-MX"/>
          </a:p>
        </p:txBody>
      </p:sp>
      <p:sp>
        <p:nvSpPr>
          <p:cNvPr id="5" name="Rectangle 4"/>
          <p:cNvSpPr txBox="1">
            <a:spLocks noChangeArrowheads="1"/>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smtClean="0"/>
              <a:t>6</a:t>
            </a:r>
            <a:r>
              <a:rPr lang="es-ES_tradnl" altLang="es-MX" sz="4000" b="1" kern="0" dirty="0" smtClean="0"/>
              <a:t>.2 </a:t>
            </a:r>
            <a:r>
              <a:rPr lang="es-MX" altLang="es-MX" sz="4000" b="1" kern="0" dirty="0" smtClean="0"/>
              <a:t>Polimorfismo</a:t>
            </a:r>
            <a:endParaRPr lang="en-US" altLang="es-MX" sz="4000" b="1" kern="0" dirty="0" smtClean="0"/>
          </a:p>
        </p:txBody>
      </p:sp>
      <p:sp>
        <p:nvSpPr>
          <p:cNvPr id="6" name="Rectángulo 5"/>
          <p:cNvSpPr/>
          <p:nvPr/>
        </p:nvSpPr>
        <p:spPr>
          <a:xfrm>
            <a:off x="457200" y="1752600"/>
            <a:ext cx="4482317" cy="461665"/>
          </a:xfrm>
          <a:prstGeom prst="rect">
            <a:avLst/>
          </a:prstGeom>
        </p:spPr>
        <p:txBody>
          <a:bodyPr wrap="none">
            <a:spAutoFit/>
          </a:bodyPr>
          <a:lstStyle/>
          <a:p>
            <a:pPr>
              <a:spcAft>
                <a:spcPts val="0"/>
              </a:spcAft>
            </a:pPr>
            <a:r>
              <a:rPr lang="es-ES_tradnl" sz="2400" dirty="0">
                <a:latin typeface="+mn-lt"/>
                <a:ea typeface="Times New Roman" panose="02020603050405020304" pitchFamily="18" charset="0"/>
              </a:rPr>
              <a:t>El problema se presenta ahora:</a:t>
            </a:r>
            <a:endParaRPr lang="es-MX" sz="2400" dirty="0">
              <a:effectLst/>
              <a:latin typeface="+mn-lt"/>
              <a:ea typeface="Times New Roman" panose="02020603050405020304" pitchFamily="18" charset="0"/>
            </a:endParaRPr>
          </a:p>
        </p:txBody>
      </p:sp>
      <p:sp>
        <p:nvSpPr>
          <p:cNvPr id="7" name="Rectángulo 6"/>
          <p:cNvSpPr/>
          <p:nvPr/>
        </p:nvSpPr>
        <p:spPr>
          <a:xfrm>
            <a:off x="2286000" y="1049804"/>
            <a:ext cx="3791423" cy="461665"/>
          </a:xfrm>
          <a:prstGeom prst="rect">
            <a:avLst/>
          </a:prstGeom>
        </p:spPr>
        <p:txBody>
          <a:bodyPr wrap="none">
            <a:spAutoFit/>
          </a:bodyPr>
          <a:lstStyle/>
          <a:p>
            <a:r>
              <a:rPr lang="es-MX" sz="2400" b="1" dirty="0"/>
              <a:t>Formas de Polimorfismo</a:t>
            </a:r>
          </a:p>
        </p:txBody>
      </p:sp>
      <p:sp>
        <p:nvSpPr>
          <p:cNvPr id="8" name="Rectángulo 7"/>
          <p:cNvSpPr/>
          <p:nvPr/>
        </p:nvSpPr>
        <p:spPr>
          <a:xfrm>
            <a:off x="824717" y="2971800"/>
            <a:ext cx="8229600" cy="1938992"/>
          </a:xfrm>
          <a:prstGeom prst="rect">
            <a:avLst/>
          </a:prstGeom>
        </p:spPr>
        <p:txBody>
          <a:bodyPr wrap="square">
            <a:spAutoFit/>
          </a:bodyPr>
          <a:lstStyle/>
          <a:p>
            <a:r>
              <a:rPr lang="es-MX" sz="2000" dirty="0" err="1">
                <a:solidFill>
                  <a:srgbClr val="8000FF"/>
                </a:solidFill>
                <a:latin typeface="Courier New" panose="02070309020205020404" pitchFamily="49" charset="0"/>
              </a:rPr>
              <a:t>class</a:t>
            </a:r>
            <a:r>
              <a:rPr lang="es-MX" sz="2000" dirty="0">
                <a:solidFill>
                  <a:srgbClr val="000000"/>
                </a:solidFill>
                <a:latin typeface="Courier New" panose="02070309020205020404" pitchFamily="49" charset="0"/>
              </a:rPr>
              <a:t> Ejemplo</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dirty="0">
                <a:solidFill>
                  <a:srgbClr val="000000"/>
                </a:solidFill>
                <a:latin typeface="Courier New" panose="02070309020205020404" pitchFamily="49" charset="0"/>
              </a:rPr>
              <a:t>	</a:t>
            </a:r>
            <a:r>
              <a:rPr lang="es-MX" sz="2000" dirty="0" err="1" smtClean="0">
                <a:solidFill>
                  <a:srgbClr val="8000FF"/>
                </a:solidFill>
                <a:latin typeface="Courier New" panose="02070309020205020404" pitchFamily="49" charset="0"/>
              </a:rPr>
              <a:t>public</a:t>
            </a:r>
            <a:r>
              <a:rPr lang="es-MX" sz="2000" dirty="0" smtClean="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static</a:t>
            </a:r>
            <a:r>
              <a:rPr lang="es-MX" sz="2000" dirty="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void</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main</a:t>
            </a:r>
            <a:r>
              <a:rPr lang="es-MX" sz="2000" b="1" dirty="0">
                <a:solidFill>
                  <a:srgbClr val="000080"/>
                </a:solidFill>
                <a:latin typeface="Courier New" panose="02070309020205020404" pitchFamily="49" charset="0"/>
              </a:rPr>
              <a:t>(</a:t>
            </a:r>
            <a:r>
              <a:rPr lang="es-MX" sz="2000" dirty="0" err="1">
                <a:solidFill>
                  <a:srgbClr val="000000"/>
                </a:solidFill>
                <a:latin typeface="Courier New" panose="02070309020205020404" pitchFamily="49" charset="0"/>
              </a:rPr>
              <a:t>String</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args</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smtClean="0">
                <a:solidFill>
                  <a:srgbClr val="000000"/>
                </a:solidFill>
                <a:latin typeface="Courier New" panose="02070309020205020404" pitchFamily="49" charset="0"/>
              </a:rPr>
              <a:t>			Uno d </a:t>
            </a:r>
            <a:r>
              <a:rPr lang="es-MX" sz="2000" b="1" dirty="0" smtClean="0">
                <a:solidFill>
                  <a:srgbClr val="000080"/>
                </a:solidFill>
                <a:latin typeface="Courier New" panose="02070309020205020404" pitchFamily="49" charset="0"/>
              </a:rPr>
              <a:t>= </a:t>
            </a:r>
            <a:r>
              <a:rPr lang="es-MX" sz="2000" b="1" dirty="0" smtClean="0">
                <a:solidFill>
                  <a:srgbClr val="0000FF"/>
                </a:solidFill>
                <a:latin typeface="Courier New" panose="02070309020205020404" pitchFamily="49" charset="0"/>
              </a:rPr>
              <a:t>new</a:t>
            </a:r>
            <a:r>
              <a:rPr lang="es-MX" sz="2000" dirty="0" smtClean="0">
                <a:solidFill>
                  <a:srgbClr val="000000"/>
                </a:solidFill>
                <a:latin typeface="Courier New" panose="02070309020205020404" pitchFamily="49" charset="0"/>
              </a:rPr>
              <a:t> </a:t>
            </a:r>
            <a:r>
              <a:rPr lang="es-MX" sz="2000" dirty="0">
                <a:solidFill>
                  <a:srgbClr val="000000"/>
                </a:solidFill>
                <a:latin typeface="Courier New" panose="02070309020205020404" pitchFamily="49" charset="0"/>
              </a:rPr>
              <a:t>Dos</a:t>
            </a:r>
            <a:r>
              <a:rPr lang="es-MX" sz="2000" b="1" dirty="0">
                <a:solidFill>
                  <a:srgbClr val="000080"/>
                </a:solidFill>
                <a:latin typeface="Courier New" panose="02070309020205020404" pitchFamily="49" charset="0"/>
              </a:rPr>
              <a:t>(</a:t>
            </a:r>
            <a:r>
              <a:rPr lang="es-MX" sz="2000" dirty="0">
                <a:solidFill>
                  <a:srgbClr val="FF8000"/>
                </a:solidFill>
                <a:latin typeface="Courier New" panose="02070309020205020404" pitchFamily="49" charset="0"/>
              </a:rPr>
              <a:t>3</a:t>
            </a:r>
            <a:r>
              <a:rPr lang="es-MX" sz="2000" b="1" dirty="0">
                <a:solidFill>
                  <a:srgbClr val="000080"/>
                </a:solidFill>
                <a:latin typeface="Courier New" panose="02070309020205020404" pitchFamily="49" charset="0"/>
              </a:rPr>
              <a:t>,</a:t>
            </a:r>
            <a:r>
              <a:rPr lang="es-MX" sz="2000" dirty="0">
                <a:solidFill>
                  <a:srgbClr val="FF8000"/>
                </a:solidFill>
                <a:latin typeface="Courier New" panose="02070309020205020404" pitchFamily="49" charset="0"/>
              </a:rPr>
              <a:t>4</a:t>
            </a:r>
            <a:r>
              <a:rPr lang="es-MX" sz="2000" b="1" dirty="0">
                <a:solidFill>
                  <a:srgbClr val="000080"/>
                </a:solidFill>
                <a:latin typeface="Courier New" panose="02070309020205020404" pitchFamily="49" charset="0"/>
              </a:rPr>
              <a:t>,</a:t>
            </a:r>
            <a:r>
              <a:rPr lang="es-MX" sz="2000" dirty="0">
                <a:solidFill>
                  <a:srgbClr val="FF8000"/>
                </a:solidFill>
                <a:latin typeface="Courier New" panose="02070309020205020404" pitchFamily="49" charset="0"/>
              </a:rPr>
              <a:t>5</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smtClean="0">
                <a:solidFill>
                  <a:srgbClr val="000000"/>
                </a:solidFill>
                <a:latin typeface="Courier New" panose="02070309020205020404" pitchFamily="49" charset="0"/>
              </a:rPr>
              <a:t>				</a:t>
            </a:r>
            <a:r>
              <a:rPr lang="es-MX" sz="2000" dirty="0" err="1" smtClean="0">
                <a:solidFill>
                  <a:srgbClr val="000000"/>
                </a:solidFill>
                <a:latin typeface="Courier New" panose="02070309020205020404" pitchFamily="49" charset="0"/>
              </a:rPr>
              <a:t>System</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out</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println</a:t>
            </a:r>
            <a:r>
              <a:rPr lang="es-MX" sz="2000" b="1" dirty="0"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d</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calcula</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b="1" dirty="0">
                <a:solidFill>
                  <a:srgbClr val="000000"/>
                </a:solidFill>
                <a:latin typeface="Courier New" panose="02070309020205020404" pitchFamily="49" charset="0"/>
              </a:rPr>
              <a:t>	</a:t>
            </a:r>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 </a:t>
            </a:r>
          </a:p>
          <a:p>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 </a:t>
            </a:r>
            <a:endParaRPr lang="es-MX" sz="2000" dirty="0">
              <a:effectLst/>
            </a:endParaRPr>
          </a:p>
        </p:txBody>
      </p:sp>
      <p:sp>
        <p:nvSpPr>
          <p:cNvPr id="10" name="Rectángulo 9"/>
          <p:cNvSpPr/>
          <p:nvPr/>
        </p:nvSpPr>
        <p:spPr>
          <a:xfrm>
            <a:off x="2336925" y="5486400"/>
            <a:ext cx="4237057" cy="646331"/>
          </a:xfrm>
          <a:prstGeom prst="rect">
            <a:avLst/>
          </a:prstGeom>
        </p:spPr>
        <p:txBody>
          <a:bodyPr wrap="none">
            <a:spAutoFit/>
          </a:bodyPr>
          <a:lstStyle/>
          <a:p>
            <a:r>
              <a:rPr lang="es-ES_tradnl" sz="3600" dirty="0">
                <a:latin typeface="+mn-lt"/>
                <a:ea typeface="Times New Roman" panose="02020603050405020304" pitchFamily="18" charset="0"/>
              </a:rPr>
              <a:t>¿Qué se imprimirá?</a:t>
            </a:r>
            <a:endParaRPr lang="es-MX" sz="3600" dirty="0">
              <a:latin typeface="+mn-lt"/>
            </a:endParaRPr>
          </a:p>
        </p:txBody>
      </p:sp>
    </p:spTree>
    <p:extLst>
      <p:ext uri="{BB962C8B-B14F-4D97-AF65-F5344CB8AC3E}">
        <p14:creationId xmlns:p14="http://schemas.microsoft.com/office/powerpoint/2010/main" val="407545831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27</a:t>
            </a:fld>
            <a:endParaRPr lang="en-US" altLang="es-MX"/>
          </a:p>
        </p:txBody>
      </p:sp>
      <p:sp>
        <p:nvSpPr>
          <p:cNvPr id="5" name="Rectángulo 4"/>
          <p:cNvSpPr/>
          <p:nvPr/>
        </p:nvSpPr>
        <p:spPr>
          <a:xfrm>
            <a:off x="338255" y="1752600"/>
            <a:ext cx="8467489" cy="4308872"/>
          </a:xfrm>
          <a:prstGeom prst="rect">
            <a:avLst/>
          </a:prstGeom>
        </p:spPr>
        <p:txBody>
          <a:bodyPr wrap="square">
            <a:spAutoFit/>
          </a:bodyPr>
          <a:lstStyle/>
          <a:p>
            <a:pPr algn="just">
              <a:spcBef>
                <a:spcPts val="600"/>
              </a:spcBef>
              <a:spcAft>
                <a:spcPts val="0"/>
              </a:spcAft>
            </a:pPr>
            <a:r>
              <a:rPr lang="es-ES_tradnl" sz="2400" dirty="0">
                <a:latin typeface="+mn-lt"/>
                <a:ea typeface="Times New Roman" panose="02020603050405020304" pitchFamily="18" charset="0"/>
              </a:rPr>
              <a:t>En Java las declaraciones son como se han  hecho en el ejemplo anterior, se llaman </a:t>
            </a:r>
            <a:r>
              <a:rPr lang="es-ES_tradnl" sz="2400" i="1" dirty="0">
                <a:latin typeface="+mn-lt"/>
                <a:ea typeface="Times New Roman" panose="02020603050405020304" pitchFamily="18" charset="0"/>
              </a:rPr>
              <a:t>declaraciones dinámicas </a:t>
            </a:r>
            <a:r>
              <a:rPr lang="es-ES_tradnl" sz="2400" dirty="0">
                <a:latin typeface="+mn-lt"/>
                <a:ea typeface="Times New Roman" panose="02020603050405020304" pitchFamily="18" charset="0"/>
              </a:rPr>
              <a:t>y el compilador enlaza el mensaje con el método de la clase en el momento de la </a:t>
            </a:r>
            <a:r>
              <a:rPr lang="es-ES_tradnl" sz="2400" b="1" dirty="0">
                <a:latin typeface="+mn-lt"/>
                <a:ea typeface="Times New Roman" panose="02020603050405020304" pitchFamily="18" charset="0"/>
              </a:rPr>
              <a:t>ejecución</a:t>
            </a:r>
            <a:r>
              <a:rPr lang="es-ES_tradnl" sz="2400" dirty="0">
                <a:latin typeface="+mn-lt"/>
                <a:ea typeface="Times New Roman" panose="02020603050405020304" pitchFamily="18" charset="0"/>
              </a:rPr>
              <a:t>. Este enlace se llama </a:t>
            </a:r>
            <a:r>
              <a:rPr lang="es-ES_tradnl" sz="2400" i="1" dirty="0">
                <a:latin typeface="+mn-lt"/>
                <a:ea typeface="Times New Roman" panose="02020603050405020304" pitchFamily="18" charset="0"/>
              </a:rPr>
              <a:t>enlace tardío </a:t>
            </a:r>
            <a:r>
              <a:rPr lang="es-ES_tradnl" sz="2400" dirty="0">
                <a:latin typeface="+mn-lt"/>
                <a:ea typeface="Times New Roman" panose="02020603050405020304" pitchFamily="18" charset="0"/>
              </a:rPr>
              <a:t>(late </a:t>
            </a:r>
            <a:r>
              <a:rPr lang="es-ES_tradnl" sz="2400" dirty="0" err="1">
                <a:latin typeface="+mn-lt"/>
                <a:ea typeface="Times New Roman" panose="02020603050405020304" pitchFamily="18" charset="0"/>
              </a:rPr>
              <a:t>binding</a:t>
            </a:r>
            <a:r>
              <a:rPr lang="es-ES_tradnl" sz="2400" dirty="0">
                <a:latin typeface="+mn-lt"/>
                <a:ea typeface="Times New Roman" panose="02020603050405020304" pitchFamily="18" charset="0"/>
              </a:rPr>
              <a:t>)</a:t>
            </a:r>
            <a:r>
              <a:rPr lang="es-ES_tradnl" sz="2400" i="1" dirty="0">
                <a:latin typeface="+mn-lt"/>
                <a:ea typeface="Times New Roman" panose="02020603050405020304" pitchFamily="18" charset="0"/>
              </a:rPr>
              <a:t>.</a:t>
            </a:r>
            <a:r>
              <a:rPr lang="es-ES_tradnl" sz="2400" dirty="0">
                <a:latin typeface="+mn-lt"/>
                <a:ea typeface="Times New Roman" panose="02020603050405020304" pitchFamily="18" charset="0"/>
              </a:rPr>
              <a:t> Por lo tanto en el ejemplo se activa el método </a:t>
            </a:r>
            <a:r>
              <a:rPr lang="es-ES_tradnl" sz="2400" b="1" dirty="0">
                <a:latin typeface="+mn-lt"/>
                <a:ea typeface="Times New Roman" panose="02020603050405020304" pitchFamily="18" charset="0"/>
              </a:rPr>
              <a:t>calcula()</a:t>
            </a:r>
            <a:r>
              <a:rPr lang="es-ES_tradnl" sz="2400" dirty="0">
                <a:latin typeface="+mn-lt"/>
                <a:ea typeface="Times New Roman" panose="02020603050405020304" pitchFamily="18" charset="0"/>
              </a:rPr>
              <a:t> de la clase </a:t>
            </a:r>
            <a:r>
              <a:rPr lang="es-ES_tradnl" sz="2400" b="1" dirty="0">
                <a:latin typeface="+mn-lt"/>
                <a:ea typeface="Times New Roman" panose="02020603050405020304" pitchFamily="18" charset="0"/>
              </a:rPr>
              <a:t>Dos</a:t>
            </a:r>
            <a:r>
              <a:rPr lang="es-ES_tradnl" sz="2400" dirty="0">
                <a:latin typeface="+mn-lt"/>
                <a:ea typeface="Times New Roman" panose="02020603050405020304" pitchFamily="18" charset="0"/>
              </a:rPr>
              <a:t> y se imprimirá por tanto un 12</a:t>
            </a:r>
            <a:r>
              <a:rPr lang="es-ES_tradnl" sz="2400" dirty="0" smtClean="0">
                <a:latin typeface="+mn-lt"/>
                <a:ea typeface="Times New Roman" panose="02020603050405020304" pitchFamily="18" charset="0"/>
              </a:rPr>
              <a:t>.</a:t>
            </a:r>
          </a:p>
          <a:p>
            <a:pPr algn="just">
              <a:spcBef>
                <a:spcPts val="600"/>
              </a:spcBef>
              <a:spcAft>
                <a:spcPts val="0"/>
              </a:spcAft>
            </a:pPr>
            <a:endParaRPr lang="es-ES_tradnl" sz="2400" dirty="0" smtClean="0">
              <a:latin typeface="+mn-lt"/>
              <a:ea typeface="Times New Roman" panose="02020603050405020304" pitchFamily="18" charset="0"/>
            </a:endParaRPr>
          </a:p>
          <a:p>
            <a:pPr algn="just">
              <a:spcBef>
                <a:spcPts val="600"/>
              </a:spcBef>
              <a:spcAft>
                <a:spcPts val="0"/>
              </a:spcAft>
            </a:pPr>
            <a:r>
              <a:rPr lang="es-ES_tradnl" sz="2400" dirty="0">
                <a:latin typeface="+mn-lt"/>
              </a:rPr>
              <a:t>Esta utilización de métodos dinámicos es muy necesaria cuando se usan colecciones de objetos que pueden pertenecer a una jerarquía de herencia. </a:t>
            </a:r>
            <a:endParaRPr lang="es-MX" sz="2400" dirty="0">
              <a:effectLst/>
              <a:latin typeface="+mn-lt"/>
              <a:ea typeface="Times New Roman" panose="02020603050405020304" pitchFamily="18" charset="0"/>
            </a:endParaRPr>
          </a:p>
        </p:txBody>
      </p:sp>
      <p:sp>
        <p:nvSpPr>
          <p:cNvPr id="6" name="Rectangle 4"/>
          <p:cNvSpPr txBox="1">
            <a:spLocks noChangeArrowheads="1"/>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smtClean="0"/>
              <a:t>6</a:t>
            </a:r>
            <a:r>
              <a:rPr lang="es-ES_tradnl" altLang="es-MX" sz="4000" b="1" kern="0" dirty="0" smtClean="0"/>
              <a:t>.2 </a:t>
            </a:r>
            <a:r>
              <a:rPr lang="es-MX" altLang="es-MX" sz="4000" b="1" kern="0" dirty="0" smtClean="0"/>
              <a:t>Polimorfismo</a:t>
            </a:r>
            <a:endParaRPr lang="en-US" altLang="es-MX" sz="4000" b="1" kern="0" dirty="0" smtClean="0"/>
          </a:p>
        </p:txBody>
      </p:sp>
      <p:sp>
        <p:nvSpPr>
          <p:cNvPr id="7" name="Rectángulo 6"/>
          <p:cNvSpPr/>
          <p:nvPr/>
        </p:nvSpPr>
        <p:spPr>
          <a:xfrm>
            <a:off x="2286000" y="1049804"/>
            <a:ext cx="3791423" cy="461665"/>
          </a:xfrm>
          <a:prstGeom prst="rect">
            <a:avLst/>
          </a:prstGeom>
        </p:spPr>
        <p:txBody>
          <a:bodyPr wrap="none">
            <a:spAutoFit/>
          </a:bodyPr>
          <a:lstStyle/>
          <a:p>
            <a:r>
              <a:rPr lang="es-MX" sz="2400" b="1" dirty="0"/>
              <a:t>Formas de Polimorfismo</a:t>
            </a:r>
          </a:p>
        </p:txBody>
      </p:sp>
    </p:spTree>
    <p:extLst>
      <p:ext uri="{BB962C8B-B14F-4D97-AF65-F5344CB8AC3E}">
        <p14:creationId xmlns:p14="http://schemas.microsoft.com/office/powerpoint/2010/main" val="269405733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28</a:t>
            </a:fld>
            <a:endParaRPr lang="en-US" altLang="es-MX"/>
          </a:p>
        </p:txBody>
      </p:sp>
      <p:sp>
        <p:nvSpPr>
          <p:cNvPr id="5" name="Rectangle 4"/>
          <p:cNvSpPr txBox="1">
            <a:spLocks noChangeArrowheads="1"/>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smtClean="0"/>
              <a:t>6</a:t>
            </a:r>
            <a:r>
              <a:rPr lang="es-ES_tradnl" altLang="es-MX" sz="4000" b="1" kern="0" dirty="0" smtClean="0"/>
              <a:t>.2 </a:t>
            </a:r>
            <a:r>
              <a:rPr lang="es-MX" altLang="es-MX" sz="4000" b="1" kern="0" dirty="0" smtClean="0"/>
              <a:t>Polimorfismo</a:t>
            </a:r>
            <a:endParaRPr lang="en-US" altLang="es-MX" sz="4000" b="1" kern="0" dirty="0" smtClean="0"/>
          </a:p>
        </p:txBody>
      </p:sp>
      <p:sp>
        <p:nvSpPr>
          <p:cNvPr id="6" name="Rectángulo 5"/>
          <p:cNvSpPr/>
          <p:nvPr/>
        </p:nvSpPr>
        <p:spPr>
          <a:xfrm>
            <a:off x="2362200" y="971363"/>
            <a:ext cx="3791423" cy="461665"/>
          </a:xfrm>
          <a:prstGeom prst="rect">
            <a:avLst/>
          </a:prstGeom>
        </p:spPr>
        <p:txBody>
          <a:bodyPr wrap="none">
            <a:spAutoFit/>
          </a:bodyPr>
          <a:lstStyle/>
          <a:p>
            <a:r>
              <a:rPr lang="es-MX" sz="2400" b="1" dirty="0" smtClean="0"/>
              <a:t>Formas de Polimorfismo</a:t>
            </a:r>
            <a:endParaRPr lang="es-MX" sz="2400" b="1" dirty="0"/>
          </a:p>
        </p:txBody>
      </p:sp>
      <p:sp>
        <p:nvSpPr>
          <p:cNvPr id="8" name="Rectángulo 7"/>
          <p:cNvSpPr/>
          <p:nvPr/>
        </p:nvSpPr>
        <p:spPr>
          <a:xfrm>
            <a:off x="228600" y="1357745"/>
            <a:ext cx="3735318" cy="400110"/>
          </a:xfrm>
          <a:prstGeom prst="rect">
            <a:avLst/>
          </a:prstGeom>
        </p:spPr>
        <p:txBody>
          <a:bodyPr wrap="none">
            <a:spAutoFit/>
          </a:bodyPr>
          <a:lstStyle/>
          <a:p>
            <a:pPr>
              <a:spcAft>
                <a:spcPts val="0"/>
              </a:spcAft>
            </a:pPr>
            <a:r>
              <a:rPr lang="es-ES_tradnl" sz="2000" dirty="0">
                <a:latin typeface="+mn-lt"/>
                <a:ea typeface="Times New Roman" panose="02020603050405020304" pitchFamily="18" charset="0"/>
              </a:rPr>
              <a:t>Suponga la siguiente situación:</a:t>
            </a:r>
            <a:endParaRPr lang="es-MX" sz="2000" dirty="0">
              <a:effectLst/>
              <a:latin typeface="+mn-lt"/>
              <a:ea typeface="Times New Roman" panose="02020603050405020304" pitchFamily="18" charset="0"/>
            </a:endParaRPr>
          </a:p>
        </p:txBody>
      </p:sp>
      <p:sp>
        <p:nvSpPr>
          <p:cNvPr id="9" name="Rectángulo 8"/>
          <p:cNvSpPr/>
          <p:nvPr/>
        </p:nvSpPr>
        <p:spPr>
          <a:xfrm>
            <a:off x="838200" y="1762112"/>
            <a:ext cx="7146041" cy="5078313"/>
          </a:xfrm>
          <a:prstGeom prst="rect">
            <a:avLst/>
          </a:prstGeom>
        </p:spPr>
        <p:txBody>
          <a:bodyPr wrap="square">
            <a:spAutoFit/>
          </a:bodyPr>
          <a:lstStyle/>
          <a:p>
            <a:r>
              <a:rPr lang="es-MX" dirty="0" err="1">
                <a:solidFill>
                  <a:srgbClr val="8000FF"/>
                </a:solidFill>
                <a:latin typeface="Courier New" panose="02070309020205020404" pitchFamily="49" charset="0"/>
              </a:rPr>
              <a:t>abstract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class</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TUno</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dirty="0" smtClean="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protected</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dirty="0">
                <a:solidFill>
                  <a:srgbClr val="000000"/>
                </a:solidFill>
                <a:latin typeface="Courier New" panose="02070309020205020404" pitchFamily="49" charset="0"/>
              </a:rPr>
              <a:t> </a:t>
            </a:r>
            <a:r>
              <a:rPr lang="es-MX" dirty="0" smtClean="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TUno</a:t>
            </a:r>
            <a:r>
              <a:rPr lang="es-MX" b="1" dirty="0">
                <a:solidFill>
                  <a:srgbClr val="000080"/>
                </a:solidFill>
                <a:latin typeface="Courier New" panose="02070309020205020404" pitchFamily="49" charset="0"/>
              </a:rPr>
              <a:t>(</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b="1" dirty="0" err="1">
                <a:solidFill>
                  <a:srgbClr val="0000FF"/>
                </a:solidFill>
                <a:latin typeface="Courier New" panose="02070309020205020404" pitchFamily="49" charset="0"/>
              </a:rPr>
              <a:t>this</a:t>
            </a:r>
            <a:r>
              <a:rPr lang="es-MX" b="1" dirty="0" err="1">
                <a:solidFill>
                  <a:srgbClr val="000080"/>
                </a:solidFill>
                <a:latin typeface="Courier New" panose="02070309020205020404" pitchFamily="49" charset="0"/>
              </a:rPr>
              <a:t>.</a:t>
            </a:r>
            <a:r>
              <a:rPr lang="es-MX" dirty="0" err="1">
                <a:solidFill>
                  <a:srgbClr val="000000"/>
                </a:solidFill>
                <a:latin typeface="Courier New" panose="02070309020205020404" pitchFamily="49" charset="0"/>
              </a:rPr>
              <a:t>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r>
              <a:rPr lang="es-MX" dirty="0" err="1" smtClean="0">
                <a:solidFill>
                  <a:srgbClr val="8000FF"/>
                </a:solidFill>
                <a:latin typeface="Courier New" panose="02070309020205020404" pitchFamily="49" charset="0"/>
              </a:rPr>
              <a:t>class</a:t>
            </a:r>
            <a:r>
              <a:rPr lang="es-MX" dirty="0" smtClean="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TDos</a:t>
            </a:r>
            <a:r>
              <a:rPr lang="es-MX" dirty="0">
                <a:solidFill>
                  <a:srgbClr val="000000"/>
                </a:solidFill>
                <a:latin typeface="Courier New" panose="02070309020205020404" pitchFamily="49" charset="0"/>
              </a:rPr>
              <a:t> </a:t>
            </a:r>
            <a:r>
              <a:rPr lang="es-MX" b="1" dirty="0" err="1">
                <a:solidFill>
                  <a:srgbClr val="0000FF"/>
                </a:solidFill>
                <a:latin typeface="Courier New" panose="02070309020205020404" pitchFamily="49" charset="0"/>
              </a:rPr>
              <a:t>extends</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TUno</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dirty="0">
                <a:solidFill>
                  <a:srgbClr val="000000"/>
                </a:solidFill>
                <a:latin typeface="Courier New" panose="02070309020205020404" pitchFamily="49" charset="0"/>
              </a:rPr>
              <a:t> </a:t>
            </a:r>
            <a:r>
              <a:rPr lang="es-MX" dirty="0" smtClean="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protected</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b</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dirty="0">
                <a:solidFill>
                  <a:srgbClr val="000000"/>
                </a:solidFill>
                <a:latin typeface="Courier New" panose="02070309020205020404" pitchFamily="49" charset="0"/>
              </a:rPr>
              <a:t> </a:t>
            </a:r>
            <a:r>
              <a:rPr lang="es-MX" dirty="0" smtClean="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protected</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c</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dirty="0">
                <a:solidFill>
                  <a:srgbClr val="000000"/>
                </a:solidFill>
                <a:latin typeface="Courier New" panose="02070309020205020404" pitchFamily="49" charset="0"/>
              </a:rPr>
              <a:t> </a:t>
            </a:r>
            <a:r>
              <a:rPr lang="es-MX" dirty="0" smtClean="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TDos</a:t>
            </a:r>
            <a:r>
              <a:rPr lang="es-MX" b="1" dirty="0">
                <a:solidFill>
                  <a:srgbClr val="000080"/>
                </a:solidFill>
                <a:latin typeface="Courier New" panose="02070309020205020404" pitchFamily="49" charset="0"/>
              </a:rPr>
              <a:t>(</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int</a:t>
            </a:r>
            <a:r>
              <a:rPr lang="es-MX" dirty="0" smtClean="0">
                <a:solidFill>
                  <a:srgbClr val="000000"/>
                </a:solidFill>
                <a:latin typeface="Courier New" panose="02070309020205020404" pitchFamily="49" charset="0"/>
              </a:rPr>
              <a:t> </a:t>
            </a:r>
            <a:r>
              <a:rPr lang="es-MX" dirty="0">
                <a:solidFill>
                  <a:srgbClr val="000000"/>
                </a:solidFill>
                <a:latin typeface="Courier New" panose="02070309020205020404" pitchFamily="49" charset="0"/>
              </a:rPr>
              <a:t>b</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c</a:t>
            </a:r>
            <a:r>
              <a:rPr lang="es-MX" b="1" dirty="0" smtClean="0">
                <a:solidFill>
                  <a:srgbClr val="000080"/>
                </a:solidFill>
                <a:latin typeface="Courier New" panose="02070309020205020404" pitchFamily="49" charset="0"/>
              </a:rPr>
              <a:t>)</a:t>
            </a:r>
          </a:p>
          <a:p>
            <a:r>
              <a:rPr lang="es-MX" b="1" dirty="0">
                <a:solidFill>
                  <a:srgbClr val="000080"/>
                </a:solidFill>
                <a:latin typeface="Courier New" panose="02070309020205020404" pitchFamily="49" charset="0"/>
              </a:rPr>
              <a:t> </a:t>
            </a:r>
            <a:r>
              <a:rPr lang="es-MX" b="1" dirty="0" smtClean="0">
                <a:solidFill>
                  <a:srgbClr val="000080"/>
                </a:solidFill>
                <a:latin typeface="Courier New" panose="02070309020205020404" pitchFamily="49" charset="0"/>
              </a:rPr>
              <a:t>   {</a:t>
            </a:r>
            <a:r>
              <a:rPr lang="es-MX" dirty="0" smtClean="0">
                <a:solidFill>
                  <a:srgbClr val="000000"/>
                </a:solidFill>
                <a:latin typeface="Courier New" panose="02070309020205020404" pitchFamily="49" charset="0"/>
              </a:rPr>
              <a:t> </a:t>
            </a:r>
          </a:p>
          <a:p>
            <a:r>
              <a:rPr lang="es-MX" b="1" dirty="0">
                <a:solidFill>
                  <a:srgbClr val="000000"/>
                </a:solidFill>
                <a:latin typeface="Courier New" panose="02070309020205020404" pitchFamily="49" charset="0"/>
              </a:rPr>
              <a:t> </a:t>
            </a:r>
            <a:r>
              <a:rPr lang="es-MX" b="1" dirty="0" smtClean="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super</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a:solidFill>
                  <a:srgbClr val="000000"/>
                </a:solidFill>
                <a:latin typeface="Courier New" panose="02070309020205020404" pitchFamily="49" charset="0"/>
              </a:rPr>
              <a:t> </a:t>
            </a:r>
            <a:r>
              <a:rPr lang="es-MX" b="1" dirty="0" smtClean="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this</a:t>
            </a:r>
            <a:r>
              <a:rPr lang="es-MX" b="1" dirty="0" err="1"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b</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b</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a:solidFill>
                  <a:srgbClr val="000000"/>
                </a:solidFill>
                <a:latin typeface="Courier New" panose="02070309020205020404" pitchFamily="49" charset="0"/>
              </a:rPr>
              <a:t> </a:t>
            </a:r>
            <a:r>
              <a:rPr lang="es-MX" b="1" dirty="0" smtClean="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this</a:t>
            </a:r>
            <a:r>
              <a:rPr lang="es-MX" b="1" dirty="0" err="1"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c</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c</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a:solidFill>
                  <a:srgbClr val="000000"/>
                </a:solidFill>
                <a:latin typeface="Courier New" panose="02070309020205020404" pitchFamily="49" charset="0"/>
              </a:rPr>
              <a:t> </a:t>
            </a:r>
            <a:r>
              <a:rPr lang="es-MX" b="1" dirty="0" smtClean="0">
                <a:solidFill>
                  <a:srgbClr val="000000"/>
                </a:solidFill>
                <a:latin typeface="Courier New" panose="02070309020205020404" pitchFamily="49" charset="0"/>
              </a:rPr>
              <a:t>    </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r>
              <a:rPr lang="es-MX" dirty="0">
                <a:solidFill>
                  <a:srgbClr val="000000"/>
                </a:solidFill>
                <a:latin typeface="Courier New" panose="02070309020205020404" pitchFamily="49" charset="0"/>
              </a:rPr>
              <a:t> </a:t>
            </a:r>
            <a:r>
              <a:rPr lang="es-MX" dirty="0" smtClean="0">
                <a:solidFill>
                  <a:srgbClr val="000000"/>
                </a:solidFill>
                <a:latin typeface="Courier New" panose="02070309020205020404" pitchFamily="49" charset="0"/>
              </a:rPr>
              <a:t>    </a:t>
            </a:r>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int</a:t>
            </a:r>
            <a:r>
              <a:rPr lang="es-MX" dirty="0">
                <a:solidFill>
                  <a:srgbClr val="000000"/>
                </a:solidFill>
                <a:latin typeface="Courier New" panose="02070309020205020404" pitchFamily="49" charset="0"/>
              </a:rPr>
              <a:t> calcula</a:t>
            </a:r>
            <a:r>
              <a:rPr lang="es-MX" b="1" dirty="0" smtClean="0">
                <a:solidFill>
                  <a:srgbClr val="000080"/>
                </a:solidFill>
                <a:latin typeface="Courier New" panose="02070309020205020404" pitchFamily="49" charset="0"/>
              </a:rPr>
              <a:t>()</a:t>
            </a:r>
          </a:p>
          <a:p>
            <a:r>
              <a:rPr lang="es-MX" b="1" dirty="0">
                <a:solidFill>
                  <a:srgbClr val="000080"/>
                </a:solidFill>
                <a:latin typeface="Courier New" panose="02070309020205020404" pitchFamily="49" charset="0"/>
              </a:rPr>
              <a:t> </a:t>
            </a:r>
            <a:r>
              <a:rPr lang="es-MX" b="1" dirty="0" smtClean="0">
                <a:solidFill>
                  <a:srgbClr val="000080"/>
                </a:solidFill>
                <a:latin typeface="Courier New" panose="02070309020205020404" pitchFamily="49" charset="0"/>
              </a:rPr>
              <a:t>    {</a:t>
            </a:r>
            <a:r>
              <a:rPr lang="es-MX" dirty="0" smtClean="0">
                <a:solidFill>
                  <a:srgbClr val="000000"/>
                </a:solidFill>
                <a:latin typeface="Courier New" panose="02070309020205020404" pitchFamily="49" charset="0"/>
              </a:rPr>
              <a:t> </a:t>
            </a:r>
          </a:p>
          <a:p>
            <a:r>
              <a:rPr lang="es-MX" b="1" dirty="0">
                <a:solidFill>
                  <a:srgbClr val="000000"/>
                </a:solidFill>
                <a:latin typeface="Courier New" panose="02070309020205020404" pitchFamily="49" charset="0"/>
              </a:rPr>
              <a:t>	</a:t>
            </a:r>
            <a:r>
              <a:rPr lang="es-MX" b="1" dirty="0" smtClean="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return</a:t>
            </a:r>
            <a:r>
              <a:rPr lang="es-MX" dirty="0" smtClean="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b</a:t>
            </a:r>
            <a:r>
              <a:rPr lang="es-MX" b="1" dirty="0" err="1">
                <a:solidFill>
                  <a:srgbClr val="000080"/>
                </a:solidFill>
                <a:latin typeface="Courier New" panose="02070309020205020404" pitchFamily="49" charset="0"/>
              </a:rPr>
              <a:t>+</a:t>
            </a:r>
            <a:r>
              <a:rPr lang="es-MX" dirty="0" err="1">
                <a:solidFill>
                  <a:srgbClr val="000000"/>
                </a:solidFill>
                <a:latin typeface="Courier New" panose="02070309020205020404" pitchFamily="49" charset="0"/>
              </a:rPr>
              <a:t>c</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r>
              <a:rPr lang="es-MX" b="1" dirty="0">
                <a:solidFill>
                  <a:srgbClr val="000080"/>
                </a:solidFill>
                <a:latin typeface="Courier New" panose="02070309020205020404" pitchFamily="49" charset="0"/>
              </a:rPr>
              <a:t> </a:t>
            </a:r>
            <a:r>
              <a:rPr lang="es-MX" b="1" dirty="0" smtClean="0">
                <a:solidFill>
                  <a:srgbClr val="000080"/>
                </a:solidFill>
                <a:latin typeface="Courier New" panose="02070309020205020404" pitchFamily="49" charset="0"/>
              </a:rPr>
              <a:t>    }</a:t>
            </a:r>
            <a:r>
              <a:rPr lang="es-MX" dirty="0" smtClean="0">
                <a:solidFill>
                  <a:srgbClr val="000000"/>
                </a:solidFill>
                <a:latin typeface="Courier New" panose="02070309020205020404" pitchFamily="49" charset="0"/>
              </a:rPr>
              <a:t> </a:t>
            </a:r>
          </a:p>
          <a:p>
            <a:r>
              <a:rPr lang="es-MX" b="1" dirty="0" smtClean="0">
                <a:solidFill>
                  <a:srgbClr val="000080"/>
                </a:solidFill>
                <a:latin typeface="Courier New" panose="02070309020205020404" pitchFamily="49" charset="0"/>
              </a:rPr>
              <a:t>}</a:t>
            </a:r>
            <a:endParaRPr lang="es-MX" dirty="0">
              <a:effectLst/>
            </a:endParaRPr>
          </a:p>
        </p:txBody>
      </p:sp>
    </p:spTree>
    <p:extLst>
      <p:ext uri="{BB962C8B-B14F-4D97-AF65-F5344CB8AC3E}">
        <p14:creationId xmlns:p14="http://schemas.microsoft.com/office/powerpoint/2010/main" val="164625921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29</a:t>
            </a:fld>
            <a:endParaRPr lang="en-US" altLang="es-MX"/>
          </a:p>
        </p:txBody>
      </p:sp>
      <p:sp>
        <p:nvSpPr>
          <p:cNvPr id="5" name="Rectángulo 4"/>
          <p:cNvSpPr/>
          <p:nvPr/>
        </p:nvSpPr>
        <p:spPr>
          <a:xfrm>
            <a:off x="1447800" y="2143991"/>
            <a:ext cx="6858000" cy="3754874"/>
          </a:xfrm>
          <a:prstGeom prst="rect">
            <a:avLst/>
          </a:prstGeom>
        </p:spPr>
        <p:txBody>
          <a:bodyPr wrap="square">
            <a:spAutoFit/>
          </a:bodyPr>
          <a:lstStyle/>
          <a:p>
            <a:r>
              <a:rPr lang="es-MX" sz="2000" dirty="0" err="1">
                <a:solidFill>
                  <a:srgbClr val="8000FF"/>
                </a:solidFill>
                <a:latin typeface="Courier New" panose="02070309020205020404" pitchFamily="49" charset="0"/>
              </a:rPr>
              <a:t>class</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TTres</a:t>
            </a:r>
            <a:r>
              <a:rPr lang="es-MX" sz="2000" dirty="0">
                <a:solidFill>
                  <a:srgbClr val="000000"/>
                </a:solidFill>
                <a:latin typeface="Courier New" panose="02070309020205020404" pitchFamily="49" charset="0"/>
              </a:rPr>
              <a:t> </a:t>
            </a:r>
            <a:r>
              <a:rPr lang="es-MX" sz="2000" b="1" dirty="0" err="1">
                <a:solidFill>
                  <a:srgbClr val="0000FF"/>
                </a:solidFill>
                <a:latin typeface="Courier New" panose="02070309020205020404" pitchFamily="49" charset="0"/>
              </a:rPr>
              <a:t>extends</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TUno</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dirty="0" smtClean="0">
                <a:solidFill>
                  <a:srgbClr val="000000"/>
                </a:solidFill>
                <a:latin typeface="Courier New" panose="02070309020205020404" pitchFamily="49" charset="0"/>
              </a:rPr>
              <a:t>   </a:t>
            </a:r>
            <a:r>
              <a:rPr lang="es-MX" sz="2000" dirty="0" err="1" smtClean="0">
                <a:solidFill>
                  <a:srgbClr val="8000FF"/>
                </a:solidFill>
                <a:latin typeface="Courier New" panose="02070309020205020404" pitchFamily="49" charset="0"/>
              </a:rPr>
              <a:t>protected</a:t>
            </a:r>
            <a:r>
              <a:rPr lang="es-MX" sz="2000" dirty="0" smtClean="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int</a:t>
            </a:r>
            <a:r>
              <a:rPr lang="es-MX" sz="2000" dirty="0">
                <a:solidFill>
                  <a:srgbClr val="000000"/>
                </a:solidFill>
                <a:latin typeface="Courier New" panose="02070309020205020404" pitchFamily="49" charset="0"/>
              </a:rPr>
              <a:t> e</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dirty="0">
                <a:solidFill>
                  <a:srgbClr val="000000"/>
                </a:solidFill>
                <a:latin typeface="Courier New" panose="02070309020205020404" pitchFamily="49" charset="0"/>
              </a:rPr>
              <a:t> </a:t>
            </a:r>
            <a:r>
              <a:rPr lang="es-MX" sz="2000" dirty="0" smtClean="0">
                <a:solidFill>
                  <a:srgbClr val="000000"/>
                </a:solidFill>
                <a:latin typeface="Courier New" panose="02070309020205020404" pitchFamily="49" charset="0"/>
              </a:rPr>
              <a:t>  </a:t>
            </a:r>
            <a:r>
              <a:rPr lang="es-MX" sz="2000" dirty="0" err="1" smtClean="0">
                <a:solidFill>
                  <a:srgbClr val="8000FF"/>
                </a:solidFill>
                <a:latin typeface="Courier New" panose="02070309020205020404" pitchFamily="49" charset="0"/>
              </a:rPr>
              <a:t>protected</a:t>
            </a:r>
            <a:r>
              <a:rPr lang="es-MX" sz="2000" dirty="0" smtClean="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int</a:t>
            </a:r>
            <a:r>
              <a:rPr lang="es-MX" sz="2000" dirty="0">
                <a:solidFill>
                  <a:srgbClr val="000000"/>
                </a:solidFill>
                <a:latin typeface="Courier New" panose="02070309020205020404" pitchFamily="49" charset="0"/>
              </a:rPr>
              <a:t> f</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dirty="0">
                <a:solidFill>
                  <a:srgbClr val="000000"/>
                </a:solidFill>
                <a:latin typeface="Courier New" panose="02070309020205020404" pitchFamily="49" charset="0"/>
              </a:rPr>
              <a:t> </a:t>
            </a:r>
            <a:r>
              <a:rPr lang="es-MX" sz="2000" dirty="0" smtClean="0">
                <a:solidFill>
                  <a:srgbClr val="000000"/>
                </a:solidFill>
                <a:latin typeface="Courier New" panose="02070309020205020404" pitchFamily="49" charset="0"/>
              </a:rPr>
              <a:t>  </a:t>
            </a:r>
            <a:r>
              <a:rPr lang="es-MX" sz="2000" dirty="0" err="1" smtClean="0">
                <a:solidFill>
                  <a:srgbClr val="8000FF"/>
                </a:solidFill>
                <a:latin typeface="Courier New" panose="02070309020205020404" pitchFamily="49" charset="0"/>
              </a:rPr>
              <a:t>public</a:t>
            </a:r>
            <a:r>
              <a:rPr lang="es-MX" sz="2000" dirty="0" smtClean="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TTres</a:t>
            </a:r>
            <a:r>
              <a:rPr lang="es-MX" sz="2000" b="1" dirty="0">
                <a:solidFill>
                  <a:srgbClr val="000080"/>
                </a:solidFill>
                <a:latin typeface="Courier New" panose="02070309020205020404" pitchFamily="49" charset="0"/>
              </a:rPr>
              <a:t>(</a:t>
            </a:r>
            <a:r>
              <a:rPr lang="es-MX" sz="2000" dirty="0" err="1">
                <a:solidFill>
                  <a:srgbClr val="8000FF"/>
                </a:solidFill>
                <a:latin typeface="Courier New" panose="02070309020205020404" pitchFamily="49" charset="0"/>
              </a:rPr>
              <a:t>int</a:t>
            </a:r>
            <a:r>
              <a:rPr lang="es-MX" sz="2000" dirty="0">
                <a:solidFill>
                  <a:srgbClr val="000000"/>
                </a:solidFill>
                <a:latin typeface="Courier New" panose="02070309020205020404" pitchFamily="49" charset="0"/>
              </a:rPr>
              <a:t> a</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int</a:t>
            </a:r>
            <a:r>
              <a:rPr lang="es-MX" sz="2000" dirty="0">
                <a:solidFill>
                  <a:srgbClr val="000000"/>
                </a:solidFill>
                <a:latin typeface="Courier New" panose="02070309020205020404" pitchFamily="49" charset="0"/>
              </a:rPr>
              <a:t> e</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int</a:t>
            </a:r>
            <a:r>
              <a:rPr lang="es-MX" sz="2000" dirty="0">
                <a:solidFill>
                  <a:srgbClr val="000000"/>
                </a:solidFill>
                <a:latin typeface="Courier New" panose="02070309020205020404" pitchFamily="49" charset="0"/>
              </a:rPr>
              <a:t> f</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smtClean="0">
                <a:solidFill>
                  <a:srgbClr val="000000"/>
                </a:solidFill>
                <a:latin typeface="Courier New" panose="02070309020205020404" pitchFamily="49" charset="0"/>
              </a:rPr>
              <a:t>     	</a:t>
            </a:r>
            <a:r>
              <a:rPr lang="es-MX" sz="2000" b="1" dirty="0" err="1" smtClean="0">
                <a:solidFill>
                  <a:srgbClr val="0000FF"/>
                </a:solidFill>
                <a:latin typeface="Courier New" panose="02070309020205020404" pitchFamily="49" charset="0"/>
              </a:rPr>
              <a:t>super</a:t>
            </a:r>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a</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b="1" dirty="0">
                <a:solidFill>
                  <a:srgbClr val="000000"/>
                </a:solidFill>
                <a:latin typeface="Courier New" panose="02070309020205020404" pitchFamily="49" charset="0"/>
              </a:rPr>
              <a:t>	</a:t>
            </a:r>
            <a:r>
              <a:rPr lang="es-MX" sz="2000" b="1" dirty="0" err="1" smtClean="0">
                <a:solidFill>
                  <a:srgbClr val="0000FF"/>
                </a:solidFill>
                <a:latin typeface="Courier New" panose="02070309020205020404" pitchFamily="49" charset="0"/>
              </a:rPr>
              <a:t>this</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e</a:t>
            </a:r>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e</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b="1" dirty="0">
                <a:solidFill>
                  <a:srgbClr val="000000"/>
                </a:solidFill>
                <a:latin typeface="Courier New" panose="02070309020205020404" pitchFamily="49" charset="0"/>
              </a:rPr>
              <a:t>	</a:t>
            </a:r>
            <a:r>
              <a:rPr lang="es-MX" sz="2000" b="1" dirty="0" err="1" smtClean="0">
                <a:solidFill>
                  <a:srgbClr val="0000FF"/>
                </a:solidFill>
                <a:latin typeface="Courier New" panose="02070309020205020404" pitchFamily="49" charset="0"/>
              </a:rPr>
              <a:t>this</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f</a:t>
            </a:r>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f</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b="1" dirty="0" smtClean="0">
                <a:solidFill>
                  <a:srgbClr val="000000"/>
                </a:solidFill>
                <a:latin typeface="Courier New" panose="02070309020205020404" pitchFamily="49" charset="0"/>
              </a:rPr>
              <a:t>   </a:t>
            </a:r>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 </a:t>
            </a:r>
          </a:p>
          <a:p>
            <a:r>
              <a:rPr lang="es-MX" sz="2000" dirty="0" smtClean="0">
                <a:solidFill>
                  <a:srgbClr val="000000"/>
                </a:solidFill>
                <a:latin typeface="Courier New" panose="02070309020205020404" pitchFamily="49" charset="0"/>
              </a:rPr>
              <a:t>   </a:t>
            </a:r>
            <a:r>
              <a:rPr lang="es-MX" sz="2000" dirty="0" err="1" smtClean="0">
                <a:solidFill>
                  <a:srgbClr val="8000FF"/>
                </a:solidFill>
                <a:latin typeface="Courier New" panose="02070309020205020404" pitchFamily="49" charset="0"/>
              </a:rPr>
              <a:t>public</a:t>
            </a:r>
            <a:r>
              <a:rPr lang="es-MX" sz="2000" dirty="0" smtClean="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int</a:t>
            </a:r>
            <a:r>
              <a:rPr lang="es-MX" sz="2000" dirty="0">
                <a:solidFill>
                  <a:srgbClr val="000000"/>
                </a:solidFill>
                <a:latin typeface="Courier New" panose="02070309020205020404" pitchFamily="49" charset="0"/>
              </a:rPr>
              <a:t> calcula</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b="1" dirty="0">
                <a:solidFill>
                  <a:srgbClr val="000000"/>
                </a:solidFill>
                <a:latin typeface="Courier New" panose="02070309020205020404" pitchFamily="49" charset="0"/>
              </a:rPr>
              <a:t>	</a:t>
            </a:r>
            <a:r>
              <a:rPr lang="es-MX" sz="2000" b="1" dirty="0" err="1" smtClean="0">
                <a:solidFill>
                  <a:srgbClr val="0000FF"/>
                </a:solidFill>
                <a:latin typeface="Courier New" panose="02070309020205020404" pitchFamily="49" charset="0"/>
              </a:rPr>
              <a:t>return</a:t>
            </a:r>
            <a:r>
              <a:rPr lang="es-MX" sz="2000" dirty="0" smtClean="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e</a:t>
            </a:r>
            <a:r>
              <a:rPr lang="es-MX" sz="2000" b="1" dirty="0" err="1">
                <a:solidFill>
                  <a:srgbClr val="000080"/>
                </a:solidFill>
                <a:latin typeface="Courier New" panose="02070309020205020404" pitchFamily="49" charset="0"/>
              </a:rPr>
              <a:t>+</a:t>
            </a:r>
            <a:r>
              <a:rPr lang="es-MX" sz="2000" dirty="0" err="1">
                <a:solidFill>
                  <a:srgbClr val="000000"/>
                </a:solidFill>
                <a:latin typeface="Courier New" panose="02070309020205020404" pitchFamily="49" charset="0"/>
              </a:rPr>
              <a:t>f</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b="1" dirty="0" smtClean="0">
                <a:solidFill>
                  <a:srgbClr val="000000"/>
                </a:solidFill>
                <a:latin typeface="Courier New" panose="02070309020205020404" pitchFamily="49" charset="0"/>
              </a:rPr>
              <a:t>   </a:t>
            </a:r>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 </a:t>
            </a:r>
          </a:p>
          <a:p>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 </a:t>
            </a:r>
            <a:endParaRPr lang="es-MX" sz="2000" dirty="0">
              <a:effectLst/>
            </a:endParaRPr>
          </a:p>
        </p:txBody>
      </p:sp>
      <p:sp>
        <p:nvSpPr>
          <p:cNvPr id="6" name="Rectangle 4"/>
          <p:cNvSpPr txBox="1">
            <a:spLocks noChangeArrowheads="1"/>
          </p:cNvSpPr>
          <p:nvPr/>
        </p:nvSpPr>
        <p:spPr bwMode="auto">
          <a:xfrm>
            <a:off x="477982" y="8430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smtClean="0"/>
              <a:t>6</a:t>
            </a:r>
            <a:r>
              <a:rPr lang="es-ES_tradnl" altLang="es-MX" sz="4000" b="1" kern="0" dirty="0" smtClean="0"/>
              <a:t>.2 </a:t>
            </a:r>
            <a:r>
              <a:rPr lang="es-MX" altLang="es-MX" sz="4000" b="1" kern="0" dirty="0" smtClean="0"/>
              <a:t>Polimorfismo</a:t>
            </a:r>
            <a:endParaRPr lang="en-US" altLang="es-MX" sz="4000" b="1" kern="0" dirty="0" smtClean="0"/>
          </a:p>
        </p:txBody>
      </p:sp>
      <p:sp>
        <p:nvSpPr>
          <p:cNvPr id="7" name="Rectángulo 6"/>
          <p:cNvSpPr/>
          <p:nvPr/>
        </p:nvSpPr>
        <p:spPr>
          <a:xfrm>
            <a:off x="2362200" y="1102253"/>
            <a:ext cx="3791423" cy="461665"/>
          </a:xfrm>
          <a:prstGeom prst="rect">
            <a:avLst/>
          </a:prstGeom>
        </p:spPr>
        <p:txBody>
          <a:bodyPr wrap="none">
            <a:spAutoFit/>
          </a:bodyPr>
          <a:lstStyle/>
          <a:p>
            <a:r>
              <a:rPr lang="es-MX" sz="2400" b="1" dirty="0" smtClean="0"/>
              <a:t>Formas de Polimorfismo</a:t>
            </a:r>
            <a:endParaRPr lang="es-MX" sz="2400" b="1" dirty="0"/>
          </a:p>
        </p:txBody>
      </p:sp>
    </p:spTree>
    <p:extLst>
      <p:ext uri="{BB962C8B-B14F-4D97-AF65-F5344CB8AC3E}">
        <p14:creationId xmlns:p14="http://schemas.microsoft.com/office/powerpoint/2010/main" val="21940207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9385D2-0AA6-4174-824D-EECB24A688AF}" type="slidenum">
              <a:rPr lang="en-US" altLang="es-MX">
                <a:latin typeface="Arial Black" panose="020B0A04020102020204" pitchFamily="34" charset="0"/>
              </a:rPr>
              <a:pPr/>
              <a:t>3</a:t>
            </a:fld>
            <a:endParaRPr lang="en-US" altLang="es-MX">
              <a:latin typeface="Arial Black" panose="020B0A04020102020204" pitchFamily="34" charset="0"/>
            </a:endParaRPr>
          </a:p>
        </p:txBody>
      </p:sp>
      <p:sp>
        <p:nvSpPr>
          <p:cNvPr id="6147" name="Rectangle 4"/>
          <p:cNvSpPr>
            <a:spLocks noGrp="1" noChangeArrowheads="1"/>
          </p:cNvSpPr>
          <p:nvPr>
            <p:ph type="title"/>
          </p:nvPr>
        </p:nvSpPr>
        <p:spPr>
          <a:xfrm>
            <a:off x="1066800" y="64163"/>
            <a:ext cx="8229600" cy="1371600"/>
          </a:xfrm>
        </p:spPr>
        <p:txBody>
          <a:bodyPr/>
          <a:lstStyle/>
          <a:p>
            <a:pPr eaLnBrk="1" hangingPunct="1"/>
            <a:r>
              <a:rPr lang="es-ES_tradnl" altLang="es-MX" sz="2800" b="1" dirty="0" smtClean="0"/>
              <a:t>Repaso de lo visto hasta el momento:</a:t>
            </a:r>
            <a:endParaRPr lang="en-US" altLang="es-MX" sz="2800" b="1" dirty="0" smtClean="0"/>
          </a:p>
        </p:txBody>
      </p:sp>
      <p:sp>
        <p:nvSpPr>
          <p:cNvPr id="6148" name="Rectangle 5"/>
          <p:cNvSpPr>
            <a:spLocks noChangeArrowheads="1"/>
          </p:cNvSpPr>
          <p:nvPr/>
        </p:nvSpPr>
        <p:spPr bwMode="auto">
          <a:xfrm>
            <a:off x="1430338" y="3181985"/>
            <a:ext cx="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ES_tradnl" altLang="es-MX" sz="3200" dirty="0"/>
          </a:p>
        </p:txBody>
      </p:sp>
      <p:sp>
        <p:nvSpPr>
          <p:cNvPr id="4" name="Rectangle 2"/>
          <p:cNvSpPr>
            <a:spLocks noChangeArrowheads="1"/>
          </p:cNvSpPr>
          <p:nvPr/>
        </p:nvSpPr>
        <p:spPr bwMode="auto">
          <a:xfrm>
            <a:off x="-304800" y="1433742"/>
            <a:ext cx="9448800" cy="4816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76176" rIns="91440" bIns="0" numCol="1" anchor="ctr" anchorCtr="0" compatLnSpc="1">
            <a:prstTxWarp prst="textNoShape">
              <a:avLst/>
            </a:prstTxWarp>
            <a:spAutoFit/>
          </a:bodyPr>
          <a:lstStyle>
            <a:lvl1pPr>
              <a:tabLst>
                <a:tab pos="914400" algn="l"/>
              </a:tabLst>
              <a:defRPr>
                <a:solidFill>
                  <a:schemeClr val="tx1"/>
                </a:solidFill>
                <a:latin typeface="Arial" panose="020B0604020202020204" pitchFamily="34" charset="0"/>
              </a:defRPr>
            </a:lvl1pPr>
            <a:lvl2pPr>
              <a:tabLst>
                <a:tab pos="914400" algn="l"/>
              </a:tabLst>
              <a:defRPr>
                <a:solidFill>
                  <a:schemeClr val="tx1"/>
                </a:solidFill>
                <a:latin typeface="Arial" panose="020B0604020202020204" pitchFamily="34" charset="0"/>
              </a:defRPr>
            </a:lvl2pPr>
            <a:lvl3pPr>
              <a:tabLst>
                <a:tab pos="914400" algn="l"/>
              </a:tabLst>
              <a:defRPr>
                <a:solidFill>
                  <a:schemeClr val="tx1"/>
                </a:solidFill>
                <a:latin typeface="Arial" panose="020B0604020202020204" pitchFamily="34" charset="0"/>
              </a:defRPr>
            </a:lvl3pPr>
            <a:lvl4pPr>
              <a:tabLst>
                <a:tab pos="914400" algn="l"/>
              </a:tabLst>
              <a:defRPr>
                <a:solidFill>
                  <a:schemeClr val="tx1"/>
                </a:solidFill>
                <a:latin typeface="Arial" panose="020B0604020202020204" pitchFamily="34" charset="0"/>
              </a:defRPr>
            </a:lvl4pPr>
            <a:lvl5pPr>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914400" algn="l"/>
              </a:tabLst>
            </a:pPr>
            <a:r>
              <a:rPr kumimoji="0" lang="es-ES_tradnl" altLang="es-MX" sz="2200" b="1" i="0" u="none" strike="noStrike" cap="none" normalizeH="0" baseline="0" dirty="0" smtClean="0">
                <a:ln>
                  <a:noFill/>
                </a:ln>
                <a:solidFill>
                  <a:schemeClr val="tx1"/>
                </a:solidFill>
                <a:effectLst/>
                <a:latin typeface="+mn-lt"/>
                <a:ea typeface="Times New Roman" panose="02020603050405020304" pitchFamily="18" charset="0"/>
              </a:rPr>
              <a:t>Declaración de clases en Java.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914400" algn="l"/>
              </a:tabLst>
            </a:pPr>
            <a:endParaRPr kumimoji="0" lang="es-ES_tradnl" altLang="es-MX" sz="2200" b="0" i="0" u="none" strike="noStrike" cap="none" normalizeH="0" baseline="0" dirty="0" smtClean="0">
              <a:ln>
                <a:noFill/>
              </a:ln>
              <a:solidFill>
                <a:schemeClr val="tx1"/>
              </a:solidFill>
              <a:effectLst/>
              <a:latin typeface="+mn-lt"/>
              <a:ea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914400" algn="l"/>
              </a:tabLst>
            </a:pPr>
            <a:r>
              <a:rPr kumimoji="0" lang="es-ES_tradnl" altLang="es-MX" sz="2200" b="1" i="0" u="none" strike="noStrike" cap="none" normalizeH="0" baseline="0" dirty="0" smtClean="0">
                <a:ln>
                  <a:noFill/>
                </a:ln>
                <a:solidFill>
                  <a:schemeClr val="tx1"/>
                </a:solidFill>
                <a:effectLst/>
                <a:latin typeface="+mn-lt"/>
                <a:ea typeface="Times New Roman" panose="02020603050405020304" pitchFamily="18" charset="0"/>
              </a:rPr>
              <a:t>Definición de atributos</a:t>
            </a:r>
            <a:endParaRPr kumimoji="0" lang="es-ES_tradnl" altLang="es-MX" sz="2200" b="1"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endParaRPr>
          </a:p>
          <a:p>
            <a:pPr lvl="1"/>
            <a:r>
              <a:rPr kumimoji="0" lang="es-ES_tradnl" altLang="es-MX" sz="22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&lt;modificador&gt; &lt;tipo&gt; &lt;nombre&gt; [= &lt;valor por defecto&gt;];</a:t>
            </a:r>
            <a:r>
              <a:rPr kumimoji="0" lang="es-MX" altLang="es-MX" sz="2200" b="0" i="0" u="none" strike="noStrike" cap="none" normalizeH="0" baseline="0" dirty="0" smtClean="0">
                <a:ln>
                  <a:noFill/>
                </a:ln>
                <a:solidFill>
                  <a:schemeClr val="tx1"/>
                </a:solidFill>
                <a:effectLst/>
                <a:latin typeface="+mn-lt"/>
              </a:rPr>
              <a:t> </a:t>
            </a:r>
          </a:p>
          <a:p>
            <a:pPr lvl="1"/>
            <a:r>
              <a:rPr lang="en-US" altLang="es-MX" sz="2200" b="1" dirty="0" err="1">
                <a:latin typeface="+mn-lt"/>
              </a:rPr>
              <a:t>i</a:t>
            </a:r>
            <a:r>
              <a:rPr kumimoji="0" lang="en-US" altLang="es-MX" sz="2200" b="1" i="0" u="none" strike="noStrike" cap="none" normalizeH="0" baseline="0" dirty="0" err="1" smtClean="0">
                <a:ln>
                  <a:noFill/>
                </a:ln>
                <a:solidFill>
                  <a:schemeClr val="tx1"/>
                </a:solidFill>
                <a:effectLst/>
                <a:latin typeface="+mn-lt"/>
              </a:rPr>
              <a:t>nt</a:t>
            </a:r>
            <a:r>
              <a:rPr kumimoji="0" lang="en-US" altLang="es-MX" sz="2200" b="0" i="0" u="none" strike="noStrike" cap="none" normalizeH="0" dirty="0" smtClean="0">
                <a:ln>
                  <a:noFill/>
                </a:ln>
                <a:solidFill>
                  <a:schemeClr val="tx1"/>
                </a:solidFill>
                <a:effectLst/>
                <a:latin typeface="+mn-lt"/>
              </a:rPr>
              <a:t> a =</a:t>
            </a:r>
            <a:r>
              <a:rPr lang="en-US" altLang="es-MX" sz="2200" dirty="0">
                <a:latin typeface="+mn-lt"/>
              </a:rPr>
              <a:t> </a:t>
            </a:r>
            <a:r>
              <a:rPr lang="en-US" altLang="es-MX" sz="2200" dirty="0" smtClean="0">
                <a:latin typeface="+mn-lt"/>
              </a:rPr>
              <a:t>25;</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914400" algn="l"/>
              </a:tabLst>
            </a:pPr>
            <a:endParaRPr kumimoji="0" lang="es-MX" altLang="es-MX" sz="2200" b="0" i="0" u="none" strike="noStrike" cap="none" normalizeH="0" baseline="0" dirty="0" smtClean="0">
              <a:ln>
                <a:noFill/>
              </a:ln>
              <a:solidFill>
                <a:schemeClr val="tx1"/>
              </a:solidFill>
              <a:effectLst/>
              <a:latin typeface="+mn-l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914400" algn="l"/>
              </a:tabLst>
            </a:pPr>
            <a:r>
              <a:rPr kumimoji="0" lang="es-ES_tradnl" altLang="es-MX" sz="2200" b="1" i="0" u="none" strike="noStrike" cap="none" normalizeH="0" baseline="0" dirty="0" smtClean="0">
                <a:ln>
                  <a:noFill/>
                </a:ln>
                <a:solidFill>
                  <a:schemeClr val="tx1"/>
                </a:solidFill>
                <a:effectLst/>
                <a:latin typeface="+mn-lt"/>
                <a:ea typeface="Times New Roman" panose="02020603050405020304" pitchFamily="18" charset="0"/>
              </a:rPr>
              <a:t>Definición de métodos</a:t>
            </a:r>
            <a:endParaRPr kumimoji="0" lang="es-MX" altLang="es-MX" sz="2200" b="1" i="0" u="none" strike="noStrike" cap="none" normalizeH="0" baseline="0" dirty="0" smtClean="0">
              <a:ln>
                <a:noFill/>
              </a:ln>
              <a:solidFill>
                <a:schemeClr val="tx1"/>
              </a:solidFill>
              <a:effectLst/>
              <a:latin typeface="+mn-lt"/>
            </a:endParaRPr>
          </a:p>
          <a:p>
            <a:pPr lvl="1"/>
            <a:r>
              <a:rPr kumimoji="0" lang="es-ES_tradnl" altLang="es-MX" sz="22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&lt;modificador&gt; &lt;</a:t>
            </a:r>
            <a:r>
              <a:rPr kumimoji="0" lang="es-ES_tradnl" altLang="es-MX" sz="2200" b="0" i="0" u="none" strike="noStrike" cap="none" normalizeH="0" baseline="0" dirty="0" err="1" smtClean="0">
                <a:ln>
                  <a:noFill/>
                </a:ln>
                <a:solidFill>
                  <a:schemeClr val="tx1"/>
                </a:solidFill>
                <a:effectLst/>
                <a:latin typeface="+mn-lt"/>
                <a:ea typeface="Times New Roman" panose="02020603050405020304" pitchFamily="18" charset="0"/>
                <a:cs typeface="Courier New" panose="02070309020205020404" pitchFamily="49" charset="0"/>
              </a:rPr>
              <a:t>tipo_de_retorno</a:t>
            </a:r>
            <a:r>
              <a:rPr kumimoji="0" lang="es-ES_tradnl" altLang="es-MX" sz="22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&gt; &lt;nombre&gt; (&lt;parámetro&gt;*) {    	&lt;instrucciones&gt;* </a:t>
            </a:r>
          </a:p>
          <a:p>
            <a:pPr lvl="1"/>
            <a:r>
              <a:rPr kumimoji="0" lang="es-ES_tradnl" altLang="es-MX" sz="22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a:t>
            </a:r>
            <a:r>
              <a:rPr kumimoji="0" lang="es-MX" altLang="es-MX" sz="2200" b="0" i="0" u="none" strike="noStrike" cap="none" normalizeH="0" baseline="0" dirty="0" smtClean="0">
                <a:ln>
                  <a:noFill/>
                </a:ln>
                <a:solidFill>
                  <a:schemeClr val="tx1"/>
                </a:solidFill>
                <a:effectLst/>
                <a:latin typeface="+mn-lt"/>
              </a:rPr>
              <a: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914400" algn="l"/>
              </a:tabLst>
            </a:pPr>
            <a:endParaRPr lang="es-MX" altLang="es-MX" sz="2200" dirty="0">
              <a:latin typeface="+mn-lt"/>
              <a:ea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914400" algn="l"/>
              </a:tabLst>
            </a:pPr>
            <a:r>
              <a:rPr kumimoji="0" lang="es-ES_tradnl" altLang="es-MX" sz="2200" b="1" i="0" u="none" strike="noStrike" cap="none" normalizeH="0" baseline="0" dirty="0" smtClean="0">
                <a:ln>
                  <a:noFill/>
                </a:ln>
                <a:solidFill>
                  <a:schemeClr val="tx1"/>
                </a:solidFill>
                <a:effectLst/>
                <a:latin typeface="+mn-lt"/>
                <a:ea typeface="Times New Roman" panose="02020603050405020304" pitchFamily="18" charset="0"/>
              </a:rPr>
              <a:t>Instrucciones </a:t>
            </a:r>
            <a:r>
              <a:rPr kumimoji="0" lang="es-ES_tradnl" altLang="es-MX" sz="2200" b="0" i="0" u="none" strike="noStrike" cap="none" normalizeH="0" baseline="0" dirty="0" smtClean="0">
                <a:ln>
                  <a:noFill/>
                </a:ln>
                <a:solidFill>
                  <a:schemeClr val="tx1"/>
                </a:solidFill>
                <a:effectLst/>
                <a:latin typeface="+mn-lt"/>
                <a:ea typeface="Times New Roman" panose="02020603050405020304" pitchFamily="18" charset="0"/>
              </a:rPr>
              <a:t>que se utilizarían: declaración de </a:t>
            </a:r>
            <a:r>
              <a:rPr kumimoji="0" lang="es-ES_tradnl" altLang="es-MX" sz="2200" b="1" i="0" u="none" strike="noStrike" cap="none" normalizeH="0" baseline="0" dirty="0" smtClean="0">
                <a:ln>
                  <a:noFill/>
                </a:ln>
                <a:solidFill>
                  <a:schemeClr val="tx1"/>
                </a:solidFill>
                <a:effectLst/>
                <a:latin typeface="+mn-lt"/>
                <a:ea typeface="Times New Roman" panose="02020603050405020304" pitchFamily="18" charset="0"/>
              </a:rPr>
              <a:t>variables</a:t>
            </a:r>
            <a:r>
              <a:rPr kumimoji="0" lang="es-ES_tradnl" altLang="es-MX" sz="2200" b="0" i="0" u="none" strike="noStrike" cap="none" normalizeH="0" baseline="0" dirty="0" smtClean="0">
                <a:ln>
                  <a:noFill/>
                </a:ln>
                <a:solidFill>
                  <a:schemeClr val="tx1"/>
                </a:solidFill>
                <a:effectLst/>
                <a:latin typeface="+mn-lt"/>
                <a:ea typeface="Times New Roman" panose="02020603050405020304" pitchFamily="18" charset="0"/>
              </a:rPr>
              <a:t>, </a:t>
            </a:r>
            <a:r>
              <a:rPr kumimoji="0" lang="es-ES_tradnl" altLang="es-MX" sz="2200" b="1" i="0" u="none" strike="noStrike" cap="none" normalizeH="0" baseline="0" dirty="0" smtClean="0">
                <a:ln>
                  <a:noFill/>
                </a:ln>
                <a:solidFill>
                  <a:schemeClr val="tx1"/>
                </a:solidFill>
                <a:effectLst/>
                <a:latin typeface="+mn-lt"/>
                <a:ea typeface="Times New Roman" panose="02020603050405020304" pitchFamily="18" charset="0"/>
              </a:rPr>
              <a:t>operadores</a:t>
            </a:r>
            <a:r>
              <a:rPr kumimoji="0" lang="es-ES_tradnl" altLang="es-MX" sz="2200" b="0" i="0" u="none" strike="noStrike" cap="none" normalizeH="0" baseline="0" dirty="0" smtClean="0">
                <a:ln>
                  <a:noFill/>
                </a:ln>
                <a:solidFill>
                  <a:schemeClr val="tx1"/>
                </a:solidFill>
                <a:effectLst/>
                <a:latin typeface="+mn-lt"/>
                <a:ea typeface="Times New Roman" panose="02020603050405020304" pitchFamily="18" charset="0"/>
              </a:rPr>
              <a:t>, asignación, </a:t>
            </a:r>
            <a:r>
              <a:rPr kumimoji="0" lang="es-ES_tradnl" altLang="es-MX" sz="2200" b="1" i="0" u="none" strike="noStrike" cap="none" normalizeH="0" baseline="0" dirty="0" smtClean="0">
                <a:ln>
                  <a:noFill/>
                </a:ln>
                <a:solidFill>
                  <a:schemeClr val="tx1"/>
                </a:solidFill>
                <a:effectLst/>
                <a:latin typeface="+mn-lt"/>
                <a:ea typeface="Times New Roman" panose="02020603050405020304" pitchFamily="18" charset="0"/>
              </a:rPr>
              <a:t>control</a:t>
            </a:r>
            <a:r>
              <a:rPr kumimoji="0" lang="es-ES_tradnl" altLang="es-MX" sz="2200" b="0" i="0" u="none" strike="noStrike" cap="none" normalizeH="0" dirty="0" smtClean="0">
                <a:ln>
                  <a:noFill/>
                </a:ln>
                <a:solidFill>
                  <a:schemeClr val="tx1"/>
                </a:solidFill>
                <a:effectLst/>
                <a:latin typeface="+mn-lt"/>
                <a:ea typeface="Times New Roman" panose="02020603050405020304" pitchFamily="18" charset="0"/>
              </a:rPr>
              <a:t> de flujo del programa</a:t>
            </a:r>
            <a:r>
              <a:rPr kumimoji="0" lang="es-ES_tradnl" altLang="es-MX" sz="2200" b="0" i="0" u="none" strike="noStrike" cap="none" normalizeH="0" baseline="0" dirty="0" smtClean="0">
                <a:ln>
                  <a:noFill/>
                </a:ln>
                <a:solidFill>
                  <a:schemeClr val="tx1"/>
                </a:solidFill>
                <a:effectLst/>
                <a:latin typeface="+mn-lt"/>
                <a:ea typeface="Times New Roman" panose="02020603050405020304" pitchFamily="18" charset="0"/>
              </a:rPr>
              <a:t>.</a:t>
            </a:r>
            <a:endParaRPr kumimoji="0" lang="es-MX" altLang="es-MX" sz="2200" b="0" i="0" u="none" strike="noStrike" cap="none" normalizeH="0" baseline="0" dirty="0" smtClean="0">
              <a:ln>
                <a:noFill/>
              </a:ln>
              <a:solidFill>
                <a:schemeClr val="tx1"/>
              </a:solidFill>
              <a:effectLst/>
              <a:latin typeface="+mn-l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914400" algn="l"/>
              </a:tabLst>
            </a:pPr>
            <a:endParaRPr kumimoji="0" lang="es-MX" altLang="es-MX" sz="2200" b="0" i="0" u="none" strike="noStrike" cap="none" normalizeH="0" baseline="0" dirty="0" smtClean="0">
              <a:ln>
                <a:noFill/>
              </a:ln>
              <a:solidFill>
                <a:schemeClr val="tx1"/>
              </a:solidFill>
              <a:effectLst/>
              <a:latin typeface="+mn-lt"/>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30</a:t>
            </a:fld>
            <a:endParaRPr lang="en-US" altLang="es-MX"/>
          </a:p>
        </p:txBody>
      </p:sp>
      <p:sp>
        <p:nvSpPr>
          <p:cNvPr id="5" name="Rectángulo 4"/>
          <p:cNvSpPr/>
          <p:nvPr/>
        </p:nvSpPr>
        <p:spPr>
          <a:xfrm>
            <a:off x="1295400" y="1225069"/>
            <a:ext cx="6878806" cy="461665"/>
          </a:xfrm>
          <a:prstGeom prst="rect">
            <a:avLst/>
          </a:prstGeom>
        </p:spPr>
        <p:txBody>
          <a:bodyPr wrap="none">
            <a:spAutoFit/>
          </a:bodyPr>
          <a:lstStyle/>
          <a:p>
            <a:r>
              <a:rPr lang="es-ES_tradnl" sz="2400" dirty="0">
                <a:latin typeface="+mn-lt"/>
                <a:ea typeface="Times New Roman" panose="02020603050405020304" pitchFamily="18" charset="0"/>
              </a:rPr>
              <a:t>¿Qué sucede si se tiene  la siguiente secuencia?</a:t>
            </a:r>
            <a:endParaRPr lang="es-MX" sz="2400" dirty="0">
              <a:latin typeface="+mn-lt"/>
            </a:endParaRPr>
          </a:p>
        </p:txBody>
      </p:sp>
      <p:sp>
        <p:nvSpPr>
          <p:cNvPr id="6" name="Rectángulo 5"/>
          <p:cNvSpPr/>
          <p:nvPr/>
        </p:nvSpPr>
        <p:spPr>
          <a:xfrm>
            <a:off x="685800" y="2057400"/>
            <a:ext cx="7391400" cy="1938992"/>
          </a:xfrm>
          <a:prstGeom prst="rect">
            <a:avLst/>
          </a:prstGeom>
        </p:spPr>
        <p:txBody>
          <a:bodyPr wrap="square">
            <a:spAutoFit/>
          </a:bodyPr>
          <a:lstStyle/>
          <a:p>
            <a:r>
              <a:rPr lang="es-MX" sz="2000" dirty="0" err="1">
                <a:solidFill>
                  <a:srgbClr val="8000FF"/>
                </a:solidFill>
                <a:latin typeface="Courier New" panose="02070309020205020404" pitchFamily="49" charset="0"/>
              </a:rPr>
              <a:t>class</a:t>
            </a:r>
            <a:r>
              <a:rPr lang="es-MX" sz="2000" dirty="0">
                <a:solidFill>
                  <a:srgbClr val="000000"/>
                </a:solidFill>
                <a:latin typeface="Courier New" panose="02070309020205020404" pitchFamily="49" charset="0"/>
              </a:rPr>
              <a:t> Ejemplo1</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dirty="0" smtClean="0">
                <a:solidFill>
                  <a:srgbClr val="000000"/>
                </a:solidFill>
                <a:latin typeface="Courier New" panose="02070309020205020404" pitchFamily="49" charset="0"/>
              </a:rPr>
              <a:t>   </a:t>
            </a:r>
            <a:r>
              <a:rPr lang="es-MX" sz="2000" dirty="0" err="1" smtClean="0">
                <a:solidFill>
                  <a:srgbClr val="8000FF"/>
                </a:solidFill>
                <a:latin typeface="Courier New" panose="02070309020205020404" pitchFamily="49" charset="0"/>
              </a:rPr>
              <a:t>public</a:t>
            </a:r>
            <a:r>
              <a:rPr lang="es-MX" sz="2000" dirty="0" smtClean="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static</a:t>
            </a:r>
            <a:r>
              <a:rPr lang="es-MX" sz="2000" dirty="0">
                <a:solidFill>
                  <a:srgbClr val="000000"/>
                </a:solidFill>
                <a:latin typeface="Courier New" panose="02070309020205020404" pitchFamily="49" charset="0"/>
              </a:rPr>
              <a:t> </a:t>
            </a:r>
            <a:r>
              <a:rPr lang="es-MX" sz="2000" dirty="0" err="1">
                <a:solidFill>
                  <a:srgbClr val="8000FF"/>
                </a:solidFill>
                <a:latin typeface="Courier New" panose="02070309020205020404" pitchFamily="49" charset="0"/>
              </a:rPr>
              <a:t>void</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main</a:t>
            </a:r>
            <a:r>
              <a:rPr lang="es-MX" sz="2000" b="1" dirty="0">
                <a:solidFill>
                  <a:srgbClr val="000080"/>
                </a:solidFill>
                <a:latin typeface="Courier New" panose="02070309020205020404" pitchFamily="49" charset="0"/>
              </a:rPr>
              <a:t>(</a:t>
            </a:r>
            <a:r>
              <a:rPr lang="es-MX" sz="2000" dirty="0" err="1">
                <a:solidFill>
                  <a:srgbClr val="000000"/>
                </a:solidFill>
                <a:latin typeface="Courier New" panose="02070309020205020404" pitchFamily="49" charset="0"/>
              </a:rPr>
              <a:t>String</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args</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dirty="0">
                <a:solidFill>
                  <a:srgbClr val="000000"/>
                </a:solidFill>
                <a:latin typeface="Courier New" panose="02070309020205020404" pitchFamily="49" charset="0"/>
              </a:rPr>
              <a:t>	</a:t>
            </a:r>
            <a:r>
              <a:rPr lang="es-MX" sz="2000" dirty="0" err="1" smtClean="0">
                <a:solidFill>
                  <a:srgbClr val="000000"/>
                </a:solidFill>
                <a:latin typeface="Courier New" panose="02070309020205020404" pitchFamily="49" charset="0"/>
              </a:rPr>
              <a:t>TUno</a:t>
            </a:r>
            <a:r>
              <a:rPr lang="es-MX" sz="2000" dirty="0" smtClean="0">
                <a:solidFill>
                  <a:srgbClr val="000000"/>
                </a:solidFill>
                <a:latin typeface="Courier New" panose="02070309020205020404" pitchFamily="49" charset="0"/>
              </a:rPr>
              <a:t> </a:t>
            </a:r>
            <a:r>
              <a:rPr lang="es-MX" sz="2000" dirty="0">
                <a:solidFill>
                  <a:srgbClr val="000000"/>
                </a:solidFill>
                <a:latin typeface="Courier New" panose="02070309020205020404" pitchFamily="49" charset="0"/>
              </a:rPr>
              <a:t>d</a:t>
            </a:r>
            <a:r>
              <a:rPr lang="es-MX" sz="2000" b="1" dirty="0">
                <a:solidFill>
                  <a:srgbClr val="000080"/>
                </a:solidFill>
                <a:latin typeface="Courier New" panose="02070309020205020404" pitchFamily="49" charset="0"/>
              </a:rPr>
              <a:t>=</a:t>
            </a:r>
            <a:r>
              <a:rPr lang="es-MX" sz="2000" b="1" dirty="0">
                <a:solidFill>
                  <a:srgbClr val="0000FF"/>
                </a:solidFill>
                <a:latin typeface="Courier New" panose="02070309020205020404" pitchFamily="49" charset="0"/>
              </a:rPr>
              <a:t>new</a:t>
            </a:r>
            <a:r>
              <a:rPr lang="es-MX" sz="2000" dirty="0">
                <a:solidFill>
                  <a:srgbClr val="000000"/>
                </a:solidFill>
                <a:latin typeface="Courier New" panose="02070309020205020404" pitchFamily="49" charset="0"/>
              </a:rPr>
              <a:t> </a:t>
            </a:r>
            <a:r>
              <a:rPr lang="es-MX" sz="2000" dirty="0" err="1">
                <a:solidFill>
                  <a:srgbClr val="000000"/>
                </a:solidFill>
                <a:latin typeface="Courier New" panose="02070309020205020404" pitchFamily="49" charset="0"/>
              </a:rPr>
              <a:t>TDos</a:t>
            </a:r>
            <a:r>
              <a:rPr lang="es-MX" sz="2000" b="1" dirty="0">
                <a:solidFill>
                  <a:srgbClr val="000080"/>
                </a:solidFill>
                <a:latin typeface="Courier New" panose="02070309020205020404" pitchFamily="49" charset="0"/>
              </a:rPr>
              <a:t>(</a:t>
            </a:r>
            <a:r>
              <a:rPr lang="es-MX" sz="2000" dirty="0">
                <a:solidFill>
                  <a:srgbClr val="FF8000"/>
                </a:solidFill>
                <a:latin typeface="Courier New" panose="02070309020205020404" pitchFamily="49" charset="0"/>
              </a:rPr>
              <a:t>3</a:t>
            </a:r>
            <a:r>
              <a:rPr lang="es-MX" sz="2000" b="1" dirty="0">
                <a:solidFill>
                  <a:srgbClr val="000080"/>
                </a:solidFill>
                <a:latin typeface="Courier New" panose="02070309020205020404" pitchFamily="49" charset="0"/>
              </a:rPr>
              <a:t>,</a:t>
            </a:r>
            <a:r>
              <a:rPr lang="es-MX" sz="2000" dirty="0">
                <a:solidFill>
                  <a:srgbClr val="FF8000"/>
                </a:solidFill>
                <a:latin typeface="Courier New" panose="02070309020205020404" pitchFamily="49" charset="0"/>
              </a:rPr>
              <a:t>4</a:t>
            </a:r>
            <a:r>
              <a:rPr lang="es-MX" sz="2000" b="1" dirty="0">
                <a:solidFill>
                  <a:srgbClr val="000080"/>
                </a:solidFill>
                <a:latin typeface="Courier New" panose="02070309020205020404" pitchFamily="49" charset="0"/>
              </a:rPr>
              <a:t>,</a:t>
            </a:r>
            <a:r>
              <a:rPr lang="es-MX" sz="2000" dirty="0">
                <a:solidFill>
                  <a:srgbClr val="FF8000"/>
                </a:solidFill>
                <a:latin typeface="Courier New" panose="02070309020205020404" pitchFamily="49" charset="0"/>
              </a:rPr>
              <a:t>5</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r>
              <a:rPr lang="es-MX" sz="2000" dirty="0" smtClean="0">
                <a:solidFill>
                  <a:srgbClr val="000000"/>
                </a:solidFill>
                <a:latin typeface="Courier New" panose="02070309020205020404" pitchFamily="49" charset="0"/>
              </a:rPr>
              <a:t>	</a:t>
            </a:r>
            <a:r>
              <a:rPr lang="es-MX" sz="2000" dirty="0" err="1" smtClean="0">
                <a:solidFill>
                  <a:srgbClr val="000000"/>
                </a:solidFill>
                <a:latin typeface="Courier New" panose="02070309020205020404" pitchFamily="49" charset="0"/>
              </a:rPr>
              <a:t>System</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out</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println</a:t>
            </a:r>
            <a:r>
              <a:rPr lang="es-MX" sz="2000" b="1" dirty="0"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d</a:t>
            </a:r>
            <a:r>
              <a:rPr lang="es-MX" sz="2000" b="1" dirty="0" err="1" smtClean="0">
                <a:solidFill>
                  <a:srgbClr val="000080"/>
                </a:solidFill>
                <a:latin typeface="Courier New" panose="02070309020205020404" pitchFamily="49" charset="0"/>
              </a:rPr>
              <a:t>.</a:t>
            </a:r>
            <a:r>
              <a:rPr lang="es-MX" sz="2000" dirty="0" err="1" smtClean="0">
                <a:solidFill>
                  <a:srgbClr val="000000"/>
                </a:solidFill>
                <a:latin typeface="Courier New" panose="02070309020205020404" pitchFamily="49" charset="0"/>
              </a:rPr>
              <a:t>calcula</a:t>
            </a:r>
            <a:r>
              <a:rPr lang="es-MX" sz="2000" b="1" dirty="0">
                <a:solidFill>
                  <a:srgbClr val="000080"/>
                </a:solidFill>
                <a:latin typeface="Courier New" panose="02070309020205020404" pitchFamily="49" charset="0"/>
              </a:rPr>
              <a:t>());</a:t>
            </a:r>
            <a:r>
              <a:rPr lang="es-MX" sz="2000" dirty="0">
                <a:solidFill>
                  <a:srgbClr val="000000"/>
                </a:solidFill>
                <a:latin typeface="Courier New" panose="02070309020205020404" pitchFamily="49" charset="0"/>
              </a:rPr>
              <a:t> </a:t>
            </a:r>
            <a:endParaRPr lang="es-MX" sz="2000" dirty="0" smtClean="0">
              <a:solidFill>
                <a:srgbClr val="000000"/>
              </a:solidFill>
              <a:latin typeface="Courier New" panose="02070309020205020404" pitchFamily="49" charset="0"/>
            </a:endParaRPr>
          </a:p>
          <a:p>
            <a:r>
              <a:rPr lang="es-MX" sz="2000" b="1" dirty="0" smtClean="0">
                <a:solidFill>
                  <a:srgbClr val="000000"/>
                </a:solidFill>
                <a:latin typeface="Courier New" panose="02070309020205020404" pitchFamily="49" charset="0"/>
              </a:rPr>
              <a:t>   </a:t>
            </a:r>
            <a:r>
              <a:rPr lang="es-MX" sz="2000" b="1" dirty="0" smtClean="0">
                <a:solidFill>
                  <a:srgbClr val="000080"/>
                </a:solidFill>
                <a:latin typeface="Courier New" panose="02070309020205020404" pitchFamily="49" charset="0"/>
              </a:rPr>
              <a:t>}</a:t>
            </a:r>
            <a:r>
              <a:rPr lang="es-MX" sz="2000" dirty="0" smtClean="0">
                <a:solidFill>
                  <a:srgbClr val="000000"/>
                </a:solidFill>
                <a:latin typeface="Courier New" panose="02070309020205020404" pitchFamily="49" charset="0"/>
              </a:rPr>
              <a:t> </a:t>
            </a:r>
          </a:p>
          <a:p>
            <a:r>
              <a:rPr lang="es-MX" sz="2000" b="1" dirty="0" smtClean="0">
                <a:solidFill>
                  <a:srgbClr val="000080"/>
                </a:solidFill>
                <a:latin typeface="Courier New" panose="02070309020205020404" pitchFamily="49" charset="0"/>
              </a:rPr>
              <a:t>}</a:t>
            </a:r>
            <a:endParaRPr lang="es-MX" sz="2000" dirty="0">
              <a:effectLst/>
            </a:endParaRPr>
          </a:p>
        </p:txBody>
      </p:sp>
      <p:sp>
        <p:nvSpPr>
          <p:cNvPr id="7" name="Rectangle 4"/>
          <p:cNvSpPr txBox="1">
            <a:spLocks noChangeArrowheads="1"/>
          </p:cNvSpPr>
          <p:nvPr/>
        </p:nvSpPr>
        <p:spPr bwMode="auto">
          <a:xfrm>
            <a:off x="477982" y="8430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smtClean="0"/>
              <a:t>6</a:t>
            </a:r>
            <a:r>
              <a:rPr lang="es-ES_tradnl" altLang="es-MX" sz="4000" b="1" kern="0" dirty="0" smtClean="0"/>
              <a:t>.2 </a:t>
            </a:r>
            <a:r>
              <a:rPr lang="es-MX" altLang="es-MX" sz="4000" b="1" kern="0" dirty="0" smtClean="0"/>
              <a:t>Polimorfismo</a:t>
            </a:r>
            <a:endParaRPr lang="en-US" altLang="es-MX" sz="4000" b="1" kern="0" dirty="0" smtClean="0"/>
          </a:p>
        </p:txBody>
      </p:sp>
      <p:sp>
        <p:nvSpPr>
          <p:cNvPr id="8" name="Rectángulo 7"/>
          <p:cNvSpPr/>
          <p:nvPr/>
        </p:nvSpPr>
        <p:spPr>
          <a:xfrm>
            <a:off x="477982" y="4367058"/>
            <a:ext cx="8148076" cy="1631216"/>
          </a:xfrm>
          <a:prstGeom prst="rect">
            <a:avLst/>
          </a:prstGeom>
        </p:spPr>
        <p:txBody>
          <a:bodyPr wrap="square">
            <a:spAutoFit/>
          </a:bodyPr>
          <a:lstStyle/>
          <a:p>
            <a:pPr algn="just"/>
            <a:r>
              <a:rPr lang="es-ES_tradnl" sz="2000" dirty="0">
                <a:latin typeface="+mn-lt"/>
                <a:ea typeface="Times New Roman" panose="02020603050405020304" pitchFamily="18" charset="0"/>
              </a:rPr>
              <a:t>Observe  que la clase </a:t>
            </a:r>
            <a:r>
              <a:rPr lang="es-ES_tradnl" sz="2000" b="1" dirty="0" err="1">
                <a:latin typeface="+mn-lt"/>
                <a:ea typeface="Times New Roman" panose="02020603050405020304" pitchFamily="18" charset="0"/>
              </a:rPr>
              <a:t>TUno</a:t>
            </a:r>
            <a:r>
              <a:rPr lang="es-ES_tradnl" sz="2000" dirty="0">
                <a:latin typeface="+mn-lt"/>
                <a:ea typeface="Times New Roman" panose="02020603050405020304" pitchFamily="18" charset="0"/>
              </a:rPr>
              <a:t> es abstracta, para declararla de esta manera bastó anteponer el modificar </a:t>
            </a:r>
            <a:r>
              <a:rPr lang="es-ES_tradnl" sz="2000" b="1" dirty="0" err="1">
                <a:latin typeface="+mn-lt"/>
                <a:ea typeface="Times New Roman" panose="02020603050405020304" pitchFamily="18" charset="0"/>
              </a:rPr>
              <a:t>abstract</a:t>
            </a:r>
            <a:r>
              <a:rPr lang="es-ES_tradnl" sz="2000" dirty="0">
                <a:latin typeface="+mn-lt"/>
                <a:ea typeface="Times New Roman" panose="02020603050405020304" pitchFamily="18" charset="0"/>
              </a:rPr>
              <a:t> y que de ella heredan, como se ve,  </a:t>
            </a:r>
            <a:r>
              <a:rPr lang="es-ES_tradnl" sz="2000" b="1" dirty="0" err="1">
                <a:latin typeface="+mn-lt"/>
                <a:ea typeface="Times New Roman" panose="02020603050405020304" pitchFamily="18" charset="0"/>
              </a:rPr>
              <a:t>TDos</a:t>
            </a:r>
            <a:r>
              <a:rPr lang="es-ES_tradnl" sz="2000" dirty="0">
                <a:latin typeface="+mn-lt"/>
                <a:ea typeface="Times New Roman" panose="02020603050405020304" pitchFamily="18" charset="0"/>
              </a:rPr>
              <a:t> y </a:t>
            </a:r>
            <a:r>
              <a:rPr lang="es-ES_tradnl" sz="2000" b="1" dirty="0" err="1">
                <a:latin typeface="+mn-lt"/>
                <a:ea typeface="Times New Roman" panose="02020603050405020304" pitchFamily="18" charset="0"/>
              </a:rPr>
              <a:t>TTres</a:t>
            </a:r>
            <a:r>
              <a:rPr lang="es-ES_tradnl" sz="2000" dirty="0">
                <a:latin typeface="+mn-lt"/>
                <a:ea typeface="Times New Roman" panose="02020603050405020304" pitchFamily="18" charset="0"/>
              </a:rPr>
              <a:t>. En estas dos últimas se ha definido el método </a:t>
            </a:r>
            <a:r>
              <a:rPr lang="es-ES_tradnl" sz="2000" b="1" dirty="0">
                <a:latin typeface="+mn-lt"/>
                <a:ea typeface="Times New Roman" panose="02020603050405020304" pitchFamily="18" charset="0"/>
              </a:rPr>
              <a:t>calcula()</a:t>
            </a:r>
            <a:r>
              <a:rPr lang="es-ES_tradnl" sz="2000" dirty="0">
                <a:latin typeface="+mn-lt"/>
                <a:ea typeface="Times New Roman" panose="02020603050405020304" pitchFamily="18" charset="0"/>
              </a:rPr>
              <a:t>, el cual depende de sus propios atributos, por lo que parece que no es necesario un método </a:t>
            </a:r>
            <a:r>
              <a:rPr lang="es-ES_tradnl" sz="2000" b="1" dirty="0">
                <a:latin typeface="+mn-lt"/>
                <a:ea typeface="Times New Roman" panose="02020603050405020304" pitchFamily="18" charset="0"/>
              </a:rPr>
              <a:t>calcula()</a:t>
            </a:r>
            <a:r>
              <a:rPr lang="es-ES_tradnl" sz="2000" dirty="0">
                <a:latin typeface="+mn-lt"/>
                <a:ea typeface="Times New Roman" panose="02020603050405020304" pitchFamily="18" charset="0"/>
              </a:rPr>
              <a:t> en la clase </a:t>
            </a:r>
            <a:r>
              <a:rPr lang="es-ES_tradnl" sz="2000" b="1" dirty="0" err="1">
                <a:latin typeface="+mn-lt"/>
                <a:ea typeface="Times New Roman" panose="02020603050405020304" pitchFamily="18" charset="0"/>
              </a:rPr>
              <a:t>TUno</a:t>
            </a:r>
            <a:endParaRPr lang="es-MX" sz="2000" dirty="0">
              <a:latin typeface="+mn-lt"/>
            </a:endParaRPr>
          </a:p>
        </p:txBody>
      </p:sp>
    </p:spTree>
    <p:extLst>
      <p:ext uri="{BB962C8B-B14F-4D97-AF65-F5344CB8AC3E}">
        <p14:creationId xmlns:p14="http://schemas.microsoft.com/office/powerpoint/2010/main" val="110224451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31</a:t>
            </a:fld>
            <a:endParaRPr lang="en-US" altLang="es-MX"/>
          </a:p>
        </p:txBody>
      </p:sp>
      <p:sp>
        <p:nvSpPr>
          <p:cNvPr id="5" name="Rectangle 4"/>
          <p:cNvSpPr txBox="1">
            <a:spLocks noChangeArrowheads="1"/>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smtClean="0"/>
              <a:t>6</a:t>
            </a:r>
            <a:r>
              <a:rPr lang="es-ES_tradnl" altLang="es-MX" sz="4000" b="1" kern="0" dirty="0" smtClean="0"/>
              <a:t>.2 </a:t>
            </a:r>
            <a:r>
              <a:rPr lang="es-MX" altLang="es-MX" sz="4000" b="1" kern="0" dirty="0" smtClean="0"/>
              <a:t>Polimorfismo</a:t>
            </a:r>
            <a:endParaRPr lang="en-US" altLang="es-MX" sz="4000" b="1" kern="0" dirty="0" smtClean="0"/>
          </a:p>
        </p:txBody>
      </p:sp>
      <p:sp>
        <p:nvSpPr>
          <p:cNvPr id="7" name="Rectángulo 6"/>
          <p:cNvSpPr/>
          <p:nvPr/>
        </p:nvSpPr>
        <p:spPr>
          <a:xfrm>
            <a:off x="280323" y="1511469"/>
            <a:ext cx="2392001" cy="400110"/>
          </a:xfrm>
          <a:prstGeom prst="rect">
            <a:avLst/>
          </a:prstGeom>
        </p:spPr>
        <p:txBody>
          <a:bodyPr wrap="none">
            <a:spAutoFit/>
          </a:bodyPr>
          <a:lstStyle/>
          <a:p>
            <a:r>
              <a:rPr lang="es-ES_tradnl" sz="2000" b="1" dirty="0">
                <a:latin typeface="+mn-lt"/>
                <a:ea typeface="Times New Roman" panose="02020603050405020304" pitchFamily="18" charset="0"/>
              </a:rPr>
              <a:t>Métodos diferidos</a:t>
            </a:r>
            <a:endParaRPr lang="es-MX" sz="2000" b="1" dirty="0">
              <a:latin typeface="+mn-lt"/>
            </a:endParaRPr>
          </a:p>
        </p:txBody>
      </p:sp>
      <p:sp>
        <p:nvSpPr>
          <p:cNvPr id="8" name="Rectángulo 7"/>
          <p:cNvSpPr/>
          <p:nvPr/>
        </p:nvSpPr>
        <p:spPr>
          <a:xfrm>
            <a:off x="2286000" y="1049804"/>
            <a:ext cx="3791423" cy="461665"/>
          </a:xfrm>
          <a:prstGeom prst="rect">
            <a:avLst/>
          </a:prstGeom>
        </p:spPr>
        <p:txBody>
          <a:bodyPr wrap="none">
            <a:spAutoFit/>
          </a:bodyPr>
          <a:lstStyle/>
          <a:p>
            <a:r>
              <a:rPr lang="es-MX" sz="2400" b="1" dirty="0" smtClean="0"/>
              <a:t>Formas de Polimorfismo</a:t>
            </a:r>
            <a:endParaRPr lang="es-MX" sz="2400" b="1" dirty="0"/>
          </a:p>
        </p:txBody>
      </p:sp>
      <p:sp>
        <p:nvSpPr>
          <p:cNvPr id="9" name="Rectángulo 8"/>
          <p:cNvSpPr/>
          <p:nvPr/>
        </p:nvSpPr>
        <p:spPr>
          <a:xfrm>
            <a:off x="280323" y="2065303"/>
            <a:ext cx="8534400" cy="3170099"/>
          </a:xfrm>
          <a:prstGeom prst="rect">
            <a:avLst/>
          </a:prstGeom>
        </p:spPr>
        <p:txBody>
          <a:bodyPr wrap="square">
            <a:spAutoFit/>
          </a:bodyPr>
          <a:lstStyle/>
          <a:p>
            <a:pPr algn="just">
              <a:spcAft>
                <a:spcPts val="0"/>
              </a:spcAft>
            </a:pPr>
            <a:r>
              <a:rPr lang="es-ES_tradnl" sz="2000" dirty="0">
                <a:latin typeface="+mn-lt"/>
                <a:ea typeface="Times New Roman" panose="02020603050405020304" pitchFamily="18" charset="0"/>
              </a:rPr>
              <a:t>En este caso el compilador al tratar de enlazar el mensaje </a:t>
            </a:r>
            <a:r>
              <a:rPr lang="es-ES_tradnl" sz="2000" b="1" dirty="0" err="1">
                <a:latin typeface="+mn-lt"/>
                <a:ea typeface="Times New Roman" panose="02020603050405020304" pitchFamily="18" charset="0"/>
              </a:rPr>
              <a:t>d.calcula</a:t>
            </a:r>
            <a:r>
              <a:rPr lang="es-ES_tradnl" sz="2000" b="1" dirty="0">
                <a:latin typeface="+mn-lt"/>
                <a:ea typeface="Times New Roman" panose="02020603050405020304" pitchFamily="18" charset="0"/>
              </a:rPr>
              <a:t>()</a:t>
            </a:r>
            <a:r>
              <a:rPr lang="es-ES_tradnl" sz="2000" dirty="0">
                <a:latin typeface="+mn-lt"/>
                <a:ea typeface="Times New Roman" panose="02020603050405020304" pitchFamily="18" charset="0"/>
              </a:rPr>
              <a:t> se encuentra que en la clase </a:t>
            </a:r>
            <a:r>
              <a:rPr lang="es-ES_tradnl" sz="2000" b="1" dirty="0" err="1">
                <a:latin typeface="+mn-lt"/>
                <a:ea typeface="Times New Roman" panose="02020603050405020304" pitchFamily="18" charset="0"/>
              </a:rPr>
              <a:t>TUno</a:t>
            </a:r>
            <a:r>
              <a:rPr lang="es-ES_tradnl" sz="2000" dirty="0">
                <a:latin typeface="+mn-lt"/>
                <a:ea typeface="Times New Roman" panose="02020603050405020304" pitchFamily="18" charset="0"/>
              </a:rPr>
              <a:t> (la cual se uso para la </a:t>
            </a:r>
            <a:r>
              <a:rPr lang="es-ES_tradnl" sz="2000" dirty="0" err="1">
                <a:latin typeface="+mn-lt"/>
                <a:ea typeface="Times New Roman" panose="02020603050405020304" pitchFamily="18" charset="0"/>
              </a:rPr>
              <a:t>declaracion</a:t>
            </a:r>
            <a:r>
              <a:rPr lang="es-ES_tradnl" sz="2000" dirty="0">
                <a:latin typeface="+mn-lt"/>
                <a:ea typeface="Times New Roman" panose="02020603050405020304" pitchFamily="18" charset="0"/>
              </a:rPr>
              <a:t> de </a:t>
            </a:r>
            <a:r>
              <a:rPr lang="es-ES_tradnl" sz="2000" b="1" dirty="0">
                <a:latin typeface="+mn-lt"/>
                <a:ea typeface="Times New Roman" panose="02020603050405020304" pitchFamily="18" charset="0"/>
              </a:rPr>
              <a:t>d</a:t>
            </a:r>
            <a:r>
              <a:rPr lang="es-ES_tradnl" sz="2000" dirty="0">
                <a:latin typeface="+mn-lt"/>
                <a:ea typeface="Times New Roman" panose="02020603050405020304" pitchFamily="18" charset="0"/>
              </a:rPr>
              <a:t>) no tiene dicho método y emite un mensaje de error.</a:t>
            </a:r>
            <a:endParaRPr lang="es-MX" sz="2000" dirty="0">
              <a:latin typeface="+mn-lt"/>
              <a:ea typeface="Times New Roman" panose="02020603050405020304" pitchFamily="18" charset="0"/>
            </a:endParaRPr>
          </a:p>
          <a:p>
            <a:pPr marL="457200">
              <a:spcAft>
                <a:spcPts val="0"/>
              </a:spcAft>
            </a:pPr>
            <a:r>
              <a:rPr lang="es-ES_tradnl" sz="2000" dirty="0">
                <a:latin typeface="+mn-lt"/>
                <a:ea typeface="Times New Roman" panose="02020603050405020304" pitchFamily="18" charset="0"/>
              </a:rPr>
              <a:t> </a:t>
            </a:r>
            <a:endParaRPr lang="es-MX" sz="2000" dirty="0">
              <a:latin typeface="+mn-lt"/>
              <a:ea typeface="Times New Roman" panose="02020603050405020304" pitchFamily="18" charset="0"/>
            </a:endParaRPr>
          </a:p>
          <a:p>
            <a:pPr marL="457200">
              <a:spcAft>
                <a:spcPts val="0"/>
              </a:spcAft>
            </a:pPr>
            <a:r>
              <a:rPr lang="en-US" sz="2000" dirty="0">
                <a:latin typeface="+mn-lt"/>
                <a:ea typeface="Times New Roman" panose="02020603050405020304" pitchFamily="18" charset="0"/>
              </a:rPr>
              <a:t>Ejemplo1.java:39: cannot resolve symbol</a:t>
            </a:r>
            <a:endParaRPr lang="es-MX" sz="2000" dirty="0">
              <a:latin typeface="+mn-lt"/>
              <a:ea typeface="Times New Roman" panose="02020603050405020304" pitchFamily="18" charset="0"/>
            </a:endParaRPr>
          </a:p>
          <a:p>
            <a:pPr marL="457200">
              <a:spcAft>
                <a:spcPts val="0"/>
              </a:spcAft>
            </a:pPr>
            <a:r>
              <a:rPr lang="en-US" sz="2000" dirty="0">
                <a:latin typeface="+mn-lt"/>
                <a:ea typeface="Times New Roman" panose="02020603050405020304" pitchFamily="18" charset="0"/>
              </a:rPr>
              <a:t>symbol  : method </a:t>
            </a:r>
            <a:r>
              <a:rPr lang="en-US" sz="2000" dirty="0" err="1">
                <a:latin typeface="+mn-lt"/>
                <a:ea typeface="Times New Roman" panose="02020603050405020304" pitchFamily="18" charset="0"/>
              </a:rPr>
              <a:t>calcula</a:t>
            </a:r>
            <a:r>
              <a:rPr lang="en-US" sz="2000" dirty="0">
                <a:latin typeface="+mn-lt"/>
                <a:ea typeface="Times New Roman" panose="02020603050405020304" pitchFamily="18" charset="0"/>
              </a:rPr>
              <a:t> ()</a:t>
            </a:r>
            <a:endParaRPr lang="es-MX" sz="2000" dirty="0">
              <a:latin typeface="+mn-lt"/>
              <a:ea typeface="Times New Roman" panose="02020603050405020304" pitchFamily="18" charset="0"/>
            </a:endParaRPr>
          </a:p>
          <a:p>
            <a:pPr marL="457200">
              <a:spcAft>
                <a:spcPts val="0"/>
              </a:spcAft>
            </a:pPr>
            <a:r>
              <a:rPr lang="en-US" sz="2000" dirty="0">
                <a:latin typeface="+mn-lt"/>
                <a:ea typeface="Times New Roman" panose="02020603050405020304" pitchFamily="18" charset="0"/>
              </a:rPr>
              <a:t>location: class </a:t>
            </a:r>
            <a:r>
              <a:rPr lang="en-US" sz="2000" dirty="0" err="1">
                <a:latin typeface="+mn-lt"/>
                <a:ea typeface="Times New Roman" panose="02020603050405020304" pitchFamily="18" charset="0"/>
              </a:rPr>
              <a:t>TUno</a:t>
            </a:r>
            <a:endParaRPr lang="es-MX" sz="2000" dirty="0">
              <a:latin typeface="+mn-lt"/>
              <a:ea typeface="Times New Roman" panose="02020603050405020304" pitchFamily="18" charset="0"/>
            </a:endParaRPr>
          </a:p>
          <a:p>
            <a:pPr marL="457200">
              <a:spcAft>
                <a:spcPts val="0"/>
              </a:spcAft>
            </a:pPr>
            <a:r>
              <a:rPr lang="en-US" sz="2000" dirty="0">
                <a:latin typeface="+mn-lt"/>
                <a:ea typeface="Times New Roman" panose="02020603050405020304" pitchFamily="18" charset="0"/>
              </a:rPr>
              <a:t>      </a:t>
            </a:r>
            <a:r>
              <a:rPr lang="en-US" sz="2000" dirty="0" err="1">
                <a:latin typeface="+mn-lt"/>
                <a:ea typeface="Times New Roman" panose="02020603050405020304" pitchFamily="18" charset="0"/>
              </a:rPr>
              <a:t>System.out.println</a:t>
            </a:r>
            <a:r>
              <a:rPr lang="en-US" sz="2000" dirty="0">
                <a:latin typeface="+mn-lt"/>
                <a:ea typeface="Times New Roman" panose="02020603050405020304" pitchFamily="18" charset="0"/>
              </a:rPr>
              <a:t>(</a:t>
            </a:r>
            <a:r>
              <a:rPr lang="en-US" sz="2000" dirty="0" err="1">
                <a:latin typeface="+mn-lt"/>
                <a:ea typeface="Times New Roman" panose="02020603050405020304" pitchFamily="18" charset="0"/>
              </a:rPr>
              <a:t>d.calcula</a:t>
            </a:r>
            <a:r>
              <a:rPr lang="en-US" sz="2000" dirty="0">
                <a:latin typeface="+mn-lt"/>
                <a:ea typeface="Times New Roman" panose="02020603050405020304" pitchFamily="18" charset="0"/>
              </a:rPr>
              <a:t>());</a:t>
            </a:r>
            <a:endParaRPr lang="es-MX" sz="2000" dirty="0">
              <a:latin typeface="+mn-lt"/>
              <a:ea typeface="Times New Roman" panose="02020603050405020304" pitchFamily="18" charset="0"/>
            </a:endParaRPr>
          </a:p>
          <a:p>
            <a:pPr marL="457200">
              <a:spcAft>
                <a:spcPts val="0"/>
              </a:spcAft>
            </a:pPr>
            <a:r>
              <a:rPr lang="en-US" sz="2000" dirty="0">
                <a:latin typeface="+mn-lt"/>
                <a:ea typeface="Times New Roman" panose="02020603050405020304" pitchFamily="18" charset="0"/>
              </a:rPr>
              <a:t>                          </a:t>
            </a:r>
            <a:r>
              <a:rPr lang="es-ES_tradnl" sz="2000" dirty="0">
                <a:latin typeface="+mn-lt"/>
                <a:ea typeface="Times New Roman" panose="02020603050405020304" pitchFamily="18" charset="0"/>
              </a:rPr>
              <a:t>^</a:t>
            </a:r>
            <a:endParaRPr lang="es-MX" sz="2000" dirty="0">
              <a:latin typeface="+mn-lt"/>
              <a:ea typeface="Times New Roman" panose="02020603050405020304" pitchFamily="18" charset="0"/>
            </a:endParaRPr>
          </a:p>
          <a:p>
            <a:pPr marL="457200">
              <a:spcAft>
                <a:spcPts val="0"/>
              </a:spcAft>
            </a:pPr>
            <a:r>
              <a:rPr lang="es-ES_tradnl" sz="2000" dirty="0">
                <a:latin typeface="+mn-lt"/>
                <a:ea typeface="Times New Roman" panose="02020603050405020304" pitchFamily="18" charset="0"/>
              </a:rPr>
              <a:t>1 error</a:t>
            </a:r>
            <a:endParaRPr lang="es-MX" sz="2000" dirty="0">
              <a:effectLst/>
              <a:latin typeface="+mn-lt"/>
              <a:ea typeface="Times New Roman" panose="02020603050405020304" pitchFamily="18" charset="0"/>
            </a:endParaRPr>
          </a:p>
        </p:txBody>
      </p:sp>
      <p:sp>
        <p:nvSpPr>
          <p:cNvPr id="10" name="Rectángulo 9"/>
          <p:cNvSpPr/>
          <p:nvPr/>
        </p:nvSpPr>
        <p:spPr>
          <a:xfrm>
            <a:off x="1476323" y="5496848"/>
            <a:ext cx="6445995" cy="584775"/>
          </a:xfrm>
          <a:prstGeom prst="rect">
            <a:avLst/>
          </a:prstGeom>
        </p:spPr>
        <p:txBody>
          <a:bodyPr wrap="none">
            <a:spAutoFit/>
          </a:bodyPr>
          <a:lstStyle/>
          <a:p>
            <a:pPr>
              <a:spcAft>
                <a:spcPts val="0"/>
              </a:spcAft>
            </a:pPr>
            <a:r>
              <a:rPr lang="es-ES_tradnl" sz="3200" dirty="0">
                <a:latin typeface="+mn-lt"/>
                <a:ea typeface="Times New Roman" panose="02020603050405020304" pitchFamily="18" charset="0"/>
              </a:rPr>
              <a:t>¿Cómo solucionar este problema?</a:t>
            </a:r>
            <a:endParaRPr lang="es-MX" sz="3200" dirty="0">
              <a:effectLst/>
              <a:latin typeface="+mn-lt"/>
              <a:ea typeface="Times New Roman" panose="02020603050405020304" pitchFamily="18" charset="0"/>
            </a:endParaRPr>
          </a:p>
        </p:txBody>
      </p:sp>
    </p:spTree>
    <p:extLst>
      <p:ext uri="{BB962C8B-B14F-4D97-AF65-F5344CB8AC3E}">
        <p14:creationId xmlns:p14="http://schemas.microsoft.com/office/powerpoint/2010/main" val="193886693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32</a:t>
            </a:fld>
            <a:endParaRPr lang="en-US" altLang="es-MX"/>
          </a:p>
        </p:txBody>
      </p:sp>
      <p:sp>
        <p:nvSpPr>
          <p:cNvPr id="5" name="Rectangle 4"/>
          <p:cNvSpPr txBox="1">
            <a:spLocks noChangeArrowheads="1"/>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smtClean="0"/>
              <a:t>6</a:t>
            </a:r>
            <a:r>
              <a:rPr lang="es-ES_tradnl" altLang="es-MX" sz="4000" b="1" kern="0" dirty="0" smtClean="0"/>
              <a:t>.2 </a:t>
            </a:r>
            <a:r>
              <a:rPr lang="es-MX" altLang="es-MX" sz="4000" b="1" kern="0" dirty="0" smtClean="0"/>
              <a:t>Polimorfismo</a:t>
            </a:r>
            <a:endParaRPr lang="en-US" altLang="es-MX" sz="4000" b="1" kern="0" dirty="0" smtClean="0"/>
          </a:p>
        </p:txBody>
      </p:sp>
      <p:sp>
        <p:nvSpPr>
          <p:cNvPr id="6" name="Rectángulo 5"/>
          <p:cNvSpPr/>
          <p:nvPr/>
        </p:nvSpPr>
        <p:spPr>
          <a:xfrm>
            <a:off x="2286000" y="1049804"/>
            <a:ext cx="3791423" cy="461665"/>
          </a:xfrm>
          <a:prstGeom prst="rect">
            <a:avLst/>
          </a:prstGeom>
        </p:spPr>
        <p:txBody>
          <a:bodyPr wrap="none">
            <a:spAutoFit/>
          </a:bodyPr>
          <a:lstStyle/>
          <a:p>
            <a:r>
              <a:rPr lang="es-MX" sz="2400" b="1" dirty="0" smtClean="0"/>
              <a:t>Formas de Polimorfismo</a:t>
            </a:r>
            <a:endParaRPr lang="es-MX" sz="2400" b="1" dirty="0"/>
          </a:p>
        </p:txBody>
      </p:sp>
      <p:sp>
        <p:nvSpPr>
          <p:cNvPr id="7" name="Rectángulo 6"/>
          <p:cNvSpPr/>
          <p:nvPr/>
        </p:nvSpPr>
        <p:spPr>
          <a:xfrm>
            <a:off x="280323" y="1511469"/>
            <a:ext cx="2392001" cy="400110"/>
          </a:xfrm>
          <a:prstGeom prst="rect">
            <a:avLst/>
          </a:prstGeom>
        </p:spPr>
        <p:txBody>
          <a:bodyPr wrap="none">
            <a:spAutoFit/>
          </a:bodyPr>
          <a:lstStyle/>
          <a:p>
            <a:r>
              <a:rPr lang="es-ES_tradnl" sz="2000" b="1" dirty="0">
                <a:latin typeface="+mn-lt"/>
                <a:ea typeface="Times New Roman" panose="02020603050405020304" pitchFamily="18" charset="0"/>
              </a:rPr>
              <a:t>Métodos diferidos</a:t>
            </a:r>
            <a:endParaRPr lang="es-MX" sz="2000" b="1" dirty="0">
              <a:latin typeface="+mn-lt"/>
            </a:endParaRPr>
          </a:p>
        </p:txBody>
      </p:sp>
      <p:sp>
        <p:nvSpPr>
          <p:cNvPr id="10" name="Rectángulo 9"/>
          <p:cNvSpPr/>
          <p:nvPr/>
        </p:nvSpPr>
        <p:spPr>
          <a:xfrm>
            <a:off x="280323" y="1904286"/>
            <a:ext cx="8565804" cy="2246769"/>
          </a:xfrm>
          <a:prstGeom prst="rect">
            <a:avLst/>
          </a:prstGeom>
        </p:spPr>
        <p:txBody>
          <a:bodyPr wrap="square">
            <a:spAutoFit/>
          </a:bodyPr>
          <a:lstStyle/>
          <a:p>
            <a:pPr algn="just">
              <a:spcAft>
                <a:spcPts val="0"/>
              </a:spcAft>
            </a:pPr>
            <a:r>
              <a:rPr lang="es-ES_tradnl" sz="2000" dirty="0">
                <a:latin typeface="+mn-lt"/>
                <a:ea typeface="Times New Roman" panose="02020603050405020304" pitchFamily="18" charset="0"/>
              </a:rPr>
              <a:t>Se debe declarar en la clase </a:t>
            </a:r>
            <a:r>
              <a:rPr lang="es-ES_tradnl" sz="2000" b="1" dirty="0" err="1">
                <a:latin typeface="+mn-lt"/>
                <a:ea typeface="Times New Roman" panose="02020603050405020304" pitchFamily="18" charset="0"/>
              </a:rPr>
              <a:t>TUno</a:t>
            </a:r>
            <a:r>
              <a:rPr lang="es-ES_tradnl" sz="2000" dirty="0">
                <a:latin typeface="+mn-lt"/>
                <a:ea typeface="Times New Roman" panose="02020603050405020304" pitchFamily="18" charset="0"/>
              </a:rPr>
              <a:t> el método </a:t>
            </a:r>
            <a:r>
              <a:rPr lang="es-ES_tradnl" sz="2000" b="1" dirty="0">
                <a:latin typeface="+mn-lt"/>
                <a:ea typeface="Times New Roman" panose="02020603050405020304" pitchFamily="18" charset="0"/>
              </a:rPr>
              <a:t>calcula</a:t>
            </a:r>
            <a:r>
              <a:rPr lang="es-ES_tradnl" sz="2000" dirty="0">
                <a:latin typeface="+mn-lt"/>
                <a:ea typeface="Times New Roman" panose="02020603050405020304" pitchFamily="18" charset="0"/>
              </a:rPr>
              <a:t>, pero como en ella ese método no puede tener implementación se deja la misma para las clases descendiente. Este tipo de método se llama </a:t>
            </a:r>
            <a:r>
              <a:rPr lang="es-ES_tradnl" sz="2000" i="1" dirty="0">
                <a:latin typeface="+mn-lt"/>
                <a:ea typeface="Times New Roman" panose="02020603050405020304" pitchFamily="18" charset="0"/>
              </a:rPr>
              <a:t>método diferido.</a:t>
            </a:r>
            <a:endParaRPr lang="es-MX" sz="2000" dirty="0">
              <a:latin typeface="+mn-lt"/>
              <a:ea typeface="Times New Roman" panose="02020603050405020304" pitchFamily="18" charset="0"/>
            </a:endParaRPr>
          </a:p>
          <a:p>
            <a:pPr marL="457200" algn="just">
              <a:spcAft>
                <a:spcPts val="0"/>
              </a:spcAft>
            </a:pPr>
            <a:r>
              <a:rPr lang="es-ES_tradnl" sz="2000" i="1" dirty="0">
                <a:latin typeface="+mn-lt"/>
                <a:ea typeface="Times New Roman" panose="02020603050405020304" pitchFamily="18" charset="0"/>
              </a:rPr>
              <a:t> </a:t>
            </a:r>
            <a:endParaRPr lang="es-MX" sz="2000" dirty="0">
              <a:latin typeface="+mn-lt"/>
              <a:ea typeface="Times New Roman" panose="02020603050405020304" pitchFamily="18" charset="0"/>
            </a:endParaRPr>
          </a:p>
          <a:p>
            <a:pPr algn="just">
              <a:spcAft>
                <a:spcPts val="0"/>
              </a:spcAft>
            </a:pPr>
            <a:r>
              <a:rPr lang="es-ES_tradnl" sz="2000" dirty="0">
                <a:latin typeface="+mn-lt"/>
                <a:ea typeface="Times New Roman" panose="02020603050405020304" pitchFamily="18" charset="0"/>
              </a:rPr>
              <a:t>En Java estos métodos diferidos se pueden declarar añadiendo la cláusula </a:t>
            </a:r>
            <a:r>
              <a:rPr lang="es-ES_tradnl" sz="2000" b="1" dirty="0" err="1">
                <a:latin typeface="+mn-lt"/>
                <a:ea typeface="Times New Roman" panose="02020603050405020304" pitchFamily="18" charset="0"/>
              </a:rPr>
              <a:t>abstract</a:t>
            </a:r>
            <a:r>
              <a:rPr lang="es-ES_tradnl" sz="2000" b="1" dirty="0">
                <a:latin typeface="+mn-lt"/>
                <a:ea typeface="Times New Roman" panose="02020603050405020304" pitchFamily="18" charset="0"/>
              </a:rPr>
              <a:t> </a:t>
            </a:r>
            <a:r>
              <a:rPr lang="es-ES_tradnl" sz="2000" dirty="0">
                <a:latin typeface="+mn-lt"/>
                <a:ea typeface="Times New Roman" panose="02020603050405020304" pitchFamily="18" charset="0"/>
              </a:rPr>
              <a:t>a la declaración del método, por lo que la clase </a:t>
            </a:r>
            <a:r>
              <a:rPr lang="es-ES_tradnl" sz="2000" dirty="0" err="1">
                <a:latin typeface="+mn-lt"/>
                <a:ea typeface="Times New Roman" panose="02020603050405020304" pitchFamily="18" charset="0"/>
              </a:rPr>
              <a:t>TUno</a:t>
            </a:r>
            <a:r>
              <a:rPr lang="es-ES_tradnl" sz="2000" dirty="0">
                <a:latin typeface="+mn-lt"/>
                <a:ea typeface="Times New Roman" panose="02020603050405020304" pitchFamily="18" charset="0"/>
              </a:rPr>
              <a:t> quedaría:</a:t>
            </a:r>
            <a:endParaRPr lang="es-MX" sz="2000" dirty="0">
              <a:effectLst/>
              <a:latin typeface="+mn-lt"/>
              <a:ea typeface="Times New Roman" panose="02020603050405020304" pitchFamily="18" charset="0"/>
            </a:endParaRPr>
          </a:p>
        </p:txBody>
      </p:sp>
      <p:sp>
        <p:nvSpPr>
          <p:cNvPr id="11" name="Rectángulo 10"/>
          <p:cNvSpPr/>
          <p:nvPr/>
        </p:nvSpPr>
        <p:spPr>
          <a:xfrm>
            <a:off x="2133600" y="4164910"/>
            <a:ext cx="5952889" cy="2554545"/>
          </a:xfrm>
          <a:prstGeom prst="rect">
            <a:avLst/>
          </a:prstGeom>
        </p:spPr>
        <p:txBody>
          <a:bodyPr wrap="square">
            <a:spAutoFit/>
          </a:bodyPr>
          <a:lstStyle/>
          <a:p>
            <a:r>
              <a:rPr lang="en-US" sz="2000" dirty="0">
                <a:solidFill>
                  <a:srgbClr val="8000FF"/>
                </a:solidFill>
                <a:latin typeface="Courier New" panose="02070309020205020404" pitchFamily="49" charset="0"/>
              </a:rPr>
              <a:t>abstract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class</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TUno</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r>
              <a:rPr lang="en-US" sz="2000" dirty="0" smtClean="0">
                <a:solidFill>
                  <a:srgbClr val="000000"/>
                </a:solidFill>
                <a:latin typeface="Courier New" panose="02070309020205020404" pitchFamily="49" charset="0"/>
              </a:rPr>
              <a:t>   </a:t>
            </a:r>
            <a:r>
              <a:rPr lang="en-US" sz="2000" dirty="0" smtClean="0">
                <a:solidFill>
                  <a:srgbClr val="8000FF"/>
                </a:solidFill>
                <a:latin typeface="Courier New" panose="02070309020205020404" pitchFamily="49" charset="0"/>
              </a:rPr>
              <a:t>protected</a:t>
            </a:r>
            <a:r>
              <a:rPr lang="en-US" sz="2000" dirty="0" smtClean="0">
                <a:solidFill>
                  <a:srgbClr val="000000"/>
                </a:solidFill>
                <a:latin typeface="Courier New" panose="02070309020205020404" pitchFamily="49" charset="0"/>
              </a:rPr>
              <a:t> </a:t>
            </a:r>
            <a:r>
              <a:rPr lang="en-US" sz="2000" dirty="0" err="1">
                <a:solidFill>
                  <a:srgbClr val="8000FF"/>
                </a:solidFill>
                <a:latin typeface="Courier New" panose="02070309020205020404" pitchFamily="49" charset="0"/>
              </a:rPr>
              <a:t>int</a:t>
            </a:r>
            <a:r>
              <a:rPr lang="en-US" sz="2000" dirty="0">
                <a:solidFill>
                  <a:srgbClr val="000000"/>
                </a:solidFill>
                <a:latin typeface="Courier New" panose="02070309020205020404" pitchFamily="49" charset="0"/>
              </a:rPr>
              <a:t> a</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  </a:t>
            </a:r>
            <a:r>
              <a:rPr lang="en-US" sz="2000" dirty="0" smtClean="0">
                <a:solidFill>
                  <a:srgbClr val="8000FF"/>
                </a:solidFill>
                <a:latin typeface="Courier New" panose="02070309020205020404" pitchFamily="49" charset="0"/>
              </a:rPr>
              <a:t>public</a:t>
            </a:r>
            <a:r>
              <a:rPr lang="en-US" sz="2000" dirty="0" smtClean="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TUno</a:t>
            </a:r>
            <a:r>
              <a:rPr lang="en-US" sz="2000" b="1" dirty="0">
                <a:solidFill>
                  <a:srgbClr val="000080"/>
                </a:solidFill>
                <a:latin typeface="Courier New" panose="02070309020205020404" pitchFamily="49" charset="0"/>
              </a:rPr>
              <a:t>(</a:t>
            </a:r>
            <a:r>
              <a:rPr lang="en-US" sz="2000" dirty="0" err="1">
                <a:solidFill>
                  <a:srgbClr val="8000FF"/>
                </a:solidFill>
                <a:latin typeface="Courier New" panose="02070309020205020404" pitchFamily="49" charset="0"/>
              </a:rPr>
              <a:t>int</a:t>
            </a:r>
            <a:r>
              <a:rPr lang="en-US" sz="2000" dirty="0">
                <a:solidFill>
                  <a:srgbClr val="000000"/>
                </a:solidFill>
                <a:latin typeface="Courier New" panose="02070309020205020404" pitchFamily="49" charset="0"/>
              </a:rPr>
              <a:t> a</a:t>
            </a:r>
            <a:r>
              <a:rPr lang="en-US" sz="2000" b="1" dirty="0" smtClean="0">
                <a:solidFill>
                  <a:srgbClr val="000080"/>
                </a:solidFill>
                <a:latin typeface="Courier New" panose="02070309020205020404" pitchFamily="49" charset="0"/>
              </a:rPr>
              <a:t>)</a:t>
            </a:r>
          </a:p>
          <a:p>
            <a:r>
              <a:rPr lang="en-US" sz="2000" b="1" dirty="0">
                <a:solidFill>
                  <a:srgbClr val="000080"/>
                </a:solidFill>
                <a:latin typeface="Courier New" panose="02070309020205020404" pitchFamily="49" charset="0"/>
              </a:rPr>
              <a:t> </a:t>
            </a:r>
            <a:r>
              <a:rPr lang="en-US" sz="2000" b="1" dirty="0" smtClean="0">
                <a:solidFill>
                  <a:srgbClr val="000080"/>
                </a:solidFill>
                <a:latin typeface="Courier New" panose="02070309020205020404" pitchFamily="49" charset="0"/>
              </a:rPr>
              <a:t>  {</a:t>
            </a:r>
            <a:r>
              <a:rPr lang="en-US" sz="2000" dirty="0" smtClean="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smtClean="0">
                <a:solidFill>
                  <a:srgbClr val="000000"/>
                </a:solidFill>
                <a:latin typeface="Courier New" panose="02070309020205020404" pitchFamily="49" charset="0"/>
              </a:rPr>
              <a:t>     </a:t>
            </a:r>
            <a:r>
              <a:rPr lang="en-US" sz="2000" b="1" dirty="0" err="1" smtClean="0">
                <a:solidFill>
                  <a:srgbClr val="0000FF"/>
                </a:solidFill>
                <a:latin typeface="Courier New" panose="02070309020205020404" pitchFamily="49" charset="0"/>
              </a:rPr>
              <a:t>this</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a</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a:t>
            </a:r>
            <a:r>
              <a:rPr lang="en-US" sz="2000" b="1" dirty="0" smtClean="0">
                <a:solidFill>
                  <a:srgbClr val="000000"/>
                </a:solidFill>
                <a:latin typeface="Courier New" panose="02070309020205020404" pitchFamily="49" charset="0"/>
              </a:rPr>
              <a:t>  </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  </a:t>
            </a:r>
            <a:r>
              <a:rPr lang="en-US" sz="2000" dirty="0" smtClean="0">
                <a:solidFill>
                  <a:srgbClr val="8000FF"/>
                </a:solidFill>
                <a:latin typeface="Courier New" panose="02070309020205020404" pitchFamily="49" charset="0"/>
              </a:rPr>
              <a:t>public</a:t>
            </a:r>
            <a:r>
              <a:rPr lang="en-US" sz="2000" dirty="0" smtClean="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abstract</a:t>
            </a:r>
            <a:r>
              <a:rPr lang="en-US" sz="2000" dirty="0">
                <a:solidFill>
                  <a:srgbClr val="000000"/>
                </a:solidFill>
                <a:latin typeface="Courier New" panose="02070309020205020404" pitchFamily="49" charset="0"/>
              </a:rPr>
              <a:t> </a:t>
            </a:r>
            <a:r>
              <a:rPr lang="en-US" sz="2000" dirty="0" err="1">
                <a:solidFill>
                  <a:srgbClr val="8000FF"/>
                </a:solidFill>
                <a:latin typeface="Courier New" panose="02070309020205020404" pitchFamily="49" charset="0"/>
              </a:rPr>
              <a:t>int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calcula</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150719329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D1AED1-020E-42A8-919F-F35B8DD684A8}" type="slidenum">
              <a:rPr lang="en-US" altLang="es-MX">
                <a:latin typeface="Arial Black" panose="020B0A04020102020204" pitchFamily="34" charset="0"/>
              </a:rPr>
              <a:pPr/>
              <a:t>33</a:t>
            </a:fld>
            <a:endParaRPr lang="en-US" altLang="es-MX">
              <a:latin typeface="Arial Black" panose="020B0A04020102020204" pitchFamily="34" charset="0"/>
            </a:endParaRPr>
          </a:p>
        </p:txBody>
      </p:sp>
      <p:sp>
        <p:nvSpPr>
          <p:cNvPr id="32771" name="Rectangle 4"/>
          <p:cNvSpPr>
            <a:spLocks noGrp="1" noChangeArrowheads="1"/>
          </p:cNvSpPr>
          <p:nvPr>
            <p:ph type="title"/>
          </p:nvPr>
        </p:nvSpPr>
        <p:spPr>
          <a:xfrm>
            <a:off x="381000" y="241935"/>
            <a:ext cx="8229600" cy="1371600"/>
          </a:xfrm>
        </p:spPr>
        <p:txBody>
          <a:bodyPr/>
          <a:lstStyle/>
          <a:p>
            <a:pPr algn="ctr" eaLnBrk="1" hangingPunct="1"/>
            <a:r>
              <a:rPr lang="en-US" altLang="es-MX" dirty="0" err="1" smtClean="0"/>
              <a:t>Conclusiones</a:t>
            </a:r>
            <a:endParaRPr lang="en-US" altLang="es-MX" dirty="0" smtClean="0"/>
          </a:p>
        </p:txBody>
      </p:sp>
      <p:sp>
        <p:nvSpPr>
          <p:cNvPr id="176133" name="Rectangle 5"/>
          <p:cNvSpPr>
            <a:spLocks noChangeArrowheads="1"/>
          </p:cNvSpPr>
          <p:nvPr/>
        </p:nvSpPr>
        <p:spPr bwMode="auto">
          <a:xfrm>
            <a:off x="609600" y="1348800"/>
            <a:ext cx="83058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tabLst>
                <a:tab pos="457200" algn="r"/>
                <a:tab pos="2743200" algn="ctr"/>
                <a:tab pos="5486400" algn="r"/>
              </a:tabLst>
              <a:defRPr>
                <a:solidFill>
                  <a:schemeClr val="tx1"/>
                </a:solidFill>
                <a:latin typeface="Arial" panose="020B0604020202020204" pitchFamily="34" charset="0"/>
              </a:defRPr>
            </a:lvl1pPr>
            <a:lvl2pPr marL="742950" indent="-285750">
              <a:tabLst>
                <a:tab pos="457200" algn="r"/>
                <a:tab pos="2743200" algn="ctr"/>
                <a:tab pos="5486400" algn="r"/>
              </a:tabLst>
              <a:defRPr>
                <a:solidFill>
                  <a:schemeClr val="tx1"/>
                </a:solidFill>
                <a:latin typeface="Arial" panose="020B0604020202020204" pitchFamily="34" charset="0"/>
              </a:defRPr>
            </a:lvl2pPr>
            <a:lvl3pPr marL="1143000" indent="-228600">
              <a:tabLst>
                <a:tab pos="457200" algn="r"/>
                <a:tab pos="2743200" algn="ctr"/>
                <a:tab pos="5486400" algn="r"/>
              </a:tabLst>
              <a:defRPr>
                <a:solidFill>
                  <a:schemeClr val="tx1"/>
                </a:solidFill>
                <a:latin typeface="Arial" panose="020B0604020202020204" pitchFamily="34" charset="0"/>
              </a:defRPr>
            </a:lvl3pPr>
            <a:lvl4pPr marL="1600200" indent="-228600">
              <a:tabLst>
                <a:tab pos="457200" algn="r"/>
                <a:tab pos="2743200" algn="ctr"/>
                <a:tab pos="5486400" algn="r"/>
              </a:tabLst>
              <a:defRPr>
                <a:solidFill>
                  <a:schemeClr val="tx1"/>
                </a:solidFill>
                <a:latin typeface="Arial" panose="020B0604020202020204" pitchFamily="34" charset="0"/>
              </a:defRPr>
            </a:lvl4pPr>
            <a:lvl5pPr marL="2057400" indent="-228600">
              <a:tabLst>
                <a:tab pos="457200" algn="r"/>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9pPr>
          </a:lstStyle>
          <a:p>
            <a:r>
              <a:rPr lang="es-ES_tradnl" sz="3200" dirty="0">
                <a:latin typeface="+mn-lt"/>
              </a:rPr>
              <a:t>Se ha </a:t>
            </a:r>
            <a:r>
              <a:rPr lang="es-ES_tradnl" sz="3200" dirty="0" smtClean="0">
                <a:latin typeface="+mn-lt"/>
              </a:rPr>
              <a:t>visto </a:t>
            </a:r>
            <a:r>
              <a:rPr lang="es-ES_tradnl" sz="3200" dirty="0">
                <a:latin typeface="+mn-lt"/>
              </a:rPr>
              <a:t>en la </a:t>
            </a:r>
            <a:r>
              <a:rPr lang="es-ES_tradnl" sz="3200" dirty="0" smtClean="0">
                <a:latin typeface="+mn-lt"/>
              </a:rPr>
              <a:t>conferencia</a:t>
            </a:r>
            <a:r>
              <a:rPr lang="es-ES_tradnl" sz="3200" dirty="0">
                <a:latin typeface="+mn-lt"/>
              </a:rPr>
              <a:t>:</a:t>
            </a:r>
            <a:endParaRPr lang="es-MX" sz="3200" dirty="0">
              <a:latin typeface="+mn-lt"/>
            </a:endParaRPr>
          </a:p>
          <a:p>
            <a:pPr marL="342900" indent="-342900" eaLnBrk="1" hangingPunct="1">
              <a:buFont typeface="Arial" panose="020B0604020202020204" pitchFamily="34" charset="0"/>
              <a:buChar char="•"/>
            </a:pPr>
            <a:r>
              <a:rPr lang="es-MX" altLang="es-MX" sz="3200" dirty="0" smtClean="0">
                <a:latin typeface="+mn-lt"/>
              </a:rPr>
              <a:t>Herencia</a:t>
            </a:r>
          </a:p>
          <a:p>
            <a:pPr marL="1085850" lvl="1" indent="-342900" eaLnBrk="1" hangingPunct="1">
              <a:buFont typeface="Arial" panose="020B0604020202020204" pitchFamily="34" charset="0"/>
              <a:buChar char="•"/>
            </a:pPr>
            <a:r>
              <a:rPr lang="es-MX" altLang="es-MX" sz="3200" dirty="0">
                <a:latin typeface="+mn-lt"/>
              </a:rPr>
              <a:t>Forma de implementar en </a:t>
            </a:r>
            <a:r>
              <a:rPr lang="es-MX" altLang="es-MX" sz="3200" dirty="0" smtClean="0">
                <a:latin typeface="+mn-lt"/>
              </a:rPr>
              <a:t>Java</a:t>
            </a:r>
          </a:p>
          <a:p>
            <a:pPr marL="1085850" lvl="1" indent="-342900" eaLnBrk="1" hangingPunct="1">
              <a:buFont typeface="Arial" panose="020B0604020202020204" pitchFamily="34" charset="0"/>
              <a:buChar char="•"/>
            </a:pPr>
            <a:r>
              <a:rPr lang="es-MX" altLang="es-MX" sz="3200" dirty="0">
                <a:latin typeface="+mn-lt"/>
              </a:rPr>
              <a:t>Uso del </a:t>
            </a:r>
            <a:r>
              <a:rPr lang="es-MX" altLang="es-MX" sz="3200" dirty="0" err="1" smtClean="0">
                <a:latin typeface="+mn-lt"/>
              </a:rPr>
              <a:t>protected</a:t>
            </a:r>
            <a:endParaRPr lang="es-MX" altLang="es-MX" sz="3200" dirty="0" smtClean="0">
              <a:latin typeface="+mn-lt"/>
            </a:endParaRPr>
          </a:p>
          <a:p>
            <a:pPr marL="1085850" lvl="1" indent="-342900" eaLnBrk="1" hangingPunct="1">
              <a:buFont typeface="Arial" panose="020B0604020202020204" pitchFamily="34" charset="0"/>
              <a:buChar char="•"/>
            </a:pPr>
            <a:r>
              <a:rPr lang="es-MX" altLang="es-MX" sz="3200" dirty="0">
                <a:latin typeface="+mn-lt"/>
              </a:rPr>
              <a:t>Uso del </a:t>
            </a:r>
            <a:r>
              <a:rPr lang="es-MX" altLang="es-MX" sz="3200" dirty="0" smtClean="0">
                <a:latin typeface="+mn-lt"/>
              </a:rPr>
              <a:t>Final</a:t>
            </a:r>
          </a:p>
          <a:p>
            <a:pPr marL="457200" indent="-457200" eaLnBrk="1" hangingPunct="1">
              <a:buFont typeface="Arial" panose="020B0604020202020204" pitchFamily="34" charset="0"/>
              <a:buChar char="•"/>
            </a:pPr>
            <a:r>
              <a:rPr lang="es-MX" altLang="es-MX" sz="3200" dirty="0">
                <a:latin typeface="+mn-lt"/>
              </a:rPr>
              <a:t>Tipos de </a:t>
            </a:r>
            <a:r>
              <a:rPr lang="es-MX" altLang="es-MX" sz="3200" dirty="0" smtClean="0">
                <a:latin typeface="+mn-lt"/>
              </a:rPr>
              <a:t>Polimorfismo</a:t>
            </a:r>
          </a:p>
          <a:p>
            <a:pPr marL="1200150" lvl="1" indent="-457200" eaLnBrk="1" hangingPunct="1">
              <a:buFont typeface="Arial" panose="020B0604020202020204" pitchFamily="34" charset="0"/>
              <a:buChar char="•"/>
            </a:pPr>
            <a:r>
              <a:rPr lang="es-MX" altLang="es-MX" sz="3200" dirty="0" smtClean="0">
                <a:latin typeface="+mn-lt"/>
              </a:rPr>
              <a:t>Sobrecarga</a:t>
            </a:r>
          </a:p>
          <a:p>
            <a:pPr marL="1200150" lvl="1" indent="-457200" eaLnBrk="1" hangingPunct="1">
              <a:buFont typeface="Arial" panose="020B0604020202020204" pitchFamily="34" charset="0"/>
              <a:buChar char="•"/>
            </a:pPr>
            <a:r>
              <a:rPr lang="es-MX" altLang="es-MX" sz="3200" dirty="0" smtClean="0">
                <a:latin typeface="+mn-lt"/>
              </a:rPr>
              <a:t>Anulación</a:t>
            </a:r>
          </a:p>
          <a:p>
            <a:pPr marL="1200150" lvl="1" indent="-457200" eaLnBrk="1" hangingPunct="1">
              <a:buFont typeface="Arial" panose="020B0604020202020204" pitchFamily="34" charset="0"/>
              <a:buChar char="•"/>
            </a:pPr>
            <a:r>
              <a:rPr lang="es-MX" altLang="es-MX" sz="3200" dirty="0">
                <a:latin typeface="+mn-lt"/>
              </a:rPr>
              <a:t>M</a:t>
            </a:r>
            <a:r>
              <a:rPr lang="es-MX" altLang="es-MX" sz="3200" dirty="0" smtClean="0">
                <a:latin typeface="+mn-lt"/>
              </a:rPr>
              <a:t>étodos </a:t>
            </a:r>
            <a:r>
              <a:rPr lang="es-MX" altLang="es-MX" sz="3200" dirty="0">
                <a:latin typeface="+mn-lt"/>
              </a:rPr>
              <a:t>diferidos (uso del </a:t>
            </a:r>
            <a:r>
              <a:rPr lang="es-MX" altLang="es-MX" sz="3200" b="1" i="1" dirty="0" err="1">
                <a:latin typeface="+mn-lt"/>
              </a:rPr>
              <a:t>abstract</a:t>
            </a:r>
            <a:r>
              <a:rPr lang="es-MX" altLang="es-MX" sz="3200" dirty="0">
                <a:latin typeface="+mn-lt"/>
              </a:rPr>
              <a:t>)</a:t>
            </a:r>
          </a:p>
          <a:p>
            <a:pPr marL="342900" indent="-342900" eaLnBrk="1" hangingPunct="1">
              <a:buFont typeface="Arial" panose="020B0604020202020204" pitchFamily="34" charset="0"/>
              <a:buChar char="•"/>
            </a:pPr>
            <a:endParaRPr lang="es-MX" altLang="es-MX" sz="3200" dirty="0" smtClean="0">
              <a:latin typeface="+mn-lt"/>
            </a:endParaRPr>
          </a:p>
          <a:p>
            <a:pPr marL="342900" indent="-342900" eaLnBrk="1" hangingPunct="1">
              <a:buFont typeface="Arial" panose="020B0604020202020204" pitchFamily="34" charset="0"/>
              <a:buChar char="•"/>
            </a:pPr>
            <a:endParaRPr lang="es-ES_tradnl" altLang="es-MX" sz="3200" dirty="0">
              <a:latin typeface="+mn-lt"/>
            </a:endParaRPr>
          </a:p>
        </p:txBody>
      </p:sp>
      <p:sp>
        <p:nvSpPr>
          <p:cNvPr id="3" name="CuadroTexto 2"/>
          <p:cNvSpPr txBox="1"/>
          <p:nvPr/>
        </p:nvSpPr>
        <p:spPr>
          <a:xfrm>
            <a:off x="2133600" y="5562600"/>
            <a:ext cx="184731" cy="369332"/>
          </a:xfrm>
          <a:prstGeom prst="rect">
            <a:avLst/>
          </a:prstGeom>
          <a:noFill/>
        </p:spPr>
        <p:txBody>
          <a:bodyPr wrap="none" rtlCol="0">
            <a:spAutoFit/>
          </a:bodyPr>
          <a:lstStyle/>
          <a:p>
            <a:endParaRPr lang="es-MX"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6133">
                                            <p:txEl>
                                              <p:pRg st="0" end="0"/>
                                            </p:txEl>
                                          </p:spTgt>
                                        </p:tgtEl>
                                        <p:attrNameLst>
                                          <p:attrName>style.visibility</p:attrName>
                                        </p:attrNameLst>
                                      </p:cBhvr>
                                      <p:to>
                                        <p:strVal val="visible"/>
                                      </p:to>
                                    </p:set>
                                    <p:animEffect transition="in" filter="blinds(horizontal)">
                                      <p:cBhvr>
                                        <p:cTn id="7" dur="500"/>
                                        <p:tgtEl>
                                          <p:spTgt spid="176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6133">
                                            <p:txEl>
                                              <p:pRg st="1" end="1"/>
                                            </p:txEl>
                                          </p:spTgt>
                                        </p:tgtEl>
                                        <p:attrNameLst>
                                          <p:attrName>style.visibility</p:attrName>
                                        </p:attrNameLst>
                                      </p:cBhvr>
                                      <p:to>
                                        <p:strVal val="visible"/>
                                      </p:to>
                                    </p:set>
                                    <p:animEffect transition="in" filter="blinds(horizontal)">
                                      <p:cBhvr>
                                        <p:cTn id="12" dur="500"/>
                                        <p:tgtEl>
                                          <p:spTgt spid="176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6133">
                                            <p:txEl>
                                              <p:pRg st="2" end="2"/>
                                            </p:txEl>
                                          </p:spTgt>
                                        </p:tgtEl>
                                        <p:attrNameLst>
                                          <p:attrName>style.visibility</p:attrName>
                                        </p:attrNameLst>
                                      </p:cBhvr>
                                      <p:to>
                                        <p:strVal val="visible"/>
                                      </p:to>
                                    </p:set>
                                    <p:animEffect transition="in" filter="blinds(horizontal)">
                                      <p:cBhvr>
                                        <p:cTn id="17" dur="500"/>
                                        <p:tgtEl>
                                          <p:spTgt spid="176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6133">
                                            <p:txEl>
                                              <p:pRg st="3" end="3"/>
                                            </p:txEl>
                                          </p:spTgt>
                                        </p:tgtEl>
                                        <p:attrNameLst>
                                          <p:attrName>style.visibility</p:attrName>
                                        </p:attrNameLst>
                                      </p:cBhvr>
                                      <p:to>
                                        <p:strVal val="visible"/>
                                      </p:to>
                                    </p:set>
                                    <p:animEffect transition="in" filter="blinds(horizontal)">
                                      <p:cBhvr>
                                        <p:cTn id="22" dur="500"/>
                                        <p:tgtEl>
                                          <p:spTgt spid="1761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6133">
                                            <p:txEl>
                                              <p:pRg st="4" end="4"/>
                                            </p:txEl>
                                          </p:spTgt>
                                        </p:tgtEl>
                                        <p:attrNameLst>
                                          <p:attrName>style.visibility</p:attrName>
                                        </p:attrNameLst>
                                      </p:cBhvr>
                                      <p:to>
                                        <p:strVal val="visible"/>
                                      </p:to>
                                    </p:set>
                                    <p:animEffect transition="in" filter="blinds(horizontal)">
                                      <p:cBhvr>
                                        <p:cTn id="27" dur="500"/>
                                        <p:tgtEl>
                                          <p:spTgt spid="1761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6133">
                                            <p:txEl>
                                              <p:pRg st="5" end="5"/>
                                            </p:txEl>
                                          </p:spTgt>
                                        </p:tgtEl>
                                        <p:attrNameLst>
                                          <p:attrName>style.visibility</p:attrName>
                                        </p:attrNameLst>
                                      </p:cBhvr>
                                      <p:to>
                                        <p:strVal val="visible"/>
                                      </p:to>
                                    </p:set>
                                    <p:animEffect transition="in" filter="blinds(horizontal)">
                                      <p:cBhvr>
                                        <p:cTn id="32" dur="500"/>
                                        <p:tgtEl>
                                          <p:spTgt spid="17613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6133">
                                            <p:txEl>
                                              <p:pRg st="6" end="6"/>
                                            </p:txEl>
                                          </p:spTgt>
                                        </p:tgtEl>
                                        <p:attrNameLst>
                                          <p:attrName>style.visibility</p:attrName>
                                        </p:attrNameLst>
                                      </p:cBhvr>
                                      <p:to>
                                        <p:strVal val="visible"/>
                                      </p:to>
                                    </p:set>
                                    <p:animEffect transition="in" filter="blinds(horizontal)">
                                      <p:cBhvr>
                                        <p:cTn id="37" dur="500"/>
                                        <p:tgtEl>
                                          <p:spTgt spid="17613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6133">
                                            <p:txEl>
                                              <p:pRg st="7" end="7"/>
                                            </p:txEl>
                                          </p:spTgt>
                                        </p:tgtEl>
                                        <p:attrNameLst>
                                          <p:attrName>style.visibility</p:attrName>
                                        </p:attrNameLst>
                                      </p:cBhvr>
                                      <p:to>
                                        <p:strVal val="visible"/>
                                      </p:to>
                                    </p:set>
                                    <p:animEffect transition="in" filter="blinds(horizontal)">
                                      <p:cBhvr>
                                        <p:cTn id="42" dur="500"/>
                                        <p:tgtEl>
                                          <p:spTgt spid="17613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6133">
                                            <p:txEl>
                                              <p:pRg st="8" end="8"/>
                                            </p:txEl>
                                          </p:spTgt>
                                        </p:tgtEl>
                                        <p:attrNameLst>
                                          <p:attrName>style.visibility</p:attrName>
                                        </p:attrNameLst>
                                      </p:cBhvr>
                                      <p:to>
                                        <p:strVal val="visible"/>
                                      </p:to>
                                    </p:set>
                                    <p:animEffect transition="in" filter="blinds(horizontal)">
                                      <p:cBhvr>
                                        <p:cTn id="47" dur="500"/>
                                        <p:tgtEl>
                                          <p:spTgt spid="17613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4</a:t>
            </a:fld>
            <a:endParaRPr lang="en-US" altLang="es-MX"/>
          </a:p>
        </p:txBody>
      </p:sp>
      <p:sp>
        <p:nvSpPr>
          <p:cNvPr id="6" name="Rectangle 4"/>
          <p:cNvSpPr txBox="1">
            <a:spLocks noChangeArrowheads="1"/>
          </p:cNvSpPr>
          <p:nvPr/>
        </p:nvSpPr>
        <p:spPr bwMode="auto">
          <a:xfrm>
            <a:off x="457200" y="3048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6</a:t>
            </a:r>
            <a:r>
              <a:rPr lang="es-ES_tradnl" altLang="es-MX" sz="4000" b="1" kern="0" dirty="0" smtClean="0"/>
              <a:t>.1 </a:t>
            </a:r>
            <a:r>
              <a:rPr lang="es-MX" altLang="es-MX" sz="4000" b="1" kern="0" dirty="0" smtClean="0"/>
              <a:t>Herencia</a:t>
            </a:r>
            <a:endParaRPr lang="en-US" altLang="es-MX" sz="4000" b="1" kern="0" dirty="0" smtClean="0"/>
          </a:p>
        </p:txBody>
      </p:sp>
      <p:pic>
        <p:nvPicPr>
          <p:cNvPr id="1026" name="Picture 2" descr="Jerarquía de cl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653" y="1905000"/>
            <a:ext cx="7290694" cy="349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8773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5</a:t>
            </a:fld>
            <a:endParaRPr lang="en-US" altLang="es-MX"/>
          </a:p>
        </p:txBody>
      </p:sp>
      <p:sp>
        <p:nvSpPr>
          <p:cNvPr id="7" name="Rectángulo 6"/>
          <p:cNvSpPr/>
          <p:nvPr/>
        </p:nvSpPr>
        <p:spPr>
          <a:xfrm>
            <a:off x="381000" y="1676400"/>
            <a:ext cx="8458200" cy="4401205"/>
          </a:xfrm>
          <a:prstGeom prst="rect">
            <a:avLst/>
          </a:prstGeom>
        </p:spPr>
        <p:txBody>
          <a:bodyPr wrap="square">
            <a:spAutoFit/>
          </a:bodyPr>
          <a:lstStyle/>
          <a:p>
            <a:pPr algn="just"/>
            <a:r>
              <a:rPr lang="es-MX" sz="2800" dirty="0"/>
              <a:t>La </a:t>
            </a:r>
            <a:r>
              <a:rPr lang="es-MX" sz="2800" b="1" dirty="0"/>
              <a:t>herencia</a:t>
            </a:r>
            <a:r>
              <a:rPr lang="es-MX" sz="2800" dirty="0"/>
              <a:t> es específica de la programación orientada a objetos, donde una clase nueva se crea a partir de una clase existente. La herencia (a la que habitualmente se denomina subclase) proviene del hecho de que la subclase (la nueva clase creada) contiene las atributos y métodos de la clase primaria. La principal ventaja de la herencia es la capacidad para definir atributos y métodos nuevos para la subclase, que luego se aplican a los atributos y métodos heredados. </a:t>
            </a:r>
          </a:p>
        </p:txBody>
      </p:sp>
      <p:sp>
        <p:nvSpPr>
          <p:cNvPr id="9" name="Rectangle 4"/>
          <p:cNvSpPr txBox="1">
            <a:spLocks noChangeArrowheads="1"/>
          </p:cNvSpPr>
          <p:nvPr/>
        </p:nvSpPr>
        <p:spPr bwMode="auto">
          <a:xfrm>
            <a:off x="457200" y="3048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6</a:t>
            </a:r>
            <a:r>
              <a:rPr lang="es-ES_tradnl" altLang="es-MX" sz="4000" b="1" kern="0" dirty="0" smtClean="0"/>
              <a:t>.1 </a:t>
            </a:r>
            <a:r>
              <a:rPr lang="es-MX" altLang="es-MX" sz="4000" b="1" kern="0" dirty="0" smtClean="0"/>
              <a:t>Herencia</a:t>
            </a:r>
            <a:endParaRPr lang="en-US" altLang="es-MX" sz="4000" b="1" kern="0" dirty="0" smtClean="0"/>
          </a:p>
        </p:txBody>
      </p:sp>
    </p:spTree>
    <p:extLst>
      <p:ext uri="{BB962C8B-B14F-4D97-AF65-F5344CB8AC3E}">
        <p14:creationId xmlns:p14="http://schemas.microsoft.com/office/powerpoint/2010/main" val="320996020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6</a:t>
            </a:fld>
            <a:endParaRPr lang="en-US" altLang="es-MX"/>
          </a:p>
        </p:txBody>
      </p:sp>
      <p:sp>
        <p:nvSpPr>
          <p:cNvPr id="5" name="Rectángulo 4"/>
          <p:cNvSpPr/>
          <p:nvPr/>
        </p:nvSpPr>
        <p:spPr>
          <a:xfrm>
            <a:off x="443345" y="1242566"/>
            <a:ext cx="8243455" cy="5463034"/>
          </a:xfrm>
          <a:prstGeom prst="rect">
            <a:avLst/>
          </a:prstGeom>
        </p:spPr>
        <p:txBody>
          <a:bodyPr wrap="square">
            <a:spAutoFit/>
          </a:bodyPr>
          <a:lstStyle/>
          <a:p>
            <a:pPr algn="just">
              <a:spcAft>
                <a:spcPts val="0"/>
              </a:spcAft>
            </a:pPr>
            <a:r>
              <a:rPr lang="es-ES_tradnl" sz="2800" dirty="0">
                <a:latin typeface="+mn-lt"/>
                <a:ea typeface="Times New Roman" panose="02020603050405020304" pitchFamily="18" charset="0"/>
              </a:rPr>
              <a:t>La implementación de la herencia en Java  es relativamente </a:t>
            </a:r>
            <a:r>
              <a:rPr lang="es-ES_tradnl" sz="2800" dirty="0" smtClean="0">
                <a:latin typeface="+mn-lt"/>
                <a:ea typeface="Times New Roman" panose="02020603050405020304" pitchFamily="18" charset="0"/>
              </a:rPr>
              <a:t>sencilla:</a:t>
            </a:r>
            <a:endParaRPr lang="es-MX" sz="2800" dirty="0" smtClean="0">
              <a:latin typeface="+mn-lt"/>
              <a:ea typeface="Times New Roman" panose="02020603050405020304" pitchFamily="18" charset="0"/>
            </a:endParaRPr>
          </a:p>
          <a:p>
            <a:pPr algn="just">
              <a:spcAft>
                <a:spcPts val="0"/>
              </a:spcAft>
            </a:pPr>
            <a:endParaRPr lang="es-MX" sz="2800" dirty="0">
              <a:latin typeface="+mn-lt"/>
              <a:ea typeface="Times New Roman" panose="02020603050405020304" pitchFamily="18" charset="0"/>
            </a:endParaRPr>
          </a:p>
          <a:p>
            <a:pPr algn="just">
              <a:spcAft>
                <a:spcPts val="0"/>
              </a:spcAft>
            </a:pPr>
            <a:r>
              <a:rPr lang="es-ES_tradnl" sz="2400" dirty="0" err="1" smtClean="0">
                <a:latin typeface="+mn-lt"/>
                <a:ea typeface="Times New Roman" panose="02020603050405020304" pitchFamily="18" charset="0"/>
              </a:rPr>
              <a:t>class</a:t>
            </a:r>
            <a:r>
              <a:rPr lang="es-ES_tradnl" sz="2400" dirty="0" smtClean="0">
                <a:latin typeface="+mn-lt"/>
                <a:ea typeface="Times New Roman" panose="02020603050405020304" pitchFamily="18" charset="0"/>
              </a:rPr>
              <a:t> </a:t>
            </a:r>
            <a:r>
              <a:rPr lang="es-ES_tradnl" sz="2400" dirty="0">
                <a:latin typeface="+mn-lt"/>
                <a:ea typeface="Times New Roman" panose="02020603050405020304" pitchFamily="18" charset="0"/>
              </a:rPr>
              <a:t>&lt;nombre clase&gt; </a:t>
            </a:r>
            <a:r>
              <a:rPr lang="es-ES_tradnl" sz="2400" dirty="0" err="1">
                <a:latin typeface="+mn-lt"/>
                <a:ea typeface="Times New Roman" panose="02020603050405020304" pitchFamily="18" charset="0"/>
              </a:rPr>
              <a:t>extends</a:t>
            </a:r>
            <a:r>
              <a:rPr lang="es-ES_tradnl" sz="2400" dirty="0">
                <a:latin typeface="+mn-lt"/>
                <a:ea typeface="Times New Roman" panose="02020603050405020304" pitchFamily="18" charset="0"/>
              </a:rPr>
              <a:t> &lt;nombre clase </a:t>
            </a:r>
            <a:r>
              <a:rPr lang="es-ES_tradnl" sz="2400" dirty="0" err="1">
                <a:latin typeface="+mn-lt"/>
                <a:ea typeface="Times New Roman" panose="02020603050405020304" pitchFamily="18" charset="0"/>
              </a:rPr>
              <a:t>ancestra</a:t>
            </a:r>
            <a:r>
              <a:rPr lang="es-ES_tradnl" sz="2400" dirty="0" smtClean="0">
                <a:latin typeface="+mn-lt"/>
                <a:ea typeface="Times New Roman" panose="02020603050405020304" pitchFamily="18" charset="0"/>
              </a:rPr>
              <a:t>&gt;</a:t>
            </a:r>
          </a:p>
          <a:p>
            <a:pPr algn="just">
              <a:spcAft>
                <a:spcPts val="0"/>
              </a:spcAft>
            </a:pPr>
            <a:r>
              <a:rPr lang="es-ES_tradnl" sz="2400" dirty="0" smtClean="0">
                <a:latin typeface="+mn-lt"/>
                <a:ea typeface="Times New Roman" panose="02020603050405020304" pitchFamily="18" charset="0"/>
              </a:rPr>
              <a:t>{</a:t>
            </a:r>
            <a:endParaRPr lang="es-MX" sz="2400" dirty="0">
              <a:latin typeface="+mn-lt"/>
              <a:ea typeface="Times New Roman" panose="02020603050405020304" pitchFamily="18" charset="0"/>
            </a:endParaRPr>
          </a:p>
          <a:p>
            <a:pPr marL="457200">
              <a:spcAft>
                <a:spcPts val="0"/>
              </a:spcAft>
            </a:pPr>
            <a:r>
              <a:rPr lang="es-ES_tradnl" sz="2400" dirty="0">
                <a:latin typeface="+mn-lt"/>
                <a:ea typeface="Times New Roman" panose="02020603050405020304" pitchFamily="18" charset="0"/>
              </a:rPr>
              <a:t>    </a:t>
            </a:r>
            <a:r>
              <a:rPr lang="es-ES_tradnl" sz="2400" dirty="0" smtClean="0">
                <a:latin typeface="+mn-lt"/>
                <a:ea typeface="Times New Roman" panose="02020603050405020304" pitchFamily="18" charset="0"/>
              </a:rPr>
              <a:t>…..</a:t>
            </a:r>
          </a:p>
          <a:p>
            <a:pPr marL="457200">
              <a:spcAft>
                <a:spcPts val="0"/>
              </a:spcAft>
            </a:pPr>
            <a:endParaRPr lang="es-ES_tradnl" sz="2400" dirty="0">
              <a:latin typeface="+mn-lt"/>
              <a:ea typeface="Times New Roman" panose="02020603050405020304" pitchFamily="18" charset="0"/>
            </a:endParaRPr>
          </a:p>
          <a:p>
            <a:pPr marL="457200">
              <a:spcAft>
                <a:spcPts val="0"/>
              </a:spcAft>
            </a:pPr>
            <a:r>
              <a:rPr lang="es-ES_tradnl" sz="2400" dirty="0" smtClean="0">
                <a:latin typeface="+mn-lt"/>
                <a:ea typeface="Times New Roman" panose="02020603050405020304" pitchFamily="18" charset="0"/>
              </a:rPr>
              <a:t>}</a:t>
            </a:r>
            <a:endParaRPr lang="es-MX" sz="2400" dirty="0">
              <a:latin typeface="+mn-lt"/>
              <a:ea typeface="Times New Roman" panose="02020603050405020304" pitchFamily="18" charset="0"/>
            </a:endParaRPr>
          </a:p>
          <a:p>
            <a:pPr marL="457200">
              <a:spcAft>
                <a:spcPts val="0"/>
              </a:spcAft>
            </a:pPr>
            <a:r>
              <a:rPr lang="es-ES_tradnl" sz="2800" dirty="0">
                <a:latin typeface="+mn-lt"/>
                <a:ea typeface="Times New Roman" panose="02020603050405020304" pitchFamily="18" charset="0"/>
              </a:rPr>
              <a:t> </a:t>
            </a:r>
            <a:endParaRPr lang="es-MX" sz="2800" dirty="0">
              <a:latin typeface="+mn-lt"/>
              <a:ea typeface="Times New Roman" panose="02020603050405020304" pitchFamily="18" charset="0"/>
            </a:endParaRPr>
          </a:p>
          <a:p>
            <a:pPr algn="just">
              <a:spcBef>
                <a:spcPts val="600"/>
              </a:spcBef>
              <a:spcAft>
                <a:spcPts val="0"/>
              </a:spcAft>
            </a:pPr>
            <a:r>
              <a:rPr lang="es-ES_tradnl" sz="2800" dirty="0">
                <a:latin typeface="+mn-lt"/>
                <a:ea typeface="Times New Roman" panose="02020603050405020304" pitchFamily="18" charset="0"/>
              </a:rPr>
              <a:t>Al hacer la declaración de la herencia en la subclase ya se tienen todos los atributos y los métodos de la superclase, queda declarar los elementos específicos de la subclase. </a:t>
            </a:r>
            <a:endParaRPr lang="es-MX" sz="2800" dirty="0">
              <a:effectLst/>
              <a:latin typeface="+mn-lt"/>
              <a:ea typeface="Times New Roman" panose="02020603050405020304" pitchFamily="18" charset="0"/>
            </a:endParaRPr>
          </a:p>
        </p:txBody>
      </p:sp>
      <p:sp>
        <p:nvSpPr>
          <p:cNvPr id="6" name="Rectangle 4"/>
          <p:cNvSpPr txBox="1">
            <a:spLocks noChangeArrowheads="1"/>
          </p:cNvSpPr>
          <p:nvPr/>
        </p:nvSpPr>
        <p:spPr bwMode="auto">
          <a:xfrm>
            <a:off x="471055" y="110837"/>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6</a:t>
            </a:r>
            <a:r>
              <a:rPr lang="es-ES_tradnl" altLang="es-MX" sz="4000" b="1" kern="0" dirty="0" smtClean="0"/>
              <a:t>.1 </a:t>
            </a:r>
            <a:r>
              <a:rPr lang="es-MX" altLang="es-MX" sz="4000" b="1" kern="0" dirty="0" smtClean="0"/>
              <a:t>Herencia</a:t>
            </a:r>
            <a:endParaRPr lang="en-US" altLang="es-MX" sz="4000" b="1" kern="0" dirty="0" smtClean="0"/>
          </a:p>
        </p:txBody>
      </p:sp>
    </p:spTree>
    <p:extLst>
      <p:ext uri="{BB962C8B-B14F-4D97-AF65-F5344CB8AC3E}">
        <p14:creationId xmlns:p14="http://schemas.microsoft.com/office/powerpoint/2010/main" val="31338008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7</a:t>
            </a:fld>
            <a:endParaRPr lang="en-US" altLang="es-MX"/>
          </a:p>
        </p:txBody>
      </p:sp>
      <p:sp>
        <p:nvSpPr>
          <p:cNvPr id="5" name="Rectangle 4"/>
          <p:cNvSpPr txBox="1">
            <a:spLocks noChangeArrowheads="1"/>
          </p:cNvSpPr>
          <p:nvPr/>
        </p:nvSpPr>
        <p:spPr bwMode="auto">
          <a:xfrm>
            <a:off x="464128"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6</a:t>
            </a:r>
            <a:r>
              <a:rPr lang="es-ES_tradnl" altLang="es-MX" sz="4000" b="1" kern="0" dirty="0" smtClean="0"/>
              <a:t>.1 </a:t>
            </a:r>
            <a:r>
              <a:rPr lang="es-MX" altLang="es-MX" sz="4000" b="1" kern="0" dirty="0" smtClean="0"/>
              <a:t>Herencia</a:t>
            </a:r>
            <a:endParaRPr lang="en-US" altLang="es-MX" sz="4000" b="1" kern="0" dirty="0" smtClean="0"/>
          </a:p>
        </p:txBody>
      </p:sp>
      <p:sp>
        <p:nvSpPr>
          <p:cNvPr id="6" name="Rectángulo 5"/>
          <p:cNvSpPr/>
          <p:nvPr/>
        </p:nvSpPr>
        <p:spPr>
          <a:xfrm>
            <a:off x="180110" y="1143000"/>
            <a:ext cx="8811490" cy="5293757"/>
          </a:xfrm>
          <a:prstGeom prst="rect">
            <a:avLst/>
          </a:prstGeom>
        </p:spPr>
        <p:txBody>
          <a:bodyPr wrap="square">
            <a:spAutoFit/>
          </a:bodyPr>
          <a:lstStyle/>
          <a:p>
            <a:pPr>
              <a:spcBef>
                <a:spcPts val="600"/>
              </a:spcBef>
              <a:spcAft>
                <a:spcPts val="0"/>
              </a:spcAft>
            </a:pPr>
            <a:r>
              <a:rPr lang="es-ES_tradnl" sz="2200" dirty="0">
                <a:latin typeface="+mn-lt"/>
                <a:ea typeface="Times New Roman" panose="02020603050405020304" pitchFamily="18" charset="0"/>
              </a:rPr>
              <a:t>Algunas consideraciones importantes son:</a:t>
            </a:r>
            <a:endParaRPr lang="es-MX" sz="2200" dirty="0">
              <a:latin typeface="+mn-lt"/>
              <a:ea typeface="Times New Roman" panose="02020603050405020304" pitchFamily="18" charset="0"/>
            </a:endParaRPr>
          </a:p>
          <a:p>
            <a:pPr marL="342900" lvl="0" indent="-342900">
              <a:spcBef>
                <a:spcPts val="600"/>
              </a:spcBef>
              <a:spcAft>
                <a:spcPts val="0"/>
              </a:spcAft>
              <a:buFont typeface="Symbol" panose="05050102010706020507" pitchFamily="18" charset="2"/>
              <a:buChar char=""/>
              <a:tabLst>
                <a:tab pos="457200" algn="l"/>
              </a:tabLst>
            </a:pPr>
            <a:r>
              <a:rPr lang="es-ES_tradnl" sz="2200" dirty="0">
                <a:latin typeface="+mn-lt"/>
                <a:ea typeface="Times New Roman" panose="02020603050405020304" pitchFamily="18" charset="0"/>
              </a:rPr>
              <a:t>No es posible, en este caso, eliminar nada de la superclase.</a:t>
            </a:r>
            <a:endParaRPr lang="es-MX" sz="2200" dirty="0">
              <a:latin typeface="+mn-lt"/>
              <a:ea typeface="Times New Roman" panose="02020603050405020304" pitchFamily="18" charset="0"/>
            </a:endParaRPr>
          </a:p>
          <a:p>
            <a:pPr marL="342900" lvl="0" indent="-342900" algn="just">
              <a:spcBef>
                <a:spcPts val="600"/>
              </a:spcBef>
              <a:spcAft>
                <a:spcPts val="0"/>
              </a:spcAft>
              <a:buFont typeface="Symbol" panose="05050102010706020507" pitchFamily="18" charset="2"/>
              <a:buChar char=""/>
              <a:tabLst>
                <a:tab pos="457200" algn="l"/>
              </a:tabLst>
            </a:pPr>
            <a:r>
              <a:rPr lang="es-ES_tradnl" sz="2200" dirty="0">
                <a:latin typeface="+mn-lt"/>
                <a:ea typeface="Times New Roman" panose="02020603050405020304" pitchFamily="18" charset="0"/>
              </a:rPr>
              <a:t>Se pueden redefinir atributos y </a:t>
            </a:r>
            <a:r>
              <a:rPr lang="es-ES_tradnl" sz="2200" dirty="0" smtClean="0">
                <a:latin typeface="+mn-lt"/>
                <a:ea typeface="Times New Roman" panose="02020603050405020304" pitchFamily="18" charset="0"/>
              </a:rPr>
              <a:t>métodos, o </a:t>
            </a:r>
            <a:r>
              <a:rPr lang="es-ES_tradnl" sz="2200" dirty="0">
                <a:latin typeface="+mn-lt"/>
                <a:ea typeface="Times New Roman" panose="02020603050405020304" pitchFamily="18" charset="0"/>
              </a:rPr>
              <a:t>sea incorporar a la subclase atributos y métodos con el mismo nombre que en la </a:t>
            </a:r>
            <a:r>
              <a:rPr lang="es-ES_tradnl" sz="2200" dirty="0" smtClean="0">
                <a:latin typeface="+mn-lt"/>
                <a:ea typeface="Times New Roman" panose="02020603050405020304" pitchFamily="18" charset="0"/>
              </a:rPr>
              <a:t>superclase, </a:t>
            </a:r>
            <a:r>
              <a:rPr lang="es-ES_tradnl" sz="2200" dirty="0">
                <a:latin typeface="+mn-lt"/>
                <a:ea typeface="Times New Roman" panose="02020603050405020304" pitchFamily="18" charset="0"/>
              </a:rPr>
              <a:t>en este caso se dice que el atributo o método de la subclase </a:t>
            </a:r>
            <a:r>
              <a:rPr lang="es-ES_tradnl" sz="2200" b="1" dirty="0">
                <a:latin typeface="+mn-lt"/>
                <a:ea typeface="Times New Roman" panose="02020603050405020304" pitchFamily="18" charset="0"/>
              </a:rPr>
              <a:t>anula</a:t>
            </a:r>
            <a:r>
              <a:rPr lang="es-ES_tradnl" sz="2200" dirty="0">
                <a:latin typeface="+mn-lt"/>
                <a:ea typeface="Times New Roman" panose="02020603050405020304" pitchFamily="18" charset="0"/>
              </a:rPr>
              <a:t> el atributo o método del ancestro.</a:t>
            </a:r>
            <a:endParaRPr lang="es-MX" sz="2200" dirty="0">
              <a:latin typeface="+mn-lt"/>
              <a:ea typeface="Times New Roman" panose="02020603050405020304" pitchFamily="18" charset="0"/>
            </a:endParaRPr>
          </a:p>
          <a:p>
            <a:pPr marL="342900" lvl="0" indent="-342900" algn="just">
              <a:spcBef>
                <a:spcPts val="600"/>
              </a:spcBef>
              <a:spcAft>
                <a:spcPts val="0"/>
              </a:spcAft>
              <a:buFont typeface="Symbol" panose="05050102010706020507" pitchFamily="18" charset="2"/>
              <a:buChar char=""/>
              <a:tabLst>
                <a:tab pos="457200" algn="l"/>
              </a:tabLst>
            </a:pPr>
            <a:r>
              <a:rPr lang="es-ES_tradnl" sz="2200" dirty="0">
                <a:latin typeface="+mn-lt"/>
                <a:ea typeface="Times New Roman" panose="02020603050405020304" pitchFamily="18" charset="0"/>
              </a:rPr>
              <a:t>Se puede activar el constructor de la clase </a:t>
            </a:r>
            <a:r>
              <a:rPr lang="es-ES_tradnl" sz="2200" dirty="0" err="1">
                <a:latin typeface="+mn-lt"/>
                <a:ea typeface="Times New Roman" panose="02020603050405020304" pitchFamily="18" charset="0"/>
              </a:rPr>
              <a:t>ancestra</a:t>
            </a:r>
            <a:r>
              <a:rPr lang="es-ES_tradnl" sz="2200" dirty="0">
                <a:latin typeface="+mn-lt"/>
                <a:ea typeface="Times New Roman" panose="02020603050405020304" pitchFamily="18" charset="0"/>
              </a:rPr>
              <a:t> con la instrucción </a:t>
            </a:r>
            <a:r>
              <a:rPr lang="es-ES_tradnl" sz="2200" b="1" dirty="0" err="1">
                <a:latin typeface="+mn-lt"/>
                <a:ea typeface="Times New Roman" panose="02020603050405020304" pitchFamily="18" charset="0"/>
              </a:rPr>
              <a:t>super</a:t>
            </a:r>
            <a:r>
              <a:rPr lang="es-ES_tradnl" sz="2200" dirty="0">
                <a:latin typeface="+mn-lt"/>
                <a:ea typeface="Times New Roman" panose="02020603050405020304" pitchFamily="18" charset="0"/>
              </a:rPr>
              <a:t>(&lt;</a:t>
            </a:r>
            <a:r>
              <a:rPr lang="es-ES_tradnl" sz="2200" dirty="0" smtClean="0">
                <a:latin typeface="+mn-lt"/>
                <a:ea typeface="Times New Roman" panose="02020603050405020304" pitchFamily="18" charset="0"/>
              </a:rPr>
              <a:t>parámetros&gt;). Esta </a:t>
            </a:r>
            <a:r>
              <a:rPr lang="es-ES_tradnl" sz="2200" dirty="0">
                <a:latin typeface="+mn-lt"/>
                <a:ea typeface="Times New Roman" panose="02020603050405020304" pitchFamily="18" charset="0"/>
              </a:rPr>
              <a:t>instrucción </a:t>
            </a:r>
            <a:r>
              <a:rPr lang="es-ES_tradnl" sz="2200" b="1" dirty="0">
                <a:latin typeface="+mn-lt"/>
                <a:ea typeface="Times New Roman" panose="02020603050405020304" pitchFamily="18" charset="0"/>
              </a:rPr>
              <a:t>TIENE</a:t>
            </a:r>
            <a:r>
              <a:rPr lang="es-ES_tradnl" sz="2200" dirty="0">
                <a:latin typeface="+mn-lt"/>
                <a:ea typeface="Times New Roman" panose="02020603050405020304" pitchFamily="18" charset="0"/>
              </a:rPr>
              <a:t> que ser la primera que se coloque en el constructor, los parámetros del </a:t>
            </a:r>
            <a:r>
              <a:rPr lang="es-ES_tradnl" sz="2200" dirty="0" err="1">
                <a:latin typeface="+mn-lt"/>
                <a:ea typeface="Times New Roman" panose="02020603050405020304" pitchFamily="18" charset="0"/>
              </a:rPr>
              <a:t>super</a:t>
            </a:r>
            <a:r>
              <a:rPr lang="es-ES_tradnl" sz="2200" dirty="0">
                <a:latin typeface="+mn-lt"/>
                <a:ea typeface="Times New Roman" panose="02020603050405020304" pitchFamily="18" charset="0"/>
              </a:rPr>
              <a:t> son los parámetros que necesita el constructor que se activa.</a:t>
            </a:r>
            <a:endParaRPr lang="es-MX" sz="2200" dirty="0">
              <a:latin typeface="+mn-lt"/>
              <a:ea typeface="Times New Roman" panose="02020603050405020304" pitchFamily="18" charset="0"/>
            </a:endParaRPr>
          </a:p>
          <a:p>
            <a:pPr marL="342900" lvl="0" indent="-342900" algn="just">
              <a:spcBef>
                <a:spcPts val="600"/>
              </a:spcBef>
              <a:spcAft>
                <a:spcPts val="0"/>
              </a:spcAft>
              <a:buFont typeface="Symbol" panose="05050102010706020507" pitchFamily="18" charset="2"/>
              <a:buChar char=""/>
              <a:tabLst>
                <a:tab pos="457200" algn="l"/>
              </a:tabLst>
            </a:pPr>
            <a:r>
              <a:rPr lang="es-ES_tradnl" sz="2200" dirty="0">
                <a:latin typeface="+mn-lt"/>
                <a:ea typeface="Times New Roman" panose="02020603050405020304" pitchFamily="18" charset="0"/>
              </a:rPr>
              <a:t>Desde un método se puede llamar otro de la clase </a:t>
            </a:r>
            <a:r>
              <a:rPr lang="es-ES_tradnl" sz="2200" dirty="0" err="1">
                <a:latin typeface="+mn-lt"/>
                <a:ea typeface="Times New Roman" panose="02020603050405020304" pitchFamily="18" charset="0"/>
              </a:rPr>
              <a:t>ancestra</a:t>
            </a:r>
            <a:r>
              <a:rPr lang="es-ES_tradnl" sz="2200" dirty="0">
                <a:latin typeface="+mn-lt"/>
                <a:ea typeface="Times New Roman" panose="02020603050405020304" pitchFamily="18" charset="0"/>
              </a:rPr>
              <a:t>, para ello también se utiliza el </a:t>
            </a:r>
            <a:r>
              <a:rPr lang="es-ES_tradnl" sz="2200" dirty="0" err="1">
                <a:latin typeface="+mn-lt"/>
                <a:ea typeface="Times New Roman" panose="02020603050405020304" pitchFamily="18" charset="0"/>
              </a:rPr>
              <a:t>super</a:t>
            </a:r>
            <a:r>
              <a:rPr lang="es-ES_tradnl" sz="2200" dirty="0">
                <a:latin typeface="+mn-lt"/>
                <a:ea typeface="Times New Roman" panose="02020603050405020304" pitchFamily="18" charset="0"/>
              </a:rPr>
              <a:t>, ahora con la sintaxis:</a:t>
            </a:r>
            <a:endParaRPr lang="es-MX" sz="2200" dirty="0">
              <a:latin typeface="+mn-lt"/>
              <a:ea typeface="Times New Roman" panose="02020603050405020304" pitchFamily="18" charset="0"/>
            </a:endParaRPr>
          </a:p>
          <a:p>
            <a:pPr marL="914400" algn="just">
              <a:spcBef>
                <a:spcPts val="600"/>
              </a:spcBef>
              <a:spcAft>
                <a:spcPts val="0"/>
              </a:spcAft>
            </a:pPr>
            <a:r>
              <a:rPr lang="es-ES_tradnl" sz="2200" dirty="0" err="1">
                <a:latin typeface="+mn-lt"/>
                <a:ea typeface="Times New Roman" panose="02020603050405020304" pitchFamily="18" charset="0"/>
              </a:rPr>
              <a:t>super</a:t>
            </a:r>
            <a:r>
              <a:rPr lang="es-ES_tradnl" sz="2200" dirty="0">
                <a:latin typeface="+mn-lt"/>
                <a:ea typeface="Times New Roman" panose="02020603050405020304" pitchFamily="18" charset="0"/>
              </a:rPr>
              <a:t>.&lt;nombre método&gt;(&lt;parámetros&gt;)</a:t>
            </a:r>
            <a:endParaRPr lang="es-MX" sz="2200" dirty="0">
              <a:effectLst/>
              <a:latin typeface="+mn-lt"/>
              <a:ea typeface="Times New Roman" panose="02020603050405020304" pitchFamily="18" charset="0"/>
            </a:endParaRPr>
          </a:p>
        </p:txBody>
      </p:sp>
    </p:spTree>
    <p:extLst>
      <p:ext uri="{BB962C8B-B14F-4D97-AF65-F5344CB8AC3E}">
        <p14:creationId xmlns:p14="http://schemas.microsoft.com/office/powerpoint/2010/main" val="3820993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8</a:t>
            </a:fld>
            <a:endParaRPr lang="en-US" altLang="es-MX"/>
          </a:p>
        </p:txBody>
      </p:sp>
      <p:sp>
        <p:nvSpPr>
          <p:cNvPr id="6" name="Rectángulo 5"/>
          <p:cNvSpPr/>
          <p:nvPr/>
        </p:nvSpPr>
        <p:spPr>
          <a:xfrm>
            <a:off x="342900" y="1447800"/>
            <a:ext cx="8458200" cy="2308324"/>
          </a:xfrm>
          <a:prstGeom prst="rect">
            <a:avLst/>
          </a:prstGeom>
        </p:spPr>
        <p:txBody>
          <a:bodyPr wrap="square">
            <a:spAutoFit/>
          </a:bodyPr>
          <a:lstStyle/>
          <a:p>
            <a:pPr algn="just"/>
            <a:r>
              <a:rPr lang="es-MX" sz="2400" dirty="0" smtClean="0"/>
              <a:t>Hasta el momento al declarar </a:t>
            </a:r>
            <a:r>
              <a:rPr lang="es-MX" sz="2400" dirty="0"/>
              <a:t>una clase se han usado los modificadores  </a:t>
            </a:r>
            <a:r>
              <a:rPr lang="es-MX" sz="2400" b="1" dirty="0" err="1"/>
              <a:t>private</a:t>
            </a:r>
            <a:r>
              <a:rPr lang="es-MX" sz="2400" dirty="0"/>
              <a:t> y </a:t>
            </a:r>
            <a:r>
              <a:rPr lang="es-MX" sz="2400" b="1" dirty="0" err="1"/>
              <a:t>public</a:t>
            </a:r>
            <a:r>
              <a:rPr lang="es-MX" sz="2400" dirty="0"/>
              <a:t>, a partir del estudio de la herencia se debe introducir un tercer modificador </a:t>
            </a:r>
            <a:r>
              <a:rPr lang="es-MX" sz="2400" b="1" dirty="0" err="1"/>
              <a:t>protected</a:t>
            </a:r>
            <a:r>
              <a:rPr lang="es-MX" sz="2400" dirty="0"/>
              <a:t>. Los atributos y métodos que aparecen con el modificador </a:t>
            </a:r>
            <a:r>
              <a:rPr lang="es-MX" sz="2400" b="1" dirty="0" err="1"/>
              <a:t>protected</a:t>
            </a:r>
            <a:r>
              <a:rPr lang="es-MX" sz="2400" dirty="0"/>
              <a:t> pueden ser accedidos desde la clase en que se declaran y desde cualquier clase que herede de ésta.</a:t>
            </a:r>
          </a:p>
        </p:txBody>
      </p:sp>
      <p:sp>
        <p:nvSpPr>
          <p:cNvPr id="7" name="Rectangle 4"/>
          <p:cNvSpPr txBox="1">
            <a:spLocks noChangeArrowheads="1"/>
          </p:cNvSpPr>
          <p:nvPr/>
        </p:nvSpPr>
        <p:spPr bwMode="auto">
          <a:xfrm>
            <a:off x="457200" y="2286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6</a:t>
            </a:r>
            <a:r>
              <a:rPr lang="es-ES_tradnl" altLang="es-MX" sz="4000" b="1" kern="0" dirty="0" smtClean="0"/>
              <a:t>.1 </a:t>
            </a:r>
            <a:r>
              <a:rPr lang="es-MX" altLang="es-MX" sz="4000" b="1" kern="0" dirty="0" smtClean="0"/>
              <a:t>Herencia</a:t>
            </a:r>
            <a:endParaRPr lang="en-US" altLang="es-MX" sz="4000" b="1" kern="0" dirty="0" smtClean="0"/>
          </a:p>
        </p:txBody>
      </p:sp>
      <p:pic>
        <p:nvPicPr>
          <p:cNvPr id="8" name="Imagen 7"/>
          <p:cNvPicPr>
            <a:picLocks noChangeAspect="1"/>
          </p:cNvPicPr>
          <p:nvPr/>
        </p:nvPicPr>
        <p:blipFill>
          <a:blip r:embed="rId2"/>
          <a:stretch>
            <a:fillRect/>
          </a:stretch>
        </p:blipFill>
        <p:spPr>
          <a:xfrm>
            <a:off x="1828800" y="3962400"/>
            <a:ext cx="5029200" cy="2607110"/>
          </a:xfrm>
          <a:prstGeom prst="rect">
            <a:avLst/>
          </a:prstGeom>
        </p:spPr>
      </p:pic>
    </p:spTree>
    <p:extLst>
      <p:ext uri="{BB962C8B-B14F-4D97-AF65-F5344CB8AC3E}">
        <p14:creationId xmlns:p14="http://schemas.microsoft.com/office/powerpoint/2010/main" val="124745807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9</a:t>
            </a:fld>
            <a:endParaRPr lang="en-US" altLang="es-MX"/>
          </a:p>
        </p:txBody>
      </p:sp>
      <p:sp>
        <p:nvSpPr>
          <p:cNvPr id="6" name="Rectángulo 5"/>
          <p:cNvSpPr/>
          <p:nvPr/>
        </p:nvSpPr>
        <p:spPr>
          <a:xfrm>
            <a:off x="325582" y="1918636"/>
            <a:ext cx="8492836" cy="3785652"/>
          </a:xfrm>
          <a:prstGeom prst="rect">
            <a:avLst/>
          </a:prstGeom>
        </p:spPr>
        <p:txBody>
          <a:bodyPr wrap="square">
            <a:spAutoFit/>
          </a:bodyPr>
          <a:lstStyle/>
          <a:p>
            <a:pPr algn="just"/>
            <a:r>
              <a:rPr lang="es-MX" sz="2400" dirty="0"/>
              <a:t>Se quiere construir un sistema para el cálculo del salario de una empresa. En la misma todos los trabajadores tienen un salario básico, el cual se paga por días trabajados, pero existen dos tipos de trabajadores: los de limpieza a los cuales se le paga un plus en dependencia del por ciento de cumplimiento de una norma de metros cuadrados establecida para cada uno y los obreros directos a la producción que reciben un plus en correspondencia con el cumplimiento de su plan de producción y la calidad del mismo.</a:t>
            </a:r>
          </a:p>
        </p:txBody>
      </p:sp>
      <p:sp>
        <p:nvSpPr>
          <p:cNvPr id="7" name="Rectangle 4"/>
          <p:cNvSpPr txBox="1">
            <a:spLocks noChangeArrowheads="1"/>
          </p:cNvSpPr>
          <p:nvPr/>
        </p:nvSpPr>
        <p:spPr bwMode="auto">
          <a:xfrm>
            <a:off x="457200" y="72196"/>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6</a:t>
            </a:r>
            <a:r>
              <a:rPr lang="es-ES_tradnl" altLang="es-MX" sz="4000" b="1" kern="0" dirty="0" smtClean="0"/>
              <a:t>.1 </a:t>
            </a:r>
            <a:r>
              <a:rPr lang="es-MX" altLang="es-MX" sz="4000" b="1" kern="0" dirty="0" smtClean="0"/>
              <a:t>Herencia</a:t>
            </a:r>
            <a:endParaRPr lang="en-US" altLang="es-MX" sz="4000" b="1" kern="0" dirty="0" smtClean="0"/>
          </a:p>
        </p:txBody>
      </p:sp>
      <p:sp>
        <p:nvSpPr>
          <p:cNvPr id="8" name="CuadroTexto 7"/>
          <p:cNvSpPr txBox="1"/>
          <p:nvPr/>
        </p:nvSpPr>
        <p:spPr>
          <a:xfrm>
            <a:off x="457200" y="1374524"/>
            <a:ext cx="1800493" cy="523220"/>
          </a:xfrm>
          <a:prstGeom prst="rect">
            <a:avLst/>
          </a:prstGeom>
          <a:noFill/>
        </p:spPr>
        <p:txBody>
          <a:bodyPr wrap="none" rtlCol="0">
            <a:spAutoFit/>
          </a:bodyPr>
          <a:lstStyle/>
          <a:p>
            <a:r>
              <a:rPr lang="en-US" sz="2800" b="1" dirty="0" err="1" smtClean="0"/>
              <a:t>Ejemplo</a:t>
            </a:r>
            <a:r>
              <a:rPr lang="en-US" sz="2800" b="1" dirty="0" smtClean="0"/>
              <a:t>: </a:t>
            </a:r>
            <a:endParaRPr lang="es-MX" sz="2800" b="1" dirty="0"/>
          </a:p>
        </p:txBody>
      </p:sp>
    </p:spTree>
    <p:extLst>
      <p:ext uri="{BB962C8B-B14F-4D97-AF65-F5344CB8AC3E}">
        <p14:creationId xmlns:p14="http://schemas.microsoft.com/office/powerpoint/2010/main" val="3570828168"/>
      </p:ext>
    </p:extLst>
  </p:cSld>
  <p:clrMapOvr>
    <a:masterClrMapping/>
  </p:clrMapOvr>
  <p:transition spd="med"/>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5356</TotalTime>
  <Words>2041</Words>
  <Application>Microsoft Office PowerPoint</Application>
  <PresentationFormat>Presentación en pantalla (4:3)</PresentationFormat>
  <Paragraphs>329</Paragraphs>
  <Slides>33</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Arial Black</vt:lpstr>
      <vt:lpstr>Courier New</vt:lpstr>
      <vt:lpstr>Symbol</vt:lpstr>
      <vt:lpstr>Times New Roman</vt:lpstr>
      <vt:lpstr>Wingdings</vt:lpstr>
      <vt:lpstr>Pixel</vt:lpstr>
      <vt:lpstr>Introducción a la programación en Java</vt:lpstr>
      <vt:lpstr>SUMARIO</vt:lpstr>
      <vt:lpstr>Repaso de lo visto hasta el momento: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vector>
  </TitlesOfParts>
  <Company>uclv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MICROPROCESADORES I</dc:title>
  <dc:creator>fie</dc:creator>
  <cp:lastModifiedBy>Reinier</cp:lastModifiedBy>
  <cp:revision>445</cp:revision>
  <cp:lastPrinted>1601-01-01T00:00:00Z</cp:lastPrinted>
  <dcterms:created xsi:type="dcterms:W3CDTF">1999-11-30T05:08:43Z</dcterms:created>
  <dcterms:modified xsi:type="dcterms:W3CDTF">2017-11-14T15:01:17Z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9</vt:i4>
  </property>
</Properties>
</file>