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7" r:id="rId1"/>
  </p:sldMasterIdLst>
  <p:notesMasterIdLst>
    <p:notesMasterId r:id="rId35"/>
  </p:notesMasterIdLst>
  <p:sldIdLst>
    <p:sldId id="256" r:id="rId2"/>
    <p:sldId id="257" r:id="rId3"/>
    <p:sldId id="288" r:id="rId4"/>
    <p:sldId id="323" r:id="rId5"/>
    <p:sldId id="324" r:id="rId6"/>
    <p:sldId id="292" r:id="rId7"/>
    <p:sldId id="291" r:id="rId8"/>
    <p:sldId id="325" r:id="rId9"/>
    <p:sldId id="295" r:id="rId10"/>
    <p:sldId id="290" r:id="rId11"/>
    <p:sldId id="296" r:id="rId12"/>
    <p:sldId id="303" r:id="rId13"/>
    <p:sldId id="326" r:id="rId14"/>
    <p:sldId id="302" r:id="rId15"/>
    <p:sldId id="333" r:id="rId16"/>
    <p:sldId id="332" r:id="rId17"/>
    <p:sldId id="331" r:id="rId18"/>
    <p:sldId id="330" r:id="rId19"/>
    <p:sldId id="329" r:id="rId20"/>
    <p:sldId id="328" r:id="rId21"/>
    <p:sldId id="327" r:id="rId22"/>
    <p:sldId id="337" r:id="rId23"/>
    <p:sldId id="336" r:id="rId24"/>
    <p:sldId id="335" r:id="rId25"/>
    <p:sldId id="334" r:id="rId26"/>
    <p:sldId id="340" r:id="rId27"/>
    <p:sldId id="341" r:id="rId28"/>
    <p:sldId id="339" r:id="rId29"/>
    <p:sldId id="338" r:id="rId30"/>
    <p:sldId id="342" r:id="rId31"/>
    <p:sldId id="343" r:id="rId32"/>
    <p:sldId id="344" r:id="rId33"/>
    <p:sldId id="284" r:id="rId3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7" autoAdjust="0"/>
    <p:restoredTop sz="94763" autoAdjust="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notesViewPr>
    <p:cSldViewPr>
      <p:cViewPr varScale="1">
        <p:scale>
          <a:sx n="30" d="100"/>
          <a:sy n="30" d="100"/>
        </p:scale>
        <p:origin x="-126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136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36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1136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B0FC1700-5A6E-42DA-90FD-B033E4B26225}" type="slidenum">
              <a:rPr lang="en-US" altLang="es-MX"/>
              <a:pPr/>
              <a:t>‹Nº›</a:t>
            </a:fld>
            <a:endParaRPr lang="en-US" altLang="es-MX"/>
          </a:p>
        </p:txBody>
      </p:sp>
    </p:spTree>
    <p:extLst>
      <p:ext uri="{BB962C8B-B14F-4D97-AF65-F5344CB8AC3E}">
        <p14:creationId xmlns:p14="http://schemas.microsoft.com/office/powerpoint/2010/main" val="32782932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E2B861F-3D77-48E7-888F-E309BA3C0B7C}" type="slidenum">
              <a:rPr lang="en-US" altLang="es-MX"/>
              <a:pPr/>
              <a:t>1</a:t>
            </a:fld>
            <a:endParaRPr lang="en-US" altLang="es-MX"/>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CO" altLang="es-MX" smtClean="0"/>
          </a:p>
        </p:txBody>
      </p:sp>
    </p:spTree>
    <p:extLst>
      <p:ext uri="{BB962C8B-B14F-4D97-AF65-F5344CB8AC3E}">
        <p14:creationId xmlns:p14="http://schemas.microsoft.com/office/powerpoint/2010/main" val="176294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B0FC1700-5A6E-42DA-90FD-B033E4B26225}" type="slidenum">
              <a:rPr lang="en-US" altLang="es-MX" smtClean="0"/>
              <a:pPr/>
              <a:t>5</a:t>
            </a:fld>
            <a:endParaRPr lang="en-US" altLang="es-MX"/>
          </a:p>
        </p:txBody>
      </p:sp>
    </p:spTree>
    <p:extLst>
      <p:ext uri="{BB962C8B-B14F-4D97-AF65-F5344CB8AC3E}">
        <p14:creationId xmlns:p14="http://schemas.microsoft.com/office/powerpoint/2010/main" val="3156047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MX" sz="240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grpSp>
      </p:grpSp>
      <p:sp>
        <p:nvSpPr>
          <p:cNvPr id="134163"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134164"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fld id="{A1C42EB2-175C-4FC9-9537-DC862286AD6C}" type="datetime1">
              <a:rPr lang="en-US"/>
              <a:pPr>
                <a:defRPr/>
              </a:pPr>
              <a:t>11/1/2017</a:t>
            </a:fld>
            <a:endParaRPr lang="en-US"/>
          </a:p>
        </p:txBody>
      </p:sp>
      <p:sp>
        <p:nvSpPr>
          <p:cNvPr id="19" name="Rectangle 17"/>
          <p:cNvSpPr>
            <a:spLocks noGrp="1" noChangeArrowheads="1"/>
          </p:cNvSpPr>
          <p:nvPr>
            <p:ph type="ftr" sz="quarter" idx="11"/>
          </p:nvPr>
        </p:nvSpPr>
        <p:spPr/>
        <p:txBody>
          <a:bodyPr/>
          <a:lstStyle>
            <a:lvl1pPr>
              <a:defRPr/>
            </a:lvl1pPr>
          </a:lstStyle>
          <a:p>
            <a:pPr>
              <a:defRPr/>
            </a:pPr>
            <a:r>
              <a:rPr lang="en-US"/>
              <a:t>MSc Carlos Bazán &amp; Ing. Arnaldo Moreno</a:t>
            </a:r>
          </a:p>
        </p:txBody>
      </p:sp>
      <p:sp>
        <p:nvSpPr>
          <p:cNvPr id="20" name="Rectangle 18"/>
          <p:cNvSpPr>
            <a:spLocks noGrp="1" noChangeArrowheads="1"/>
          </p:cNvSpPr>
          <p:nvPr>
            <p:ph type="sldNum" sz="quarter" idx="12"/>
          </p:nvPr>
        </p:nvSpPr>
        <p:spPr/>
        <p:txBody>
          <a:bodyPr/>
          <a:lstStyle>
            <a:lvl1pPr>
              <a:defRPr/>
            </a:lvl1pPr>
          </a:lstStyle>
          <a:p>
            <a:fld id="{8E45C955-7A26-437D-8B94-DB3C1752C70E}" type="slidenum">
              <a:rPr lang="en-US" altLang="es-MX"/>
              <a:pPr/>
              <a:t>‹Nº›</a:t>
            </a:fld>
            <a:endParaRPr lang="en-US" altLang="es-MX"/>
          </a:p>
        </p:txBody>
      </p:sp>
    </p:spTree>
    <p:extLst>
      <p:ext uri="{BB962C8B-B14F-4D97-AF65-F5344CB8AC3E}">
        <p14:creationId xmlns:p14="http://schemas.microsoft.com/office/powerpoint/2010/main" val="100496978"/>
      </p:ext>
    </p:extLst>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a:t>MSc Carlos Bazán &amp; Ing. Arnaldo Moreno</a:t>
            </a:r>
          </a:p>
        </p:txBody>
      </p:sp>
      <p:sp>
        <p:nvSpPr>
          <p:cNvPr id="5" name="Rectangle 3"/>
          <p:cNvSpPr>
            <a:spLocks noGrp="1" noChangeArrowheads="1"/>
          </p:cNvSpPr>
          <p:nvPr>
            <p:ph type="sldNum" sz="quarter" idx="11"/>
          </p:nvPr>
        </p:nvSpPr>
        <p:spPr>
          <a:ln/>
        </p:spPr>
        <p:txBody>
          <a:bodyPr/>
          <a:lstStyle>
            <a:lvl1pPr>
              <a:defRPr/>
            </a:lvl1pPr>
          </a:lstStyle>
          <a:p>
            <a:fld id="{79392802-FCF2-4EAB-B389-8984B8B51381}" type="slidenum">
              <a:rPr lang="en-US" altLang="es-MX"/>
              <a:pPr/>
              <a:t>‹Nº›</a:t>
            </a:fld>
            <a:endParaRPr lang="en-US" altLang="es-MX"/>
          </a:p>
        </p:txBody>
      </p:sp>
      <p:sp>
        <p:nvSpPr>
          <p:cNvPr id="6" name="Rectangle 16"/>
          <p:cNvSpPr>
            <a:spLocks noGrp="1" noChangeArrowheads="1"/>
          </p:cNvSpPr>
          <p:nvPr>
            <p:ph type="dt" sz="half" idx="12"/>
          </p:nvPr>
        </p:nvSpPr>
        <p:spPr>
          <a:ln/>
        </p:spPr>
        <p:txBody>
          <a:bodyPr/>
          <a:lstStyle>
            <a:lvl1pPr>
              <a:defRPr/>
            </a:lvl1pPr>
          </a:lstStyle>
          <a:p>
            <a:pPr>
              <a:defRPr/>
            </a:pPr>
            <a:fld id="{73FB9713-1D81-4ED1-A9B3-EFFE8A31E675}" type="datetime1">
              <a:rPr lang="en-US"/>
              <a:pPr>
                <a:defRPr/>
              </a:pPr>
              <a:t>11/1/2017</a:t>
            </a:fld>
            <a:endParaRPr lang="en-US"/>
          </a:p>
        </p:txBody>
      </p:sp>
    </p:spTree>
    <p:extLst>
      <p:ext uri="{BB962C8B-B14F-4D97-AF65-F5344CB8AC3E}">
        <p14:creationId xmlns:p14="http://schemas.microsoft.com/office/powerpoint/2010/main" val="68645578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a:t>MSc Carlos Bazán &amp; Ing. Arnaldo Moreno</a:t>
            </a:r>
          </a:p>
        </p:txBody>
      </p:sp>
      <p:sp>
        <p:nvSpPr>
          <p:cNvPr id="5" name="Rectangle 3"/>
          <p:cNvSpPr>
            <a:spLocks noGrp="1" noChangeArrowheads="1"/>
          </p:cNvSpPr>
          <p:nvPr>
            <p:ph type="sldNum" sz="quarter" idx="11"/>
          </p:nvPr>
        </p:nvSpPr>
        <p:spPr>
          <a:ln/>
        </p:spPr>
        <p:txBody>
          <a:bodyPr/>
          <a:lstStyle>
            <a:lvl1pPr>
              <a:defRPr/>
            </a:lvl1pPr>
          </a:lstStyle>
          <a:p>
            <a:fld id="{8BD19620-D69F-4D94-9466-3A9C01484233}" type="slidenum">
              <a:rPr lang="en-US" altLang="es-MX"/>
              <a:pPr/>
              <a:t>‹Nº›</a:t>
            </a:fld>
            <a:endParaRPr lang="en-US" altLang="es-MX"/>
          </a:p>
        </p:txBody>
      </p:sp>
      <p:sp>
        <p:nvSpPr>
          <p:cNvPr id="6" name="Rectangle 16"/>
          <p:cNvSpPr>
            <a:spLocks noGrp="1" noChangeArrowheads="1"/>
          </p:cNvSpPr>
          <p:nvPr>
            <p:ph type="dt" sz="half" idx="12"/>
          </p:nvPr>
        </p:nvSpPr>
        <p:spPr>
          <a:ln/>
        </p:spPr>
        <p:txBody>
          <a:bodyPr/>
          <a:lstStyle>
            <a:lvl1pPr>
              <a:defRPr/>
            </a:lvl1pPr>
          </a:lstStyle>
          <a:p>
            <a:pPr>
              <a:defRPr/>
            </a:pPr>
            <a:fld id="{2ACE4D09-31FC-4E0F-AD23-F085FFBA02A9}" type="datetime1">
              <a:rPr lang="en-US"/>
              <a:pPr>
                <a:defRPr/>
              </a:pPr>
              <a:t>11/1/2017</a:t>
            </a:fld>
            <a:endParaRPr lang="en-US"/>
          </a:p>
        </p:txBody>
      </p:sp>
    </p:spTree>
    <p:extLst>
      <p:ext uri="{BB962C8B-B14F-4D97-AF65-F5344CB8AC3E}">
        <p14:creationId xmlns:p14="http://schemas.microsoft.com/office/powerpoint/2010/main" val="3187023620"/>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981200"/>
            <a:ext cx="8229600" cy="3886200"/>
          </a:xfrm>
        </p:spPr>
        <p:txBody>
          <a:bodyPr/>
          <a:lstStyle/>
          <a:p>
            <a:pPr lvl="0"/>
            <a:endParaRPr lang="en-US" noProof="0" smtClean="0"/>
          </a:p>
        </p:txBody>
      </p:sp>
      <p:sp>
        <p:nvSpPr>
          <p:cNvPr id="4" name="Rectangle 2"/>
          <p:cNvSpPr>
            <a:spLocks noGrp="1" noChangeArrowheads="1"/>
          </p:cNvSpPr>
          <p:nvPr>
            <p:ph type="ftr" sz="quarter" idx="10"/>
          </p:nvPr>
        </p:nvSpPr>
        <p:spPr>
          <a:ln/>
        </p:spPr>
        <p:txBody>
          <a:bodyPr/>
          <a:lstStyle>
            <a:lvl1pPr>
              <a:defRPr/>
            </a:lvl1pPr>
          </a:lstStyle>
          <a:p>
            <a:pPr>
              <a:defRPr/>
            </a:pPr>
            <a:r>
              <a:rPr lang="en-US"/>
              <a:t>MSc Carlos Bazán &amp; Ing. Arnaldo Moreno</a:t>
            </a:r>
          </a:p>
        </p:txBody>
      </p:sp>
      <p:sp>
        <p:nvSpPr>
          <p:cNvPr id="5" name="Rectangle 3"/>
          <p:cNvSpPr>
            <a:spLocks noGrp="1" noChangeArrowheads="1"/>
          </p:cNvSpPr>
          <p:nvPr>
            <p:ph type="sldNum" sz="quarter" idx="11"/>
          </p:nvPr>
        </p:nvSpPr>
        <p:spPr>
          <a:ln/>
        </p:spPr>
        <p:txBody>
          <a:bodyPr/>
          <a:lstStyle>
            <a:lvl1pPr>
              <a:defRPr/>
            </a:lvl1pPr>
          </a:lstStyle>
          <a:p>
            <a:fld id="{CCCB425B-3029-40A4-9A2F-4AD7250EA2D7}" type="slidenum">
              <a:rPr lang="en-US" altLang="es-MX"/>
              <a:pPr/>
              <a:t>‹Nº›</a:t>
            </a:fld>
            <a:endParaRPr lang="en-US" altLang="es-MX"/>
          </a:p>
        </p:txBody>
      </p:sp>
      <p:sp>
        <p:nvSpPr>
          <p:cNvPr id="6" name="Rectangle 16"/>
          <p:cNvSpPr>
            <a:spLocks noGrp="1" noChangeArrowheads="1"/>
          </p:cNvSpPr>
          <p:nvPr>
            <p:ph type="dt" sz="half" idx="12"/>
          </p:nvPr>
        </p:nvSpPr>
        <p:spPr>
          <a:ln/>
        </p:spPr>
        <p:txBody>
          <a:bodyPr/>
          <a:lstStyle>
            <a:lvl1pPr>
              <a:defRPr/>
            </a:lvl1pPr>
          </a:lstStyle>
          <a:p>
            <a:pPr>
              <a:defRPr/>
            </a:pPr>
            <a:fld id="{FC8B1752-720C-4A79-A37E-FD2BA394F499}" type="datetime1">
              <a:rPr lang="en-US"/>
              <a:pPr>
                <a:defRPr/>
              </a:pPr>
              <a:t>11/1/2017</a:t>
            </a:fld>
            <a:endParaRPr lang="en-US"/>
          </a:p>
        </p:txBody>
      </p:sp>
    </p:spTree>
    <p:extLst>
      <p:ext uri="{BB962C8B-B14F-4D97-AF65-F5344CB8AC3E}">
        <p14:creationId xmlns:p14="http://schemas.microsoft.com/office/powerpoint/2010/main" val="55936048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en-US"/>
              <a:t>MSc Carlos Bazán &amp; Ing. Arnaldo Moreno</a:t>
            </a:r>
          </a:p>
        </p:txBody>
      </p:sp>
      <p:sp>
        <p:nvSpPr>
          <p:cNvPr id="5" name="Rectangle 3"/>
          <p:cNvSpPr>
            <a:spLocks noGrp="1" noChangeArrowheads="1"/>
          </p:cNvSpPr>
          <p:nvPr>
            <p:ph type="sldNum" sz="quarter" idx="11"/>
          </p:nvPr>
        </p:nvSpPr>
        <p:spPr>
          <a:ln/>
        </p:spPr>
        <p:txBody>
          <a:bodyPr/>
          <a:lstStyle>
            <a:lvl1pPr>
              <a:defRPr/>
            </a:lvl1pPr>
          </a:lstStyle>
          <a:p>
            <a:fld id="{A932150A-C9E5-4FB8-927A-C07FB0FBA5DE}" type="slidenum">
              <a:rPr lang="en-US" altLang="es-MX"/>
              <a:pPr/>
              <a:t>‹Nº›</a:t>
            </a:fld>
            <a:endParaRPr lang="en-US" altLang="es-MX"/>
          </a:p>
        </p:txBody>
      </p:sp>
      <p:sp>
        <p:nvSpPr>
          <p:cNvPr id="6" name="Rectangle 16"/>
          <p:cNvSpPr>
            <a:spLocks noGrp="1" noChangeArrowheads="1"/>
          </p:cNvSpPr>
          <p:nvPr>
            <p:ph type="dt" sz="half" idx="12"/>
          </p:nvPr>
        </p:nvSpPr>
        <p:spPr>
          <a:ln/>
        </p:spPr>
        <p:txBody>
          <a:bodyPr/>
          <a:lstStyle>
            <a:lvl1pPr>
              <a:defRPr/>
            </a:lvl1pPr>
          </a:lstStyle>
          <a:p>
            <a:pPr>
              <a:defRPr/>
            </a:pPr>
            <a:fld id="{FFDD52C6-21F9-48C3-B6E1-8C58C7F7C957}" type="datetime1">
              <a:rPr lang="en-US"/>
              <a:pPr>
                <a:defRPr/>
              </a:pPr>
              <a:t>11/1/2017</a:t>
            </a:fld>
            <a:endParaRPr lang="en-US"/>
          </a:p>
        </p:txBody>
      </p:sp>
    </p:spTree>
    <p:extLst>
      <p:ext uri="{BB962C8B-B14F-4D97-AF65-F5344CB8AC3E}">
        <p14:creationId xmlns:p14="http://schemas.microsoft.com/office/powerpoint/2010/main" val="2605608668"/>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r>
              <a:rPr lang="en-US"/>
              <a:t>MSc Carlos Bazán &amp; Ing. Arnaldo Moreno</a:t>
            </a:r>
          </a:p>
        </p:txBody>
      </p:sp>
      <p:sp>
        <p:nvSpPr>
          <p:cNvPr id="5" name="Rectangle 3"/>
          <p:cNvSpPr>
            <a:spLocks noGrp="1" noChangeArrowheads="1"/>
          </p:cNvSpPr>
          <p:nvPr>
            <p:ph type="sldNum" sz="quarter" idx="11"/>
          </p:nvPr>
        </p:nvSpPr>
        <p:spPr>
          <a:ln/>
        </p:spPr>
        <p:txBody>
          <a:bodyPr/>
          <a:lstStyle>
            <a:lvl1pPr>
              <a:defRPr/>
            </a:lvl1pPr>
          </a:lstStyle>
          <a:p>
            <a:fld id="{1C74D79B-2F32-4AF1-B1A5-5203CB267C52}" type="slidenum">
              <a:rPr lang="en-US" altLang="es-MX"/>
              <a:pPr/>
              <a:t>‹Nº›</a:t>
            </a:fld>
            <a:endParaRPr lang="en-US" altLang="es-MX"/>
          </a:p>
        </p:txBody>
      </p:sp>
      <p:sp>
        <p:nvSpPr>
          <p:cNvPr id="6" name="Rectangle 16"/>
          <p:cNvSpPr>
            <a:spLocks noGrp="1" noChangeArrowheads="1"/>
          </p:cNvSpPr>
          <p:nvPr>
            <p:ph type="dt" sz="half" idx="12"/>
          </p:nvPr>
        </p:nvSpPr>
        <p:spPr>
          <a:ln/>
        </p:spPr>
        <p:txBody>
          <a:bodyPr/>
          <a:lstStyle>
            <a:lvl1pPr>
              <a:defRPr/>
            </a:lvl1pPr>
          </a:lstStyle>
          <a:p>
            <a:pPr>
              <a:defRPr/>
            </a:pPr>
            <a:fld id="{8F2DA6FC-5B58-4F21-ACE2-D8E412989718}" type="datetime1">
              <a:rPr lang="en-US"/>
              <a:pPr>
                <a:defRPr/>
              </a:pPr>
              <a:t>11/1/2017</a:t>
            </a:fld>
            <a:endParaRPr lang="en-US"/>
          </a:p>
        </p:txBody>
      </p:sp>
    </p:spTree>
    <p:extLst>
      <p:ext uri="{BB962C8B-B14F-4D97-AF65-F5344CB8AC3E}">
        <p14:creationId xmlns:p14="http://schemas.microsoft.com/office/powerpoint/2010/main" val="4522909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r>
              <a:rPr lang="en-US"/>
              <a:t>MSc Carlos Bazán &amp; Ing. Arnaldo Moreno</a:t>
            </a:r>
          </a:p>
        </p:txBody>
      </p:sp>
      <p:sp>
        <p:nvSpPr>
          <p:cNvPr id="6" name="Rectangle 3"/>
          <p:cNvSpPr>
            <a:spLocks noGrp="1" noChangeArrowheads="1"/>
          </p:cNvSpPr>
          <p:nvPr>
            <p:ph type="sldNum" sz="quarter" idx="11"/>
          </p:nvPr>
        </p:nvSpPr>
        <p:spPr>
          <a:ln/>
        </p:spPr>
        <p:txBody>
          <a:bodyPr/>
          <a:lstStyle>
            <a:lvl1pPr>
              <a:defRPr/>
            </a:lvl1pPr>
          </a:lstStyle>
          <a:p>
            <a:fld id="{9A7FF87D-CC2F-403A-9348-414A0D0A0A57}" type="slidenum">
              <a:rPr lang="en-US" altLang="es-MX"/>
              <a:pPr/>
              <a:t>‹Nº›</a:t>
            </a:fld>
            <a:endParaRPr lang="en-US" altLang="es-MX"/>
          </a:p>
        </p:txBody>
      </p:sp>
      <p:sp>
        <p:nvSpPr>
          <p:cNvPr id="7" name="Rectangle 16"/>
          <p:cNvSpPr>
            <a:spLocks noGrp="1" noChangeArrowheads="1"/>
          </p:cNvSpPr>
          <p:nvPr>
            <p:ph type="dt" sz="half" idx="12"/>
          </p:nvPr>
        </p:nvSpPr>
        <p:spPr>
          <a:ln/>
        </p:spPr>
        <p:txBody>
          <a:bodyPr/>
          <a:lstStyle>
            <a:lvl1pPr>
              <a:defRPr/>
            </a:lvl1pPr>
          </a:lstStyle>
          <a:p>
            <a:pPr>
              <a:defRPr/>
            </a:pPr>
            <a:fld id="{CA0FA29B-4B2A-493E-AC5E-95BBEF356618}" type="datetime1">
              <a:rPr lang="en-US"/>
              <a:pPr>
                <a:defRPr/>
              </a:pPr>
              <a:t>11/1/2017</a:t>
            </a:fld>
            <a:endParaRPr lang="en-US"/>
          </a:p>
        </p:txBody>
      </p:sp>
    </p:spTree>
    <p:extLst>
      <p:ext uri="{BB962C8B-B14F-4D97-AF65-F5344CB8AC3E}">
        <p14:creationId xmlns:p14="http://schemas.microsoft.com/office/powerpoint/2010/main" val="389488527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r>
              <a:rPr lang="en-US"/>
              <a:t>MSc Carlos Bazán &amp; Ing. Arnaldo Moreno</a:t>
            </a:r>
          </a:p>
        </p:txBody>
      </p:sp>
      <p:sp>
        <p:nvSpPr>
          <p:cNvPr id="8" name="Rectangle 3"/>
          <p:cNvSpPr>
            <a:spLocks noGrp="1" noChangeArrowheads="1"/>
          </p:cNvSpPr>
          <p:nvPr>
            <p:ph type="sldNum" sz="quarter" idx="11"/>
          </p:nvPr>
        </p:nvSpPr>
        <p:spPr>
          <a:ln/>
        </p:spPr>
        <p:txBody>
          <a:bodyPr/>
          <a:lstStyle>
            <a:lvl1pPr>
              <a:defRPr/>
            </a:lvl1pPr>
          </a:lstStyle>
          <a:p>
            <a:fld id="{BD9ECAA3-A6AE-48D9-9F51-17BD28394106}" type="slidenum">
              <a:rPr lang="en-US" altLang="es-MX"/>
              <a:pPr/>
              <a:t>‹Nº›</a:t>
            </a:fld>
            <a:endParaRPr lang="en-US" altLang="es-MX"/>
          </a:p>
        </p:txBody>
      </p:sp>
      <p:sp>
        <p:nvSpPr>
          <p:cNvPr id="9" name="Rectangle 16"/>
          <p:cNvSpPr>
            <a:spLocks noGrp="1" noChangeArrowheads="1"/>
          </p:cNvSpPr>
          <p:nvPr>
            <p:ph type="dt" sz="half" idx="12"/>
          </p:nvPr>
        </p:nvSpPr>
        <p:spPr>
          <a:ln/>
        </p:spPr>
        <p:txBody>
          <a:bodyPr/>
          <a:lstStyle>
            <a:lvl1pPr>
              <a:defRPr/>
            </a:lvl1pPr>
          </a:lstStyle>
          <a:p>
            <a:pPr>
              <a:defRPr/>
            </a:pPr>
            <a:fld id="{B455D26C-B17D-4B74-A552-0C1E6E3300E9}" type="datetime1">
              <a:rPr lang="en-US"/>
              <a:pPr>
                <a:defRPr/>
              </a:pPr>
              <a:t>11/1/2017</a:t>
            </a:fld>
            <a:endParaRPr lang="en-US"/>
          </a:p>
        </p:txBody>
      </p:sp>
    </p:spTree>
    <p:extLst>
      <p:ext uri="{BB962C8B-B14F-4D97-AF65-F5344CB8AC3E}">
        <p14:creationId xmlns:p14="http://schemas.microsoft.com/office/powerpoint/2010/main" val="3500906268"/>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6"/>
          <p:cNvSpPr>
            <a:spLocks noGrp="1" noChangeArrowheads="1"/>
          </p:cNvSpPr>
          <p:nvPr>
            <p:ph type="ftr" sz="quarter" idx="10"/>
          </p:nvPr>
        </p:nvSpPr>
        <p:spPr/>
        <p:txBody>
          <a:bodyPr/>
          <a:lstStyle>
            <a:lvl1pPr>
              <a:defRPr/>
            </a:lvl1pPr>
          </a:lstStyle>
          <a:p>
            <a:pPr>
              <a:defRPr/>
            </a:pPr>
            <a:r>
              <a:rPr lang="en-US"/>
              <a:t>MSc Carlos Bazán &amp; Ing. Arnaldo Moreno</a:t>
            </a:r>
            <a:endParaRPr lang="en-US" dirty="0"/>
          </a:p>
        </p:txBody>
      </p:sp>
      <p:sp>
        <p:nvSpPr>
          <p:cNvPr id="4" name="Rectangle 17"/>
          <p:cNvSpPr>
            <a:spLocks noGrp="1" noChangeArrowheads="1"/>
          </p:cNvSpPr>
          <p:nvPr>
            <p:ph type="sldNum" sz="quarter" idx="11"/>
          </p:nvPr>
        </p:nvSpPr>
        <p:spPr/>
        <p:txBody>
          <a:bodyPr/>
          <a:lstStyle>
            <a:lvl1pPr>
              <a:defRPr/>
            </a:lvl1pPr>
          </a:lstStyle>
          <a:p>
            <a:fld id="{9A7652E4-414A-43FE-B49C-24D79F20214D}" type="slidenum">
              <a:rPr lang="en-US" altLang="es-MX"/>
              <a:pPr/>
              <a:t>‹Nº›</a:t>
            </a:fld>
            <a:endParaRPr lang="en-US" altLang="es-MX"/>
          </a:p>
        </p:txBody>
      </p:sp>
      <p:sp>
        <p:nvSpPr>
          <p:cNvPr id="5" name="Rectangle 16"/>
          <p:cNvSpPr>
            <a:spLocks noGrp="1" noChangeArrowheads="1"/>
          </p:cNvSpPr>
          <p:nvPr>
            <p:ph type="dt" sz="half" idx="12"/>
          </p:nvPr>
        </p:nvSpPr>
        <p:spPr/>
        <p:txBody>
          <a:bodyPr/>
          <a:lstStyle>
            <a:lvl1pPr>
              <a:defRPr/>
            </a:lvl1pPr>
          </a:lstStyle>
          <a:p>
            <a:pPr>
              <a:defRPr/>
            </a:pPr>
            <a:fld id="{D19A1EEE-08D3-4149-972F-AB488EB48786}" type="datetime1">
              <a:rPr lang="en-US"/>
              <a:pPr>
                <a:defRPr/>
              </a:pPr>
              <a:t>11/1/2017</a:t>
            </a:fld>
            <a:endParaRPr lang="en-US"/>
          </a:p>
        </p:txBody>
      </p:sp>
    </p:spTree>
    <p:extLst>
      <p:ext uri="{BB962C8B-B14F-4D97-AF65-F5344CB8AC3E}">
        <p14:creationId xmlns:p14="http://schemas.microsoft.com/office/powerpoint/2010/main" val="617062159"/>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r>
              <a:rPr lang="en-US"/>
              <a:t>MSc Carlos Bazán &amp; Ing. Arnaldo Moreno</a:t>
            </a:r>
          </a:p>
        </p:txBody>
      </p:sp>
      <p:sp>
        <p:nvSpPr>
          <p:cNvPr id="3" name="Rectangle 3"/>
          <p:cNvSpPr>
            <a:spLocks noGrp="1" noChangeArrowheads="1"/>
          </p:cNvSpPr>
          <p:nvPr>
            <p:ph type="sldNum" sz="quarter" idx="11"/>
          </p:nvPr>
        </p:nvSpPr>
        <p:spPr>
          <a:ln/>
        </p:spPr>
        <p:txBody>
          <a:bodyPr/>
          <a:lstStyle>
            <a:lvl1pPr>
              <a:defRPr/>
            </a:lvl1pPr>
          </a:lstStyle>
          <a:p>
            <a:fld id="{10592381-1A6C-415E-9678-EEC6379AD52B}" type="slidenum">
              <a:rPr lang="en-US" altLang="es-MX"/>
              <a:pPr/>
              <a:t>‹Nº›</a:t>
            </a:fld>
            <a:endParaRPr lang="en-US" altLang="es-MX"/>
          </a:p>
        </p:txBody>
      </p:sp>
      <p:sp>
        <p:nvSpPr>
          <p:cNvPr id="4" name="Rectangle 16"/>
          <p:cNvSpPr>
            <a:spLocks noGrp="1" noChangeArrowheads="1"/>
          </p:cNvSpPr>
          <p:nvPr>
            <p:ph type="dt" sz="half" idx="12"/>
          </p:nvPr>
        </p:nvSpPr>
        <p:spPr>
          <a:ln/>
        </p:spPr>
        <p:txBody>
          <a:bodyPr/>
          <a:lstStyle>
            <a:lvl1pPr>
              <a:defRPr/>
            </a:lvl1pPr>
          </a:lstStyle>
          <a:p>
            <a:pPr>
              <a:defRPr/>
            </a:pPr>
            <a:fld id="{BEC302F6-7674-49A4-8DDD-4D7B3F77A8FA}" type="datetime1">
              <a:rPr lang="en-US"/>
              <a:pPr>
                <a:defRPr/>
              </a:pPr>
              <a:t>11/1/2017</a:t>
            </a:fld>
            <a:endParaRPr lang="en-US"/>
          </a:p>
        </p:txBody>
      </p:sp>
    </p:spTree>
    <p:extLst>
      <p:ext uri="{BB962C8B-B14F-4D97-AF65-F5344CB8AC3E}">
        <p14:creationId xmlns:p14="http://schemas.microsoft.com/office/powerpoint/2010/main" val="3246813692"/>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en-US"/>
              <a:t>MSc Carlos Bazán &amp; Ing. Arnaldo Moreno</a:t>
            </a:r>
          </a:p>
        </p:txBody>
      </p:sp>
      <p:sp>
        <p:nvSpPr>
          <p:cNvPr id="6" name="Rectangle 3"/>
          <p:cNvSpPr>
            <a:spLocks noGrp="1" noChangeArrowheads="1"/>
          </p:cNvSpPr>
          <p:nvPr>
            <p:ph type="sldNum" sz="quarter" idx="11"/>
          </p:nvPr>
        </p:nvSpPr>
        <p:spPr>
          <a:ln/>
        </p:spPr>
        <p:txBody>
          <a:bodyPr/>
          <a:lstStyle>
            <a:lvl1pPr>
              <a:defRPr/>
            </a:lvl1pPr>
          </a:lstStyle>
          <a:p>
            <a:fld id="{17EFB1D1-174D-4E66-9F5E-162078E13977}" type="slidenum">
              <a:rPr lang="en-US" altLang="es-MX"/>
              <a:pPr/>
              <a:t>‹Nº›</a:t>
            </a:fld>
            <a:endParaRPr lang="en-US" altLang="es-MX"/>
          </a:p>
        </p:txBody>
      </p:sp>
      <p:sp>
        <p:nvSpPr>
          <p:cNvPr id="7" name="Rectangle 16"/>
          <p:cNvSpPr>
            <a:spLocks noGrp="1" noChangeArrowheads="1"/>
          </p:cNvSpPr>
          <p:nvPr>
            <p:ph type="dt" sz="half" idx="12"/>
          </p:nvPr>
        </p:nvSpPr>
        <p:spPr>
          <a:ln/>
        </p:spPr>
        <p:txBody>
          <a:bodyPr/>
          <a:lstStyle>
            <a:lvl1pPr>
              <a:defRPr/>
            </a:lvl1pPr>
          </a:lstStyle>
          <a:p>
            <a:pPr>
              <a:defRPr/>
            </a:pPr>
            <a:fld id="{983A282A-1C59-452E-AC35-85DAAC0FAE32}" type="datetime1">
              <a:rPr lang="en-US"/>
              <a:pPr>
                <a:defRPr/>
              </a:pPr>
              <a:t>11/1/2017</a:t>
            </a:fld>
            <a:endParaRPr lang="en-US"/>
          </a:p>
        </p:txBody>
      </p:sp>
    </p:spTree>
    <p:extLst>
      <p:ext uri="{BB962C8B-B14F-4D97-AF65-F5344CB8AC3E}">
        <p14:creationId xmlns:p14="http://schemas.microsoft.com/office/powerpoint/2010/main" val="366652157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en-US"/>
              <a:t>MSc Carlos Bazán &amp; Ing. Arnaldo Moreno</a:t>
            </a:r>
          </a:p>
        </p:txBody>
      </p:sp>
      <p:sp>
        <p:nvSpPr>
          <p:cNvPr id="6" name="Rectangle 3"/>
          <p:cNvSpPr>
            <a:spLocks noGrp="1" noChangeArrowheads="1"/>
          </p:cNvSpPr>
          <p:nvPr>
            <p:ph type="sldNum" sz="quarter" idx="11"/>
          </p:nvPr>
        </p:nvSpPr>
        <p:spPr>
          <a:ln/>
        </p:spPr>
        <p:txBody>
          <a:bodyPr/>
          <a:lstStyle>
            <a:lvl1pPr>
              <a:defRPr/>
            </a:lvl1pPr>
          </a:lstStyle>
          <a:p>
            <a:fld id="{18897366-35DF-4E15-A6DE-45680BE3A41C}" type="slidenum">
              <a:rPr lang="en-US" altLang="es-MX"/>
              <a:pPr/>
              <a:t>‹Nº›</a:t>
            </a:fld>
            <a:endParaRPr lang="en-US" altLang="es-MX"/>
          </a:p>
        </p:txBody>
      </p:sp>
      <p:sp>
        <p:nvSpPr>
          <p:cNvPr id="7" name="Rectangle 16"/>
          <p:cNvSpPr>
            <a:spLocks noGrp="1" noChangeArrowheads="1"/>
          </p:cNvSpPr>
          <p:nvPr>
            <p:ph type="dt" sz="half" idx="12"/>
          </p:nvPr>
        </p:nvSpPr>
        <p:spPr>
          <a:ln/>
        </p:spPr>
        <p:txBody>
          <a:bodyPr/>
          <a:lstStyle>
            <a:lvl1pPr>
              <a:defRPr/>
            </a:lvl1pPr>
          </a:lstStyle>
          <a:p>
            <a:pPr>
              <a:defRPr/>
            </a:pPr>
            <a:fld id="{383A1C51-9329-4B5E-A052-984FE904FA09}" type="datetime1">
              <a:rPr lang="en-US"/>
              <a:pPr>
                <a:defRPr/>
              </a:pPr>
              <a:t>11/1/2017</a:t>
            </a:fld>
            <a:endParaRPr lang="en-US"/>
          </a:p>
        </p:txBody>
      </p:sp>
    </p:spTree>
    <p:extLst>
      <p:ext uri="{BB962C8B-B14F-4D97-AF65-F5344CB8AC3E}">
        <p14:creationId xmlns:p14="http://schemas.microsoft.com/office/powerpoint/2010/main" val="2652129854"/>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000"/>
            </a:lvl1pPr>
          </a:lstStyle>
          <a:p>
            <a:pPr>
              <a:defRPr/>
            </a:pPr>
            <a:r>
              <a:rPr lang="en-US"/>
              <a:t>MSc Carlos Bazán &amp; Ing. Arnaldo Moreno</a:t>
            </a:r>
          </a:p>
        </p:txBody>
      </p:sp>
      <p:sp>
        <p:nvSpPr>
          <p:cNvPr id="133123"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523F66F3-6544-4B7D-94F7-2BC60CEAD1E4}" type="slidenum">
              <a:rPr lang="en-US" altLang="es-MX"/>
              <a:pPr/>
              <a:t>‹Nº›</a:t>
            </a:fld>
            <a:endParaRPr lang="en-US" altLang="es-MX"/>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MX"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ES" altLang="es-MX">
                <a:solidFill>
                  <a:schemeClr val="accent2"/>
                </a:solidFill>
              </a:endParaRPr>
            </a:p>
          </p:txBody>
        </p:sp>
      </p:grpSp>
      <p:sp>
        <p:nvSpPr>
          <p:cNvPr id="133134"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s-MX" smtClean="0"/>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s-MX" smtClean="0"/>
              <a:t>Click to edit Master text styles</a:t>
            </a:r>
          </a:p>
          <a:p>
            <a:pPr lvl="1"/>
            <a:r>
              <a:rPr lang="en-US" altLang="es-MX" smtClean="0"/>
              <a:t>Second level</a:t>
            </a:r>
          </a:p>
          <a:p>
            <a:pPr lvl="2"/>
            <a:r>
              <a:rPr lang="en-US" altLang="es-MX" smtClean="0"/>
              <a:t>Third level</a:t>
            </a:r>
          </a:p>
          <a:p>
            <a:pPr lvl="3"/>
            <a:r>
              <a:rPr lang="en-US" altLang="es-MX" smtClean="0"/>
              <a:t>Fourth level</a:t>
            </a:r>
          </a:p>
          <a:p>
            <a:pPr lvl="4"/>
            <a:r>
              <a:rPr lang="en-US" altLang="es-MX" smtClean="0"/>
              <a:t>Fifth level</a:t>
            </a:r>
          </a:p>
        </p:txBody>
      </p:sp>
      <p:sp>
        <p:nvSpPr>
          <p:cNvPr id="133136"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fld id="{2FF220A7-0BA4-4090-9332-4C78F541BFD7}" type="datetime1">
              <a:rPr lang="en-US"/>
              <a:pPr>
                <a:defRPr/>
              </a:pPr>
              <a:t>11/1/2017</a:t>
            </a:fld>
            <a:endParaRPr lang="en-US"/>
          </a:p>
        </p:txBody>
      </p:sp>
    </p:spTree>
  </p:cSld>
  <p:clrMap bg1="lt1" tx1="dk1" bg2="lt2" tx2="dk2" accent1="accent1" accent2="accent2" accent3="accent3" accent4="accent4" accent5="accent5" accent6="accent6" hlink="hlink" folHlink="folHlink"/>
  <p:sldLayoutIdLst>
    <p:sldLayoutId id="2147483780" r:id="rId1"/>
    <p:sldLayoutId id="2147483770" r:id="rId2"/>
    <p:sldLayoutId id="2147483771" r:id="rId3"/>
    <p:sldLayoutId id="2147483772" r:id="rId4"/>
    <p:sldLayoutId id="2147483773" r:id="rId5"/>
    <p:sldLayoutId id="2147483781" r:id="rId6"/>
    <p:sldLayoutId id="2147483774" r:id="rId7"/>
    <p:sldLayoutId id="2147483775" r:id="rId8"/>
    <p:sldLayoutId id="2147483776" r:id="rId9"/>
    <p:sldLayoutId id="2147483777" r:id="rId10"/>
    <p:sldLayoutId id="2147483778" r:id="rId11"/>
    <p:sldLayoutId id="2147483779" r:id="rId12"/>
  </p:sldLayoutIdLst>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3134"/>
                                        </p:tgtEl>
                                        <p:attrNameLst>
                                          <p:attrName>style.visibility</p:attrName>
                                        </p:attrNameLst>
                                      </p:cBhvr>
                                      <p:to>
                                        <p:strVal val="visible"/>
                                      </p:to>
                                    </p:set>
                                    <p:animEffect transition="in" filter="fade">
                                      <p:cBhvr>
                                        <p:cTn id="7" dur="2000"/>
                                        <p:tgtEl>
                                          <p:spTgt spid="133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34" grpId="0"/>
    </p:bldLst>
  </p:timing>
  <p:hf hd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A4BB779-E2C4-47DC-80BD-44E7A9DF411B}" type="slidenum">
              <a:rPr lang="en-US" altLang="es-MX">
                <a:latin typeface="Arial Black" panose="020B0A04020102020204" pitchFamily="34" charset="0"/>
              </a:rPr>
              <a:pPr/>
              <a:t>1</a:t>
            </a:fld>
            <a:endParaRPr lang="en-US" altLang="es-MX">
              <a:latin typeface="Arial Black" panose="020B0A04020102020204" pitchFamily="34" charset="0"/>
            </a:endParaRPr>
          </a:p>
        </p:txBody>
      </p:sp>
      <p:sp>
        <p:nvSpPr>
          <p:cNvPr id="4099" name="Rectangle 4"/>
          <p:cNvSpPr>
            <a:spLocks noGrp="1" noChangeArrowheads="1"/>
          </p:cNvSpPr>
          <p:nvPr>
            <p:ph type="title"/>
          </p:nvPr>
        </p:nvSpPr>
        <p:spPr>
          <a:xfrm>
            <a:off x="316706" y="762000"/>
            <a:ext cx="8510587" cy="914400"/>
          </a:xfrm>
        </p:spPr>
        <p:txBody>
          <a:bodyPr/>
          <a:lstStyle/>
          <a:p>
            <a:pPr eaLnBrk="1" hangingPunct="1"/>
            <a:r>
              <a:rPr lang="en-US" altLang="es-MX" sz="4000" b="1" dirty="0" err="1" smtClean="0">
                <a:solidFill>
                  <a:srgbClr val="000000"/>
                </a:solidFill>
              </a:rPr>
              <a:t>Introducción</a:t>
            </a:r>
            <a:r>
              <a:rPr lang="en-US" altLang="es-MX" sz="4000" b="1" dirty="0" smtClean="0">
                <a:solidFill>
                  <a:srgbClr val="000000"/>
                </a:solidFill>
              </a:rPr>
              <a:t> a la </a:t>
            </a:r>
            <a:r>
              <a:rPr lang="en-US" altLang="es-MX" sz="4000" b="1" dirty="0" err="1" smtClean="0">
                <a:solidFill>
                  <a:srgbClr val="000000"/>
                </a:solidFill>
              </a:rPr>
              <a:t>programación</a:t>
            </a:r>
            <a:r>
              <a:rPr lang="en-US" altLang="es-MX" sz="4000" b="1" dirty="0" smtClean="0">
                <a:solidFill>
                  <a:srgbClr val="000000"/>
                </a:solidFill>
              </a:rPr>
              <a:t> </a:t>
            </a:r>
            <a:r>
              <a:rPr lang="en-US" altLang="es-MX" sz="4000" b="1" dirty="0" err="1" smtClean="0">
                <a:solidFill>
                  <a:srgbClr val="000000"/>
                </a:solidFill>
              </a:rPr>
              <a:t>en</a:t>
            </a:r>
            <a:r>
              <a:rPr lang="en-US" altLang="es-MX" sz="4000" b="1" dirty="0" smtClean="0">
                <a:solidFill>
                  <a:srgbClr val="000000"/>
                </a:solidFill>
              </a:rPr>
              <a:t> Java</a:t>
            </a:r>
          </a:p>
        </p:txBody>
      </p:sp>
      <p:sp>
        <p:nvSpPr>
          <p:cNvPr id="3077" name="Rectangle 5"/>
          <p:cNvSpPr>
            <a:spLocks noChangeArrowheads="1"/>
          </p:cNvSpPr>
          <p:nvPr/>
        </p:nvSpPr>
        <p:spPr bwMode="auto">
          <a:xfrm>
            <a:off x="311019" y="3114878"/>
            <a:ext cx="8610600" cy="646331"/>
          </a:xfrm>
          <a:prstGeom prst="rect">
            <a:avLst/>
          </a:prstGeom>
          <a:noFill/>
          <a:ln w="9525">
            <a:noFill/>
            <a:miter lim="800000"/>
            <a:headEnd/>
            <a:tailEnd/>
          </a:ln>
        </p:spPr>
        <p:txBody>
          <a:bodyPr wrap="square" anchor="ctr">
            <a:spAutoFit/>
          </a:bodyPr>
          <a:lstStyle/>
          <a:p>
            <a:pPr>
              <a:defRPr/>
            </a:pPr>
            <a:r>
              <a:rPr lang="es-ES_tradnl" sz="2800" b="1" dirty="0"/>
              <a:t>  </a:t>
            </a:r>
            <a:r>
              <a:rPr lang="es-ES_tradnl" sz="3600" b="1" dirty="0"/>
              <a:t>Conferencia </a:t>
            </a:r>
            <a:r>
              <a:rPr lang="es-ES_tradnl" sz="3600" b="1" dirty="0" smtClean="0"/>
              <a:t>4 “Clases”</a:t>
            </a:r>
            <a:endParaRPr lang="es-ES_tradnl" sz="3600" b="1"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40965FC-DB7B-4723-A5E2-50415462D30C}" type="slidenum">
              <a:rPr lang="en-US" altLang="es-MX">
                <a:latin typeface="Arial Black" panose="020B0A04020102020204" pitchFamily="34" charset="0"/>
              </a:rPr>
              <a:pPr/>
              <a:t>10</a:t>
            </a:fld>
            <a:endParaRPr lang="en-US" altLang="es-MX">
              <a:latin typeface="Arial Black" panose="020B0A04020102020204" pitchFamily="34" charset="0"/>
            </a:endParaRPr>
          </a:p>
        </p:txBody>
      </p:sp>
      <p:sp>
        <p:nvSpPr>
          <p:cNvPr id="8227" name="Text Box 137"/>
          <p:cNvSpPr txBox="1">
            <a:spLocks noChangeArrowheads="1"/>
          </p:cNvSpPr>
          <p:nvPr/>
        </p:nvSpPr>
        <p:spPr bwMode="auto">
          <a:xfrm>
            <a:off x="1965325" y="5675313"/>
            <a:ext cx="5273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s-ES" altLang="es-MX"/>
          </a:p>
        </p:txBody>
      </p:sp>
      <p:sp>
        <p:nvSpPr>
          <p:cNvPr id="8" name="Título 1"/>
          <p:cNvSpPr txBox="1">
            <a:spLocks/>
          </p:cNvSpPr>
          <p:nvPr/>
        </p:nvSpPr>
        <p:spPr bwMode="auto">
          <a:xfrm>
            <a:off x="457200" y="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b="1" dirty="0" smtClean="0"/>
              <a:t>4.3 </a:t>
            </a:r>
            <a:r>
              <a:rPr lang="es-ES_tradnl" altLang="es-MX" b="1" dirty="0"/>
              <a:t>Elementos de clase</a:t>
            </a:r>
          </a:p>
        </p:txBody>
      </p:sp>
      <p:sp>
        <p:nvSpPr>
          <p:cNvPr id="3" name="Rectangle 1"/>
          <p:cNvSpPr>
            <a:spLocks noChangeArrowheads="1"/>
          </p:cNvSpPr>
          <p:nvPr/>
        </p:nvSpPr>
        <p:spPr bwMode="auto">
          <a:xfrm>
            <a:off x="228600" y="2010396"/>
            <a:ext cx="8686800" cy="3924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8528"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_tradnl" altLang="es-MX" sz="2800" b="0" i="0" u="none" strike="noStrike" cap="none" normalizeH="0" baseline="0" dirty="0" smtClean="0">
                <a:ln>
                  <a:noFill/>
                </a:ln>
                <a:solidFill>
                  <a:schemeClr val="tx1"/>
                </a:solidFill>
                <a:effectLst/>
                <a:latin typeface="+mn-lt"/>
                <a:ea typeface="Times New Roman" panose="02020603050405020304" pitchFamily="18" charset="0"/>
                <a:cs typeface="Times New Roman" panose="02020603050405020304" pitchFamily="18" charset="0"/>
              </a:rPr>
              <a:t>El modificador dice el alcance del atributo: el modificador </a:t>
            </a:r>
            <a:r>
              <a:rPr kumimoji="0" lang="es-ES_tradnl" altLang="es-MX" sz="2800" b="1" i="0" u="none" strike="noStrike" cap="none" normalizeH="0" baseline="0" dirty="0" err="1" smtClean="0">
                <a:ln>
                  <a:noFill/>
                </a:ln>
                <a:solidFill>
                  <a:schemeClr val="tx1"/>
                </a:solidFill>
                <a:effectLst/>
                <a:latin typeface="+mn-lt"/>
                <a:ea typeface="Times New Roman" panose="02020603050405020304" pitchFamily="18" charset="0"/>
                <a:cs typeface="Times New Roman" panose="02020603050405020304" pitchFamily="18" charset="0"/>
              </a:rPr>
              <a:t>private</a:t>
            </a:r>
            <a:r>
              <a:rPr kumimoji="0" lang="es-ES_tradnl" altLang="es-MX" sz="2800" b="0" i="0" u="none" strike="noStrike" cap="none" normalizeH="0" baseline="0" dirty="0" smtClean="0">
                <a:ln>
                  <a:noFill/>
                </a:ln>
                <a:solidFill>
                  <a:schemeClr val="tx1"/>
                </a:solidFill>
                <a:effectLst/>
                <a:latin typeface="+mn-lt"/>
                <a:ea typeface="Times New Roman" panose="02020603050405020304" pitchFamily="18" charset="0"/>
                <a:cs typeface="Times New Roman" panose="02020603050405020304" pitchFamily="18" charset="0"/>
              </a:rPr>
              <a:t> hace que el atributo solo puede ser utilizado por los métodos de la clase;  por su parte el modificador </a:t>
            </a:r>
            <a:r>
              <a:rPr kumimoji="0" lang="es-ES_tradnl" altLang="es-MX" sz="2800" b="1" i="0" u="none" strike="noStrike" cap="none" normalizeH="0" baseline="0" dirty="0" err="1" smtClean="0">
                <a:ln>
                  <a:noFill/>
                </a:ln>
                <a:solidFill>
                  <a:schemeClr val="tx1"/>
                </a:solidFill>
                <a:effectLst/>
                <a:latin typeface="+mn-lt"/>
                <a:ea typeface="Times New Roman" panose="02020603050405020304" pitchFamily="18" charset="0"/>
                <a:cs typeface="Times New Roman" panose="02020603050405020304" pitchFamily="18" charset="0"/>
              </a:rPr>
              <a:t>public</a:t>
            </a:r>
            <a:r>
              <a:rPr kumimoji="0" lang="es-ES_tradnl" altLang="es-MX" sz="2800" b="0" i="0" u="none" strike="noStrike" cap="none" normalizeH="0" baseline="0" dirty="0" smtClean="0">
                <a:ln>
                  <a:noFill/>
                </a:ln>
                <a:solidFill>
                  <a:schemeClr val="tx1"/>
                </a:solidFill>
                <a:effectLst/>
                <a:latin typeface="+mn-lt"/>
                <a:ea typeface="Times New Roman" panose="02020603050405020304" pitchFamily="18" charset="0"/>
                <a:cs typeface="Times New Roman" panose="02020603050405020304" pitchFamily="18" charset="0"/>
              </a:rPr>
              <a:t> hace que el atributo pueda ser utilizado por los métodos de la clase y desde otras clases donde se utilicen objetos de la misma. No se debe tener en las  clases atributos con este alcance. El modificador </a:t>
            </a:r>
            <a:r>
              <a:rPr kumimoji="0" lang="es-ES_tradnl" altLang="es-MX" sz="2800" b="1" i="0" u="none" strike="noStrike" cap="none" normalizeH="0" baseline="0" dirty="0" err="1" smtClean="0">
                <a:ln>
                  <a:noFill/>
                </a:ln>
                <a:solidFill>
                  <a:schemeClr val="tx1"/>
                </a:solidFill>
                <a:effectLst/>
                <a:latin typeface="+mn-lt"/>
                <a:ea typeface="Times New Roman" panose="02020603050405020304" pitchFamily="18" charset="0"/>
                <a:cs typeface="Times New Roman" panose="02020603050405020304" pitchFamily="18" charset="0"/>
              </a:rPr>
              <a:t>protected</a:t>
            </a:r>
            <a:r>
              <a:rPr kumimoji="0" lang="es-ES_tradnl" altLang="es-MX" sz="2800" b="0" i="0" u="none" strike="noStrike" cap="none" normalizeH="0" baseline="0" dirty="0" smtClean="0">
                <a:ln>
                  <a:noFill/>
                </a:ln>
                <a:solidFill>
                  <a:schemeClr val="tx1"/>
                </a:solidFill>
                <a:effectLst/>
                <a:latin typeface="+mn-lt"/>
                <a:ea typeface="Times New Roman" panose="02020603050405020304" pitchFamily="18" charset="0"/>
                <a:cs typeface="Times New Roman" panose="02020603050405020304" pitchFamily="18" charset="0"/>
              </a:rPr>
              <a:t> se estudiará más adelante.</a:t>
            </a:r>
            <a:r>
              <a:rPr kumimoji="0" lang="es-ES_tradnl" altLang="es-MX" sz="2800" b="0" i="0" u="none" strike="noStrike" cap="none" normalizeH="0" baseline="0" dirty="0" smtClean="0">
                <a:ln>
                  <a:noFill/>
                </a:ln>
                <a:solidFill>
                  <a:schemeClr val="tx1"/>
                </a:solidFill>
                <a:effectLst/>
                <a:latin typeface="+mn-lt"/>
                <a:ea typeface="Times New Roman" panose="02020603050405020304" pitchFamily="18" charset="0"/>
                <a:cs typeface="Courier New" panose="02070309020205020404" pitchFamily="49" charset="0"/>
              </a:rPr>
              <a:t>  </a:t>
            </a:r>
            <a:endParaRPr kumimoji="0" lang="es-ES_tradnl" altLang="es-MX" sz="4000" b="0" i="0" u="none" strike="noStrike" cap="none" normalizeH="0" baseline="0" dirty="0" smtClean="0">
              <a:ln>
                <a:noFill/>
              </a:ln>
              <a:solidFill>
                <a:schemeClr val="tx1"/>
              </a:solidFill>
              <a:effectLst/>
              <a:latin typeface="+mn-lt"/>
            </a:endParaRPr>
          </a:p>
        </p:txBody>
      </p:sp>
      <p:sp>
        <p:nvSpPr>
          <p:cNvPr id="9" name="Rectángulo 8"/>
          <p:cNvSpPr/>
          <p:nvPr/>
        </p:nvSpPr>
        <p:spPr>
          <a:xfrm>
            <a:off x="0" y="1392382"/>
            <a:ext cx="4953000" cy="461665"/>
          </a:xfrm>
          <a:prstGeom prst="rect">
            <a:avLst/>
          </a:prstGeom>
        </p:spPr>
        <p:txBody>
          <a:bodyPr wrap="square">
            <a:spAutoFit/>
          </a:bodyPr>
          <a:lstStyle/>
          <a:p>
            <a:pPr lvl="1" eaLnBrk="1" hangingPunct="1"/>
            <a:r>
              <a:rPr lang="es-ES_tradnl" altLang="es-MX" sz="2400" b="1" dirty="0" smtClean="0"/>
              <a:t>Atributos:</a:t>
            </a:r>
            <a:endParaRPr lang="es-ES_tradnl" altLang="es-MX" sz="2400" b="1" dirty="0"/>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11</a:t>
            </a:fld>
            <a:endParaRPr lang="en-US" altLang="es-MX"/>
          </a:p>
        </p:txBody>
      </p:sp>
      <p:sp>
        <p:nvSpPr>
          <p:cNvPr id="6" name="Título 1"/>
          <p:cNvSpPr txBox="1">
            <a:spLocks/>
          </p:cNvSpPr>
          <p:nvPr/>
        </p:nvSpPr>
        <p:spPr bwMode="auto">
          <a:xfrm>
            <a:off x="533400" y="13855"/>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b="1" dirty="0" smtClean="0"/>
              <a:t>4.3 </a:t>
            </a:r>
            <a:r>
              <a:rPr lang="es-ES_tradnl" altLang="es-MX" b="1" dirty="0"/>
              <a:t>Elementos de clase</a:t>
            </a:r>
          </a:p>
        </p:txBody>
      </p:sp>
      <p:sp>
        <p:nvSpPr>
          <p:cNvPr id="8" name="Rectángulo 7"/>
          <p:cNvSpPr/>
          <p:nvPr/>
        </p:nvSpPr>
        <p:spPr>
          <a:xfrm>
            <a:off x="34636" y="1154622"/>
            <a:ext cx="4953000" cy="461665"/>
          </a:xfrm>
          <a:prstGeom prst="rect">
            <a:avLst/>
          </a:prstGeom>
        </p:spPr>
        <p:txBody>
          <a:bodyPr wrap="square">
            <a:spAutoFit/>
          </a:bodyPr>
          <a:lstStyle/>
          <a:p>
            <a:pPr lvl="1" eaLnBrk="1" hangingPunct="1"/>
            <a:r>
              <a:rPr lang="es-ES_tradnl" altLang="es-MX" sz="2400" b="1" dirty="0" smtClean="0"/>
              <a:t>Atributos:</a:t>
            </a:r>
            <a:endParaRPr lang="es-ES_tradnl" altLang="es-MX" sz="2400" b="1" dirty="0"/>
          </a:p>
        </p:txBody>
      </p:sp>
      <p:sp>
        <p:nvSpPr>
          <p:cNvPr id="4" name="Rectángulo 3"/>
          <p:cNvSpPr/>
          <p:nvPr/>
        </p:nvSpPr>
        <p:spPr>
          <a:xfrm>
            <a:off x="180110" y="2536548"/>
            <a:ext cx="8610600" cy="3970318"/>
          </a:xfrm>
          <a:prstGeom prst="rect">
            <a:avLst/>
          </a:prstGeom>
        </p:spPr>
        <p:txBody>
          <a:bodyPr wrap="square">
            <a:spAutoFit/>
          </a:bodyPr>
          <a:lstStyle/>
          <a:p>
            <a:pPr marL="228600" algn="just">
              <a:spcBef>
                <a:spcPts val="600"/>
              </a:spcBef>
              <a:spcAft>
                <a:spcPts val="0"/>
              </a:spcAft>
            </a:pPr>
            <a:r>
              <a:rPr lang="es-ES_tradnl" sz="2800" dirty="0" smtClean="0">
                <a:latin typeface="+mn-lt"/>
                <a:ea typeface="Times New Roman" panose="02020603050405020304" pitchFamily="18" charset="0"/>
              </a:rPr>
              <a:t>Como </a:t>
            </a:r>
            <a:r>
              <a:rPr lang="es-ES_tradnl" sz="2800" dirty="0">
                <a:latin typeface="+mn-lt"/>
                <a:ea typeface="Times New Roman" panose="02020603050405020304" pitchFamily="18" charset="0"/>
              </a:rPr>
              <a:t>su nombre lo indica el tipo dice el tipo de valor que puede almacenar este atributo. Observar que un atributo puede ser de cualquiera de los tipos primitivos </a:t>
            </a:r>
            <a:r>
              <a:rPr lang="es-ES_tradnl" sz="2800" dirty="0" smtClean="0">
                <a:latin typeface="+mn-lt"/>
                <a:ea typeface="Times New Roman" panose="02020603050405020304" pitchFamily="18" charset="0"/>
              </a:rPr>
              <a:t>estudiados anteriormente, </a:t>
            </a:r>
            <a:r>
              <a:rPr lang="es-ES_tradnl" sz="2800" dirty="0">
                <a:latin typeface="+mn-lt"/>
                <a:ea typeface="Times New Roman" panose="02020603050405020304" pitchFamily="18" charset="0"/>
              </a:rPr>
              <a:t>pero también puede ser de tipo clase, esto quiere decir que el atributo de una clase puede ser un objeto de una clase dada. Esto da una tremenda expresividad al lenguaje y podemos tener objetos que contengan otros objetos.</a:t>
            </a:r>
            <a:endParaRPr lang="es-MX" sz="2800" dirty="0">
              <a:effectLst/>
              <a:latin typeface="+mn-lt"/>
              <a:ea typeface="Times New Roman" panose="02020603050405020304" pitchFamily="18" charset="0"/>
            </a:endParaRPr>
          </a:p>
        </p:txBody>
      </p:sp>
      <p:sp>
        <p:nvSpPr>
          <p:cNvPr id="10" name="Rectangle 2"/>
          <p:cNvSpPr>
            <a:spLocks noChangeArrowheads="1"/>
          </p:cNvSpPr>
          <p:nvPr/>
        </p:nvSpPr>
        <p:spPr bwMode="auto">
          <a:xfrm>
            <a:off x="1614055" y="1616287"/>
            <a:ext cx="7162800"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8528"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MX" sz="2000" b="0" i="1" u="none" strike="noStrike" cap="none" normalizeH="0" baseline="0" dirty="0" smtClean="0">
                <a:ln>
                  <a:noFill/>
                </a:ln>
                <a:solidFill>
                  <a:schemeClr val="tx1"/>
                </a:solidFill>
                <a:effectLst/>
                <a:latin typeface="+mn-lt"/>
                <a:ea typeface="Times New Roman" panose="02020603050405020304" pitchFamily="18" charset="0"/>
                <a:cs typeface="Courier New" panose="02070309020205020404" pitchFamily="49" charset="0"/>
              </a:rPr>
              <a:t>&lt;</a:t>
            </a:r>
            <a:r>
              <a:rPr kumimoji="0" lang="en-US" altLang="es-MX" sz="2000" b="0" i="1" u="none" strike="noStrike" cap="none" normalizeH="0" baseline="0" dirty="0" err="1" smtClean="0">
                <a:ln>
                  <a:noFill/>
                </a:ln>
                <a:solidFill>
                  <a:schemeClr val="tx1"/>
                </a:solidFill>
                <a:effectLst/>
                <a:latin typeface="+mn-lt"/>
                <a:ea typeface="Times New Roman" panose="02020603050405020304" pitchFamily="18" charset="0"/>
                <a:cs typeface="Courier New" panose="02070309020205020404" pitchFamily="49" charset="0"/>
              </a:rPr>
              <a:t>tipo</a:t>
            </a:r>
            <a:r>
              <a:rPr kumimoji="0" lang="en-US" altLang="es-MX" sz="2000" b="0" i="1" u="none" strike="noStrike" cap="none" normalizeH="0" baseline="0" dirty="0" smtClean="0">
                <a:ln>
                  <a:noFill/>
                </a:ln>
                <a:solidFill>
                  <a:schemeClr val="tx1"/>
                </a:solidFill>
                <a:effectLst/>
                <a:latin typeface="+mn-lt"/>
                <a:ea typeface="Times New Roman" panose="02020603050405020304" pitchFamily="18" charset="0"/>
                <a:cs typeface="Courier New" panose="02070309020205020404" pitchFamily="49" charset="0"/>
              </a:rPr>
              <a:t>&gt; ::= byte | short | </a:t>
            </a:r>
            <a:r>
              <a:rPr kumimoji="0" lang="en-US" altLang="es-MX" sz="2000" b="0" i="1" u="none" strike="noStrike" cap="none" normalizeH="0" baseline="0" dirty="0" err="1" smtClean="0">
                <a:ln>
                  <a:noFill/>
                </a:ln>
                <a:solidFill>
                  <a:schemeClr val="tx1"/>
                </a:solidFill>
                <a:effectLst/>
                <a:latin typeface="+mn-lt"/>
                <a:ea typeface="Times New Roman" panose="02020603050405020304" pitchFamily="18" charset="0"/>
                <a:cs typeface="Courier New" panose="02070309020205020404" pitchFamily="49" charset="0"/>
              </a:rPr>
              <a:t>int</a:t>
            </a:r>
            <a:r>
              <a:rPr kumimoji="0" lang="en-US" altLang="es-MX" sz="2000" b="0" i="1" u="none" strike="noStrike" cap="none" normalizeH="0" baseline="0" dirty="0" smtClean="0">
                <a:ln>
                  <a:noFill/>
                </a:ln>
                <a:solidFill>
                  <a:schemeClr val="tx1"/>
                </a:solidFill>
                <a:effectLst/>
                <a:latin typeface="+mn-lt"/>
                <a:ea typeface="Times New Roman" panose="02020603050405020304" pitchFamily="18" charset="0"/>
                <a:cs typeface="Courier New" panose="02070309020205020404" pitchFamily="49" charset="0"/>
              </a:rPr>
              <a:t> | long | char</a:t>
            </a:r>
            <a:r>
              <a:rPr kumimoji="0" lang="es-ES_tradnl" altLang="es-MX" sz="2000" b="0" i="1" u="none" strike="noStrike" cap="none" normalizeH="0" baseline="0" dirty="0" smtClean="0">
                <a:ln>
                  <a:noFill/>
                </a:ln>
                <a:solidFill>
                  <a:schemeClr val="tx1"/>
                </a:solidFill>
                <a:effectLst/>
                <a:latin typeface="+mn-lt"/>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_tradnl" altLang="es-MX" sz="2000" i="1" dirty="0" smtClean="0">
                <a:latin typeface="+mn-lt"/>
                <a:ea typeface="Times New Roman" panose="02020603050405020304" pitchFamily="18" charset="0"/>
                <a:cs typeface="Courier New" panose="02070309020205020404" pitchFamily="49" charset="0"/>
              </a:rPr>
              <a:t>           </a:t>
            </a:r>
            <a:r>
              <a:rPr kumimoji="0" lang="es-ES_tradnl" altLang="es-MX" sz="2000" b="0" i="1" u="none" strike="noStrike" cap="none" normalizeH="0" baseline="0" dirty="0" smtClean="0">
                <a:ln>
                  <a:noFill/>
                </a:ln>
                <a:solidFill>
                  <a:schemeClr val="tx1"/>
                </a:solidFill>
                <a:effectLst/>
                <a:latin typeface="+mn-lt"/>
                <a:ea typeface="Times New Roman" panose="02020603050405020304" pitchFamily="18" charset="0"/>
                <a:cs typeface="Courier New" panose="02070309020205020404" pitchFamily="49" charset="0"/>
              </a:rPr>
              <a:t>     </a:t>
            </a:r>
            <a:r>
              <a:rPr kumimoji="0" lang="es-ES_tradnl" altLang="es-MX" sz="2000" b="0" i="1" u="none" strike="noStrike" cap="none" normalizeH="0" baseline="0" dirty="0" err="1" smtClean="0">
                <a:ln>
                  <a:noFill/>
                </a:ln>
                <a:solidFill>
                  <a:schemeClr val="tx1"/>
                </a:solidFill>
                <a:effectLst/>
                <a:latin typeface="+mn-lt"/>
                <a:ea typeface="Times New Roman" panose="02020603050405020304" pitchFamily="18" charset="0"/>
                <a:cs typeface="Courier New" panose="02070309020205020404" pitchFamily="49" charset="0"/>
              </a:rPr>
              <a:t>float</a:t>
            </a:r>
            <a:r>
              <a:rPr kumimoji="0" lang="es-ES_tradnl" altLang="es-MX" sz="2000" b="0" i="1" u="none" strike="noStrike" cap="none" normalizeH="0" baseline="0" dirty="0" smtClean="0">
                <a:ln>
                  <a:noFill/>
                </a:ln>
                <a:solidFill>
                  <a:schemeClr val="tx1"/>
                </a:solidFill>
                <a:effectLst/>
                <a:latin typeface="+mn-lt"/>
                <a:ea typeface="Times New Roman" panose="02020603050405020304" pitchFamily="18" charset="0"/>
                <a:cs typeface="Courier New" panose="02070309020205020404" pitchFamily="49" charset="0"/>
              </a:rPr>
              <a:t> | </a:t>
            </a:r>
            <a:r>
              <a:rPr kumimoji="0" lang="es-ES_tradnl" altLang="es-MX" sz="2000" b="0" i="1" u="none" strike="noStrike" cap="none" normalizeH="0" baseline="0" dirty="0" err="1" smtClean="0">
                <a:ln>
                  <a:noFill/>
                </a:ln>
                <a:solidFill>
                  <a:schemeClr val="tx1"/>
                </a:solidFill>
                <a:effectLst/>
                <a:latin typeface="+mn-lt"/>
                <a:ea typeface="Times New Roman" panose="02020603050405020304" pitchFamily="18" charset="0"/>
                <a:cs typeface="Courier New" panose="02070309020205020404" pitchFamily="49" charset="0"/>
              </a:rPr>
              <a:t>double</a:t>
            </a:r>
            <a:r>
              <a:rPr kumimoji="0" lang="es-ES_tradnl" altLang="es-MX" sz="2000" b="0" i="1" u="none" strike="noStrike" cap="none" normalizeH="0" baseline="0" dirty="0" smtClean="0">
                <a:ln>
                  <a:noFill/>
                </a:ln>
                <a:solidFill>
                  <a:schemeClr val="tx1"/>
                </a:solidFill>
                <a:effectLst/>
                <a:latin typeface="+mn-lt"/>
                <a:ea typeface="Times New Roman" panose="02020603050405020304" pitchFamily="18" charset="0"/>
                <a:cs typeface="Courier New" panose="02070309020205020404" pitchFamily="49" charset="0"/>
              </a:rPr>
              <a:t> | </a:t>
            </a:r>
            <a:r>
              <a:rPr kumimoji="0" lang="es-ES_tradnl" altLang="es-MX" sz="2000" b="0" i="1" u="none" strike="noStrike" cap="none" normalizeH="0" baseline="0" dirty="0" err="1" smtClean="0">
                <a:ln>
                  <a:noFill/>
                </a:ln>
                <a:solidFill>
                  <a:schemeClr val="tx1"/>
                </a:solidFill>
                <a:effectLst/>
                <a:latin typeface="+mn-lt"/>
                <a:ea typeface="Times New Roman" panose="02020603050405020304" pitchFamily="18" charset="0"/>
                <a:cs typeface="Courier New" panose="02070309020205020404" pitchFamily="49" charset="0"/>
              </a:rPr>
              <a:t>boolean</a:t>
            </a:r>
            <a:r>
              <a:rPr kumimoji="0" lang="es-ES_tradnl" altLang="es-MX" sz="2000" b="0" i="1" u="none" strike="noStrike" cap="none" normalizeH="0" baseline="0" dirty="0" smtClean="0">
                <a:ln>
                  <a:noFill/>
                </a:ln>
                <a:solidFill>
                  <a:schemeClr val="tx1"/>
                </a:solidFill>
                <a:effectLst/>
                <a:latin typeface="+mn-lt"/>
                <a:ea typeface="Times New Roman" panose="02020603050405020304" pitchFamily="18" charset="0"/>
                <a:cs typeface="Courier New" panose="02070309020205020404" pitchFamily="49" charset="0"/>
              </a:rPr>
              <a:t> | &lt;</a:t>
            </a:r>
            <a:r>
              <a:rPr kumimoji="0" lang="es-ES_tradnl" altLang="es-MX" sz="2000" b="0" i="1" u="none" strike="noStrike" cap="none" normalizeH="0" baseline="0" dirty="0" err="1" smtClean="0">
                <a:ln>
                  <a:noFill/>
                </a:ln>
                <a:solidFill>
                  <a:schemeClr val="tx1"/>
                </a:solidFill>
                <a:effectLst/>
                <a:latin typeface="+mn-lt"/>
                <a:ea typeface="Times New Roman" panose="02020603050405020304" pitchFamily="18" charset="0"/>
                <a:cs typeface="Courier New" panose="02070309020205020404" pitchFamily="49" charset="0"/>
              </a:rPr>
              <a:t>class</a:t>
            </a:r>
            <a:r>
              <a:rPr kumimoji="0" lang="es-ES_tradnl" altLang="es-MX" sz="2000" b="0" i="1" u="none" strike="noStrike" cap="none" normalizeH="0" baseline="0" dirty="0" smtClean="0">
                <a:ln>
                  <a:noFill/>
                </a:ln>
                <a:solidFill>
                  <a:schemeClr val="tx1"/>
                </a:solidFill>
                <a:effectLst/>
                <a:latin typeface="+mn-lt"/>
                <a:ea typeface="Times New Roman" panose="02020603050405020304" pitchFamily="18" charset="0"/>
                <a:cs typeface="Courier New" panose="02070309020205020404" pitchFamily="49" charset="0"/>
              </a:rPr>
              <a:t>&gt;</a:t>
            </a:r>
            <a:r>
              <a:rPr kumimoji="0" lang="es-MX" altLang="es-MX" sz="1100" b="0" i="1" u="none" strike="noStrike" cap="none" normalizeH="0" baseline="0" dirty="0" smtClean="0">
                <a:ln>
                  <a:noFill/>
                </a:ln>
                <a:solidFill>
                  <a:schemeClr val="tx1"/>
                </a:solidFill>
                <a:effectLst/>
                <a:latin typeface="+mn-lt"/>
              </a:rPr>
              <a:t> </a:t>
            </a:r>
            <a:endParaRPr kumimoji="0" lang="es-MX" altLang="es-MX" sz="3200" b="0" i="1"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100264819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12</a:t>
            </a:fld>
            <a:endParaRPr lang="en-US" altLang="es-MX"/>
          </a:p>
        </p:txBody>
      </p:sp>
      <p:sp>
        <p:nvSpPr>
          <p:cNvPr id="7" name="Título 1"/>
          <p:cNvSpPr txBox="1">
            <a:spLocks/>
          </p:cNvSpPr>
          <p:nvPr/>
        </p:nvSpPr>
        <p:spPr bwMode="auto">
          <a:xfrm>
            <a:off x="533400" y="13855"/>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b="1" dirty="0" smtClean="0"/>
              <a:t>4.3 </a:t>
            </a:r>
            <a:r>
              <a:rPr lang="es-ES_tradnl" altLang="es-MX" b="1" dirty="0"/>
              <a:t>Elementos de clase</a:t>
            </a:r>
          </a:p>
        </p:txBody>
      </p:sp>
      <p:sp>
        <p:nvSpPr>
          <p:cNvPr id="8" name="Rectángulo 7"/>
          <p:cNvSpPr/>
          <p:nvPr/>
        </p:nvSpPr>
        <p:spPr>
          <a:xfrm>
            <a:off x="419100" y="1752600"/>
            <a:ext cx="8458200" cy="3493264"/>
          </a:xfrm>
          <a:prstGeom prst="rect">
            <a:avLst/>
          </a:prstGeom>
        </p:spPr>
        <p:txBody>
          <a:bodyPr wrap="square">
            <a:spAutoFit/>
          </a:bodyPr>
          <a:lstStyle/>
          <a:p>
            <a:pPr algn="just">
              <a:spcBef>
                <a:spcPts val="600"/>
              </a:spcBef>
              <a:spcAft>
                <a:spcPts val="0"/>
              </a:spcAft>
            </a:pPr>
            <a:r>
              <a:rPr lang="es-ES_tradnl" sz="2400" b="1" u="sng" dirty="0" smtClean="0">
                <a:latin typeface="+mn-lt"/>
                <a:ea typeface="Times New Roman" panose="02020603050405020304" pitchFamily="18" charset="0"/>
              </a:rPr>
              <a:t>Ejemplo</a:t>
            </a:r>
            <a:r>
              <a:rPr lang="es-ES_tradnl" sz="2400" b="1" dirty="0" smtClean="0">
                <a:latin typeface="+mn-lt"/>
                <a:ea typeface="Times New Roman" panose="02020603050405020304" pitchFamily="18" charset="0"/>
              </a:rPr>
              <a:t>:</a:t>
            </a:r>
            <a:endParaRPr lang="es-MX" sz="2400" b="1" dirty="0" smtClean="0">
              <a:latin typeface="+mn-lt"/>
              <a:ea typeface="Times New Roman" panose="02020603050405020304" pitchFamily="18" charset="0"/>
            </a:endParaRPr>
          </a:p>
          <a:p>
            <a:pPr algn="just">
              <a:spcBef>
                <a:spcPts val="600"/>
              </a:spcBef>
              <a:spcAft>
                <a:spcPts val="0"/>
              </a:spcAft>
            </a:pPr>
            <a:r>
              <a:rPr lang="es-ES_tradnl" sz="2400" dirty="0" smtClean="0">
                <a:latin typeface="+mn-lt"/>
                <a:ea typeface="Times New Roman" panose="02020603050405020304" pitchFamily="18" charset="0"/>
              </a:rPr>
              <a:t>Se </a:t>
            </a:r>
            <a:r>
              <a:rPr lang="es-ES_tradnl" sz="2400" dirty="0">
                <a:latin typeface="+mn-lt"/>
                <a:ea typeface="Times New Roman" panose="02020603050405020304" pitchFamily="18" charset="0"/>
              </a:rPr>
              <a:t>quiere construir una clase Cuerpo que permita representar cuerpos que se desplacen a velocidad uniforme. Como se conoce de física el cálculo de la velocidad de un cuerpo que se desplaza con movimiento rectilíneo uniforme depende del espacio recorrido y del tiempo que se utiliza para ello. Por lo tanto podemos pensar que los objetos de este tipo tienen como atributos: espacio y tiempo y como método principal el cálculo de la velocidad.</a:t>
            </a:r>
            <a:endParaRPr lang="es-MX" sz="2400" dirty="0">
              <a:effectLst/>
              <a:latin typeface="+mn-lt"/>
              <a:ea typeface="Times New Roman" panose="02020603050405020304" pitchFamily="18" charset="0"/>
            </a:endParaRPr>
          </a:p>
        </p:txBody>
      </p:sp>
    </p:spTree>
    <p:extLst>
      <p:ext uri="{BB962C8B-B14F-4D97-AF65-F5344CB8AC3E}">
        <p14:creationId xmlns:p14="http://schemas.microsoft.com/office/powerpoint/2010/main" val="386905228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13</a:t>
            </a:fld>
            <a:endParaRPr lang="en-US" altLang="es-MX"/>
          </a:p>
        </p:txBody>
      </p:sp>
      <p:sp>
        <p:nvSpPr>
          <p:cNvPr id="6" name="Rectángulo 5"/>
          <p:cNvSpPr/>
          <p:nvPr/>
        </p:nvSpPr>
        <p:spPr>
          <a:xfrm>
            <a:off x="1981200" y="2247267"/>
            <a:ext cx="6400800" cy="3139321"/>
          </a:xfrm>
          <a:prstGeom prst="rect">
            <a:avLst/>
          </a:prstGeom>
        </p:spPr>
        <p:txBody>
          <a:bodyPr wrap="square">
            <a:spAutoFit/>
          </a:bodyPr>
          <a:lstStyle/>
          <a:p>
            <a:pPr marL="270510" algn="just">
              <a:spcBef>
                <a:spcPts val="600"/>
              </a:spcBef>
              <a:spcAft>
                <a:spcPts val="0"/>
              </a:spcAft>
            </a:pPr>
            <a:r>
              <a:rPr lang="es-ES_tradnl" sz="2400" dirty="0">
                <a:latin typeface="+mn-lt"/>
                <a:ea typeface="Times New Roman" panose="02020603050405020304" pitchFamily="18" charset="0"/>
              </a:rPr>
              <a:t>En Java se tiene</a:t>
            </a:r>
            <a:r>
              <a:rPr lang="es-ES_tradnl" sz="2400" dirty="0" smtClean="0">
                <a:latin typeface="+mn-lt"/>
                <a:ea typeface="Times New Roman" panose="02020603050405020304" pitchFamily="18" charset="0"/>
              </a:rPr>
              <a:t>:</a:t>
            </a:r>
          </a:p>
          <a:p>
            <a:pPr marL="270510" algn="just">
              <a:spcBef>
                <a:spcPts val="600"/>
              </a:spcBef>
              <a:spcAft>
                <a:spcPts val="0"/>
              </a:spcAft>
            </a:pPr>
            <a:endParaRPr lang="es-MX" sz="2400" dirty="0">
              <a:latin typeface="+mn-lt"/>
              <a:ea typeface="Times New Roman" panose="02020603050405020304" pitchFamily="18" charset="0"/>
            </a:endParaRPr>
          </a:p>
          <a:p>
            <a:pPr marL="457200" algn="just">
              <a:spcBef>
                <a:spcPts val="600"/>
              </a:spcBef>
              <a:spcAft>
                <a:spcPts val="0"/>
              </a:spcAft>
            </a:pPr>
            <a:r>
              <a:rPr lang="es-ES_tradnl" sz="2400" b="1" dirty="0" err="1">
                <a:latin typeface="+mn-lt"/>
                <a:ea typeface="Times New Roman" panose="02020603050405020304" pitchFamily="18" charset="0"/>
              </a:rPr>
              <a:t>class</a:t>
            </a:r>
            <a:r>
              <a:rPr lang="es-ES_tradnl" sz="2400" dirty="0">
                <a:latin typeface="+mn-lt"/>
                <a:ea typeface="Times New Roman" panose="02020603050405020304" pitchFamily="18" charset="0"/>
              </a:rPr>
              <a:t> Cuerpo {</a:t>
            </a:r>
            <a:endParaRPr lang="es-MX" sz="2400" dirty="0">
              <a:latin typeface="+mn-lt"/>
              <a:ea typeface="Times New Roman" panose="02020603050405020304" pitchFamily="18" charset="0"/>
            </a:endParaRPr>
          </a:p>
          <a:p>
            <a:pPr marL="914400" lvl="1" algn="just">
              <a:spcBef>
                <a:spcPts val="600"/>
              </a:spcBef>
              <a:spcAft>
                <a:spcPts val="0"/>
              </a:spcAft>
            </a:pPr>
            <a:r>
              <a:rPr lang="es-ES_tradnl" sz="2400" dirty="0">
                <a:latin typeface="+mn-lt"/>
                <a:ea typeface="Times New Roman" panose="02020603050405020304" pitchFamily="18" charset="0"/>
              </a:rPr>
              <a:t>  </a:t>
            </a:r>
            <a:r>
              <a:rPr lang="es-ES_tradnl" sz="2400" b="1" dirty="0" err="1">
                <a:latin typeface="+mn-lt"/>
                <a:ea typeface="Times New Roman" panose="02020603050405020304" pitchFamily="18" charset="0"/>
              </a:rPr>
              <a:t>private</a:t>
            </a:r>
            <a:r>
              <a:rPr lang="es-ES_tradnl" sz="2400" b="1" dirty="0">
                <a:latin typeface="+mn-lt"/>
                <a:ea typeface="Times New Roman" panose="02020603050405020304" pitchFamily="18" charset="0"/>
              </a:rPr>
              <a:t> </a:t>
            </a:r>
            <a:r>
              <a:rPr lang="es-ES_tradnl" sz="2400" b="1" dirty="0" err="1">
                <a:latin typeface="+mn-lt"/>
                <a:ea typeface="Times New Roman" panose="02020603050405020304" pitchFamily="18" charset="0"/>
              </a:rPr>
              <a:t>double</a:t>
            </a:r>
            <a:r>
              <a:rPr lang="es-ES_tradnl" sz="2400" dirty="0">
                <a:latin typeface="+mn-lt"/>
                <a:ea typeface="Times New Roman" panose="02020603050405020304" pitchFamily="18" charset="0"/>
              </a:rPr>
              <a:t> espacio;</a:t>
            </a:r>
            <a:endParaRPr lang="es-MX" sz="2400" dirty="0">
              <a:latin typeface="+mn-lt"/>
              <a:ea typeface="Times New Roman" panose="02020603050405020304" pitchFamily="18" charset="0"/>
            </a:endParaRPr>
          </a:p>
          <a:p>
            <a:pPr marL="914400" lvl="1" algn="just">
              <a:spcBef>
                <a:spcPts val="600"/>
              </a:spcBef>
              <a:spcAft>
                <a:spcPts val="0"/>
              </a:spcAft>
            </a:pPr>
            <a:r>
              <a:rPr lang="es-ES_tradnl" sz="2400" dirty="0">
                <a:latin typeface="+mn-lt"/>
                <a:ea typeface="Times New Roman" panose="02020603050405020304" pitchFamily="18" charset="0"/>
              </a:rPr>
              <a:t>  </a:t>
            </a:r>
            <a:r>
              <a:rPr lang="es-ES_tradnl" sz="2400" b="1" dirty="0" err="1">
                <a:latin typeface="+mn-lt"/>
                <a:ea typeface="Times New Roman" panose="02020603050405020304" pitchFamily="18" charset="0"/>
              </a:rPr>
              <a:t>private</a:t>
            </a:r>
            <a:r>
              <a:rPr lang="es-ES_tradnl" sz="2400" b="1" dirty="0">
                <a:latin typeface="+mn-lt"/>
                <a:ea typeface="Times New Roman" panose="02020603050405020304" pitchFamily="18" charset="0"/>
              </a:rPr>
              <a:t> </a:t>
            </a:r>
            <a:r>
              <a:rPr lang="es-ES_tradnl" sz="2400" b="1" dirty="0" err="1">
                <a:latin typeface="+mn-lt"/>
                <a:ea typeface="Times New Roman" panose="02020603050405020304" pitchFamily="18" charset="0"/>
              </a:rPr>
              <a:t>double</a:t>
            </a:r>
            <a:r>
              <a:rPr lang="es-ES_tradnl" sz="2400" dirty="0">
                <a:latin typeface="+mn-lt"/>
                <a:ea typeface="Times New Roman" panose="02020603050405020304" pitchFamily="18" charset="0"/>
              </a:rPr>
              <a:t> tiempo;</a:t>
            </a:r>
            <a:endParaRPr lang="es-MX" sz="2400" dirty="0">
              <a:latin typeface="+mn-lt"/>
              <a:ea typeface="Times New Roman" panose="02020603050405020304" pitchFamily="18" charset="0"/>
            </a:endParaRPr>
          </a:p>
          <a:p>
            <a:pPr marL="914400" lvl="1" algn="just">
              <a:spcBef>
                <a:spcPts val="600"/>
              </a:spcBef>
              <a:spcAft>
                <a:spcPts val="0"/>
              </a:spcAft>
            </a:pPr>
            <a:r>
              <a:rPr lang="es-ES_tradnl" sz="2400" dirty="0">
                <a:latin typeface="+mn-lt"/>
                <a:ea typeface="Times New Roman" panose="02020603050405020304" pitchFamily="18" charset="0"/>
              </a:rPr>
              <a:t>  // calculo de la velocidad</a:t>
            </a:r>
            <a:endParaRPr lang="es-MX" sz="2400" dirty="0">
              <a:latin typeface="+mn-lt"/>
              <a:ea typeface="Times New Roman" panose="02020603050405020304" pitchFamily="18" charset="0"/>
            </a:endParaRPr>
          </a:p>
          <a:p>
            <a:pPr marL="457200" algn="just">
              <a:spcBef>
                <a:spcPts val="600"/>
              </a:spcBef>
              <a:spcAft>
                <a:spcPts val="0"/>
              </a:spcAft>
            </a:pPr>
            <a:r>
              <a:rPr lang="es-ES_tradnl" sz="2400" dirty="0">
                <a:latin typeface="+mn-lt"/>
                <a:ea typeface="Times New Roman" panose="02020603050405020304" pitchFamily="18" charset="0"/>
              </a:rPr>
              <a:t>}</a:t>
            </a:r>
            <a:endParaRPr lang="es-MX" sz="2400" dirty="0">
              <a:effectLst/>
              <a:latin typeface="+mn-lt"/>
              <a:ea typeface="Times New Roman" panose="02020603050405020304" pitchFamily="18" charset="0"/>
            </a:endParaRPr>
          </a:p>
        </p:txBody>
      </p:sp>
      <p:sp>
        <p:nvSpPr>
          <p:cNvPr id="7" name="Título 1"/>
          <p:cNvSpPr txBox="1">
            <a:spLocks/>
          </p:cNvSpPr>
          <p:nvPr/>
        </p:nvSpPr>
        <p:spPr bwMode="auto">
          <a:xfrm>
            <a:off x="533400" y="13855"/>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b="1" dirty="0" smtClean="0"/>
              <a:t>4.3 </a:t>
            </a:r>
            <a:r>
              <a:rPr lang="es-ES_tradnl" altLang="es-MX" b="1" dirty="0"/>
              <a:t>Elementos de clase</a:t>
            </a:r>
          </a:p>
        </p:txBody>
      </p:sp>
      <p:sp>
        <p:nvSpPr>
          <p:cNvPr id="9" name="Rectángulo 8"/>
          <p:cNvSpPr/>
          <p:nvPr/>
        </p:nvSpPr>
        <p:spPr>
          <a:xfrm>
            <a:off x="480227" y="1200789"/>
            <a:ext cx="4161046" cy="461665"/>
          </a:xfrm>
          <a:prstGeom prst="rect">
            <a:avLst/>
          </a:prstGeom>
        </p:spPr>
        <p:txBody>
          <a:bodyPr wrap="square">
            <a:spAutoFit/>
          </a:bodyPr>
          <a:lstStyle/>
          <a:p>
            <a:pPr algn="just">
              <a:spcBef>
                <a:spcPts val="600"/>
              </a:spcBef>
              <a:spcAft>
                <a:spcPts val="0"/>
              </a:spcAft>
            </a:pPr>
            <a:r>
              <a:rPr lang="es-ES_tradnl" sz="2400" b="1" u="sng" dirty="0">
                <a:ea typeface="Times New Roman" panose="02020603050405020304" pitchFamily="18" charset="0"/>
              </a:rPr>
              <a:t>Ejemplo</a:t>
            </a:r>
            <a:r>
              <a:rPr lang="es-ES_tradnl" sz="2400" b="1" dirty="0">
                <a:ea typeface="Times New Roman" panose="02020603050405020304" pitchFamily="18" charset="0"/>
              </a:rPr>
              <a:t>:</a:t>
            </a:r>
            <a:endParaRPr lang="es-MX" sz="2400" b="1" dirty="0">
              <a:ea typeface="Times New Roman" panose="02020603050405020304" pitchFamily="18" charset="0"/>
            </a:endParaRPr>
          </a:p>
        </p:txBody>
      </p:sp>
    </p:spTree>
    <p:extLst>
      <p:ext uri="{BB962C8B-B14F-4D97-AF65-F5344CB8AC3E}">
        <p14:creationId xmlns:p14="http://schemas.microsoft.com/office/powerpoint/2010/main" val="188540692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14</a:t>
            </a:fld>
            <a:endParaRPr lang="en-US" altLang="es-MX"/>
          </a:p>
        </p:txBody>
      </p:sp>
      <p:sp>
        <p:nvSpPr>
          <p:cNvPr id="7" name="Título 1"/>
          <p:cNvSpPr txBox="1">
            <a:spLocks/>
          </p:cNvSpPr>
          <p:nvPr/>
        </p:nvSpPr>
        <p:spPr bwMode="auto">
          <a:xfrm>
            <a:off x="457200" y="13855"/>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b="1" dirty="0" smtClean="0"/>
              <a:t>4.3 </a:t>
            </a:r>
            <a:r>
              <a:rPr lang="es-ES_tradnl" altLang="es-MX" b="1" dirty="0"/>
              <a:t>Elementos de clase</a:t>
            </a:r>
          </a:p>
        </p:txBody>
      </p:sp>
      <p:sp>
        <p:nvSpPr>
          <p:cNvPr id="9" name="Rectángulo 8"/>
          <p:cNvSpPr/>
          <p:nvPr/>
        </p:nvSpPr>
        <p:spPr>
          <a:xfrm>
            <a:off x="-152400" y="1154622"/>
            <a:ext cx="4953000" cy="461665"/>
          </a:xfrm>
          <a:prstGeom prst="rect">
            <a:avLst/>
          </a:prstGeom>
        </p:spPr>
        <p:txBody>
          <a:bodyPr wrap="square">
            <a:spAutoFit/>
          </a:bodyPr>
          <a:lstStyle/>
          <a:p>
            <a:pPr lvl="1" eaLnBrk="1" hangingPunct="1"/>
            <a:r>
              <a:rPr lang="es-ES_tradnl" altLang="es-MX" sz="2400" b="1" dirty="0" smtClean="0"/>
              <a:t>Métodos:</a:t>
            </a:r>
            <a:endParaRPr lang="es-ES_tradnl" altLang="es-MX" sz="2400" b="1" dirty="0"/>
          </a:p>
        </p:txBody>
      </p:sp>
      <p:sp>
        <p:nvSpPr>
          <p:cNvPr id="17" name="Rectángulo 16"/>
          <p:cNvSpPr/>
          <p:nvPr/>
        </p:nvSpPr>
        <p:spPr>
          <a:xfrm>
            <a:off x="277091" y="1800991"/>
            <a:ext cx="8589818" cy="4031873"/>
          </a:xfrm>
          <a:prstGeom prst="rect">
            <a:avLst/>
          </a:prstGeom>
        </p:spPr>
        <p:txBody>
          <a:bodyPr wrap="square">
            <a:spAutoFit/>
          </a:bodyPr>
          <a:lstStyle/>
          <a:p>
            <a:pPr algn="just">
              <a:spcAft>
                <a:spcPts val="0"/>
              </a:spcAft>
            </a:pPr>
            <a:r>
              <a:rPr lang="es-ES" sz="3200" dirty="0">
                <a:latin typeface="+mn-lt"/>
                <a:ea typeface="Times New Roman" panose="02020603050405020304" pitchFamily="18" charset="0"/>
              </a:rPr>
              <a:t>Un </a:t>
            </a:r>
            <a:r>
              <a:rPr lang="es-ES" sz="3200" b="1" dirty="0">
                <a:latin typeface="+mn-lt"/>
                <a:ea typeface="Times New Roman" panose="02020603050405020304" pitchFamily="18" charset="0"/>
              </a:rPr>
              <a:t>método</a:t>
            </a:r>
            <a:r>
              <a:rPr lang="es-ES" sz="3200" dirty="0">
                <a:latin typeface="+mn-lt"/>
                <a:ea typeface="Times New Roman" panose="02020603050405020304" pitchFamily="18" charset="0"/>
              </a:rPr>
              <a:t> es un conjunto de instrucciones a las que se les da un </a:t>
            </a:r>
            <a:r>
              <a:rPr lang="es-ES" sz="3200" b="1" i="1" dirty="0">
                <a:latin typeface="+mn-lt"/>
                <a:ea typeface="Times New Roman" panose="02020603050405020304" pitchFamily="18" charset="0"/>
              </a:rPr>
              <a:t>determinado nombre </a:t>
            </a:r>
            <a:r>
              <a:rPr lang="es-ES" sz="3200" dirty="0">
                <a:latin typeface="+mn-lt"/>
                <a:ea typeface="Times New Roman" panose="02020603050405020304" pitchFamily="18" charset="0"/>
              </a:rPr>
              <a:t>de tal manera que sea posible ejecutarlas en cualquier momento sin tenerlas que </a:t>
            </a:r>
            <a:r>
              <a:rPr lang="es-ES" sz="3200" b="1" dirty="0">
                <a:latin typeface="+mn-lt"/>
                <a:ea typeface="Times New Roman" panose="02020603050405020304" pitchFamily="18" charset="0"/>
              </a:rPr>
              <a:t>reescribir</a:t>
            </a:r>
            <a:r>
              <a:rPr lang="es-ES" sz="3200" dirty="0">
                <a:latin typeface="+mn-lt"/>
                <a:ea typeface="Times New Roman" panose="02020603050405020304" pitchFamily="18" charset="0"/>
              </a:rPr>
              <a:t> sino usando sólo su nombre. A estas instrucciones se les denomina </a:t>
            </a:r>
            <a:r>
              <a:rPr lang="es-ES" sz="3200" b="1" dirty="0">
                <a:latin typeface="+mn-lt"/>
                <a:ea typeface="Times New Roman" panose="02020603050405020304" pitchFamily="18" charset="0"/>
              </a:rPr>
              <a:t>cuerpo</a:t>
            </a:r>
            <a:r>
              <a:rPr lang="es-ES" sz="3200" dirty="0">
                <a:latin typeface="+mn-lt"/>
                <a:ea typeface="Times New Roman" panose="02020603050405020304" pitchFamily="18" charset="0"/>
              </a:rPr>
              <a:t> del método, y a su ejecución a través de su nombre se le denomina </a:t>
            </a:r>
            <a:r>
              <a:rPr lang="es-ES" sz="3200" b="1" dirty="0">
                <a:latin typeface="+mn-lt"/>
                <a:ea typeface="Times New Roman" panose="02020603050405020304" pitchFamily="18" charset="0"/>
              </a:rPr>
              <a:t>llamada</a:t>
            </a:r>
            <a:r>
              <a:rPr lang="es-ES" sz="3200" dirty="0">
                <a:latin typeface="+mn-lt"/>
                <a:ea typeface="Times New Roman" panose="02020603050405020304" pitchFamily="18" charset="0"/>
              </a:rPr>
              <a:t> al método.</a:t>
            </a:r>
            <a:endParaRPr lang="es-MX" sz="3200" dirty="0">
              <a:effectLst/>
              <a:latin typeface="+mn-lt"/>
              <a:ea typeface="Times New Roman" panose="02020603050405020304" pitchFamily="18" charset="0"/>
            </a:endParaRPr>
          </a:p>
        </p:txBody>
      </p:sp>
    </p:spTree>
    <p:extLst>
      <p:ext uri="{BB962C8B-B14F-4D97-AF65-F5344CB8AC3E}">
        <p14:creationId xmlns:p14="http://schemas.microsoft.com/office/powerpoint/2010/main" val="1246200408"/>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15</a:t>
            </a:fld>
            <a:endParaRPr lang="en-US" altLang="es-MX"/>
          </a:p>
        </p:txBody>
      </p:sp>
      <p:sp>
        <p:nvSpPr>
          <p:cNvPr id="6" name="Título 1"/>
          <p:cNvSpPr txBox="1">
            <a:spLocks/>
          </p:cNvSpPr>
          <p:nvPr/>
        </p:nvSpPr>
        <p:spPr bwMode="auto">
          <a:xfrm>
            <a:off x="457200" y="13855"/>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b="1" dirty="0" smtClean="0"/>
              <a:t>4.3 </a:t>
            </a:r>
            <a:r>
              <a:rPr lang="es-ES_tradnl" altLang="es-MX" b="1" dirty="0"/>
              <a:t>Elementos de clase</a:t>
            </a:r>
          </a:p>
        </p:txBody>
      </p:sp>
      <p:sp>
        <p:nvSpPr>
          <p:cNvPr id="7" name="Rectángulo 6"/>
          <p:cNvSpPr/>
          <p:nvPr/>
        </p:nvSpPr>
        <p:spPr>
          <a:xfrm>
            <a:off x="-176646" y="1154622"/>
            <a:ext cx="4953000" cy="461665"/>
          </a:xfrm>
          <a:prstGeom prst="rect">
            <a:avLst/>
          </a:prstGeom>
        </p:spPr>
        <p:txBody>
          <a:bodyPr wrap="square">
            <a:spAutoFit/>
          </a:bodyPr>
          <a:lstStyle/>
          <a:p>
            <a:pPr lvl="1" eaLnBrk="1" hangingPunct="1"/>
            <a:r>
              <a:rPr lang="es-ES_tradnl" altLang="es-MX" sz="2400" b="1" dirty="0" smtClean="0"/>
              <a:t>Métodos:</a:t>
            </a:r>
            <a:endParaRPr lang="es-ES_tradnl" altLang="es-MX" sz="2400" b="1" dirty="0"/>
          </a:p>
        </p:txBody>
      </p:sp>
      <p:sp>
        <p:nvSpPr>
          <p:cNvPr id="8" name="Rectángulo 7"/>
          <p:cNvSpPr/>
          <p:nvPr/>
        </p:nvSpPr>
        <p:spPr>
          <a:xfrm>
            <a:off x="303068" y="1616287"/>
            <a:ext cx="8537864" cy="1569660"/>
          </a:xfrm>
          <a:prstGeom prst="rect">
            <a:avLst/>
          </a:prstGeom>
        </p:spPr>
        <p:txBody>
          <a:bodyPr wrap="square">
            <a:spAutoFit/>
          </a:bodyPr>
          <a:lstStyle/>
          <a:p>
            <a:pPr algn="just">
              <a:spcAft>
                <a:spcPts val="0"/>
              </a:spcAft>
            </a:pPr>
            <a:r>
              <a:rPr lang="es-ES" sz="2400" dirty="0">
                <a:latin typeface="+mn-lt"/>
                <a:ea typeface="Times New Roman" panose="02020603050405020304" pitchFamily="18" charset="0"/>
              </a:rPr>
              <a:t>Para definir un método hay que indicar tanto cuáles son las instrucciones que forman su cuerpo como cuál es el nombre que se le dará, cuál es el tipo de objeto que puede devolver y cuáles son los parámetros que puede tomar</a:t>
            </a:r>
            <a:r>
              <a:rPr lang="es-ES" sz="2400" dirty="0" smtClean="0">
                <a:latin typeface="+mn-lt"/>
                <a:ea typeface="Times New Roman" panose="02020603050405020304" pitchFamily="18" charset="0"/>
              </a:rPr>
              <a:t>.</a:t>
            </a:r>
            <a:endParaRPr lang="es-MX" sz="2400" dirty="0">
              <a:effectLst/>
              <a:latin typeface="+mn-lt"/>
              <a:ea typeface="Times New Roman" panose="02020603050405020304" pitchFamily="18" charset="0"/>
            </a:endParaRPr>
          </a:p>
        </p:txBody>
      </p:sp>
      <p:sp>
        <p:nvSpPr>
          <p:cNvPr id="9" name="Rectángulo 8"/>
          <p:cNvSpPr/>
          <p:nvPr/>
        </p:nvSpPr>
        <p:spPr>
          <a:xfrm>
            <a:off x="265834" y="3416779"/>
            <a:ext cx="8612332" cy="2677656"/>
          </a:xfrm>
          <a:prstGeom prst="rect">
            <a:avLst/>
          </a:prstGeom>
        </p:spPr>
        <p:txBody>
          <a:bodyPr wrap="square">
            <a:spAutoFit/>
          </a:bodyPr>
          <a:lstStyle/>
          <a:p>
            <a:r>
              <a:rPr lang="es-MX" sz="2400" i="1" dirty="0"/>
              <a:t>&lt;modificador&gt; &lt;</a:t>
            </a:r>
            <a:r>
              <a:rPr lang="es-MX" sz="2400" i="1" dirty="0" err="1"/>
              <a:t>tipo_de_retorno</a:t>
            </a:r>
            <a:r>
              <a:rPr lang="es-MX" sz="2400" i="1" dirty="0"/>
              <a:t>&gt; &lt;nombre&gt; (&lt;parámetro&gt;*) {</a:t>
            </a:r>
          </a:p>
          <a:p>
            <a:r>
              <a:rPr lang="es-MX" sz="2400" i="1" dirty="0"/>
              <a:t>    &lt;instrucciones&gt;*</a:t>
            </a:r>
          </a:p>
          <a:p>
            <a:r>
              <a:rPr lang="es-MX" sz="2400" i="1" dirty="0"/>
              <a:t>  </a:t>
            </a:r>
            <a:r>
              <a:rPr lang="es-MX" sz="2400" i="1" dirty="0" smtClean="0"/>
              <a:t>}</a:t>
            </a:r>
          </a:p>
          <a:p>
            <a:pPr algn="just"/>
            <a:endParaRPr lang="es-MX" sz="2400" i="1" dirty="0"/>
          </a:p>
          <a:p>
            <a:pPr algn="just"/>
            <a:r>
              <a:rPr lang="es-MX" sz="2400" dirty="0" smtClean="0"/>
              <a:t>En </a:t>
            </a:r>
            <a:r>
              <a:rPr lang="es-MX" sz="2400" dirty="0"/>
              <a:t>el caso de los métodos, la mayoría tendrá como modificador </a:t>
            </a:r>
            <a:r>
              <a:rPr lang="es-MX" sz="2400" dirty="0" err="1"/>
              <a:t>public</a:t>
            </a:r>
            <a:r>
              <a:rPr lang="es-MX" sz="2400" dirty="0"/>
              <a:t> para que pueda ser accedido desde cualquier lugar.</a:t>
            </a:r>
          </a:p>
        </p:txBody>
      </p:sp>
    </p:spTree>
    <p:extLst>
      <p:ext uri="{BB962C8B-B14F-4D97-AF65-F5344CB8AC3E}">
        <p14:creationId xmlns:p14="http://schemas.microsoft.com/office/powerpoint/2010/main" val="863142203"/>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16</a:t>
            </a:fld>
            <a:endParaRPr lang="en-US" altLang="es-MX"/>
          </a:p>
        </p:txBody>
      </p:sp>
      <p:sp>
        <p:nvSpPr>
          <p:cNvPr id="6" name="Rectángulo 5"/>
          <p:cNvSpPr/>
          <p:nvPr/>
        </p:nvSpPr>
        <p:spPr>
          <a:xfrm>
            <a:off x="0" y="1896430"/>
            <a:ext cx="8915400" cy="4324261"/>
          </a:xfrm>
          <a:prstGeom prst="rect">
            <a:avLst/>
          </a:prstGeom>
        </p:spPr>
        <p:txBody>
          <a:bodyPr wrap="square">
            <a:spAutoFit/>
          </a:bodyPr>
          <a:lstStyle/>
          <a:p>
            <a:pPr marL="571500" indent="-342900" algn="just">
              <a:spcBef>
                <a:spcPts val="600"/>
              </a:spcBef>
              <a:spcAft>
                <a:spcPts val="0"/>
              </a:spcAft>
              <a:buFont typeface="Arial" panose="020B0604020202020204" pitchFamily="34" charset="0"/>
              <a:buChar char="•"/>
            </a:pPr>
            <a:r>
              <a:rPr lang="es-ES_tradnl" sz="2000" dirty="0">
                <a:latin typeface="+mn-lt"/>
                <a:ea typeface="Times New Roman" panose="02020603050405020304" pitchFamily="18" charset="0"/>
              </a:rPr>
              <a:t>El conjunto de métodos dice el conjunto de mensajes a los cuales puede responder un objeto, instancia de una clase dada</a:t>
            </a:r>
            <a:r>
              <a:rPr lang="es-ES_tradnl" sz="2000" dirty="0" smtClean="0">
                <a:latin typeface="+mn-lt"/>
                <a:ea typeface="Times New Roman" panose="02020603050405020304" pitchFamily="18" charset="0"/>
              </a:rPr>
              <a:t>.</a:t>
            </a:r>
            <a:endParaRPr lang="es-MX" sz="2000" dirty="0">
              <a:latin typeface="+mn-lt"/>
              <a:ea typeface="Times New Roman" panose="02020603050405020304" pitchFamily="18" charset="0"/>
            </a:endParaRPr>
          </a:p>
          <a:p>
            <a:pPr marL="571500" indent="-342900" algn="just">
              <a:spcBef>
                <a:spcPts val="600"/>
              </a:spcBef>
              <a:spcAft>
                <a:spcPts val="0"/>
              </a:spcAft>
              <a:buFont typeface="Arial" panose="020B0604020202020204" pitchFamily="34" charset="0"/>
              <a:buChar char="•"/>
            </a:pPr>
            <a:r>
              <a:rPr lang="es-ES_tradnl" sz="2000" dirty="0">
                <a:latin typeface="+mn-lt"/>
                <a:ea typeface="Times New Roman" panose="02020603050405020304" pitchFamily="18" charset="0"/>
              </a:rPr>
              <a:t>Es necesario ver el método como una operación sobre el objeto, por lo tanto una operación realiza alguna acción y por lo general tiene un resultado. </a:t>
            </a:r>
            <a:endParaRPr lang="es-ES_tradnl" sz="2000" dirty="0" smtClean="0">
              <a:latin typeface="+mn-lt"/>
              <a:ea typeface="Times New Roman" panose="02020603050405020304" pitchFamily="18" charset="0"/>
            </a:endParaRPr>
          </a:p>
          <a:p>
            <a:pPr marL="571500" indent="-342900" algn="just">
              <a:spcBef>
                <a:spcPts val="600"/>
              </a:spcBef>
              <a:spcAft>
                <a:spcPts val="0"/>
              </a:spcAft>
              <a:buFont typeface="Arial" panose="020B0604020202020204" pitchFamily="34" charset="0"/>
              <a:buChar char="•"/>
            </a:pPr>
            <a:r>
              <a:rPr lang="es-ES_tradnl" sz="2000" dirty="0" smtClean="0">
                <a:latin typeface="+mn-lt"/>
                <a:ea typeface="Times New Roman" panose="02020603050405020304" pitchFamily="18" charset="0"/>
              </a:rPr>
              <a:t>El </a:t>
            </a:r>
            <a:r>
              <a:rPr lang="es-ES_tradnl" sz="2000" dirty="0">
                <a:latin typeface="+mn-lt"/>
                <a:ea typeface="Times New Roman" panose="02020603050405020304" pitchFamily="18" charset="0"/>
              </a:rPr>
              <a:t>tipo del resultado es lo que especifica la cláusula &lt;</a:t>
            </a:r>
            <a:r>
              <a:rPr lang="es-ES_tradnl" sz="2000" dirty="0" err="1">
                <a:latin typeface="+mn-lt"/>
                <a:ea typeface="Times New Roman" panose="02020603050405020304" pitchFamily="18" charset="0"/>
              </a:rPr>
              <a:t>tipo_de_retorno</a:t>
            </a:r>
            <a:r>
              <a:rPr lang="es-ES_tradnl" sz="2000" dirty="0">
                <a:latin typeface="+mn-lt"/>
                <a:ea typeface="Times New Roman" panose="02020603050405020304" pitchFamily="18" charset="0"/>
              </a:rPr>
              <a:t>&gt;. Este tipo de retorno puede ser cualquiera de los que se vieron en los atributos más uno especial </a:t>
            </a:r>
            <a:r>
              <a:rPr lang="es-ES_tradnl" sz="2000" b="1" dirty="0" err="1">
                <a:latin typeface="+mn-lt"/>
                <a:ea typeface="Times New Roman" panose="02020603050405020304" pitchFamily="18" charset="0"/>
              </a:rPr>
              <a:t>void</a:t>
            </a:r>
            <a:r>
              <a:rPr lang="es-ES_tradnl" sz="2000" b="1" dirty="0">
                <a:latin typeface="+mn-lt"/>
                <a:ea typeface="Times New Roman" panose="02020603050405020304" pitchFamily="18" charset="0"/>
              </a:rPr>
              <a:t>, </a:t>
            </a:r>
            <a:r>
              <a:rPr lang="es-ES_tradnl" sz="2000" dirty="0">
                <a:latin typeface="+mn-lt"/>
                <a:ea typeface="Times New Roman" panose="02020603050405020304" pitchFamily="18" charset="0"/>
              </a:rPr>
              <a:t>que se utiliza cuando se quiere indicar que la operación no devuelve, no retorna ningún valor. </a:t>
            </a:r>
            <a:endParaRPr lang="es-ES_tradnl" sz="2000" dirty="0" smtClean="0">
              <a:latin typeface="+mn-lt"/>
              <a:ea typeface="Times New Roman" panose="02020603050405020304" pitchFamily="18" charset="0"/>
            </a:endParaRPr>
          </a:p>
          <a:p>
            <a:pPr marL="571500" indent="-342900" algn="just">
              <a:spcBef>
                <a:spcPts val="600"/>
              </a:spcBef>
              <a:spcAft>
                <a:spcPts val="0"/>
              </a:spcAft>
              <a:buFont typeface="Arial" panose="020B0604020202020204" pitchFamily="34" charset="0"/>
              <a:buChar char="•"/>
            </a:pPr>
            <a:r>
              <a:rPr lang="es-ES_tradnl" sz="2000" dirty="0" smtClean="0">
                <a:latin typeface="+mn-lt"/>
                <a:ea typeface="Times New Roman" panose="02020603050405020304" pitchFamily="18" charset="0"/>
              </a:rPr>
              <a:t>Esto </a:t>
            </a:r>
            <a:r>
              <a:rPr lang="es-ES_tradnl" sz="2000" dirty="0">
                <a:latin typeface="+mn-lt"/>
                <a:ea typeface="Times New Roman" panose="02020603050405020304" pitchFamily="18" charset="0"/>
              </a:rPr>
              <a:t>ocurre cuando la operación (el método) lo que hace es modificar de alguna manera los atributos, porque la finalidad del mismo nos es que retorne un resultado sino que cambie, altere, varíe el valor de alguno(s) atributo(s).</a:t>
            </a:r>
            <a:endParaRPr lang="es-MX" sz="2000" dirty="0">
              <a:effectLst/>
              <a:latin typeface="+mn-lt"/>
              <a:ea typeface="Times New Roman" panose="02020603050405020304" pitchFamily="18" charset="0"/>
            </a:endParaRPr>
          </a:p>
        </p:txBody>
      </p:sp>
      <p:sp>
        <p:nvSpPr>
          <p:cNvPr id="7" name="Título 1"/>
          <p:cNvSpPr txBox="1">
            <a:spLocks/>
          </p:cNvSpPr>
          <p:nvPr/>
        </p:nvSpPr>
        <p:spPr bwMode="auto">
          <a:xfrm>
            <a:off x="457200" y="13855"/>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b="1" dirty="0" smtClean="0"/>
              <a:t>4.3 </a:t>
            </a:r>
            <a:r>
              <a:rPr lang="es-ES_tradnl" altLang="es-MX" b="1" dirty="0"/>
              <a:t>Elementos de clase</a:t>
            </a:r>
          </a:p>
        </p:txBody>
      </p:sp>
      <p:sp>
        <p:nvSpPr>
          <p:cNvPr id="8" name="Rectángulo 7"/>
          <p:cNvSpPr/>
          <p:nvPr/>
        </p:nvSpPr>
        <p:spPr>
          <a:xfrm>
            <a:off x="0" y="1182332"/>
            <a:ext cx="4953000" cy="461665"/>
          </a:xfrm>
          <a:prstGeom prst="rect">
            <a:avLst/>
          </a:prstGeom>
        </p:spPr>
        <p:txBody>
          <a:bodyPr wrap="square">
            <a:spAutoFit/>
          </a:bodyPr>
          <a:lstStyle/>
          <a:p>
            <a:pPr lvl="1" eaLnBrk="1" hangingPunct="1"/>
            <a:r>
              <a:rPr lang="es-ES_tradnl" altLang="es-MX" sz="2400" b="1" dirty="0" smtClean="0"/>
              <a:t>Métodos:</a:t>
            </a:r>
            <a:endParaRPr lang="es-ES_tradnl" altLang="es-MX" sz="2400" b="1" dirty="0"/>
          </a:p>
        </p:txBody>
      </p:sp>
    </p:spTree>
    <p:extLst>
      <p:ext uri="{BB962C8B-B14F-4D97-AF65-F5344CB8AC3E}">
        <p14:creationId xmlns:p14="http://schemas.microsoft.com/office/powerpoint/2010/main" val="1653772911"/>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17</a:t>
            </a:fld>
            <a:endParaRPr lang="en-US" altLang="es-MX"/>
          </a:p>
        </p:txBody>
      </p:sp>
      <p:sp>
        <p:nvSpPr>
          <p:cNvPr id="6" name="Título 1"/>
          <p:cNvSpPr txBox="1">
            <a:spLocks/>
          </p:cNvSpPr>
          <p:nvPr/>
        </p:nvSpPr>
        <p:spPr bwMode="auto">
          <a:xfrm>
            <a:off x="457200" y="13855"/>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b="1" dirty="0" smtClean="0"/>
              <a:t>4.3 </a:t>
            </a:r>
            <a:r>
              <a:rPr lang="es-ES_tradnl" altLang="es-MX" b="1" dirty="0"/>
              <a:t>Elementos de clase</a:t>
            </a:r>
          </a:p>
        </p:txBody>
      </p:sp>
      <p:sp>
        <p:nvSpPr>
          <p:cNvPr id="7" name="Rectángulo 6"/>
          <p:cNvSpPr/>
          <p:nvPr/>
        </p:nvSpPr>
        <p:spPr>
          <a:xfrm>
            <a:off x="-228600" y="1039206"/>
            <a:ext cx="4953000" cy="461665"/>
          </a:xfrm>
          <a:prstGeom prst="rect">
            <a:avLst/>
          </a:prstGeom>
        </p:spPr>
        <p:txBody>
          <a:bodyPr wrap="square">
            <a:spAutoFit/>
          </a:bodyPr>
          <a:lstStyle/>
          <a:p>
            <a:pPr lvl="1" eaLnBrk="1" hangingPunct="1"/>
            <a:r>
              <a:rPr lang="es-ES_tradnl" altLang="es-MX" sz="2400" b="1" dirty="0" smtClean="0"/>
              <a:t>Métodos:</a:t>
            </a:r>
            <a:endParaRPr lang="es-ES_tradnl" altLang="es-MX" sz="2400" b="1" dirty="0"/>
          </a:p>
        </p:txBody>
      </p:sp>
      <p:sp>
        <p:nvSpPr>
          <p:cNvPr id="8" name="Rectángulo 7"/>
          <p:cNvSpPr/>
          <p:nvPr/>
        </p:nvSpPr>
        <p:spPr>
          <a:xfrm>
            <a:off x="0" y="1616287"/>
            <a:ext cx="8839200" cy="4678204"/>
          </a:xfrm>
          <a:prstGeom prst="rect">
            <a:avLst/>
          </a:prstGeom>
        </p:spPr>
        <p:txBody>
          <a:bodyPr wrap="square">
            <a:spAutoFit/>
          </a:bodyPr>
          <a:lstStyle/>
          <a:p>
            <a:pPr marL="571500" indent="-342900" algn="just">
              <a:spcBef>
                <a:spcPts val="600"/>
              </a:spcBef>
              <a:spcAft>
                <a:spcPts val="0"/>
              </a:spcAft>
              <a:buFont typeface="Arial" panose="020B0604020202020204" pitchFamily="34" charset="0"/>
              <a:buChar char="•"/>
            </a:pPr>
            <a:r>
              <a:rPr lang="es-ES_tradnl" sz="2400" dirty="0">
                <a:latin typeface="+mn-lt"/>
                <a:ea typeface="Times New Roman" panose="02020603050405020304" pitchFamily="18" charset="0"/>
              </a:rPr>
              <a:t>El nombre del método es un identificador y debe reflejar la operación que el mismo realiza.</a:t>
            </a:r>
            <a:endParaRPr lang="es-MX" sz="2400" dirty="0">
              <a:latin typeface="+mn-lt"/>
              <a:ea typeface="Times New Roman" panose="02020603050405020304" pitchFamily="18" charset="0"/>
            </a:endParaRPr>
          </a:p>
          <a:p>
            <a:pPr marL="571500" indent="-342900" algn="just">
              <a:spcBef>
                <a:spcPts val="600"/>
              </a:spcBef>
              <a:spcAft>
                <a:spcPts val="0"/>
              </a:spcAft>
              <a:buFont typeface="Arial" panose="020B0604020202020204" pitchFamily="34" charset="0"/>
              <a:buChar char="•"/>
            </a:pPr>
            <a:r>
              <a:rPr lang="es-ES_tradnl" sz="2400" dirty="0">
                <a:latin typeface="+mn-lt"/>
                <a:ea typeface="Times New Roman" panose="02020603050405020304" pitchFamily="18" charset="0"/>
              </a:rPr>
              <a:t>Los parámetros </a:t>
            </a:r>
            <a:r>
              <a:rPr lang="es-ES_tradnl" sz="2400" dirty="0" smtClean="0">
                <a:latin typeface="+mn-lt"/>
                <a:ea typeface="Times New Roman" panose="02020603050405020304" pitchFamily="18" charset="0"/>
              </a:rPr>
              <a:t>son </a:t>
            </a:r>
            <a:r>
              <a:rPr lang="es-ES_tradnl" sz="2400" dirty="0">
                <a:latin typeface="+mn-lt"/>
                <a:ea typeface="Times New Roman" panose="02020603050405020304" pitchFamily="18" charset="0"/>
              </a:rPr>
              <a:t>valores que no están en los atributos y que se necesitan obligatoriamente para llevar a cabo la operación que se propone. Si son varios parámetros se separan unos de otros por coma y en cada uno de ellos se indica su tipo y el nombre. </a:t>
            </a:r>
            <a:endParaRPr lang="es-ES_tradnl" sz="2400" dirty="0" smtClean="0">
              <a:latin typeface="+mn-lt"/>
              <a:ea typeface="Times New Roman" panose="02020603050405020304" pitchFamily="18" charset="0"/>
            </a:endParaRPr>
          </a:p>
          <a:p>
            <a:pPr marL="571500" indent="-342900" algn="just">
              <a:spcBef>
                <a:spcPts val="600"/>
              </a:spcBef>
              <a:spcAft>
                <a:spcPts val="0"/>
              </a:spcAft>
              <a:buFont typeface="Arial" panose="020B0604020202020204" pitchFamily="34" charset="0"/>
              <a:buChar char="•"/>
            </a:pPr>
            <a:r>
              <a:rPr lang="es-ES_tradnl" sz="2400" dirty="0" smtClean="0">
                <a:latin typeface="+mn-lt"/>
                <a:ea typeface="Times New Roman" panose="02020603050405020304" pitchFamily="18" charset="0"/>
              </a:rPr>
              <a:t>Es </a:t>
            </a:r>
            <a:r>
              <a:rPr lang="es-ES_tradnl" sz="2400" dirty="0">
                <a:latin typeface="+mn-lt"/>
                <a:ea typeface="Times New Roman" panose="02020603050405020304" pitchFamily="18" charset="0"/>
              </a:rPr>
              <a:t>importante insistir en que los parámetros son necesarios cuando para llevar a cabo la operación que implementa el método es necesario algún valor que no está en el objeto. Los atributos no se pueden pasar como parámetros.</a:t>
            </a:r>
            <a:endParaRPr lang="es-MX" sz="2400" dirty="0">
              <a:effectLst/>
              <a:latin typeface="+mn-lt"/>
              <a:ea typeface="Times New Roman" panose="02020603050405020304" pitchFamily="18" charset="0"/>
            </a:endParaRPr>
          </a:p>
        </p:txBody>
      </p:sp>
    </p:spTree>
    <p:extLst>
      <p:ext uri="{BB962C8B-B14F-4D97-AF65-F5344CB8AC3E}">
        <p14:creationId xmlns:p14="http://schemas.microsoft.com/office/powerpoint/2010/main" val="2883368386"/>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18</a:t>
            </a:fld>
            <a:endParaRPr lang="en-US" altLang="es-MX"/>
          </a:p>
        </p:txBody>
      </p:sp>
      <p:sp>
        <p:nvSpPr>
          <p:cNvPr id="6" name="Rectángulo 5"/>
          <p:cNvSpPr/>
          <p:nvPr/>
        </p:nvSpPr>
        <p:spPr>
          <a:xfrm>
            <a:off x="-152400" y="1600200"/>
            <a:ext cx="9144000" cy="4985980"/>
          </a:xfrm>
          <a:prstGeom prst="rect">
            <a:avLst/>
          </a:prstGeom>
        </p:spPr>
        <p:txBody>
          <a:bodyPr wrap="square">
            <a:spAutoFit/>
          </a:bodyPr>
          <a:lstStyle/>
          <a:p>
            <a:pPr marL="228600" algn="just">
              <a:spcBef>
                <a:spcPts val="600"/>
              </a:spcBef>
              <a:spcAft>
                <a:spcPts val="0"/>
              </a:spcAft>
            </a:pPr>
            <a:r>
              <a:rPr lang="es-ES_tradnl" sz="2400" dirty="0" smtClean="0">
                <a:latin typeface="+mn-lt"/>
                <a:ea typeface="Times New Roman" panose="02020603050405020304" pitchFamily="18" charset="0"/>
              </a:rPr>
              <a:t>   </a:t>
            </a:r>
            <a:r>
              <a:rPr lang="es-ES_tradnl" sz="2400" b="1" dirty="0" smtClean="0">
                <a:latin typeface="+mn-lt"/>
                <a:ea typeface="Times New Roman" panose="02020603050405020304" pitchFamily="18" charset="0"/>
              </a:rPr>
              <a:t>Instrucción </a:t>
            </a:r>
            <a:r>
              <a:rPr lang="es-ES_tradnl" sz="2400" b="1" dirty="0">
                <a:latin typeface="+mn-lt"/>
                <a:ea typeface="Times New Roman" panose="02020603050405020304" pitchFamily="18" charset="0"/>
              </a:rPr>
              <a:t>de retorno</a:t>
            </a:r>
            <a:endParaRPr lang="es-MX" sz="2400" b="1" dirty="0">
              <a:latin typeface="+mn-lt"/>
              <a:ea typeface="Times New Roman" panose="02020603050405020304" pitchFamily="18" charset="0"/>
            </a:endParaRPr>
          </a:p>
          <a:p>
            <a:pPr marL="457200" algn="just">
              <a:spcBef>
                <a:spcPts val="600"/>
              </a:spcBef>
              <a:spcAft>
                <a:spcPts val="0"/>
              </a:spcAft>
            </a:pPr>
            <a:r>
              <a:rPr lang="es-ES_tradnl" sz="2400" dirty="0">
                <a:latin typeface="+mn-lt"/>
                <a:ea typeface="Times New Roman" panose="02020603050405020304" pitchFamily="18" charset="0"/>
              </a:rPr>
              <a:t>El valor que retorna, qué devuelve un método se especifica en una instrucción </a:t>
            </a:r>
            <a:r>
              <a:rPr lang="es-ES_tradnl" sz="2400" b="1" dirty="0" err="1">
                <a:latin typeface="+mn-lt"/>
                <a:ea typeface="Times New Roman" panose="02020603050405020304" pitchFamily="18" charset="0"/>
              </a:rPr>
              <a:t>return</a:t>
            </a:r>
            <a:r>
              <a:rPr lang="es-ES_tradnl" sz="2400" dirty="0">
                <a:latin typeface="+mn-lt"/>
                <a:ea typeface="Times New Roman" panose="02020603050405020304" pitchFamily="18" charset="0"/>
              </a:rPr>
              <a:t>, que tiene la forma</a:t>
            </a:r>
            <a:r>
              <a:rPr lang="es-ES_tradnl" sz="2400" dirty="0" smtClean="0">
                <a:latin typeface="+mn-lt"/>
                <a:ea typeface="Times New Roman" panose="02020603050405020304" pitchFamily="18" charset="0"/>
              </a:rPr>
              <a:t>:</a:t>
            </a:r>
          </a:p>
          <a:p>
            <a:pPr marL="457200" algn="just">
              <a:spcBef>
                <a:spcPts val="600"/>
              </a:spcBef>
              <a:spcAft>
                <a:spcPts val="0"/>
              </a:spcAft>
            </a:pPr>
            <a:endParaRPr lang="es-MX" sz="2400" dirty="0">
              <a:latin typeface="+mn-lt"/>
              <a:ea typeface="Times New Roman" panose="02020603050405020304" pitchFamily="18" charset="0"/>
            </a:endParaRPr>
          </a:p>
          <a:p>
            <a:pPr marL="457200" algn="just">
              <a:spcBef>
                <a:spcPts val="600"/>
              </a:spcBef>
              <a:spcAft>
                <a:spcPts val="0"/>
              </a:spcAft>
            </a:pPr>
            <a:r>
              <a:rPr lang="es-ES_tradnl" sz="2400" b="1" dirty="0" err="1">
                <a:latin typeface="+mn-lt"/>
                <a:ea typeface="Times New Roman" panose="02020603050405020304" pitchFamily="18" charset="0"/>
              </a:rPr>
              <a:t>return</a:t>
            </a:r>
            <a:r>
              <a:rPr lang="es-ES_tradnl" sz="2400" dirty="0">
                <a:latin typeface="+mn-lt"/>
                <a:ea typeface="Times New Roman" panose="02020603050405020304" pitchFamily="18" charset="0"/>
              </a:rPr>
              <a:t> [&lt;expresión</a:t>
            </a:r>
            <a:r>
              <a:rPr lang="es-ES_tradnl" sz="2400" dirty="0" smtClean="0">
                <a:latin typeface="+mn-lt"/>
                <a:ea typeface="Times New Roman" panose="02020603050405020304" pitchFamily="18" charset="0"/>
              </a:rPr>
              <a:t>&gt;];</a:t>
            </a:r>
          </a:p>
          <a:p>
            <a:pPr marL="457200" algn="just">
              <a:spcBef>
                <a:spcPts val="600"/>
              </a:spcBef>
              <a:spcAft>
                <a:spcPts val="0"/>
              </a:spcAft>
            </a:pPr>
            <a:endParaRPr lang="es-MX" sz="2400" dirty="0">
              <a:latin typeface="+mn-lt"/>
              <a:ea typeface="Times New Roman" panose="02020603050405020304" pitchFamily="18" charset="0"/>
            </a:endParaRPr>
          </a:p>
          <a:p>
            <a:pPr marL="457200" algn="just">
              <a:spcBef>
                <a:spcPts val="600"/>
              </a:spcBef>
              <a:spcAft>
                <a:spcPts val="0"/>
              </a:spcAft>
            </a:pPr>
            <a:r>
              <a:rPr lang="es-ES_tradnl" sz="2400" dirty="0">
                <a:latin typeface="+mn-lt"/>
                <a:ea typeface="Times New Roman" panose="02020603050405020304" pitchFamily="18" charset="0"/>
              </a:rPr>
              <a:t>Es importante que coincida el tipo de la expresión con el tipo que se especifica en el encabezamiento del método.</a:t>
            </a:r>
            <a:endParaRPr lang="es-MX" sz="2400" dirty="0">
              <a:latin typeface="+mn-lt"/>
              <a:ea typeface="Times New Roman" panose="02020603050405020304" pitchFamily="18" charset="0"/>
            </a:endParaRPr>
          </a:p>
          <a:p>
            <a:pPr marL="457200" algn="just">
              <a:spcBef>
                <a:spcPts val="600"/>
              </a:spcBef>
              <a:spcAft>
                <a:spcPts val="0"/>
              </a:spcAft>
            </a:pPr>
            <a:r>
              <a:rPr lang="es-ES_tradnl" sz="2400" dirty="0">
                <a:latin typeface="+mn-lt"/>
                <a:ea typeface="Times New Roman" panose="02020603050405020304" pitchFamily="18" charset="0"/>
              </a:rPr>
              <a:t>En todos los métodos que devuelven un valor tiene que estar presente una o </a:t>
            </a:r>
            <a:r>
              <a:rPr lang="es-ES_tradnl" sz="2400" b="1" i="1" dirty="0">
                <a:latin typeface="+mn-lt"/>
                <a:ea typeface="Times New Roman" panose="02020603050405020304" pitchFamily="18" charset="0"/>
              </a:rPr>
              <a:t>varias</a:t>
            </a:r>
            <a:r>
              <a:rPr lang="es-ES_tradnl" sz="2400" dirty="0">
                <a:latin typeface="+mn-lt"/>
                <a:ea typeface="Times New Roman" panose="02020603050405020304" pitchFamily="18" charset="0"/>
              </a:rPr>
              <a:t> instrucciones </a:t>
            </a:r>
            <a:r>
              <a:rPr lang="es-ES_tradnl" sz="2400" dirty="0" err="1">
                <a:latin typeface="+mn-lt"/>
                <a:ea typeface="Times New Roman" panose="02020603050405020304" pitchFamily="18" charset="0"/>
              </a:rPr>
              <a:t>return</a:t>
            </a:r>
            <a:r>
              <a:rPr lang="es-ES_tradnl" sz="2400" dirty="0">
                <a:latin typeface="+mn-lt"/>
                <a:ea typeface="Times New Roman" panose="02020603050405020304" pitchFamily="18" charset="0"/>
              </a:rPr>
              <a:t>, sólo en el caso que el tipo de retorno sea </a:t>
            </a:r>
            <a:r>
              <a:rPr lang="es-ES_tradnl" sz="2400" dirty="0" err="1">
                <a:latin typeface="+mn-lt"/>
                <a:ea typeface="Times New Roman" panose="02020603050405020304" pitchFamily="18" charset="0"/>
              </a:rPr>
              <a:t>void</a:t>
            </a:r>
            <a:r>
              <a:rPr lang="es-ES_tradnl" sz="2400" dirty="0">
                <a:latin typeface="+mn-lt"/>
                <a:ea typeface="Times New Roman" panose="02020603050405020304" pitchFamily="18" charset="0"/>
              </a:rPr>
              <a:t> es que se admiten métodos sin esta instrucción.</a:t>
            </a:r>
            <a:endParaRPr lang="es-MX" sz="2400" dirty="0">
              <a:effectLst/>
              <a:latin typeface="+mn-lt"/>
              <a:ea typeface="Times New Roman" panose="02020603050405020304" pitchFamily="18" charset="0"/>
            </a:endParaRPr>
          </a:p>
        </p:txBody>
      </p:sp>
      <p:sp>
        <p:nvSpPr>
          <p:cNvPr id="7" name="Título 1"/>
          <p:cNvSpPr txBox="1">
            <a:spLocks/>
          </p:cNvSpPr>
          <p:nvPr/>
        </p:nvSpPr>
        <p:spPr bwMode="auto">
          <a:xfrm>
            <a:off x="457200" y="13855"/>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b="1" dirty="0" smtClean="0"/>
              <a:t>4.3 </a:t>
            </a:r>
            <a:r>
              <a:rPr lang="es-ES_tradnl" altLang="es-MX" b="1" dirty="0"/>
              <a:t>Elementos de clase</a:t>
            </a:r>
          </a:p>
        </p:txBody>
      </p:sp>
      <p:sp>
        <p:nvSpPr>
          <p:cNvPr id="8" name="Rectángulo 7"/>
          <p:cNvSpPr/>
          <p:nvPr/>
        </p:nvSpPr>
        <p:spPr>
          <a:xfrm>
            <a:off x="-152400" y="990600"/>
            <a:ext cx="4953000" cy="461665"/>
          </a:xfrm>
          <a:prstGeom prst="rect">
            <a:avLst/>
          </a:prstGeom>
        </p:spPr>
        <p:txBody>
          <a:bodyPr wrap="square">
            <a:spAutoFit/>
          </a:bodyPr>
          <a:lstStyle/>
          <a:p>
            <a:pPr lvl="1" eaLnBrk="1" hangingPunct="1"/>
            <a:r>
              <a:rPr lang="es-ES_tradnl" altLang="es-MX" sz="2400" b="1" dirty="0" smtClean="0"/>
              <a:t>Métodos:</a:t>
            </a:r>
            <a:endParaRPr lang="es-ES_tradnl" altLang="es-MX" sz="2400" b="1" dirty="0"/>
          </a:p>
        </p:txBody>
      </p:sp>
    </p:spTree>
    <p:extLst>
      <p:ext uri="{BB962C8B-B14F-4D97-AF65-F5344CB8AC3E}">
        <p14:creationId xmlns:p14="http://schemas.microsoft.com/office/powerpoint/2010/main" val="3461984857"/>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19</a:t>
            </a:fld>
            <a:endParaRPr lang="en-US" altLang="es-MX"/>
          </a:p>
        </p:txBody>
      </p:sp>
      <p:sp>
        <p:nvSpPr>
          <p:cNvPr id="6" name="Rectángulo 5"/>
          <p:cNvSpPr/>
          <p:nvPr/>
        </p:nvSpPr>
        <p:spPr>
          <a:xfrm>
            <a:off x="27709" y="1066800"/>
            <a:ext cx="8839200" cy="2015936"/>
          </a:xfrm>
          <a:prstGeom prst="rect">
            <a:avLst/>
          </a:prstGeom>
        </p:spPr>
        <p:txBody>
          <a:bodyPr wrap="square">
            <a:spAutoFit/>
          </a:bodyPr>
          <a:lstStyle/>
          <a:p>
            <a:pPr algn="just">
              <a:spcBef>
                <a:spcPts val="600"/>
              </a:spcBef>
              <a:spcAft>
                <a:spcPts val="0"/>
              </a:spcAft>
            </a:pPr>
            <a:r>
              <a:rPr lang="es-ES_tradnl" sz="2400" dirty="0">
                <a:latin typeface="+mn-lt"/>
                <a:ea typeface="Times New Roman" panose="02020603050405020304" pitchFamily="18" charset="0"/>
              </a:rPr>
              <a:t> </a:t>
            </a:r>
            <a:r>
              <a:rPr lang="es-ES_tradnl" sz="2400" dirty="0" smtClean="0">
                <a:latin typeface="+mn-lt"/>
                <a:ea typeface="Times New Roman" panose="02020603050405020304" pitchFamily="18" charset="0"/>
              </a:rPr>
              <a:t>   </a:t>
            </a:r>
            <a:r>
              <a:rPr lang="es-ES_tradnl" sz="2400" b="1" dirty="0" smtClean="0">
                <a:latin typeface="+mn-lt"/>
                <a:ea typeface="Times New Roman" panose="02020603050405020304" pitchFamily="18" charset="0"/>
              </a:rPr>
              <a:t>Ejemplo</a:t>
            </a:r>
            <a:r>
              <a:rPr lang="es-ES_tradnl" sz="2400" b="1" dirty="0">
                <a:latin typeface="+mn-lt"/>
                <a:ea typeface="Times New Roman" panose="02020603050405020304" pitchFamily="18" charset="0"/>
              </a:rPr>
              <a:t>:</a:t>
            </a:r>
            <a:endParaRPr lang="es-MX" sz="2400" b="1" dirty="0">
              <a:latin typeface="+mn-lt"/>
              <a:ea typeface="Times New Roman" panose="02020603050405020304" pitchFamily="18" charset="0"/>
            </a:endParaRPr>
          </a:p>
          <a:p>
            <a:pPr marL="457200" algn="just">
              <a:spcBef>
                <a:spcPts val="600"/>
              </a:spcBef>
              <a:spcAft>
                <a:spcPts val="0"/>
              </a:spcAft>
            </a:pPr>
            <a:r>
              <a:rPr lang="es-ES_tradnl" sz="2400" dirty="0">
                <a:latin typeface="+mn-lt"/>
                <a:ea typeface="Times New Roman" panose="02020603050405020304" pitchFamily="18" charset="0"/>
              </a:rPr>
              <a:t>Retomando el ejemplo visto anteriormente, era necesario completar la clase con un método que fuera capaz de calcular la velocidad del cuerpo, esto pudiera hacerse de la siguiente forma:</a:t>
            </a:r>
            <a:endParaRPr lang="es-MX" sz="2400" dirty="0">
              <a:effectLst/>
              <a:latin typeface="+mn-lt"/>
              <a:ea typeface="Times New Roman" panose="02020603050405020304" pitchFamily="18" charset="0"/>
            </a:endParaRPr>
          </a:p>
        </p:txBody>
      </p:sp>
      <p:sp>
        <p:nvSpPr>
          <p:cNvPr id="7" name="Título 1"/>
          <p:cNvSpPr txBox="1">
            <a:spLocks/>
          </p:cNvSpPr>
          <p:nvPr/>
        </p:nvSpPr>
        <p:spPr bwMode="auto">
          <a:xfrm>
            <a:off x="467591" y="63572"/>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b="1" dirty="0" smtClean="0"/>
              <a:t>4.3 </a:t>
            </a:r>
            <a:r>
              <a:rPr lang="es-ES_tradnl" altLang="es-MX" b="1" dirty="0"/>
              <a:t>Elementos de clase</a:t>
            </a:r>
          </a:p>
        </p:txBody>
      </p:sp>
      <p:sp>
        <p:nvSpPr>
          <p:cNvPr id="9" name="Rectángulo 8"/>
          <p:cNvSpPr/>
          <p:nvPr/>
        </p:nvSpPr>
        <p:spPr>
          <a:xfrm>
            <a:off x="1229591" y="3016285"/>
            <a:ext cx="6705600" cy="3862596"/>
          </a:xfrm>
          <a:prstGeom prst="rect">
            <a:avLst/>
          </a:prstGeom>
        </p:spPr>
        <p:txBody>
          <a:bodyPr wrap="square">
            <a:spAutoFit/>
          </a:bodyPr>
          <a:lstStyle/>
          <a:p>
            <a:pPr marL="914400" algn="just">
              <a:spcBef>
                <a:spcPts val="600"/>
              </a:spcBef>
              <a:spcAft>
                <a:spcPts val="0"/>
              </a:spcAft>
            </a:pPr>
            <a:r>
              <a:rPr lang="es-ES_tradnl" sz="2000" b="1" dirty="0" err="1">
                <a:latin typeface="Courier New" panose="02070309020205020404" pitchFamily="49" charset="0"/>
                <a:ea typeface="Times New Roman" panose="02020603050405020304" pitchFamily="18" charset="0"/>
              </a:rPr>
              <a:t>class</a:t>
            </a:r>
            <a:r>
              <a:rPr lang="es-ES_tradnl" sz="2000" dirty="0">
                <a:latin typeface="Courier New" panose="02070309020205020404" pitchFamily="49" charset="0"/>
                <a:ea typeface="Times New Roman" panose="02020603050405020304" pitchFamily="18" charset="0"/>
              </a:rPr>
              <a:t> Cuerpo {</a:t>
            </a:r>
            <a:endParaRPr lang="es-MX" sz="2000" dirty="0">
              <a:latin typeface="Times New Roman" panose="02020603050405020304" pitchFamily="18" charset="0"/>
              <a:ea typeface="Times New Roman" panose="02020603050405020304" pitchFamily="18" charset="0"/>
            </a:endParaRPr>
          </a:p>
          <a:p>
            <a:pPr marL="1371600" lvl="1" algn="just">
              <a:spcBef>
                <a:spcPts val="600"/>
              </a:spcBef>
              <a:spcAft>
                <a:spcPts val="0"/>
              </a:spcAft>
            </a:pPr>
            <a:r>
              <a:rPr lang="es-ES_tradnl" sz="2000" dirty="0">
                <a:latin typeface="Courier New" panose="02070309020205020404" pitchFamily="49" charset="0"/>
                <a:ea typeface="Times New Roman" panose="02020603050405020304" pitchFamily="18" charset="0"/>
              </a:rPr>
              <a:t>  </a:t>
            </a:r>
            <a:r>
              <a:rPr lang="es-ES_tradnl" sz="2000" b="1" dirty="0" err="1">
                <a:latin typeface="Courier New" panose="02070309020205020404" pitchFamily="49" charset="0"/>
                <a:ea typeface="Times New Roman" panose="02020603050405020304" pitchFamily="18" charset="0"/>
              </a:rPr>
              <a:t>private</a:t>
            </a:r>
            <a:r>
              <a:rPr lang="es-ES_tradnl" sz="2000" b="1" dirty="0">
                <a:latin typeface="Courier New" panose="02070309020205020404" pitchFamily="49" charset="0"/>
                <a:ea typeface="Times New Roman" panose="02020603050405020304" pitchFamily="18" charset="0"/>
              </a:rPr>
              <a:t> </a:t>
            </a:r>
            <a:r>
              <a:rPr lang="es-ES_tradnl" sz="2000" b="1" dirty="0" err="1">
                <a:latin typeface="Courier New" panose="02070309020205020404" pitchFamily="49" charset="0"/>
                <a:ea typeface="Times New Roman" panose="02020603050405020304" pitchFamily="18" charset="0"/>
              </a:rPr>
              <a:t>double</a:t>
            </a:r>
            <a:r>
              <a:rPr lang="es-ES_tradnl" sz="2000" dirty="0">
                <a:latin typeface="Courier New" panose="02070309020205020404" pitchFamily="49" charset="0"/>
                <a:ea typeface="Times New Roman" panose="02020603050405020304" pitchFamily="18" charset="0"/>
              </a:rPr>
              <a:t> espacio;</a:t>
            </a:r>
            <a:endParaRPr lang="es-MX" sz="2000" dirty="0">
              <a:latin typeface="Times New Roman" panose="02020603050405020304" pitchFamily="18" charset="0"/>
              <a:ea typeface="Times New Roman" panose="02020603050405020304" pitchFamily="18" charset="0"/>
            </a:endParaRPr>
          </a:p>
          <a:p>
            <a:pPr marL="1371600" lvl="1" algn="just">
              <a:spcBef>
                <a:spcPts val="600"/>
              </a:spcBef>
              <a:spcAft>
                <a:spcPts val="0"/>
              </a:spcAft>
            </a:pPr>
            <a:r>
              <a:rPr lang="es-ES_tradnl" sz="2000" dirty="0">
                <a:latin typeface="Courier New" panose="02070309020205020404" pitchFamily="49" charset="0"/>
                <a:ea typeface="Times New Roman" panose="02020603050405020304" pitchFamily="18" charset="0"/>
              </a:rPr>
              <a:t>  </a:t>
            </a:r>
            <a:r>
              <a:rPr lang="es-ES_tradnl" sz="2000" b="1" dirty="0" err="1">
                <a:latin typeface="Courier New" panose="02070309020205020404" pitchFamily="49" charset="0"/>
                <a:ea typeface="Times New Roman" panose="02020603050405020304" pitchFamily="18" charset="0"/>
              </a:rPr>
              <a:t>private</a:t>
            </a:r>
            <a:r>
              <a:rPr lang="es-ES_tradnl" sz="2000" b="1" dirty="0">
                <a:latin typeface="Courier New" panose="02070309020205020404" pitchFamily="49" charset="0"/>
                <a:ea typeface="Times New Roman" panose="02020603050405020304" pitchFamily="18" charset="0"/>
              </a:rPr>
              <a:t> </a:t>
            </a:r>
            <a:r>
              <a:rPr lang="es-ES_tradnl" sz="2000" b="1" dirty="0" err="1">
                <a:latin typeface="Courier New" panose="02070309020205020404" pitchFamily="49" charset="0"/>
                <a:ea typeface="Times New Roman" panose="02020603050405020304" pitchFamily="18" charset="0"/>
              </a:rPr>
              <a:t>double</a:t>
            </a:r>
            <a:r>
              <a:rPr lang="es-ES_tradnl" sz="2000" dirty="0">
                <a:latin typeface="Courier New" panose="02070309020205020404" pitchFamily="49" charset="0"/>
                <a:ea typeface="Times New Roman" panose="02020603050405020304" pitchFamily="18" charset="0"/>
              </a:rPr>
              <a:t> tiempo</a:t>
            </a:r>
            <a:r>
              <a:rPr lang="es-ES_tradnl" sz="2000" dirty="0" smtClean="0">
                <a:latin typeface="Courier New" panose="02070309020205020404" pitchFamily="49" charset="0"/>
                <a:ea typeface="Times New Roman" panose="02020603050405020304" pitchFamily="18" charset="0"/>
              </a:rPr>
              <a:t>;</a:t>
            </a:r>
          </a:p>
          <a:p>
            <a:pPr marL="1371600" lvl="1" algn="just">
              <a:spcBef>
                <a:spcPts val="600"/>
              </a:spcBef>
              <a:spcAft>
                <a:spcPts val="0"/>
              </a:spcAft>
            </a:pPr>
            <a:endParaRPr lang="es-MX" sz="2000" dirty="0">
              <a:latin typeface="Times New Roman" panose="02020603050405020304" pitchFamily="18" charset="0"/>
              <a:ea typeface="Times New Roman" panose="02020603050405020304" pitchFamily="18" charset="0"/>
            </a:endParaRPr>
          </a:p>
          <a:p>
            <a:pPr marL="1371600" lvl="1" algn="just">
              <a:spcBef>
                <a:spcPts val="600"/>
              </a:spcBef>
              <a:spcAft>
                <a:spcPts val="0"/>
              </a:spcAft>
            </a:pPr>
            <a:r>
              <a:rPr lang="es-ES_tradnl" sz="2000" dirty="0">
                <a:latin typeface="Courier New" panose="02070309020205020404" pitchFamily="49" charset="0"/>
                <a:ea typeface="Times New Roman" panose="02020603050405020304" pitchFamily="18" charset="0"/>
              </a:rPr>
              <a:t>  </a:t>
            </a:r>
            <a:r>
              <a:rPr lang="es-ES_tradnl" sz="2000" b="1" dirty="0" err="1">
                <a:latin typeface="Courier New" panose="02070309020205020404" pitchFamily="49" charset="0"/>
                <a:ea typeface="Times New Roman" panose="02020603050405020304" pitchFamily="18" charset="0"/>
              </a:rPr>
              <a:t>public</a:t>
            </a:r>
            <a:r>
              <a:rPr lang="es-ES_tradnl" sz="2000" dirty="0">
                <a:latin typeface="Courier New" panose="02070309020205020404" pitchFamily="49" charset="0"/>
                <a:ea typeface="Times New Roman" panose="02020603050405020304" pitchFamily="18" charset="0"/>
              </a:rPr>
              <a:t>  </a:t>
            </a:r>
            <a:r>
              <a:rPr lang="es-ES_tradnl" sz="2000" b="1" dirty="0" err="1">
                <a:latin typeface="Courier New" panose="02070309020205020404" pitchFamily="49" charset="0"/>
                <a:ea typeface="Times New Roman" panose="02020603050405020304" pitchFamily="18" charset="0"/>
              </a:rPr>
              <a:t>double</a:t>
            </a:r>
            <a:r>
              <a:rPr lang="es-ES_tradnl" sz="2000" dirty="0">
                <a:latin typeface="Courier New" panose="02070309020205020404" pitchFamily="49" charset="0"/>
                <a:ea typeface="Times New Roman" panose="02020603050405020304" pitchFamily="18" charset="0"/>
              </a:rPr>
              <a:t> velocidad() {</a:t>
            </a:r>
            <a:endParaRPr lang="es-MX" sz="2000" dirty="0">
              <a:latin typeface="Times New Roman" panose="02020603050405020304" pitchFamily="18" charset="0"/>
              <a:ea typeface="Times New Roman" panose="02020603050405020304" pitchFamily="18" charset="0"/>
            </a:endParaRPr>
          </a:p>
          <a:p>
            <a:pPr marL="1371600" lvl="1" algn="just">
              <a:spcBef>
                <a:spcPts val="600"/>
              </a:spcBef>
              <a:spcAft>
                <a:spcPts val="0"/>
              </a:spcAft>
            </a:pPr>
            <a:r>
              <a:rPr lang="es-ES_tradnl" sz="2000" dirty="0">
                <a:latin typeface="Courier New" panose="02070309020205020404" pitchFamily="49" charset="0"/>
                <a:ea typeface="Times New Roman" panose="02020603050405020304" pitchFamily="18" charset="0"/>
              </a:rPr>
              <a:t>    </a:t>
            </a:r>
            <a:r>
              <a:rPr lang="es-ES_tradnl" sz="2000" b="1" dirty="0" err="1">
                <a:latin typeface="Courier New" panose="02070309020205020404" pitchFamily="49" charset="0"/>
                <a:ea typeface="Times New Roman" panose="02020603050405020304" pitchFamily="18" charset="0"/>
              </a:rPr>
              <a:t>double</a:t>
            </a:r>
            <a:r>
              <a:rPr lang="es-ES_tradnl" sz="2000" dirty="0">
                <a:latin typeface="Courier New" panose="02070309020205020404" pitchFamily="49" charset="0"/>
                <a:ea typeface="Times New Roman" panose="02020603050405020304" pitchFamily="18" charset="0"/>
              </a:rPr>
              <a:t> </a:t>
            </a:r>
            <a:r>
              <a:rPr lang="es-ES_tradnl" sz="2000" dirty="0" err="1">
                <a:latin typeface="Courier New" panose="02070309020205020404" pitchFamily="49" charset="0"/>
                <a:ea typeface="Times New Roman" panose="02020603050405020304" pitchFamily="18" charset="0"/>
              </a:rPr>
              <a:t>vel</a:t>
            </a:r>
            <a:r>
              <a:rPr lang="es-ES_tradnl" sz="2000" dirty="0">
                <a:latin typeface="Courier New" panose="02070309020205020404" pitchFamily="49" charset="0"/>
                <a:ea typeface="Times New Roman" panose="02020603050405020304" pitchFamily="18" charset="0"/>
              </a:rPr>
              <a:t>;			</a:t>
            </a:r>
            <a:endParaRPr lang="es-MX" sz="2000" dirty="0">
              <a:latin typeface="Times New Roman" panose="02020603050405020304" pitchFamily="18" charset="0"/>
              <a:ea typeface="Times New Roman" panose="02020603050405020304" pitchFamily="18" charset="0"/>
            </a:endParaRPr>
          </a:p>
          <a:p>
            <a:pPr marL="1371600" lvl="1" algn="just">
              <a:spcBef>
                <a:spcPts val="600"/>
              </a:spcBef>
              <a:spcAft>
                <a:spcPts val="0"/>
              </a:spcAft>
            </a:pPr>
            <a:r>
              <a:rPr lang="es-ES_tradnl" sz="2000" dirty="0">
                <a:latin typeface="Courier New" panose="02070309020205020404" pitchFamily="49" charset="0"/>
                <a:ea typeface="Times New Roman" panose="02020603050405020304" pitchFamily="18" charset="0"/>
              </a:rPr>
              <a:t>    </a:t>
            </a:r>
            <a:r>
              <a:rPr lang="es-ES_tradnl" sz="2000" dirty="0" err="1">
                <a:latin typeface="Courier New" panose="02070309020205020404" pitchFamily="49" charset="0"/>
                <a:ea typeface="Times New Roman" panose="02020603050405020304" pitchFamily="18" charset="0"/>
              </a:rPr>
              <a:t>vel</a:t>
            </a:r>
            <a:r>
              <a:rPr lang="es-ES_tradnl" sz="2000" dirty="0">
                <a:latin typeface="Courier New" panose="02070309020205020404" pitchFamily="49" charset="0"/>
                <a:ea typeface="Times New Roman" panose="02020603050405020304" pitchFamily="18" charset="0"/>
              </a:rPr>
              <a:t> = espacio / tiempo;</a:t>
            </a:r>
            <a:endParaRPr lang="es-MX" sz="2000" dirty="0">
              <a:latin typeface="Times New Roman" panose="02020603050405020304" pitchFamily="18" charset="0"/>
              <a:ea typeface="Times New Roman" panose="02020603050405020304" pitchFamily="18" charset="0"/>
            </a:endParaRPr>
          </a:p>
          <a:p>
            <a:pPr marL="1371600" lvl="1" algn="just">
              <a:spcBef>
                <a:spcPts val="600"/>
              </a:spcBef>
              <a:spcAft>
                <a:spcPts val="0"/>
              </a:spcAft>
            </a:pPr>
            <a:r>
              <a:rPr lang="es-ES_tradnl" sz="2000" dirty="0">
                <a:latin typeface="Courier New" panose="02070309020205020404" pitchFamily="49" charset="0"/>
                <a:ea typeface="Times New Roman" panose="02020603050405020304" pitchFamily="18" charset="0"/>
              </a:rPr>
              <a:t>    </a:t>
            </a:r>
            <a:r>
              <a:rPr lang="es-ES_tradnl" sz="2000" b="1" dirty="0" err="1">
                <a:latin typeface="Courier New" panose="02070309020205020404" pitchFamily="49" charset="0"/>
                <a:ea typeface="Times New Roman" panose="02020603050405020304" pitchFamily="18" charset="0"/>
              </a:rPr>
              <a:t>return</a:t>
            </a:r>
            <a:r>
              <a:rPr lang="es-ES_tradnl" sz="2000" dirty="0">
                <a:latin typeface="Courier New" panose="02070309020205020404" pitchFamily="49" charset="0"/>
                <a:ea typeface="Times New Roman" panose="02020603050405020304" pitchFamily="18" charset="0"/>
              </a:rPr>
              <a:t> </a:t>
            </a:r>
            <a:r>
              <a:rPr lang="es-ES_tradnl" sz="2000" dirty="0" err="1">
                <a:latin typeface="Courier New" panose="02070309020205020404" pitchFamily="49" charset="0"/>
                <a:ea typeface="Times New Roman" panose="02020603050405020304" pitchFamily="18" charset="0"/>
              </a:rPr>
              <a:t>vel</a:t>
            </a:r>
            <a:r>
              <a:rPr lang="es-ES_tradnl" sz="2000" dirty="0">
                <a:latin typeface="Courier New" panose="02070309020205020404" pitchFamily="49" charset="0"/>
                <a:ea typeface="Times New Roman" panose="02020603050405020304" pitchFamily="18" charset="0"/>
              </a:rPr>
              <a:t>;</a:t>
            </a:r>
            <a:endParaRPr lang="es-MX" sz="2000" dirty="0">
              <a:latin typeface="Times New Roman" panose="02020603050405020304" pitchFamily="18" charset="0"/>
              <a:ea typeface="Times New Roman" panose="02020603050405020304" pitchFamily="18" charset="0"/>
            </a:endParaRPr>
          </a:p>
          <a:p>
            <a:pPr marL="1371600" lvl="1" algn="just">
              <a:spcBef>
                <a:spcPts val="600"/>
              </a:spcBef>
              <a:spcAft>
                <a:spcPts val="0"/>
              </a:spcAft>
            </a:pPr>
            <a:r>
              <a:rPr lang="es-ES_tradnl" sz="2000" dirty="0">
                <a:latin typeface="Courier New" panose="02070309020205020404" pitchFamily="49" charset="0"/>
                <a:ea typeface="Times New Roman" panose="02020603050405020304" pitchFamily="18" charset="0"/>
              </a:rPr>
              <a:t>  }</a:t>
            </a:r>
            <a:endParaRPr lang="es-MX" sz="2000" dirty="0">
              <a:latin typeface="Times New Roman" panose="02020603050405020304" pitchFamily="18" charset="0"/>
              <a:ea typeface="Times New Roman" panose="02020603050405020304" pitchFamily="18" charset="0"/>
            </a:endParaRPr>
          </a:p>
          <a:p>
            <a:pPr marL="914400" algn="just">
              <a:spcBef>
                <a:spcPts val="600"/>
              </a:spcBef>
              <a:spcAft>
                <a:spcPts val="0"/>
              </a:spcAft>
            </a:pPr>
            <a:r>
              <a:rPr lang="es-ES_tradnl" sz="2000" dirty="0">
                <a:latin typeface="Times New Roman" panose="02020603050405020304" pitchFamily="18" charset="0"/>
                <a:ea typeface="Times New Roman" panose="02020603050405020304" pitchFamily="18" charset="0"/>
              </a:rPr>
              <a:t>}</a:t>
            </a:r>
            <a:endParaRPr lang="es-MX"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28000578"/>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3FD9C11-7CBF-493C-8A90-38EE85D9DD2D}" type="slidenum">
              <a:rPr lang="en-US" altLang="es-MX">
                <a:latin typeface="Arial Black" panose="020B0A04020102020204" pitchFamily="34" charset="0"/>
              </a:rPr>
              <a:pPr/>
              <a:t>2</a:t>
            </a:fld>
            <a:endParaRPr lang="en-US" altLang="es-MX">
              <a:latin typeface="Arial Black" panose="020B0A04020102020204" pitchFamily="34" charset="0"/>
            </a:endParaRPr>
          </a:p>
        </p:txBody>
      </p:sp>
      <p:sp>
        <p:nvSpPr>
          <p:cNvPr id="5123" name="Rectangle 2"/>
          <p:cNvSpPr>
            <a:spLocks noGrp="1" noChangeArrowheads="1"/>
          </p:cNvSpPr>
          <p:nvPr>
            <p:ph type="title"/>
          </p:nvPr>
        </p:nvSpPr>
        <p:spPr>
          <a:xfrm>
            <a:off x="0" y="457200"/>
            <a:ext cx="8458200" cy="685800"/>
          </a:xfrm>
        </p:spPr>
        <p:txBody>
          <a:bodyPr/>
          <a:lstStyle/>
          <a:p>
            <a:pPr algn="ctr" eaLnBrk="1" hangingPunct="1"/>
            <a:r>
              <a:rPr lang="en-US" altLang="es-MX" sz="3200" smtClean="0">
                <a:solidFill>
                  <a:srgbClr val="000000"/>
                </a:solidFill>
              </a:rPr>
              <a:t>SUMARIO</a:t>
            </a:r>
          </a:p>
        </p:txBody>
      </p:sp>
      <p:sp>
        <p:nvSpPr>
          <p:cNvPr id="5124" name="Rectangle 3"/>
          <p:cNvSpPr>
            <a:spLocks noGrp="1" noChangeArrowheads="1"/>
          </p:cNvSpPr>
          <p:nvPr>
            <p:ph type="body" idx="4294967295"/>
          </p:nvPr>
        </p:nvSpPr>
        <p:spPr>
          <a:xfrm>
            <a:off x="387927" y="1143000"/>
            <a:ext cx="8763000" cy="2971800"/>
          </a:xfrm>
        </p:spPr>
        <p:txBody>
          <a:bodyPr/>
          <a:lstStyle/>
          <a:p>
            <a:pPr eaLnBrk="1" hangingPunct="1"/>
            <a:r>
              <a:rPr lang="es-ES_tradnl" altLang="es-MX" sz="2800" b="1" dirty="0"/>
              <a:t>4</a:t>
            </a:r>
            <a:r>
              <a:rPr lang="es-ES_tradnl" altLang="es-MX" sz="2800" b="1" dirty="0" smtClean="0"/>
              <a:t>.1 Concepto.</a:t>
            </a:r>
            <a:endParaRPr lang="es-ES_tradnl" altLang="es-MX" sz="2800" b="1" dirty="0" smtClean="0"/>
          </a:p>
          <a:p>
            <a:pPr eaLnBrk="1" hangingPunct="1"/>
            <a:r>
              <a:rPr lang="es-ES_tradnl" altLang="es-MX" sz="2800" b="1" dirty="0"/>
              <a:t>4</a:t>
            </a:r>
            <a:r>
              <a:rPr lang="es-ES_tradnl" altLang="es-MX" sz="2800" b="1" dirty="0" smtClean="0"/>
              <a:t>.2 Definición.</a:t>
            </a:r>
            <a:endParaRPr lang="es-ES_tradnl" altLang="es-MX" sz="2800" b="1" dirty="0"/>
          </a:p>
          <a:p>
            <a:pPr eaLnBrk="1" hangingPunct="1"/>
            <a:r>
              <a:rPr lang="es-ES_tradnl" altLang="es-MX" sz="2800" b="1" dirty="0"/>
              <a:t>4</a:t>
            </a:r>
            <a:r>
              <a:rPr lang="es-ES_tradnl" altLang="es-MX" sz="2800" b="1" dirty="0" smtClean="0"/>
              <a:t>.3 Elementos de clase</a:t>
            </a:r>
            <a:endParaRPr lang="es-ES_tradnl" altLang="es-MX" b="1" dirty="0" smtClean="0"/>
          </a:p>
          <a:p>
            <a:pPr lvl="1" eaLnBrk="1" hangingPunct="1"/>
            <a:r>
              <a:rPr lang="es-ES_tradnl" altLang="es-MX" b="1" dirty="0" smtClean="0"/>
              <a:t>Variables</a:t>
            </a:r>
          </a:p>
          <a:p>
            <a:pPr lvl="1" eaLnBrk="1" hangingPunct="1"/>
            <a:r>
              <a:rPr lang="es-ES_tradnl" altLang="es-MX" b="1" dirty="0" smtClean="0"/>
              <a:t>Métodos</a:t>
            </a:r>
          </a:p>
          <a:p>
            <a:pPr lvl="1" eaLnBrk="1" hangingPunct="1"/>
            <a:r>
              <a:rPr lang="es-ES_tradnl" altLang="es-MX" b="1" dirty="0" smtClean="0"/>
              <a:t>Constructores</a:t>
            </a:r>
          </a:p>
          <a:p>
            <a:pPr eaLnBrk="1" hangingPunct="1"/>
            <a:r>
              <a:rPr lang="es-ES_tradnl" altLang="es-MX" sz="2800" b="1" dirty="0"/>
              <a:t>4</a:t>
            </a:r>
            <a:r>
              <a:rPr lang="es-ES_tradnl" altLang="es-MX" sz="2800" b="1" dirty="0" smtClean="0"/>
              <a:t>.4 Clases útiles de Java</a:t>
            </a:r>
          </a:p>
          <a:p>
            <a:pPr lvl="1" eaLnBrk="1" hangingPunct="1"/>
            <a:r>
              <a:rPr lang="es-ES_tradnl" altLang="es-MX" sz="2400" b="1" dirty="0" err="1" smtClean="0"/>
              <a:t>Arrays</a:t>
            </a:r>
            <a:endParaRPr lang="es-ES_tradnl" altLang="es-MX" sz="2400" b="1" dirty="0" smtClean="0"/>
          </a:p>
          <a:p>
            <a:pPr lvl="1" eaLnBrk="1" hangingPunct="1"/>
            <a:r>
              <a:rPr lang="es-ES_tradnl" altLang="es-MX" sz="2400" b="1" dirty="0" err="1" smtClean="0"/>
              <a:t>Math</a:t>
            </a:r>
            <a:endParaRPr lang="es-ES_tradnl" altLang="es-MX" sz="2400" b="1" dirty="0" smtClean="0"/>
          </a:p>
          <a:p>
            <a:pPr lvl="1" eaLnBrk="1" hangingPunct="1"/>
            <a:r>
              <a:rPr lang="es-ES_tradnl" altLang="es-MX" sz="2400" b="1" dirty="0" err="1" smtClean="0"/>
              <a:t>String</a:t>
            </a:r>
            <a:endParaRPr lang="es-ES_tradnl" altLang="es-MX" sz="2400" b="1" dirty="0" smtClean="0"/>
          </a:p>
          <a:p>
            <a:pPr eaLnBrk="1" hangingPunct="1"/>
            <a:r>
              <a:rPr lang="es-ES_tradnl" altLang="es-MX" sz="2800" b="1" dirty="0"/>
              <a:t>4</a:t>
            </a:r>
            <a:r>
              <a:rPr lang="es-ES_tradnl" altLang="es-MX" sz="2800" b="1" dirty="0" smtClean="0"/>
              <a:t>.5 Ejemplos</a:t>
            </a:r>
          </a:p>
          <a:p>
            <a:pPr marL="0" indent="0" eaLnBrk="1" hangingPunct="1">
              <a:buNone/>
            </a:pPr>
            <a:endParaRPr lang="es-ES_tradnl" altLang="es-MX" sz="2800" b="1" dirty="0"/>
          </a:p>
          <a:p>
            <a:pPr marL="457200" lvl="1" indent="0" eaLnBrk="1" hangingPunct="1">
              <a:buNone/>
            </a:pPr>
            <a:endParaRPr lang="es-ES_tradnl" altLang="es-MX" b="1" dirty="0" smtClean="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20</a:t>
            </a:fld>
            <a:endParaRPr lang="en-US" altLang="es-MX"/>
          </a:p>
        </p:txBody>
      </p:sp>
      <p:sp>
        <p:nvSpPr>
          <p:cNvPr id="6" name="Título 1"/>
          <p:cNvSpPr txBox="1">
            <a:spLocks/>
          </p:cNvSpPr>
          <p:nvPr/>
        </p:nvSpPr>
        <p:spPr bwMode="auto">
          <a:xfrm>
            <a:off x="467591" y="63572"/>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b="1" dirty="0" smtClean="0"/>
              <a:t>4.3 </a:t>
            </a:r>
            <a:r>
              <a:rPr lang="es-ES_tradnl" altLang="es-MX" b="1" dirty="0"/>
              <a:t>Elementos de clase</a:t>
            </a:r>
          </a:p>
        </p:txBody>
      </p:sp>
      <p:sp>
        <p:nvSpPr>
          <p:cNvPr id="8" name="Rectángulo 7"/>
          <p:cNvSpPr/>
          <p:nvPr/>
        </p:nvSpPr>
        <p:spPr>
          <a:xfrm>
            <a:off x="0" y="1254646"/>
            <a:ext cx="4953000" cy="461665"/>
          </a:xfrm>
          <a:prstGeom prst="rect">
            <a:avLst/>
          </a:prstGeom>
        </p:spPr>
        <p:txBody>
          <a:bodyPr wrap="square">
            <a:spAutoFit/>
          </a:bodyPr>
          <a:lstStyle/>
          <a:p>
            <a:pPr lvl="1" eaLnBrk="1" hangingPunct="1"/>
            <a:r>
              <a:rPr lang="es-ES_tradnl" altLang="es-MX" sz="2400" b="1" dirty="0" smtClean="0"/>
              <a:t>Constructores:</a:t>
            </a:r>
            <a:endParaRPr lang="es-ES_tradnl" altLang="es-MX" sz="2400" b="1" dirty="0"/>
          </a:p>
        </p:txBody>
      </p:sp>
      <p:sp>
        <p:nvSpPr>
          <p:cNvPr id="9" name="Rectángulo 8"/>
          <p:cNvSpPr/>
          <p:nvPr/>
        </p:nvSpPr>
        <p:spPr>
          <a:xfrm>
            <a:off x="353291" y="1887582"/>
            <a:ext cx="8458200" cy="3970318"/>
          </a:xfrm>
          <a:prstGeom prst="rect">
            <a:avLst/>
          </a:prstGeom>
        </p:spPr>
        <p:txBody>
          <a:bodyPr wrap="square">
            <a:spAutoFit/>
          </a:bodyPr>
          <a:lstStyle/>
          <a:p>
            <a:pPr algn="just">
              <a:spcAft>
                <a:spcPts val="0"/>
              </a:spcAft>
            </a:pPr>
            <a:r>
              <a:rPr lang="es-ES" sz="2800" dirty="0">
                <a:latin typeface="+mn-lt"/>
                <a:ea typeface="Times New Roman" panose="02020603050405020304" pitchFamily="18" charset="0"/>
              </a:rPr>
              <a:t>Los </a:t>
            </a:r>
            <a:r>
              <a:rPr lang="es-ES" sz="2800" b="1" dirty="0">
                <a:latin typeface="+mn-lt"/>
                <a:ea typeface="Times New Roman" panose="02020603050405020304" pitchFamily="18" charset="0"/>
              </a:rPr>
              <a:t>constructores</a:t>
            </a:r>
            <a:r>
              <a:rPr lang="es-ES" sz="2800" dirty="0">
                <a:latin typeface="+mn-lt"/>
                <a:ea typeface="Times New Roman" panose="02020603050405020304" pitchFamily="18" charset="0"/>
              </a:rPr>
              <a:t> de un tipo de datos son </a:t>
            </a:r>
            <a:r>
              <a:rPr lang="es-ES" sz="2800" b="1" dirty="0">
                <a:latin typeface="+mn-lt"/>
                <a:ea typeface="Times New Roman" panose="02020603050405020304" pitchFamily="18" charset="0"/>
              </a:rPr>
              <a:t>métodos especiales </a:t>
            </a:r>
            <a:r>
              <a:rPr lang="es-ES" sz="2800" dirty="0">
                <a:latin typeface="+mn-lt"/>
                <a:ea typeface="Times New Roman" panose="02020603050405020304" pitchFamily="18" charset="0"/>
              </a:rPr>
              <a:t>que se definen como miembros de éste y que contienen código a ejecutar cada vez que se </a:t>
            </a:r>
            <a:r>
              <a:rPr lang="es-ES" sz="2800" b="1" dirty="0">
                <a:latin typeface="+mn-lt"/>
                <a:ea typeface="Times New Roman" panose="02020603050405020304" pitchFamily="18" charset="0"/>
              </a:rPr>
              <a:t>cree un objeto </a:t>
            </a:r>
            <a:r>
              <a:rPr lang="es-ES" sz="2800" dirty="0">
                <a:latin typeface="+mn-lt"/>
                <a:ea typeface="Times New Roman" panose="02020603050405020304" pitchFamily="18" charset="0"/>
              </a:rPr>
              <a:t>de ese tipo. Éste código suele usarse para labores de </a:t>
            </a:r>
            <a:r>
              <a:rPr lang="es-ES" sz="2800" b="1" dirty="0">
                <a:latin typeface="+mn-lt"/>
                <a:ea typeface="Times New Roman" panose="02020603050405020304" pitchFamily="18" charset="0"/>
              </a:rPr>
              <a:t>inicialización</a:t>
            </a:r>
            <a:r>
              <a:rPr lang="es-ES" sz="2800" dirty="0">
                <a:latin typeface="+mn-lt"/>
                <a:ea typeface="Times New Roman" panose="02020603050405020304" pitchFamily="18" charset="0"/>
              </a:rPr>
              <a:t> de los campos del objeto a crear, sobre todo cuando el valor de éstos no es constante o incluye acciones más allá de una asignación de valor (aperturas de ficheros, accesos a redes, etc.)</a:t>
            </a:r>
            <a:endParaRPr lang="es-MX" sz="2800" dirty="0">
              <a:effectLst/>
              <a:latin typeface="+mn-lt"/>
              <a:ea typeface="Times New Roman" panose="02020603050405020304" pitchFamily="18" charset="0"/>
            </a:endParaRPr>
          </a:p>
        </p:txBody>
      </p:sp>
    </p:spTree>
    <p:extLst>
      <p:ext uri="{BB962C8B-B14F-4D97-AF65-F5344CB8AC3E}">
        <p14:creationId xmlns:p14="http://schemas.microsoft.com/office/powerpoint/2010/main" val="44901151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21</a:t>
            </a:fld>
            <a:endParaRPr lang="en-US" altLang="es-MX"/>
          </a:p>
        </p:txBody>
      </p:sp>
      <p:sp>
        <p:nvSpPr>
          <p:cNvPr id="6" name="Título 1"/>
          <p:cNvSpPr txBox="1">
            <a:spLocks/>
          </p:cNvSpPr>
          <p:nvPr/>
        </p:nvSpPr>
        <p:spPr bwMode="auto">
          <a:xfrm>
            <a:off x="467591" y="63572"/>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b="1" dirty="0" smtClean="0"/>
              <a:t>4.3 </a:t>
            </a:r>
            <a:r>
              <a:rPr lang="es-ES_tradnl" altLang="es-MX" b="1" dirty="0"/>
              <a:t>Elementos de clase</a:t>
            </a:r>
          </a:p>
        </p:txBody>
      </p:sp>
      <p:sp>
        <p:nvSpPr>
          <p:cNvPr id="7" name="Rectángulo 6"/>
          <p:cNvSpPr/>
          <p:nvPr/>
        </p:nvSpPr>
        <p:spPr>
          <a:xfrm>
            <a:off x="-76200" y="1588189"/>
            <a:ext cx="4953000" cy="461665"/>
          </a:xfrm>
          <a:prstGeom prst="rect">
            <a:avLst/>
          </a:prstGeom>
        </p:spPr>
        <p:txBody>
          <a:bodyPr wrap="square">
            <a:spAutoFit/>
          </a:bodyPr>
          <a:lstStyle/>
          <a:p>
            <a:pPr lvl="1" eaLnBrk="1" hangingPunct="1"/>
            <a:r>
              <a:rPr lang="es-ES_tradnl" altLang="es-MX" sz="2400" b="1" dirty="0" smtClean="0"/>
              <a:t>Constructores:</a:t>
            </a:r>
            <a:endParaRPr lang="es-ES_tradnl" altLang="es-MX" sz="2400" b="1" dirty="0"/>
          </a:p>
        </p:txBody>
      </p:sp>
      <p:sp>
        <p:nvSpPr>
          <p:cNvPr id="8" name="Rectángulo 7"/>
          <p:cNvSpPr/>
          <p:nvPr/>
        </p:nvSpPr>
        <p:spPr>
          <a:xfrm>
            <a:off x="370609" y="2133600"/>
            <a:ext cx="8423564" cy="3785652"/>
          </a:xfrm>
          <a:prstGeom prst="rect">
            <a:avLst/>
          </a:prstGeom>
        </p:spPr>
        <p:txBody>
          <a:bodyPr wrap="square">
            <a:spAutoFit/>
          </a:bodyPr>
          <a:lstStyle/>
          <a:p>
            <a:pPr algn="just">
              <a:spcAft>
                <a:spcPts val="0"/>
              </a:spcAft>
            </a:pPr>
            <a:r>
              <a:rPr lang="es-ES" sz="2400" dirty="0">
                <a:latin typeface="+mn-lt"/>
                <a:ea typeface="Times New Roman" panose="02020603050405020304" pitchFamily="18" charset="0"/>
              </a:rPr>
              <a:t>La sintaxis básica de definición de constructores consiste en definirlos como cualquier otro método pero dándoles el mismo nombre que el tipo de dato al que pertenecen y no indicando el tipo de valor de retorno debido a que nunca pueden devolver nada. Es decir, se usa la sintaxis:</a:t>
            </a:r>
            <a:endParaRPr lang="es-MX" sz="2400" dirty="0">
              <a:latin typeface="+mn-lt"/>
              <a:ea typeface="Times New Roman" panose="02020603050405020304" pitchFamily="18" charset="0"/>
            </a:endParaRPr>
          </a:p>
          <a:p>
            <a:pPr algn="just">
              <a:spcAft>
                <a:spcPts val="0"/>
              </a:spcAft>
            </a:pPr>
            <a:r>
              <a:rPr lang="es-ES" sz="2400" dirty="0">
                <a:latin typeface="+mn-lt"/>
                <a:ea typeface="Times New Roman" panose="02020603050405020304" pitchFamily="18" charset="0"/>
              </a:rPr>
              <a:t> </a:t>
            </a:r>
            <a:endParaRPr lang="es-MX" sz="2400" dirty="0">
              <a:latin typeface="+mn-lt"/>
              <a:ea typeface="Times New Roman" panose="02020603050405020304" pitchFamily="18" charset="0"/>
            </a:endParaRPr>
          </a:p>
          <a:p>
            <a:pPr algn="just">
              <a:spcAft>
                <a:spcPts val="0"/>
              </a:spcAft>
            </a:pPr>
            <a:r>
              <a:rPr lang="es-ES" sz="2400" dirty="0">
                <a:latin typeface="+mn-lt"/>
                <a:ea typeface="Times New Roman" panose="02020603050405020304" pitchFamily="18" charset="0"/>
                <a:cs typeface="Times New Roman" panose="02020603050405020304" pitchFamily="18" charset="0"/>
              </a:rPr>
              <a:t>	&lt;modificadores&gt; &lt;</a:t>
            </a:r>
            <a:r>
              <a:rPr lang="es-ES" sz="2400" dirty="0" err="1">
                <a:latin typeface="+mn-lt"/>
                <a:ea typeface="Times New Roman" panose="02020603050405020304" pitchFamily="18" charset="0"/>
                <a:cs typeface="Times New Roman" panose="02020603050405020304" pitchFamily="18" charset="0"/>
              </a:rPr>
              <a:t>nombreTipo</a:t>
            </a:r>
            <a:r>
              <a:rPr lang="es-ES" sz="2400" dirty="0">
                <a:latin typeface="+mn-lt"/>
                <a:ea typeface="Times New Roman" panose="02020603050405020304" pitchFamily="18" charset="0"/>
                <a:cs typeface="Times New Roman" panose="02020603050405020304" pitchFamily="18" charset="0"/>
              </a:rPr>
              <a:t>&gt;</a:t>
            </a:r>
            <a:r>
              <a:rPr lang="es-ES" sz="2400" b="1" dirty="0">
                <a:latin typeface="+mn-lt"/>
                <a:ea typeface="Times New Roman" panose="02020603050405020304" pitchFamily="18" charset="0"/>
                <a:cs typeface="Times New Roman" panose="02020603050405020304" pitchFamily="18" charset="0"/>
              </a:rPr>
              <a:t>(</a:t>
            </a:r>
            <a:r>
              <a:rPr lang="es-ES" sz="2400" i="1" dirty="0">
                <a:latin typeface="+mn-lt"/>
                <a:ea typeface="Times New Roman" panose="02020603050405020304" pitchFamily="18" charset="0"/>
                <a:cs typeface="Times New Roman" panose="02020603050405020304" pitchFamily="18" charset="0"/>
              </a:rPr>
              <a:t>&lt;parámetros&gt;</a:t>
            </a:r>
            <a:r>
              <a:rPr lang="es-ES" sz="2400" b="1" dirty="0">
                <a:latin typeface="+mn-lt"/>
                <a:ea typeface="Times New Roman" panose="02020603050405020304" pitchFamily="18" charset="0"/>
                <a:cs typeface="Times New Roman" panose="02020603050405020304" pitchFamily="18" charset="0"/>
              </a:rPr>
              <a:t>)</a:t>
            </a:r>
            <a:endParaRPr lang="es-MX" sz="2400" dirty="0">
              <a:latin typeface="+mn-lt"/>
              <a:ea typeface="Times New Roman" panose="02020603050405020304" pitchFamily="18" charset="0"/>
              <a:cs typeface="Times New Roman" panose="02020603050405020304" pitchFamily="18" charset="0"/>
            </a:endParaRPr>
          </a:p>
          <a:p>
            <a:pPr algn="just">
              <a:spcAft>
                <a:spcPts val="0"/>
              </a:spcAft>
            </a:pPr>
            <a:r>
              <a:rPr lang="es-ES" sz="2400" b="1" dirty="0">
                <a:latin typeface="+mn-lt"/>
                <a:ea typeface="Times New Roman" panose="02020603050405020304" pitchFamily="18" charset="0"/>
                <a:cs typeface="Times New Roman" panose="02020603050405020304" pitchFamily="18" charset="0"/>
              </a:rPr>
              <a:t>	{</a:t>
            </a:r>
            <a:endParaRPr lang="es-MX" sz="2400" dirty="0">
              <a:latin typeface="+mn-lt"/>
              <a:ea typeface="Times New Roman" panose="02020603050405020304" pitchFamily="18" charset="0"/>
              <a:cs typeface="Times New Roman" panose="02020603050405020304" pitchFamily="18" charset="0"/>
            </a:endParaRPr>
          </a:p>
          <a:p>
            <a:pPr algn="just">
              <a:spcAft>
                <a:spcPts val="0"/>
              </a:spcAft>
            </a:pPr>
            <a:r>
              <a:rPr lang="es-ES" sz="2400" i="1" dirty="0">
                <a:latin typeface="+mn-lt"/>
                <a:ea typeface="Times New Roman" panose="02020603050405020304" pitchFamily="18" charset="0"/>
                <a:cs typeface="Times New Roman" panose="02020603050405020304" pitchFamily="18" charset="0"/>
              </a:rPr>
              <a:t>		&lt;código&gt;</a:t>
            </a:r>
            <a:endParaRPr lang="es-MX" sz="2400" dirty="0">
              <a:latin typeface="+mn-lt"/>
              <a:ea typeface="Times New Roman" panose="02020603050405020304" pitchFamily="18" charset="0"/>
              <a:cs typeface="Times New Roman" panose="02020603050405020304" pitchFamily="18" charset="0"/>
            </a:endParaRPr>
          </a:p>
          <a:p>
            <a:pPr algn="just">
              <a:spcAft>
                <a:spcPts val="0"/>
              </a:spcAft>
            </a:pPr>
            <a:r>
              <a:rPr lang="es-ES" sz="2400" b="1" dirty="0">
                <a:latin typeface="+mn-lt"/>
                <a:ea typeface="Times New Roman" panose="02020603050405020304" pitchFamily="18" charset="0"/>
                <a:cs typeface="Times New Roman" panose="02020603050405020304" pitchFamily="18" charset="0"/>
              </a:rPr>
              <a:t>	}</a:t>
            </a:r>
            <a:endParaRPr lang="es-MX" sz="2400" dirty="0">
              <a:latin typeface="+mn-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364627"/>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22</a:t>
            </a:fld>
            <a:endParaRPr lang="en-US" altLang="es-MX"/>
          </a:p>
        </p:txBody>
      </p:sp>
      <p:sp>
        <p:nvSpPr>
          <p:cNvPr id="7" name="Rectángulo 6"/>
          <p:cNvSpPr/>
          <p:nvPr/>
        </p:nvSpPr>
        <p:spPr>
          <a:xfrm>
            <a:off x="685800" y="1467959"/>
            <a:ext cx="8229600" cy="5355312"/>
          </a:xfrm>
          <a:prstGeom prst="rect">
            <a:avLst/>
          </a:prstGeom>
        </p:spPr>
        <p:txBody>
          <a:bodyPr wrap="square">
            <a:spAutoFit/>
          </a:bodyPr>
          <a:lstStyle/>
          <a:p>
            <a:r>
              <a:rPr lang="es-MX" dirty="0" err="1">
                <a:solidFill>
                  <a:srgbClr val="8000FF"/>
                </a:solidFill>
                <a:latin typeface="Courier New" panose="02070309020205020404" pitchFamily="49" charset="0"/>
              </a:rPr>
              <a:t>public</a:t>
            </a:r>
            <a:r>
              <a:rPr lang="es-MX" dirty="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class</a:t>
            </a:r>
            <a:r>
              <a:rPr lang="es-MX" dirty="0">
                <a:solidFill>
                  <a:srgbClr val="000000"/>
                </a:solidFill>
                <a:latin typeface="Courier New" panose="02070309020205020404" pitchFamily="49" charset="0"/>
              </a:rPr>
              <a:t> Circulo </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p>
          <a:p>
            <a:pPr lvl="1"/>
            <a:r>
              <a:rPr lang="es-MX" dirty="0" err="1" smtClean="0">
                <a:solidFill>
                  <a:srgbClr val="8000FF"/>
                </a:solidFill>
                <a:latin typeface="Courier New" panose="02070309020205020404" pitchFamily="49" charset="0"/>
              </a:rPr>
              <a:t>public</a:t>
            </a:r>
            <a:r>
              <a:rPr lang="es-MX" dirty="0" smtClean="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static</a:t>
            </a:r>
            <a:r>
              <a:rPr lang="es-MX" dirty="0">
                <a:solidFill>
                  <a:srgbClr val="000000"/>
                </a:solidFill>
                <a:latin typeface="Courier New" panose="02070309020205020404" pitchFamily="49" charset="0"/>
              </a:rPr>
              <a:t> </a:t>
            </a:r>
            <a:r>
              <a:rPr lang="es-MX" dirty="0">
                <a:solidFill>
                  <a:srgbClr val="8000FF"/>
                </a:solidFill>
                <a:latin typeface="Courier New" panose="02070309020205020404" pitchFamily="49" charset="0"/>
              </a:rPr>
              <a:t>final</a:t>
            </a:r>
            <a:r>
              <a:rPr lang="es-MX" dirty="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double</a:t>
            </a:r>
            <a:r>
              <a:rPr lang="es-MX" dirty="0">
                <a:solidFill>
                  <a:srgbClr val="000000"/>
                </a:solidFill>
                <a:latin typeface="Courier New" panose="02070309020205020404" pitchFamily="49" charset="0"/>
              </a:rPr>
              <a:t> PI</a:t>
            </a:r>
            <a:r>
              <a:rPr lang="es-MX" b="1" dirty="0">
                <a:solidFill>
                  <a:srgbClr val="000080"/>
                </a:solidFill>
                <a:latin typeface="Courier New" panose="02070309020205020404" pitchFamily="49" charset="0"/>
              </a:rPr>
              <a:t>=</a:t>
            </a:r>
            <a:r>
              <a:rPr lang="es-MX" dirty="0">
                <a:solidFill>
                  <a:srgbClr val="FF8000"/>
                </a:solidFill>
                <a:latin typeface="Courier New" panose="02070309020205020404" pitchFamily="49" charset="0"/>
              </a:rPr>
              <a:t>3.14159265358979323846</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public</a:t>
            </a:r>
            <a:r>
              <a:rPr lang="es-MX" dirty="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double</a:t>
            </a:r>
            <a:r>
              <a:rPr lang="es-MX" dirty="0">
                <a:solidFill>
                  <a:srgbClr val="000000"/>
                </a:solidFill>
                <a:latin typeface="Courier New" panose="02070309020205020404" pitchFamily="49" charset="0"/>
              </a:rPr>
              <a:t> x</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y</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r</a:t>
            </a:r>
            <a:r>
              <a:rPr lang="es-MX" b="1" dirty="0" smtClean="0">
                <a:solidFill>
                  <a:srgbClr val="000080"/>
                </a:solidFill>
                <a:latin typeface="Courier New" panose="02070309020205020404" pitchFamily="49" charset="0"/>
              </a:rPr>
              <a:t>;</a:t>
            </a:r>
          </a:p>
          <a:p>
            <a:pPr lvl="1"/>
            <a:r>
              <a:rPr lang="es-MX" dirty="0" smtClean="0">
                <a:solidFill>
                  <a:srgbClr val="000000"/>
                </a:solidFill>
                <a:latin typeface="Courier New" panose="02070309020205020404" pitchFamily="49" charset="0"/>
              </a:rPr>
              <a:t> </a:t>
            </a:r>
          </a:p>
          <a:p>
            <a:pPr lvl="1"/>
            <a:r>
              <a:rPr lang="es-MX" dirty="0" err="1" smtClean="0">
                <a:solidFill>
                  <a:srgbClr val="8000FF"/>
                </a:solidFill>
                <a:latin typeface="Courier New" panose="02070309020205020404" pitchFamily="49" charset="0"/>
              </a:rPr>
              <a:t>public</a:t>
            </a:r>
            <a:r>
              <a:rPr lang="es-MX" dirty="0" smtClean="0">
                <a:solidFill>
                  <a:srgbClr val="000000"/>
                </a:solidFill>
                <a:latin typeface="Courier New" panose="02070309020205020404" pitchFamily="49" charset="0"/>
              </a:rPr>
              <a:t> </a:t>
            </a:r>
            <a:r>
              <a:rPr lang="es-MX" dirty="0">
                <a:solidFill>
                  <a:srgbClr val="000000"/>
                </a:solidFill>
                <a:latin typeface="Courier New" panose="02070309020205020404" pitchFamily="49" charset="0"/>
              </a:rPr>
              <a:t>Circulo</a:t>
            </a:r>
            <a:r>
              <a:rPr lang="es-MX" b="1" dirty="0">
                <a:solidFill>
                  <a:srgbClr val="000080"/>
                </a:solidFill>
                <a:latin typeface="Courier New" panose="02070309020205020404" pitchFamily="49" charset="0"/>
              </a:rPr>
              <a:t>(</a:t>
            </a:r>
            <a:r>
              <a:rPr lang="es-MX" dirty="0" err="1">
                <a:solidFill>
                  <a:srgbClr val="8000FF"/>
                </a:solidFill>
                <a:latin typeface="Courier New" panose="02070309020205020404" pitchFamily="49" charset="0"/>
              </a:rPr>
              <a:t>double</a:t>
            </a:r>
            <a:r>
              <a:rPr lang="es-MX" dirty="0">
                <a:solidFill>
                  <a:srgbClr val="000000"/>
                </a:solidFill>
                <a:latin typeface="Courier New" panose="02070309020205020404" pitchFamily="49" charset="0"/>
              </a:rPr>
              <a:t> x</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double</a:t>
            </a:r>
            <a:r>
              <a:rPr lang="es-MX" dirty="0">
                <a:solidFill>
                  <a:srgbClr val="000000"/>
                </a:solidFill>
                <a:latin typeface="Courier New" panose="02070309020205020404" pitchFamily="49" charset="0"/>
              </a:rPr>
              <a:t> y</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double</a:t>
            </a:r>
            <a:r>
              <a:rPr lang="es-MX" dirty="0">
                <a:solidFill>
                  <a:srgbClr val="000000"/>
                </a:solidFill>
                <a:latin typeface="Courier New" panose="02070309020205020404" pitchFamily="49" charset="0"/>
              </a:rPr>
              <a:t> r</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pPr lvl="1"/>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 </a:t>
            </a:r>
          </a:p>
          <a:p>
            <a:pPr lvl="1"/>
            <a:r>
              <a:rPr lang="es-MX" b="1" dirty="0">
                <a:solidFill>
                  <a:srgbClr val="000000"/>
                </a:solidFill>
                <a:latin typeface="Courier New" panose="02070309020205020404" pitchFamily="49" charset="0"/>
              </a:rPr>
              <a:t>	</a:t>
            </a:r>
            <a:r>
              <a:rPr lang="es-MX" b="1" dirty="0" err="1" smtClean="0">
                <a:solidFill>
                  <a:srgbClr val="0000FF"/>
                </a:solidFill>
                <a:latin typeface="Courier New" panose="02070309020205020404" pitchFamily="49" charset="0"/>
              </a:rPr>
              <a:t>this</a:t>
            </a:r>
            <a:r>
              <a:rPr lang="es-MX" b="1" dirty="0" err="1" smtClean="0">
                <a:solidFill>
                  <a:srgbClr val="000080"/>
                </a:solidFill>
                <a:latin typeface="Courier New" panose="02070309020205020404" pitchFamily="49" charset="0"/>
              </a:rPr>
              <a:t>.</a:t>
            </a:r>
            <a:r>
              <a:rPr lang="es-MX" dirty="0" err="1" smtClean="0">
                <a:solidFill>
                  <a:srgbClr val="000000"/>
                </a:solidFill>
                <a:latin typeface="Courier New" panose="02070309020205020404" pitchFamily="49" charset="0"/>
              </a:rPr>
              <a:t>x</a:t>
            </a:r>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x</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pPr lvl="1"/>
            <a:r>
              <a:rPr lang="es-MX" b="1" dirty="0">
                <a:solidFill>
                  <a:srgbClr val="000000"/>
                </a:solidFill>
                <a:latin typeface="Courier New" panose="02070309020205020404" pitchFamily="49" charset="0"/>
              </a:rPr>
              <a:t>	</a:t>
            </a:r>
            <a:r>
              <a:rPr lang="es-MX" b="1" dirty="0" err="1" smtClean="0">
                <a:solidFill>
                  <a:srgbClr val="0000FF"/>
                </a:solidFill>
                <a:latin typeface="Courier New" panose="02070309020205020404" pitchFamily="49" charset="0"/>
              </a:rPr>
              <a:t>this</a:t>
            </a:r>
            <a:r>
              <a:rPr lang="es-MX" b="1" dirty="0" err="1" smtClean="0">
                <a:solidFill>
                  <a:srgbClr val="000080"/>
                </a:solidFill>
                <a:latin typeface="Courier New" panose="02070309020205020404" pitchFamily="49" charset="0"/>
              </a:rPr>
              <a:t>.</a:t>
            </a:r>
            <a:r>
              <a:rPr lang="es-MX" dirty="0" err="1" smtClean="0">
                <a:solidFill>
                  <a:srgbClr val="000000"/>
                </a:solidFill>
                <a:latin typeface="Courier New" panose="02070309020205020404" pitchFamily="49" charset="0"/>
              </a:rPr>
              <a:t>y</a:t>
            </a:r>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y</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pPr lvl="1"/>
            <a:r>
              <a:rPr lang="es-MX" b="1" dirty="0">
                <a:solidFill>
                  <a:srgbClr val="000000"/>
                </a:solidFill>
                <a:latin typeface="Courier New" panose="02070309020205020404" pitchFamily="49" charset="0"/>
              </a:rPr>
              <a:t>	</a:t>
            </a:r>
            <a:r>
              <a:rPr lang="es-MX" b="1" dirty="0" err="1" smtClean="0">
                <a:solidFill>
                  <a:srgbClr val="0000FF"/>
                </a:solidFill>
                <a:latin typeface="Courier New" panose="02070309020205020404" pitchFamily="49" charset="0"/>
              </a:rPr>
              <a:t>this</a:t>
            </a:r>
            <a:r>
              <a:rPr lang="es-MX" b="1" dirty="0" err="1" smtClean="0">
                <a:solidFill>
                  <a:srgbClr val="000080"/>
                </a:solidFill>
                <a:latin typeface="Courier New" panose="02070309020205020404" pitchFamily="49" charset="0"/>
              </a:rPr>
              <a:t>.</a:t>
            </a:r>
            <a:r>
              <a:rPr lang="es-MX" dirty="0" err="1" smtClean="0">
                <a:solidFill>
                  <a:srgbClr val="000000"/>
                </a:solidFill>
                <a:latin typeface="Courier New" panose="02070309020205020404" pitchFamily="49" charset="0"/>
              </a:rPr>
              <a:t>r</a:t>
            </a:r>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r</a:t>
            </a:r>
            <a:r>
              <a:rPr lang="es-MX" b="1" dirty="0" smtClean="0">
                <a:solidFill>
                  <a:srgbClr val="000080"/>
                </a:solidFill>
                <a:latin typeface="Courier New" panose="02070309020205020404" pitchFamily="49" charset="0"/>
              </a:rPr>
              <a:t>;</a:t>
            </a:r>
          </a:p>
          <a:p>
            <a:pPr lvl="1"/>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 </a:t>
            </a:r>
          </a:p>
          <a:p>
            <a:pPr lvl="1"/>
            <a:r>
              <a:rPr lang="es-MX" dirty="0" err="1" smtClean="0">
                <a:solidFill>
                  <a:srgbClr val="8000FF"/>
                </a:solidFill>
                <a:latin typeface="Courier New" panose="02070309020205020404" pitchFamily="49" charset="0"/>
              </a:rPr>
              <a:t>public</a:t>
            </a:r>
            <a:r>
              <a:rPr lang="es-MX" dirty="0" smtClean="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double</a:t>
            </a:r>
            <a:r>
              <a:rPr lang="es-MX" dirty="0">
                <a:solidFill>
                  <a:srgbClr val="000000"/>
                </a:solidFill>
                <a:latin typeface="Courier New" panose="02070309020205020404" pitchFamily="49" charset="0"/>
              </a:rPr>
              <a:t> </a:t>
            </a:r>
            <a:r>
              <a:rPr lang="es-MX" dirty="0" err="1">
                <a:solidFill>
                  <a:srgbClr val="000000"/>
                </a:solidFill>
                <a:latin typeface="Courier New" panose="02070309020205020404" pitchFamily="49" charset="0"/>
              </a:rPr>
              <a:t>perimetro</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pPr lvl="1"/>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 </a:t>
            </a:r>
          </a:p>
          <a:p>
            <a:pPr lvl="1"/>
            <a:r>
              <a:rPr lang="es-MX" b="1" dirty="0">
                <a:solidFill>
                  <a:srgbClr val="000000"/>
                </a:solidFill>
                <a:latin typeface="Courier New" panose="02070309020205020404" pitchFamily="49" charset="0"/>
              </a:rPr>
              <a:t>	</a:t>
            </a:r>
            <a:r>
              <a:rPr lang="es-MX" b="1" dirty="0" err="1" smtClean="0">
                <a:solidFill>
                  <a:srgbClr val="0000FF"/>
                </a:solidFill>
                <a:latin typeface="Courier New" panose="02070309020205020404" pitchFamily="49" charset="0"/>
              </a:rPr>
              <a:t>return</a:t>
            </a:r>
            <a:r>
              <a:rPr lang="es-MX" dirty="0" smtClean="0">
                <a:solidFill>
                  <a:srgbClr val="000000"/>
                </a:solidFill>
                <a:latin typeface="Courier New" panose="02070309020205020404" pitchFamily="49" charset="0"/>
              </a:rPr>
              <a:t> </a:t>
            </a:r>
            <a:r>
              <a:rPr lang="es-MX" dirty="0">
                <a:solidFill>
                  <a:srgbClr val="FF8000"/>
                </a:solidFill>
                <a:latin typeface="Courier New" panose="02070309020205020404" pitchFamily="49" charset="0"/>
              </a:rPr>
              <a:t>2.0</a:t>
            </a:r>
            <a:r>
              <a:rPr lang="es-MX" dirty="0">
                <a:solidFill>
                  <a:srgbClr val="000000"/>
                </a:solidFill>
                <a:latin typeface="Courier New" panose="02070309020205020404" pitchFamily="49" charset="0"/>
              </a:rPr>
              <a:t> </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PI </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r</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pPr lvl="1"/>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 </a:t>
            </a:r>
          </a:p>
          <a:p>
            <a:pPr lvl="1"/>
            <a:r>
              <a:rPr lang="es-MX" dirty="0" err="1" smtClean="0">
                <a:solidFill>
                  <a:srgbClr val="8000FF"/>
                </a:solidFill>
                <a:latin typeface="Courier New" panose="02070309020205020404" pitchFamily="49" charset="0"/>
              </a:rPr>
              <a:t>public</a:t>
            </a:r>
            <a:r>
              <a:rPr lang="es-MX" dirty="0" smtClean="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double</a:t>
            </a:r>
            <a:r>
              <a:rPr lang="es-MX" dirty="0">
                <a:solidFill>
                  <a:srgbClr val="000000"/>
                </a:solidFill>
                <a:latin typeface="Courier New" panose="02070309020205020404" pitchFamily="49" charset="0"/>
              </a:rPr>
              <a:t> </a:t>
            </a:r>
            <a:r>
              <a:rPr lang="es-MX" dirty="0" err="1">
                <a:solidFill>
                  <a:srgbClr val="000000"/>
                </a:solidFill>
                <a:latin typeface="Courier New" panose="02070309020205020404" pitchFamily="49" charset="0"/>
              </a:rPr>
              <a:t>area</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pPr lvl="1"/>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 </a:t>
            </a:r>
          </a:p>
          <a:p>
            <a:pPr lvl="1"/>
            <a:r>
              <a:rPr lang="es-MX" b="1" dirty="0" smtClean="0">
                <a:solidFill>
                  <a:srgbClr val="0000FF"/>
                </a:solidFill>
                <a:latin typeface="Courier New" panose="02070309020205020404" pitchFamily="49" charset="0"/>
              </a:rPr>
              <a:t>	</a:t>
            </a:r>
            <a:r>
              <a:rPr lang="es-MX" b="1" dirty="0" err="1" smtClean="0">
                <a:solidFill>
                  <a:srgbClr val="0000FF"/>
                </a:solidFill>
                <a:latin typeface="Courier New" panose="02070309020205020404" pitchFamily="49" charset="0"/>
              </a:rPr>
              <a:t>return</a:t>
            </a:r>
            <a:r>
              <a:rPr lang="es-MX" dirty="0" smtClean="0">
                <a:solidFill>
                  <a:srgbClr val="000000"/>
                </a:solidFill>
                <a:latin typeface="Courier New" panose="02070309020205020404" pitchFamily="49" charset="0"/>
              </a:rPr>
              <a:t> </a:t>
            </a:r>
            <a:r>
              <a:rPr lang="es-MX" dirty="0">
                <a:solidFill>
                  <a:srgbClr val="000000"/>
                </a:solidFill>
                <a:latin typeface="Courier New" panose="02070309020205020404" pitchFamily="49" charset="0"/>
              </a:rPr>
              <a:t>PI </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r </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r</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pPr lvl="1"/>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 </a:t>
            </a:r>
          </a:p>
          <a:p>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 </a:t>
            </a:r>
            <a:r>
              <a:rPr lang="es-MX" dirty="0">
                <a:solidFill>
                  <a:srgbClr val="008000"/>
                </a:solidFill>
                <a:latin typeface="Courier New" panose="02070309020205020404" pitchFamily="49" charset="0"/>
              </a:rPr>
              <a:t>// fin de la clase Circulo</a:t>
            </a:r>
            <a:endParaRPr lang="es-MX" dirty="0">
              <a:effectLst/>
            </a:endParaRPr>
          </a:p>
        </p:txBody>
      </p:sp>
      <p:sp>
        <p:nvSpPr>
          <p:cNvPr id="8" name="Título 1"/>
          <p:cNvSpPr txBox="1">
            <a:spLocks/>
          </p:cNvSpPr>
          <p:nvPr/>
        </p:nvSpPr>
        <p:spPr bwMode="auto">
          <a:xfrm>
            <a:off x="467591" y="63572"/>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b="1" dirty="0" smtClean="0"/>
              <a:t>4.3 </a:t>
            </a:r>
            <a:r>
              <a:rPr lang="es-ES_tradnl" altLang="es-MX" b="1" dirty="0"/>
              <a:t>Elementos de clase</a:t>
            </a:r>
          </a:p>
        </p:txBody>
      </p:sp>
      <p:sp>
        <p:nvSpPr>
          <p:cNvPr id="9" name="Rectángulo 8"/>
          <p:cNvSpPr/>
          <p:nvPr/>
        </p:nvSpPr>
        <p:spPr>
          <a:xfrm>
            <a:off x="0" y="1055315"/>
            <a:ext cx="4953000" cy="461665"/>
          </a:xfrm>
          <a:prstGeom prst="rect">
            <a:avLst/>
          </a:prstGeom>
        </p:spPr>
        <p:txBody>
          <a:bodyPr wrap="square">
            <a:spAutoFit/>
          </a:bodyPr>
          <a:lstStyle/>
          <a:p>
            <a:pPr lvl="1" eaLnBrk="1" hangingPunct="1"/>
            <a:r>
              <a:rPr lang="es-ES_tradnl" altLang="es-MX" sz="2400" b="1" dirty="0" smtClean="0"/>
              <a:t>Constructores:</a:t>
            </a:r>
            <a:endParaRPr lang="es-ES_tradnl" altLang="es-MX" sz="2400" b="1" dirty="0"/>
          </a:p>
        </p:txBody>
      </p:sp>
    </p:spTree>
    <p:extLst>
      <p:ext uri="{BB962C8B-B14F-4D97-AF65-F5344CB8AC3E}">
        <p14:creationId xmlns:p14="http://schemas.microsoft.com/office/powerpoint/2010/main" val="1195258316"/>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23</a:t>
            </a:fld>
            <a:endParaRPr lang="en-US" altLang="es-MX"/>
          </a:p>
        </p:txBody>
      </p:sp>
      <p:sp>
        <p:nvSpPr>
          <p:cNvPr id="7" name="Título 1"/>
          <p:cNvSpPr txBox="1">
            <a:spLocks/>
          </p:cNvSpPr>
          <p:nvPr/>
        </p:nvSpPr>
        <p:spPr bwMode="auto">
          <a:xfrm>
            <a:off x="467591" y="63572"/>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b="1" dirty="0"/>
              <a:t>4</a:t>
            </a:r>
            <a:r>
              <a:rPr lang="es-ES_tradnl" altLang="es-MX" b="1" dirty="0" smtClean="0"/>
              <a:t>.4 Clases útiles de Java</a:t>
            </a:r>
            <a:endParaRPr lang="es-ES_tradnl" altLang="es-MX" b="1" dirty="0"/>
          </a:p>
        </p:txBody>
      </p:sp>
      <p:sp>
        <p:nvSpPr>
          <p:cNvPr id="9" name="Rectángulo 8"/>
          <p:cNvSpPr/>
          <p:nvPr/>
        </p:nvSpPr>
        <p:spPr>
          <a:xfrm>
            <a:off x="0" y="1055315"/>
            <a:ext cx="4953000" cy="461665"/>
          </a:xfrm>
          <a:prstGeom prst="rect">
            <a:avLst/>
          </a:prstGeom>
        </p:spPr>
        <p:txBody>
          <a:bodyPr wrap="square">
            <a:spAutoFit/>
          </a:bodyPr>
          <a:lstStyle/>
          <a:p>
            <a:pPr lvl="1" eaLnBrk="1" hangingPunct="1"/>
            <a:r>
              <a:rPr lang="es-ES_tradnl" altLang="es-MX" sz="2400" b="1" dirty="0" smtClean="0"/>
              <a:t>Arreglos:</a:t>
            </a:r>
            <a:endParaRPr lang="es-ES_tradnl" altLang="es-MX" sz="2400" b="1" dirty="0"/>
          </a:p>
        </p:txBody>
      </p:sp>
      <p:sp>
        <p:nvSpPr>
          <p:cNvPr id="10" name="Rectángulo 9"/>
          <p:cNvSpPr/>
          <p:nvPr/>
        </p:nvSpPr>
        <p:spPr>
          <a:xfrm>
            <a:off x="408709" y="1575060"/>
            <a:ext cx="8524009" cy="4755148"/>
          </a:xfrm>
          <a:prstGeom prst="rect">
            <a:avLst/>
          </a:prstGeom>
        </p:spPr>
        <p:txBody>
          <a:bodyPr wrap="square">
            <a:spAutoFit/>
          </a:bodyPr>
          <a:lstStyle/>
          <a:p>
            <a:pPr algn="just">
              <a:spcBef>
                <a:spcPts val="600"/>
              </a:spcBef>
              <a:spcAft>
                <a:spcPts val="0"/>
              </a:spcAft>
            </a:pPr>
            <a:r>
              <a:rPr lang="es-ES_tradnl" sz="2400" dirty="0">
                <a:latin typeface="+mn-lt"/>
                <a:ea typeface="Times New Roman" panose="02020603050405020304" pitchFamily="18" charset="0"/>
              </a:rPr>
              <a:t>Suponga que se quiere diseñar e implementar una clase </a:t>
            </a:r>
            <a:r>
              <a:rPr lang="es-ES_tradnl" sz="2400" i="1" dirty="0" err="1">
                <a:latin typeface="+mn-lt"/>
                <a:ea typeface="Times New Roman" panose="02020603050405020304" pitchFamily="18" charset="0"/>
              </a:rPr>
              <a:t>PruebaParcial</a:t>
            </a:r>
            <a:r>
              <a:rPr lang="es-ES_tradnl" sz="2400" dirty="0">
                <a:latin typeface="+mn-lt"/>
                <a:ea typeface="Times New Roman" panose="02020603050405020304" pitchFamily="18" charset="0"/>
              </a:rPr>
              <a:t> que almacene las notas de una prueba parcial y sea capaz de encontrar el promedio de dichas notas, además determinar la cantidad de cada una de las notas.</a:t>
            </a:r>
            <a:endParaRPr lang="es-MX" sz="2400" dirty="0">
              <a:latin typeface="+mn-lt"/>
              <a:ea typeface="Times New Roman" panose="02020603050405020304" pitchFamily="18" charset="0"/>
            </a:endParaRPr>
          </a:p>
          <a:p>
            <a:pPr algn="just">
              <a:spcBef>
                <a:spcPts val="600"/>
              </a:spcBef>
              <a:spcAft>
                <a:spcPts val="0"/>
              </a:spcAft>
            </a:pPr>
            <a:endParaRPr lang="es-ES_tradnl" sz="2400" dirty="0" smtClean="0">
              <a:latin typeface="+mn-lt"/>
              <a:ea typeface="Times New Roman" panose="02020603050405020304" pitchFamily="18" charset="0"/>
            </a:endParaRPr>
          </a:p>
          <a:p>
            <a:pPr algn="just">
              <a:spcBef>
                <a:spcPts val="600"/>
              </a:spcBef>
              <a:spcAft>
                <a:spcPts val="0"/>
              </a:spcAft>
            </a:pPr>
            <a:r>
              <a:rPr lang="es-ES_tradnl" sz="2400" dirty="0" smtClean="0">
                <a:latin typeface="+mn-lt"/>
                <a:ea typeface="Times New Roman" panose="02020603050405020304" pitchFamily="18" charset="0"/>
              </a:rPr>
              <a:t>Los </a:t>
            </a:r>
            <a:r>
              <a:rPr lang="es-ES_tradnl" sz="2400" dirty="0">
                <a:latin typeface="+mn-lt"/>
                <a:ea typeface="Times New Roman" panose="02020603050405020304" pitchFamily="18" charset="0"/>
              </a:rPr>
              <a:t>atributos que se han estudiado hasta el momento permiten almacenar un único dato: un valor entero, o un valor flotante, o un valor doble, o un carácter, o un valor lógico. </a:t>
            </a:r>
            <a:endParaRPr lang="es-ES_tradnl" sz="2400" dirty="0" smtClean="0">
              <a:latin typeface="+mn-lt"/>
              <a:ea typeface="Times New Roman" panose="02020603050405020304" pitchFamily="18" charset="0"/>
            </a:endParaRPr>
          </a:p>
          <a:p>
            <a:pPr algn="just">
              <a:spcBef>
                <a:spcPts val="600"/>
              </a:spcBef>
              <a:spcAft>
                <a:spcPts val="0"/>
              </a:spcAft>
            </a:pPr>
            <a:endParaRPr lang="es-MX" sz="2400" dirty="0">
              <a:latin typeface="+mn-lt"/>
              <a:ea typeface="Times New Roman" panose="02020603050405020304" pitchFamily="18" charset="0"/>
            </a:endParaRPr>
          </a:p>
          <a:p>
            <a:r>
              <a:rPr lang="es-ES_tradnl" sz="2400" dirty="0">
                <a:latin typeface="+mn-lt"/>
                <a:ea typeface="Times New Roman" panose="02020603050405020304" pitchFamily="18" charset="0"/>
              </a:rPr>
              <a:t>Se necesita un tipo de dato donde se pueda almacenar no un único valor sino un conjunto de valores (las notas de todos los estudiantes). </a:t>
            </a:r>
            <a:endParaRPr lang="es-MX" sz="2400" dirty="0">
              <a:latin typeface="+mn-lt"/>
            </a:endParaRPr>
          </a:p>
        </p:txBody>
      </p:sp>
    </p:spTree>
    <p:extLst>
      <p:ext uri="{BB962C8B-B14F-4D97-AF65-F5344CB8AC3E}">
        <p14:creationId xmlns:p14="http://schemas.microsoft.com/office/powerpoint/2010/main" val="3290798277"/>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24</a:t>
            </a:fld>
            <a:endParaRPr lang="en-US" altLang="es-MX"/>
          </a:p>
        </p:txBody>
      </p:sp>
      <p:sp>
        <p:nvSpPr>
          <p:cNvPr id="6" name="Título 1"/>
          <p:cNvSpPr txBox="1">
            <a:spLocks/>
          </p:cNvSpPr>
          <p:nvPr/>
        </p:nvSpPr>
        <p:spPr bwMode="auto">
          <a:xfrm>
            <a:off x="467591" y="63572"/>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b="1" dirty="0"/>
              <a:t>4</a:t>
            </a:r>
            <a:r>
              <a:rPr lang="es-ES_tradnl" altLang="es-MX" b="1" dirty="0" smtClean="0"/>
              <a:t>.4 Clases útiles de Java</a:t>
            </a:r>
            <a:endParaRPr lang="es-ES_tradnl" altLang="es-MX" b="1" dirty="0"/>
          </a:p>
        </p:txBody>
      </p:sp>
      <p:sp>
        <p:nvSpPr>
          <p:cNvPr id="7" name="Rectángulo 6"/>
          <p:cNvSpPr/>
          <p:nvPr/>
        </p:nvSpPr>
        <p:spPr>
          <a:xfrm>
            <a:off x="0" y="1055315"/>
            <a:ext cx="4953000" cy="461665"/>
          </a:xfrm>
          <a:prstGeom prst="rect">
            <a:avLst/>
          </a:prstGeom>
        </p:spPr>
        <p:txBody>
          <a:bodyPr wrap="square">
            <a:spAutoFit/>
          </a:bodyPr>
          <a:lstStyle/>
          <a:p>
            <a:pPr lvl="1" eaLnBrk="1" hangingPunct="1"/>
            <a:r>
              <a:rPr lang="es-ES_tradnl" altLang="es-MX" sz="2400" b="1" dirty="0" smtClean="0"/>
              <a:t>Arreglos:</a:t>
            </a:r>
            <a:endParaRPr lang="es-ES_tradnl" altLang="es-MX" sz="2400" b="1" dirty="0"/>
          </a:p>
        </p:txBody>
      </p:sp>
      <p:pic>
        <p:nvPicPr>
          <p:cNvPr id="12308" name="Picture 20"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953" y="1530835"/>
            <a:ext cx="8524875" cy="508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3577182"/>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25</a:t>
            </a:fld>
            <a:endParaRPr lang="en-US" altLang="es-MX"/>
          </a:p>
        </p:txBody>
      </p:sp>
      <p:sp>
        <p:nvSpPr>
          <p:cNvPr id="6" name="Título 1"/>
          <p:cNvSpPr txBox="1">
            <a:spLocks/>
          </p:cNvSpPr>
          <p:nvPr/>
        </p:nvSpPr>
        <p:spPr bwMode="auto">
          <a:xfrm>
            <a:off x="467591" y="63572"/>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b="1" dirty="0"/>
              <a:t>4</a:t>
            </a:r>
            <a:r>
              <a:rPr lang="es-ES_tradnl" altLang="es-MX" b="1" dirty="0" smtClean="0"/>
              <a:t>.4 Clases útiles de Java</a:t>
            </a:r>
            <a:endParaRPr lang="es-ES_tradnl" altLang="es-MX" b="1" dirty="0"/>
          </a:p>
        </p:txBody>
      </p:sp>
      <p:sp>
        <p:nvSpPr>
          <p:cNvPr id="7" name="Rectángulo 6"/>
          <p:cNvSpPr/>
          <p:nvPr/>
        </p:nvSpPr>
        <p:spPr>
          <a:xfrm>
            <a:off x="0" y="1055315"/>
            <a:ext cx="4953000" cy="461665"/>
          </a:xfrm>
          <a:prstGeom prst="rect">
            <a:avLst/>
          </a:prstGeom>
        </p:spPr>
        <p:txBody>
          <a:bodyPr wrap="square">
            <a:spAutoFit/>
          </a:bodyPr>
          <a:lstStyle/>
          <a:p>
            <a:pPr lvl="1" eaLnBrk="1" hangingPunct="1"/>
            <a:r>
              <a:rPr lang="es-ES_tradnl" altLang="es-MX" sz="2400" b="1" dirty="0" smtClean="0"/>
              <a:t>Arreglos:</a:t>
            </a:r>
            <a:endParaRPr lang="es-ES_tradnl" altLang="es-MX" sz="2400" b="1" dirty="0"/>
          </a:p>
        </p:txBody>
      </p:sp>
      <p:sp>
        <p:nvSpPr>
          <p:cNvPr id="8" name="Rectángulo 7"/>
          <p:cNvSpPr/>
          <p:nvPr/>
        </p:nvSpPr>
        <p:spPr>
          <a:xfrm>
            <a:off x="-32904" y="1516980"/>
            <a:ext cx="8719704" cy="1815882"/>
          </a:xfrm>
          <a:prstGeom prst="rect">
            <a:avLst/>
          </a:prstGeom>
        </p:spPr>
        <p:txBody>
          <a:bodyPr wrap="square">
            <a:spAutoFit/>
          </a:bodyPr>
          <a:lstStyle/>
          <a:p>
            <a:pPr marL="457200" algn="just">
              <a:spcBef>
                <a:spcPts val="600"/>
              </a:spcBef>
              <a:spcAft>
                <a:spcPts val="0"/>
              </a:spcAft>
            </a:pPr>
            <a:r>
              <a:rPr lang="es-ES_tradnl" sz="2800" dirty="0">
                <a:latin typeface="+mn-lt"/>
                <a:ea typeface="Times New Roman" panose="02020603050405020304" pitchFamily="18" charset="0"/>
              </a:rPr>
              <a:t>Un arreglo es una colección de valores del mismo tipo, asociados a un único nombre de variable, pero que puede ser accedido cada valor de manera independiente.</a:t>
            </a:r>
            <a:endParaRPr lang="es-MX" sz="2800" dirty="0">
              <a:effectLst/>
              <a:latin typeface="+mn-lt"/>
              <a:ea typeface="Times New Roman" panose="02020603050405020304" pitchFamily="18" charset="0"/>
            </a:endParaRPr>
          </a:p>
        </p:txBody>
      </p:sp>
      <p:sp>
        <p:nvSpPr>
          <p:cNvPr id="9" name="Rectángulo 8"/>
          <p:cNvSpPr/>
          <p:nvPr/>
        </p:nvSpPr>
        <p:spPr>
          <a:xfrm>
            <a:off x="436418" y="3667246"/>
            <a:ext cx="8229600" cy="2246769"/>
          </a:xfrm>
          <a:prstGeom prst="rect">
            <a:avLst/>
          </a:prstGeom>
        </p:spPr>
        <p:txBody>
          <a:bodyPr wrap="square">
            <a:spAutoFit/>
          </a:bodyPr>
          <a:lstStyle/>
          <a:p>
            <a:pPr algn="just">
              <a:spcBef>
                <a:spcPts val="600"/>
              </a:spcBef>
              <a:spcAft>
                <a:spcPts val="0"/>
              </a:spcAft>
            </a:pPr>
            <a:r>
              <a:rPr lang="es-ES_tradnl" sz="2800" dirty="0">
                <a:latin typeface="+mn-lt"/>
                <a:ea typeface="Times New Roman" panose="02020603050405020304" pitchFamily="18" charset="0"/>
              </a:rPr>
              <a:t>Un elemento del arreglo es uno de los valores que se almacena en el arreglo. Como se observa los elementos se identifican por su índice. Los índices comienzan en 0 y el último índice es la longitud del arreglo menos uno.</a:t>
            </a:r>
            <a:endParaRPr lang="es-MX" sz="2800" dirty="0">
              <a:effectLst/>
              <a:latin typeface="+mn-lt"/>
              <a:ea typeface="Times New Roman" panose="02020603050405020304" pitchFamily="18" charset="0"/>
            </a:endParaRPr>
          </a:p>
        </p:txBody>
      </p:sp>
    </p:spTree>
    <p:extLst>
      <p:ext uri="{BB962C8B-B14F-4D97-AF65-F5344CB8AC3E}">
        <p14:creationId xmlns:p14="http://schemas.microsoft.com/office/powerpoint/2010/main" val="93228206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26</a:t>
            </a:fld>
            <a:endParaRPr lang="en-US" altLang="es-MX"/>
          </a:p>
        </p:txBody>
      </p:sp>
      <p:sp>
        <p:nvSpPr>
          <p:cNvPr id="6" name="Título 1"/>
          <p:cNvSpPr txBox="1">
            <a:spLocks/>
          </p:cNvSpPr>
          <p:nvPr/>
        </p:nvSpPr>
        <p:spPr bwMode="auto">
          <a:xfrm>
            <a:off x="467591" y="63572"/>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b="1" dirty="0"/>
              <a:t>4</a:t>
            </a:r>
            <a:r>
              <a:rPr lang="es-ES_tradnl" altLang="es-MX" b="1" dirty="0" smtClean="0"/>
              <a:t>.4 Clases útiles de Java</a:t>
            </a:r>
            <a:endParaRPr lang="es-ES_tradnl" altLang="es-MX" b="1" dirty="0"/>
          </a:p>
        </p:txBody>
      </p:sp>
      <p:sp>
        <p:nvSpPr>
          <p:cNvPr id="7" name="Rectángulo 6"/>
          <p:cNvSpPr/>
          <p:nvPr/>
        </p:nvSpPr>
        <p:spPr>
          <a:xfrm>
            <a:off x="0" y="1055315"/>
            <a:ext cx="4953000" cy="461665"/>
          </a:xfrm>
          <a:prstGeom prst="rect">
            <a:avLst/>
          </a:prstGeom>
        </p:spPr>
        <p:txBody>
          <a:bodyPr wrap="square">
            <a:spAutoFit/>
          </a:bodyPr>
          <a:lstStyle/>
          <a:p>
            <a:pPr lvl="1" eaLnBrk="1" hangingPunct="1"/>
            <a:r>
              <a:rPr lang="es-ES_tradnl" altLang="es-MX" sz="2400" b="1" dirty="0" smtClean="0"/>
              <a:t>Arreglos:</a:t>
            </a:r>
            <a:endParaRPr lang="es-ES_tradnl" altLang="es-MX" sz="2400" b="1" dirty="0"/>
          </a:p>
        </p:txBody>
      </p:sp>
      <p:sp>
        <p:nvSpPr>
          <p:cNvPr id="8" name="Rectángulo 7"/>
          <p:cNvSpPr/>
          <p:nvPr/>
        </p:nvSpPr>
        <p:spPr>
          <a:xfrm>
            <a:off x="467591" y="1516980"/>
            <a:ext cx="8229600" cy="4632037"/>
          </a:xfrm>
          <a:prstGeom prst="rect">
            <a:avLst/>
          </a:prstGeom>
        </p:spPr>
        <p:txBody>
          <a:bodyPr wrap="square">
            <a:spAutoFit/>
          </a:bodyPr>
          <a:lstStyle/>
          <a:p>
            <a:pPr algn="just">
              <a:spcBef>
                <a:spcPts val="600"/>
              </a:spcBef>
              <a:spcAft>
                <a:spcPts val="0"/>
              </a:spcAft>
            </a:pPr>
            <a:r>
              <a:rPr lang="es-ES_tradnl" sz="2000" dirty="0">
                <a:latin typeface="+mn-lt"/>
                <a:ea typeface="Times New Roman" panose="02020603050405020304" pitchFamily="18" charset="0"/>
              </a:rPr>
              <a:t>En Java un arreglo es un objeto </a:t>
            </a:r>
            <a:r>
              <a:rPr lang="es-ES_tradnl" sz="2000" dirty="0" smtClean="0">
                <a:latin typeface="+mn-lt"/>
                <a:ea typeface="Times New Roman" panose="02020603050405020304" pitchFamily="18" charset="0"/>
              </a:rPr>
              <a:t>especial.</a:t>
            </a:r>
            <a:r>
              <a:rPr lang="es-MX" sz="2000" dirty="0" smtClean="0">
                <a:latin typeface="+mn-lt"/>
                <a:ea typeface="Times New Roman" panose="02020603050405020304" pitchFamily="18" charset="0"/>
              </a:rPr>
              <a:t> </a:t>
            </a:r>
            <a:r>
              <a:rPr lang="es-ES_tradnl" sz="2000" dirty="0" smtClean="0">
                <a:latin typeface="+mn-lt"/>
                <a:ea typeface="Times New Roman" panose="02020603050405020304" pitchFamily="18" charset="0"/>
              </a:rPr>
              <a:t>Para </a:t>
            </a:r>
            <a:r>
              <a:rPr lang="es-ES_tradnl" sz="2000" b="1" dirty="0">
                <a:latin typeface="+mn-lt"/>
                <a:ea typeface="Times New Roman" panose="02020603050405020304" pitchFamily="18" charset="0"/>
              </a:rPr>
              <a:t>declarar</a:t>
            </a:r>
            <a:r>
              <a:rPr lang="es-ES_tradnl" sz="2000" dirty="0">
                <a:latin typeface="+mn-lt"/>
                <a:ea typeface="Times New Roman" panose="02020603050405020304" pitchFamily="18" charset="0"/>
              </a:rPr>
              <a:t> un arreglo se pueden utilizar las siguientes formas:</a:t>
            </a:r>
            <a:endParaRPr lang="es-MX" sz="2000" dirty="0">
              <a:latin typeface="+mn-lt"/>
              <a:ea typeface="Times New Roman" panose="02020603050405020304" pitchFamily="18" charset="0"/>
            </a:endParaRPr>
          </a:p>
          <a:p>
            <a:pPr marL="457200" algn="just">
              <a:spcBef>
                <a:spcPts val="600"/>
              </a:spcBef>
              <a:spcAft>
                <a:spcPts val="0"/>
              </a:spcAft>
            </a:pPr>
            <a:r>
              <a:rPr lang="es-ES_tradnl" sz="2000" i="1" dirty="0">
                <a:latin typeface="+mn-lt"/>
                <a:ea typeface="Times New Roman" panose="02020603050405020304" pitchFamily="18" charset="0"/>
              </a:rPr>
              <a:t>&lt;tipo</a:t>
            </a:r>
            <a:r>
              <a:rPr lang="es-ES_tradnl" sz="2000" i="1" dirty="0" smtClean="0">
                <a:latin typeface="+mn-lt"/>
                <a:ea typeface="Times New Roman" panose="02020603050405020304" pitchFamily="18" charset="0"/>
              </a:rPr>
              <a:t>&gt;[ ] </a:t>
            </a:r>
            <a:r>
              <a:rPr lang="es-ES_tradnl" sz="2000" i="1" dirty="0">
                <a:latin typeface="+mn-lt"/>
                <a:ea typeface="Times New Roman" panose="02020603050405020304" pitchFamily="18" charset="0"/>
              </a:rPr>
              <a:t>&lt;nombre&gt;;</a:t>
            </a:r>
            <a:endParaRPr lang="es-MX" sz="2000" i="1" dirty="0">
              <a:latin typeface="+mn-lt"/>
              <a:ea typeface="Times New Roman" panose="02020603050405020304" pitchFamily="18" charset="0"/>
            </a:endParaRPr>
          </a:p>
          <a:p>
            <a:pPr marL="457200" algn="just">
              <a:spcBef>
                <a:spcPts val="600"/>
              </a:spcBef>
              <a:spcAft>
                <a:spcPts val="0"/>
              </a:spcAft>
            </a:pPr>
            <a:r>
              <a:rPr lang="es-ES_tradnl" sz="2000" i="1" dirty="0">
                <a:latin typeface="+mn-lt"/>
                <a:ea typeface="Times New Roman" panose="02020603050405020304" pitchFamily="18" charset="0"/>
              </a:rPr>
              <a:t>&lt;tipo&gt; &lt;nombre&gt; </a:t>
            </a:r>
            <a:r>
              <a:rPr lang="es-ES_tradnl" sz="2000" i="1" dirty="0" smtClean="0">
                <a:latin typeface="+mn-lt"/>
                <a:ea typeface="Times New Roman" panose="02020603050405020304" pitchFamily="18" charset="0"/>
              </a:rPr>
              <a:t>[ ];</a:t>
            </a:r>
            <a:endParaRPr lang="es-MX" sz="2000" i="1" dirty="0">
              <a:latin typeface="+mn-lt"/>
              <a:ea typeface="Times New Roman" panose="02020603050405020304" pitchFamily="18" charset="0"/>
            </a:endParaRPr>
          </a:p>
          <a:p>
            <a:pPr algn="just">
              <a:spcBef>
                <a:spcPts val="600"/>
              </a:spcBef>
              <a:spcAft>
                <a:spcPts val="0"/>
              </a:spcAft>
            </a:pPr>
            <a:r>
              <a:rPr lang="es-ES_tradnl" sz="2000" dirty="0">
                <a:latin typeface="+mn-lt"/>
                <a:ea typeface="Times New Roman" panose="02020603050405020304" pitchFamily="18" charset="0"/>
              </a:rPr>
              <a:t>La primera forma es preferible a la segunda, por un problema de claridad. </a:t>
            </a:r>
            <a:endParaRPr lang="es-MX" sz="2000" dirty="0">
              <a:latin typeface="+mn-lt"/>
              <a:ea typeface="Times New Roman" panose="02020603050405020304" pitchFamily="18" charset="0"/>
            </a:endParaRPr>
          </a:p>
          <a:p>
            <a:pPr algn="just">
              <a:spcBef>
                <a:spcPts val="600"/>
              </a:spcBef>
              <a:spcAft>
                <a:spcPts val="0"/>
              </a:spcAft>
            </a:pPr>
            <a:r>
              <a:rPr lang="es-ES_tradnl" sz="2000" dirty="0">
                <a:latin typeface="+mn-lt"/>
                <a:ea typeface="Times New Roman" panose="02020603050405020304" pitchFamily="18" charset="0"/>
              </a:rPr>
              <a:t>Ambas indicas que se declara un arreglo con el nombre que se indica y cuyos elementos son del tipo </a:t>
            </a:r>
            <a:r>
              <a:rPr lang="es-ES_tradnl" sz="2000" dirty="0" smtClean="0">
                <a:latin typeface="+mn-lt"/>
                <a:ea typeface="Times New Roman" panose="02020603050405020304" pitchFamily="18" charset="0"/>
              </a:rPr>
              <a:t>especificado. En </a:t>
            </a:r>
            <a:r>
              <a:rPr lang="es-ES_tradnl" sz="2000" dirty="0">
                <a:latin typeface="+mn-lt"/>
                <a:ea typeface="Times New Roman" panose="02020603050405020304" pitchFamily="18" charset="0"/>
              </a:rPr>
              <a:t>el caso de los arreglos los corchetes no significan opcionalidad, sino son parte de la sintaxis.</a:t>
            </a:r>
            <a:endParaRPr lang="es-MX" sz="2000" dirty="0">
              <a:latin typeface="+mn-lt"/>
              <a:ea typeface="Times New Roman" panose="02020603050405020304" pitchFamily="18" charset="0"/>
            </a:endParaRPr>
          </a:p>
          <a:p>
            <a:pPr lvl="1" algn="just">
              <a:spcBef>
                <a:spcPts val="600"/>
              </a:spcBef>
              <a:spcAft>
                <a:spcPts val="0"/>
              </a:spcAft>
            </a:pPr>
            <a:r>
              <a:rPr lang="es-ES_tradnl" sz="2000" b="1" dirty="0">
                <a:latin typeface="+mn-lt"/>
                <a:ea typeface="Times New Roman" panose="02020603050405020304" pitchFamily="18" charset="0"/>
              </a:rPr>
              <a:t>Ejemplo:</a:t>
            </a:r>
            <a:endParaRPr lang="es-MX" sz="2000" b="1" dirty="0">
              <a:latin typeface="+mn-lt"/>
              <a:ea typeface="Times New Roman" panose="02020603050405020304" pitchFamily="18" charset="0"/>
            </a:endParaRPr>
          </a:p>
          <a:p>
            <a:pPr marL="457200" algn="just">
              <a:spcBef>
                <a:spcPts val="600"/>
              </a:spcBef>
              <a:spcAft>
                <a:spcPts val="0"/>
              </a:spcAft>
            </a:pPr>
            <a:r>
              <a:rPr lang="es-ES_tradnl" sz="2000" dirty="0" err="1">
                <a:latin typeface="+mn-lt"/>
                <a:ea typeface="Times New Roman" panose="02020603050405020304" pitchFamily="18" charset="0"/>
              </a:rPr>
              <a:t>int</a:t>
            </a:r>
            <a:r>
              <a:rPr lang="es-ES_tradnl" sz="2000" dirty="0">
                <a:latin typeface="+mn-lt"/>
                <a:ea typeface="Times New Roman" panose="02020603050405020304" pitchFamily="18" charset="0"/>
              </a:rPr>
              <a:t>[] notas;</a:t>
            </a:r>
            <a:endParaRPr lang="es-MX" sz="2000" dirty="0">
              <a:latin typeface="+mn-lt"/>
              <a:ea typeface="Times New Roman" panose="02020603050405020304" pitchFamily="18" charset="0"/>
            </a:endParaRPr>
          </a:p>
          <a:p>
            <a:pPr marL="457200" algn="just">
              <a:spcBef>
                <a:spcPts val="600"/>
              </a:spcBef>
              <a:spcAft>
                <a:spcPts val="0"/>
              </a:spcAft>
            </a:pPr>
            <a:r>
              <a:rPr lang="es-ES_tradnl" sz="2000" dirty="0">
                <a:latin typeface="+mn-lt"/>
                <a:ea typeface="Times New Roman" panose="02020603050405020304" pitchFamily="18" charset="0"/>
              </a:rPr>
              <a:t>Declara un arreglo que se llama “notas”, cuyos elementos son valores enteros.</a:t>
            </a:r>
            <a:endParaRPr lang="es-MX" sz="2000" dirty="0">
              <a:effectLst/>
              <a:latin typeface="+mn-lt"/>
              <a:ea typeface="Times New Roman" panose="02020603050405020304" pitchFamily="18" charset="0"/>
            </a:endParaRPr>
          </a:p>
        </p:txBody>
      </p:sp>
    </p:spTree>
    <p:extLst>
      <p:ext uri="{BB962C8B-B14F-4D97-AF65-F5344CB8AC3E}">
        <p14:creationId xmlns:p14="http://schemas.microsoft.com/office/powerpoint/2010/main" val="3421583694"/>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27</a:t>
            </a:fld>
            <a:endParaRPr lang="en-US" altLang="es-MX"/>
          </a:p>
        </p:txBody>
      </p:sp>
      <p:sp>
        <p:nvSpPr>
          <p:cNvPr id="6" name="Título 1"/>
          <p:cNvSpPr txBox="1">
            <a:spLocks/>
          </p:cNvSpPr>
          <p:nvPr/>
        </p:nvSpPr>
        <p:spPr bwMode="auto">
          <a:xfrm>
            <a:off x="467591" y="63572"/>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b="1" dirty="0"/>
              <a:t>4</a:t>
            </a:r>
            <a:r>
              <a:rPr lang="es-ES_tradnl" altLang="es-MX" b="1" dirty="0" smtClean="0"/>
              <a:t>.4 Clases útiles de Java</a:t>
            </a:r>
            <a:endParaRPr lang="es-ES_tradnl" altLang="es-MX" b="1" dirty="0"/>
          </a:p>
        </p:txBody>
      </p:sp>
      <p:sp>
        <p:nvSpPr>
          <p:cNvPr id="7" name="Rectángulo 6"/>
          <p:cNvSpPr/>
          <p:nvPr/>
        </p:nvSpPr>
        <p:spPr>
          <a:xfrm>
            <a:off x="0" y="1055315"/>
            <a:ext cx="4953000" cy="461665"/>
          </a:xfrm>
          <a:prstGeom prst="rect">
            <a:avLst/>
          </a:prstGeom>
        </p:spPr>
        <p:txBody>
          <a:bodyPr wrap="square">
            <a:spAutoFit/>
          </a:bodyPr>
          <a:lstStyle/>
          <a:p>
            <a:pPr lvl="1" eaLnBrk="1" hangingPunct="1"/>
            <a:r>
              <a:rPr lang="es-ES_tradnl" altLang="es-MX" sz="2400" b="1" dirty="0" smtClean="0"/>
              <a:t>Arreglos:</a:t>
            </a:r>
            <a:endParaRPr lang="es-ES_tradnl" altLang="es-MX" sz="2400" b="1" dirty="0"/>
          </a:p>
        </p:txBody>
      </p:sp>
      <p:sp>
        <p:nvSpPr>
          <p:cNvPr id="8" name="Rectángulo 7"/>
          <p:cNvSpPr/>
          <p:nvPr/>
        </p:nvSpPr>
        <p:spPr>
          <a:xfrm>
            <a:off x="457200" y="1621227"/>
            <a:ext cx="8229600" cy="4708981"/>
          </a:xfrm>
          <a:prstGeom prst="rect">
            <a:avLst/>
          </a:prstGeom>
        </p:spPr>
        <p:txBody>
          <a:bodyPr wrap="square">
            <a:spAutoFit/>
          </a:bodyPr>
          <a:lstStyle/>
          <a:p>
            <a:pPr algn="just">
              <a:spcBef>
                <a:spcPts val="600"/>
              </a:spcBef>
              <a:spcAft>
                <a:spcPts val="0"/>
              </a:spcAft>
            </a:pPr>
            <a:r>
              <a:rPr lang="es-ES_tradnl" sz="2800" dirty="0">
                <a:latin typeface="+mn-lt"/>
                <a:ea typeface="Times New Roman" panose="02020603050405020304" pitchFamily="18" charset="0"/>
              </a:rPr>
              <a:t>Con esto se está declarando el arreglo, pero aún no se ha reservado memoria para el mismo. Para reservar memoria hay que utilizar el operador </a:t>
            </a:r>
            <a:r>
              <a:rPr lang="es-ES_tradnl" sz="2800" b="1" dirty="0">
                <a:latin typeface="+mn-lt"/>
                <a:ea typeface="Times New Roman" panose="02020603050405020304" pitchFamily="18" charset="0"/>
              </a:rPr>
              <a:t>new</a:t>
            </a:r>
            <a:r>
              <a:rPr lang="es-ES_tradnl" sz="2800" dirty="0">
                <a:latin typeface="+mn-lt"/>
                <a:ea typeface="Times New Roman" panose="02020603050405020304" pitchFamily="18" charset="0"/>
              </a:rPr>
              <a:t> (como para el resto de los objetos</a:t>
            </a:r>
            <a:r>
              <a:rPr lang="es-ES_tradnl" sz="2800" dirty="0" smtClean="0">
                <a:latin typeface="+mn-lt"/>
                <a:ea typeface="Times New Roman" panose="02020603050405020304" pitchFamily="18" charset="0"/>
              </a:rPr>
              <a:t>).</a:t>
            </a:r>
          </a:p>
          <a:p>
            <a:pPr algn="just">
              <a:spcBef>
                <a:spcPts val="600"/>
              </a:spcBef>
              <a:spcAft>
                <a:spcPts val="0"/>
              </a:spcAft>
            </a:pPr>
            <a:endParaRPr lang="es-MX" sz="2800" dirty="0">
              <a:latin typeface="+mn-lt"/>
              <a:ea typeface="Times New Roman" panose="02020603050405020304" pitchFamily="18" charset="0"/>
            </a:endParaRPr>
          </a:p>
          <a:p>
            <a:pPr marL="457200" algn="just">
              <a:spcBef>
                <a:spcPts val="600"/>
              </a:spcBef>
              <a:spcAft>
                <a:spcPts val="0"/>
              </a:spcAft>
            </a:pPr>
            <a:r>
              <a:rPr lang="es-ES_tradnl" sz="2800" dirty="0">
                <a:latin typeface="+mn-lt"/>
                <a:ea typeface="Times New Roman" panose="02020603050405020304" pitchFamily="18" charset="0"/>
              </a:rPr>
              <a:t>&lt;nombre&gt; = </a:t>
            </a:r>
            <a:r>
              <a:rPr lang="es-ES_tradnl" sz="2800" b="1" dirty="0">
                <a:latin typeface="+mn-lt"/>
                <a:ea typeface="Times New Roman" panose="02020603050405020304" pitchFamily="18" charset="0"/>
              </a:rPr>
              <a:t>new</a:t>
            </a:r>
            <a:r>
              <a:rPr lang="es-ES_tradnl" sz="2800" dirty="0">
                <a:latin typeface="+mn-lt"/>
                <a:ea typeface="Times New Roman" panose="02020603050405020304" pitchFamily="18" charset="0"/>
              </a:rPr>
              <a:t> &lt;tipo&gt; </a:t>
            </a:r>
            <a:r>
              <a:rPr lang="es-ES_tradnl" sz="2800" b="1" dirty="0">
                <a:latin typeface="+mn-lt"/>
                <a:ea typeface="Times New Roman" panose="02020603050405020304" pitchFamily="18" charset="0"/>
              </a:rPr>
              <a:t>[</a:t>
            </a:r>
            <a:r>
              <a:rPr lang="es-ES_tradnl" sz="2800" dirty="0">
                <a:latin typeface="+mn-lt"/>
                <a:ea typeface="Times New Roman" panose="02020603050405020304" pitchFamily="18" charset="0"/>
              </a:rPr>
              <a:t>&lt;valor</a:t>
            </a:r>
            <a:r>
              <a:rPr lang="es-ES_tradnl" sz="2800" dirty="0" smtClean="0">
                <a:latin typeface="+mn-lt"/>
                <a:ea typeface="Times New Roman" panose="02020603050405020304" pitchFamily="18" charset="0"/>
              </a:rPr>
              <a:t>&gt;</a:t>
            </a:r>
            <a:r>
              <a:rPr lang="es-ES_tradnl" sz="2800" b="1" dirty="0" smtClean="0">
                <a:latin typeface="+mn-lt"/>
                <a:ea typeface="Times New Roman" panose="02020603050405020304" pitchFamily="18" charset="0"/>
              </a:rPr>
              <a:t>]</a:t>
            </a:r>
            <a:r>
              <a:rPr lang="es-ES_tradnl" sz="2800" dirty="0" smtClean="0">
                <a:latin typeface="+mn-lt"/>
                <a:ea typeface="Times New Roman" panose="02020603050405020304" pitchFamily="18" charset="0"/>
              </a:rPr>
              <a:t>;</a:t>
            </a:r>
          </a:p>
          <a:p>
            <a:pPr marL="457200" algn="just">
              <a:spcBef>
                <a:spcPts val="600"/>
              </a:spcBef>
              <a:spcAft>
                <a:spcPts val="0"/>
              </a:spcAft>
            </a:pPr>
            <a:endParaRPr lang="es-MX" sz="2800" dirty="0">
              <a:latin typeface="+mn-lt"/>
              <a:ea typeface="Times New Roman" panose="02020603050405020304" pitchFamily="18" charset="0"/>
            </a:endParaRPr>
          </a:p>
          <a:p>
            <a:pPr algn="just">
              <a:spcBef>
                <a:spcPts val="600"/>
              </a:spcBef>
              <a:spcAft>
                <a:spcPts val="0"/>
              </a:spcAft>
            </a:pPr>
            <a:r>
              <a:rPr lang="es-ES_tradnl" sz="2800" dirty="0">
                <a:latin typeface="+mn-lt"/>
                <a:ea typeface="Times New Roman" panose="02020603050405020304" pitchFamily="18" charset="0"/>
              </a:rPr>
              <a:t>El nombre y el tipo coinciden con los declarados. El valor es la cantidad de elementos que tendrá el arreglo (su longitud).</a:t>
            </a:r>
            <a:endParaRPr lang="es-MX" sz="2800" dirty="0">
              <a:effectLst/>
              <a:latin typeface="+mn-lt"/>
              <a:ea typeface="Times New Roman" panose="02020603050405020304" pitchFamily="18" charset="0"/>
            </a:endParaRPr>
          </a:p>
        </p:txBody>
      </p:sp>
    </p:spTree>
    <p:extLst>
      <p:ext uri="{BB962C8B-B14F-4D97-AF65-F5344CB8AC3E}">
        <p14:creationId xmlns:p14="http://schemas.microsoft.com/office/powerpoint/2010/main" val="1023925797"/>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28</a:t>
            </a:fld>
            <a:endParaRPr lang="en-US" altLang="es-MX"/>
          </a:p>
        </p:txBody>
      </p:sp>
      <p:sp>
        <p:nvSpPr>
          <p:cNvPr id="6" name="Título 1"/>
          <p:cNvSpPr txBox="1">
            <a:spLocks/>
          </p:cNvSpPr>
          <p:nvPr/>
        </p:nvSpPr>
        <p:spPr bwMode="auto">
          <a:xfrm>
            <a:off x="467591" y="63572"/>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b="1" dirty="0"/>
              <a:t>4</a:t>
            </a:r>
            <a:r>
              <a:rPr lang="es-ES_tradnl" altLang="es-MX" b="1" dirty="0" smtClean="0"/>
              <a:t>.4 Clases útiles de Java</a:t>
            </a:r>
            <a:endParaRPr lang="es-ES_tradnl" altLang="es-MX" b="1" dirty="0"/>
          </a:p>
        </p:txBody>
      </p:sp>
      <p:sp>
        <p:nvSpPr>
          <p:cNvPr id="7" name="Rectángulo 6"/>
          <p:cNvSpPr/>
          <p:nvPr/>
        </p:nvSpPr>
        <p:spPr>
          <a:xfrm>
            <a:off x="0" y="1055315"/>
            <a:ext cx="4953000" cy="461665"/>
          </a:xfrm>
          <a:prstGeom prst="rect">
            <a:avLst/>
          </a:prstGeom>
        </p:spPr>
        <p:txBody>
          <a:bodyPr wrap="square">
            <a:spAutoFit/>
          </a:bodyPr>
          <a:lstStyle/>
          <a:p>
            <a:pPr lvl="1" eaLnBrk="1" hangingPunct="1"/>
            <a:r>
              <a:rPr lang="es-ES_tradnl" altLang="es-MX" sz="2400" b="1" dirty="0" smtClean="0"/>
              <a:t>Ejemplo:</a:t>
            </a:r>
            <a:endParaRPr lang="es-ES_tradnl" altLang="es-MX" sz="2400" b="1" dirty="0"/>
          </a:p>
        </p:txBody>
      </p:sp>
      <p:sp>
        <p:nvSpPr>
          <p:cNvPr id="8" name="Rectángulo 7"/>
          <p:cNvSpPr/>
          <p:nvPr/>
        </p:nvSpPr>
        <p:spPr>
          <a:xfrm>
            <a:off x="0" y="1516980"/>
            <a:ext cx="8686800" cy="2400657"/>
          </a:xfrm>
          <a:prstGeom prst="rect">
            <a:avLst/>
          </a:prstGeom>
        </p:spPr>
        <p:txBody>
          <a:bodyPr wrap="square">
            <a:spAutoFit/>
          </a:bodyPr>
          <a:lstStyle/>
          <a:p>
            <a:pPr marL="457200" algn="just">
              <a:spcBef>
                <a:spcPts val="600"/>
              </a:spcBef>
              <a:spcAft>
                <a:spcPts val="0"/>
              </a:spcAft>
            </a:pPr>
            <a:r>
              <a:rPr lang="es-ES_tradnl" sz="2800" i="1" dirty="0">
                <a:latin typeface="+mn-lt"/>
                <a:ea typeface="Times New Roman" panose="02020603050405020304" pitchFamily="18" charset="0"/>
              </a:rPr>
              <a:t>notas = </a:t>
            </a:r>
            <a:r>
              <a:rPr lang="es-ES_tradnl" sz="2800" b="1" i="1" dirty="0">
                <a:latin typeface="+mn-lt"/>
                <a:ea typeface="Times New Roman" panose="02020603050405020304" pitchFamily="18" charset="0"/>
              </a:rPr>
              <a:t>new</a:t>
            </a:r>
            <a:r>
              <a:rPr lang="es-ES_tradnl" sz="2800" i="1" dirty="0">
                <a:latin typeface="+mn-lt"/>
                <a:ea typeface="Times New Roman" panose="02020603050405020304" pitchFamily="18" charset="0"/>
              </a:rPr>
              <a:t> </a:t>
            </a:r>
            <a:r>
              <a:rPr lang="es-ES_tradnl" sz="2800" i="1" dirty="0" err="1">
                <a:latin typeface="+mn-lt"/>
                <a:ea typeface="Times New Roman" panose="02020603050405020304" pitchFamily="18" charset="0"/>
              </a:rPr>
              <a:t>int</a:t>
            </a:r>
            <a:r>
              <a:rPr lang="es-ES_tradnl" sz="2800" i="1" dirty="0">
                <a:latin typeface="+mn-lt"/>
                <a:ea typeface="Times New Roman" panose="02020603050405020304" pitchFamily="18" charset="0"/>
              </a:rPr>
              <a:t>[10</a:t>
            </a:r>
            <a:r>
              <a:rPr lang="es-ES_tradnl" sz="2800" i="1" dirty="0" smtClean="0">
                <a:latin typeface="+mn-lt"/>
                <a:ea typeface="Times New Roman" panose="02020603050405020304" pitchFamily="18" charset="0"/>
              </a:rPr>
              <a:t>];</a:t>
            </a:r>
          </a:p>
          <a:p>
            <a:pPr marL="457200" algn="just">
              <a:spcBef>
                <a:spcPts val="600"/>
              </a:spcBef>
              <a:spcAft>
                <a:spcPts val="0"/>
              </a:spcAft>
            </a:pPr>
            <a:endParaRPr lang="es-MX" sz="2800" i="1" dirty="0">
              <a:latin typeface="+mn-lt"/>
              <a:ea typeface="Times New Roman" panose="02020603050405020304" pitchFamily="18" charset="0"/>
            </a:endParaRPr>
          </a:p>
          <a:p>
            <a:pPr marL="457200" algn="just">
              <a:spcBef>
                <a:spcPts val="600"/>
              </a:spcBef>
              <a:spcAft>
                <a:spcPts val="0"/>
              </a:spcAft>
            </a:pPr>
            <a:r>
              <a:rPr lang="es-ES_tradnl" sz="2800" dirty="0">
                <a:latin typeface="+mn-lt"/>
                <a:ea typeface="Times New Roman" panose="02020603050405020304" pitchFamily="18" charset="0"/>
              </a:rPr>
              <a:t>Indica que para el arreglo </a:t>
            </a:r>
            <a:r>
              <a:rPr lang="es-ES_tradnl" sz="2800" b="1" dirty="0">
                <a:latin typeface="+mn-lt"/>
                <a:ea typeface="Times New Roman" panose="02020603050405020304" pitchFamily="18" charset="0"/>
              </a:rPr>
              <a:t>notas</a:t>
            </a:r>
            <a:r>
              <a:rPr lang="es-ES_tradnl" sz="2800" dirty="0">
                <a:latin typeface="+mn-lt"/>
                <a:ea typeface="Times New Roman" panose="02020603050405020304" pitchFamily="18" charset="0"/>
              </a:rPr>
              <a:t> se reservarán 10 posiciones y en cada una de ellas habrá un valor entero. O sea en este momento se crea el </a:t>
            </a:r>
            <a:r>
              <a:rPr lang="es-ES_tradnl" sz="2800" dirty="0" smtClean="0">
                <a:latin typeface="+mn-lt"/>
                <a:ea typeface="Times New Roman" panose="02020603050405020304" pitchFamily="18" charset="0"/>
              </a:rPr>
              <a:t>arreglo. </a:t>
            </a:r>
            <a:endParaRPr lang="es-MX" sz="2800" dirty="0">
              <a:effectLst/>
              <a:latin typeface="+mn-lt"/>
              <a:ea typeface="Times New Roman" panose="02020603050405020304" pitchFamily="18" charset="0"/>
            </a:endParaRPr>
          </a:p>
        </p:txBody>
      </p:sp>
      <p:sp>
        <p:nvSpPr>
          <p:cNvPr id="9" name="Rectángulo 8"/>
          <p:cNvSpPr/>
          <p:nvPr/>
        </p:nvSpPr>
        <p:spPr>
          <a:xfrm>
            <a:off x="467591" y="3999445"/>
            <a:ext cx="8219209" cy="2477601"/>
          </a:xfrm>
          <a:prstGeom prst="rect">
            <a:avLst/>
          </a:prstGeom>
        </p:spPr>
        <p:txBody>
          <a:bodyPr wrap="square">
            <a:spAutoFit/>
          </a:bodyPr>
          <a:lstStyle/>
          <a:p>
            <a:pPr algn="just">
              <a:spcBef>
                <a:spcPts val="600"/>
              </a:spcBef>
              <a:spcAft>
                <a:spcPts val="0"/>
              </a:spcAft>
            </a:pPr>
            <a:r>
              <a:rPr lang="es-ES_tradnl" sz="2800" dirty="0">
                <a:latin typeface="+mn-lt"/>
                <a:ea typeface="Times New Roman" panose="02020603050405020304" pitchFamily="18" charset="0"/>
              </a:rPr>
              <a:t>La declaración y la creación de un objeto se pueden hacer en la misma instrucción:</a:t>
            </a:r>
            <a:endParaRPr lang="es-MX" sz="2800" dirty="0">
              <a:latin typeface="+mn-lt"/>
              <a:ea typeface="Times New Roman" panose="02020603050405020304" pitchFamily="18" charset="0"/>
            </a:endParaRPr>
          </a:p>
          <a:p>
            <a:pPr marL="457200" algn="just">
              <a:spcBef>
                <a:spcPts val="600"/>
              </a:spcBef>
              <a:spcAft>
                <a:spcPts val="0"/>
              </a:spcAft>
            </a:pPr>
            <a:r>
              <a:rPr lang="es-ES_tradnl" sz="2800" dirty="0">
                <a:latin typeface="+mn-lt"/>
                <a:ea typeface="Times New Roman" panose="02020603050405020304" pitchFamily="18" charset="0"/>
              </a:rPr>
              <a:t>&lt;tipo&gt;[] &lt;nombre&gt; = new &lt;tipo&gt; [&lt;valor&gt;];</a:t>
            </a:r>
            <a:endParaRPr lang="es-MX" sz="2800" dirty="0">
              <a:latin typeface="+mn-lt"/>
              <a:ea typeface="Times New Roman" panose="02020603050405020304" pitchFamily="18" charset="0"/>
            </a:endParaRPr>
          </a:p>
          <a:p>
            <a:pPr algn="just">
              <a:spcBef>
                <a:spcPts val="600"/>
              </a:spcBef>
              <a:spcAft>
                <a:spcPts val="0"/>
              </a:spcAft>
            </a:pPr>
            <a:r>
              <a:rPr lang="es-ES_tradnl" sz="2800" dirty="0">
                <a:latin typeface="+mn-lt"/>
                <a:ea typeface="Times New Roman" panose="02020603050405020304" pitchFamily="18" charset="0"/>
              </a:rPr>
              <a:t>Ejemplo</a:t>
            </a:r>
            <a:endParaRPr lang="es-MX" sz="2800" dirty="0">
              <a:latin typeface="+mn-lt"/>
              <a:ea typeface="Times New Roman" panose="02020603050405020304" pitchFamily="18" charset="0"/>
            </a:endParaRPr>
          </a:p>
          <a:p>
            <a:pPr marL="457200" algn="just">
              <a:spcBef>
                <a:spcPts val="600"/>
              </a:spcBef>
              <a:spcAft>
                <a:spcPts val="0"/>
              </a:spcAft>
            </a:pPr>
            <a:r>
              <a:rPr lang="es-ES_tradnl" sz="2800" dirty="0" err="1">
                <a:latin typeface="+mn-lt"/>
                <a:ea typeface="Times New Roman" panose="02020603050405020304" pitchFamily="18" charset="0"/>
              </a:rPr>
              <a:t>int</a:t>
            </a:r>
            <a:r>
              <a:rPr lang="es-ES_tradnl" sz="2800" dirty="0">
                <a:latin typeface="+mn-lt"/>
                <a:ea typeface="Times New Roman" panose="02020603050405020304" pitchFamily="18" charset="0"/>
              </a:rPr>
              <a:t>[] notas= </a:t>
            </a:r>
            <a:r>
              <a:rPr lang="es-ES_tradnl" sz="2800" b="1" dirty="0">
                <a:latin typeface="+mn-lt"/>
                <a:ea typeface="Times New Roman" panose="02020603050405020304" pitchFamily="18" charset="0"/>
              </a:rPr>
              <a:t>new</a:t>
            </a:r>
            <a:r>
              <a:rPr lang="es-ES_tradnl" sz="2800" dirty="0">
                <a:latin typeface="+mn-lt"/>
                <a:ea typeface="Times New Roman" panose="02020603050405020304" pitchFamily="18" charset="0"/>
              </a:rPr>
              <a:t> </a:t>
            </a:r>
            <a:r>
              <a:rPr lang="es-ES_tradnl" sz="2800" dirty="0" err="1">
                <a:latin typeface="+mn-lt"/>
                <a:ea typeface="Times New Roman" panose="02020603050405020304" pitchFamily="18" charset="0"/>
              </a:rPr>
              <a:t>int</a:t>
            </a:r>
            <a:r>
              <a:rPr lang="es-ES_tradnl" sz="2800" dirty="0">
                <a:latin typeface="+mn-lt"/>
                <a:ea typeface="Times New Roman" panose="02020603050405020304" pitchFamily="18" charset="0"/>
              </a:rPr>
              <a:t>[10];</a:t>
            </a:r>
            <a:endParaRPr lang="es-MX" sz="2800" dirty="0">
              <a:effectLst/>
              <a:latin typeface="+mn-lt"/>
              <a:ea typeface="Times New Roman" panose="02020603050405020304" pitchFamily="18" charset="0"/>
            </a:endParaRPr>
          </a:p>
        </p:txBody>
      </p:sp>
    </p:spTree>
    <p:extLst>
      <p:ext uri="{BB962C8B-B14F-4D97-AF65-F5344CB8AC3E}">
        <p14:creationId xmlns:p14="http://schemas.microsoft.com/office/powerpoint/2010/main" val="3841350425"/>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29</a:t>
            </a:fld>
            <a:endParaRPr lang="en-US" altLang="es-MX"/>
          </a:p>
        </p:txBody>
      </p:sp>
      <p:sp>
        <p:nvSpPr>
          <p:cNvPr id="6" name="Título 1"/>
          <p:cNvSpPr txBox="1">
            <a:spLocks/>
          </p:cNvSpPr>
          <p:nvPr/>
        </p:nvSpPr>
        <p:spPr bwMode="auto">
          <a:xfrm>
            <a:off x="467591" y="63572"/>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b="1" dirty="0"/>
              <a:t>4</a:t>
            </a:r>
            <a:r>
              <a:rPr lang="es-ES_tradnl" altLang="es-MX" b="1" dirty="0" smtClean="0"/>
              <a:t>.4 Clases útiles de Java</a:t>
            </a:r>
            <a:endParaRPr lang="es-ES_tradnl" altLang="es-MX" b="1" dirty="0"/>
          </a:p>
        </p:txBody>
      </p:sp>
      <p:sp>
        <p:nvSpPr>
          <p:cNvPr id="7" name="Rectángulo 6"/>
          <p:cNvSpPr/>
          <p:nvPr/>
        </p:nvSpPr>
        <p:spPr>
          <a:xfrm>
            <a:off x="0" y="973507"/>
            <a:ext cx="4953000" cy="461665"/>
          </a:xfrm>
          <a:prstGeom prst="rect">
            <a:avLst/>
          </a:prstGeom>
        </p:spPr>
        <p:txBody>
          <a:bodyPr wrap="square">
            <a:spAutoFit/>
          </a:bodyPr>
          <a:lstStyle/>
          <a:p>
            <a:pPr lvl="1" eaLnBrk="1" hangingPunct="1"/>
            <a:r>
              <a:rPr lang="es-ES_tradnl" altLang="es-MX" sz="2400" b="1" dirty="0" smtClean="0"/>
              <a:t>Clase </a:t>
            </a:r>
            <a:r>
              <a:rPr lang="es-ES_tradnl" altLang="es-MX" sz="2400" b="1" dirty="0" err="1" smtClean="0"/>
              <a:t>Math</a:t>
            </a:r>
            <a:r>
              <a:rPr lang="es-ES_tradnl" altLang="es-MX" sz="2400" b="1" dirty="0" smtClean="0"/>
              <a:t>:</a:t>
            </a:r>
            <a:endParaRPr lang="es-ES_tradnl" altLang="es-MX" sz="2400" b="1" dirty="0"/>
          </a:p>
        </p:txBody>
      </p:sp>
      <p:graphicFrame>
        <p:nvGraphicFramePr>
          <p:cNvPr id="10" name="Tabla 9"/>
          <p:cNvGraphicFramePr>
            <a:graphicFrameLocks noGrp="1"/>
          </p:cNvGraphicFramePr>
          <p:nvPr>
            <p:extLst>
              <p:ext uri="{D42A27DB-BD31-4B8C-83A1-F6EECF244321}">
                <p14:modId xmlns:p14="http://schemas.microsoft.com/office/powerpoint/2010/main" val="491629866"/>
              </p:ext>
            </p:extLst>
          </p:nvPr>
        </p:nvGraphicFramePr>
        <p:xfrm>
          <a:off x="488373" y="1410176"/>
          <a:ext cx="8364682" cy="5295424"/>
        </p:xfrm>
        <a:graphic>
          <a:graphicData uri="http://schemas.openxmlformats.org/drawingml/2006/table">
            <a:tbl>
              <a:tblPr>
                <a:tableStyleId>{5C22544A-7EE6-4342-B048-85BDC9FD1C3A}</a:tableStyleId>
              </a:tblPr>
              <a:tblGrid>
                <a:gridCol w="3761857">
                  <a:extLst>
                    <a:ext uri="{9D8B030D-6E8A-4147-A177-3AD203B41FA5}">
                      <a16:colId xmlns:a16="http://schemas.microsoft.com/office/drawing/2014/main" val="20000"/>
                    </a:ext>
                  </a:extLst>
                </a:gridCol>
                <a:gridCol w="4602825">
                  <a:extLst>
                    <a:ext uri="{9D8B030D-6E8A-4147-A177-3AD203B41FA5}">
                      <a16:colId xmlns:a16="http://schemas.microsoft.com/office/drawing/2014/main" val="20001"/>
                    </a:ext>
                  </a:extLst>
                </a:gridCol>
              </a:tblGrid>
              <a:tr h="187040">
                <a:tc>
                  <a:txBody>
                    <a:bodyPr/>
                    <a:lstStyle/>
                    <a:p>
                      <a:pPr fontAlgn="auto" hangingPunct="1">
                        <a:spcAft>
                          <a:spcPts val="0"/>
                        </a:spcAft>
                      </a:pPr>
                      <a:r>
                        <a:rPr lang="en-US" sz="1200" b="1" dirty="0" err="1">
                          <a:effectLst/>
                        </a:rPr>
                        <a:t>Métodos</a:t>
                      </a:r>
                      <a:endParaRPr lang="es-MX" sz="18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auto" hangingPunct="1">
                        <a:spcAft>
                          <a:spcPts val="0"/>
                        </a:spcAft>
                      </a:pPr>
                      <a:r>
                        <a:rPr lang="en-US" sz="1200" b="1" dirty="0" err="1">
                          <a:effectLst/>
                        </a:rPr>
                        <a:t>Significado</a:t>
                      </a:r>
                      <a:r>
                        <a:rPr lang="en-US" sz="1200" b="1" dirty="0">
                          <a:effectLst/>
                        </a:rPr>
                        <a:t> </a:t>
                      </a:r>
                      <a:endParaRPr lang="es-MX" sz="1800" b="1"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67199">
                <a:tc>
                  <a:txBody>
                    <a:bodyPr/>
                    <a:lstStyle/>
                    <a:p>
                      <a:pPr fontAlgn="auto" hangingPunct="1">
                        <a:spcAft>
                          <a:spcPts val="0"/>
                        </a:spcAft>
                      </a:pPr>
                      <a:r>
                        <a:rPr lang="en-US" sz="1200">
                          <a:effectLst/>
                        </a:rPr>
                        <a:t>double sqrt(double x)</a:t>
                      </a:r>
                      <a:endParaRPr lang="es-MX"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auto" hangingPunct="1">
                        <a:spcAft>
                          <a:spcPts val="0"/>
                        </a:spcAft>
                      </a:pPr>
                      <a:r>
                        <a:rPr lang="es-ES_tradnl" sz="1800" dirty="0">
                          <a:effectLst/>
                        </a:rPr>
                        <a:t>Raíz cuadrada</a:t>
                      </a:r>
                      <a:r>
                        <a:rPr lang="en-US" sz="1800" dirty="0">
                          <a:effectLst/>
                        </a:rPr>
                        <a:t> de x</a:t>
                      </a:r>
                      <a:endParaRPr lang="es-MX"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67199">
                <a:tc>
                  <a:txBody>
                    <a:bodyPr/>
                    <a:lstStyle/>
                    <a:p>
                      <a:pPr fontAlgn="auto" hangingPunct="1">
                        <a:spcAft>
                          <a:spcPts val="0"/>
                        </a:spcAft>
                      </a:pPr>
                      <a:r>
                        <a:rPr lang="fr-FR" sz="1200">
                          <a:effectLst/>
                        </a:rPr>
                        <a:t>double pow(double x, double y)</a:t>
                      </a:r>
                      <a:endParaRPr lang="es-MX"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auto" hangingPunct="1">
                        <a:spcAft>
                          <a:spcPts val="0"/>
                        </a:spcAft>
                      </a:pPr>
                      <a:r>
                        <a:rPr lang="es-ES_tradnl" sz="1800" dirty="0">
                          <a:effectLst/>
                        </a:rPr>
                        <a:t>Potencia</a:t>
                      </a:r>
                      <a:r>
                        <a:rPr lang="en-US" sz="1800" dirty="0">
                          <a:effectLst/>
                        </a:rPr>
                        <a:t> </a:t>
                      </a:r>
                      <a:r>
                        <a:rPr lang="en-US" sz="1800" dirty="0" err="1">
                          <a:effectLst/>
                        </a:rPr>
                        <a:t>x</a:t>
                      </a:r>
                      <a:r>
                        <a:rPr lang="en-US" sz="1800" baseline="30000" dirty="0" err="1">
                          <a:effectLst/>
                        </a:rPr>
                        <a:t>y</a:t>
                      </a:r>
                      <a:endParaRPr lang="es-MX"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67199">
                <a:tc>
                  <a:txBody>
                    <a:bodyPr/>
                    <a:lstStyle/>
                    <a:p>
                      <a:pPr fontAlgn="auto" hangingPunct="1">
                        <a:spcAft>
                          <a:spcPts val="0"/>
                        </a:spcAft>
                      </a:pPr>
                      <a:r>
                        <a:rPr lang="en-US" sz="1200" dirty="0">
                          <a:effectLst/>
                        </a:rPr>
                        <a:t>double </a:t>
                      </a:r>
                      <a:r>
                        <a:rPr lang="en-US" sz="1200" dirty="0" err="1">
                          <a:effectLst/>
                        </a:rPr>
                        <a:t>exp</a:t>
                      </a:r>
                      <a:r>
                        <a:rPr lang="en-US" sz="1200" dirty="0">
                          <a:effectLst/>
                        </a:rPr>
                        <a:t>(double x)</a:t>
                      </a:r>
                      <a:endParaRPr lang="es-MX"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auto" hangingPunct="1">
                        <a:spcAft>
                          <a:spcPts val="0"/>
                        </a:spcAft>
                      </a:pPr>
                      <a:r>
                        <a:rPr lang="es-ES_tradnl" sz="1800">
                          <a:effectLst/>
                        </a:rPr>
                        <a:t>Exponencial</a:t>
                      </a:r>
                      <a:r>
                        <a:rPr lang="en-US" sz="1800">
                          <a:effectLst/>
                        </a:rPr>
                        <a:t> e</a:t>
                      </a:r>
                      <a:r>
                        <a:rPr lang="en-US" sz="1800" baseline="30000">
                          <a:effectLst/>
                        </a:rPr>
                        <a:t>x</a:t>
                      </a:r>
                      <a:endParaRPr lang="es-MX"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67199">
                <a:tc>
                  <a:txBody>
                    <a:bodyPr/>
                    <a:lstStyle/>
                    <a:p>
                      <a:pPr fontAlgn="auto" hangingPunct="1">
                        <a:spcAft>
                          <a:spcPts val="0"/>
                        </a:spcAft>
                      </a:pPr>
                      <a:r>
                        <a:rPr lang="en-US" sz="1200">
                          <a:effectLst/>
                        </a:rPr>
                        <a:t>double sin(double x)</a:t>
                      </a:r>
                      <a:endParaRPr lang="es-MX"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auto" hangingPunct="1">
                        <a:spcAft>
                          <a:spcPts val="0"/>
                        </a:spcAft>
                      </a:pPr>
                      <a:r>
                        <a:rPr lang="en-US" sz="1800">
                          <a:effectLst/>
                        </a:rPr>
                        <a:t>Seno de x</a:t>
                      </a:r>
                      <a:endParaRPr lang="es-MX"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267199">
                <a:tc>
                  <a:txBody>
                    <a:bodyPr/>
                    <a:lstStyle/>
                    <a:p>
                      <a:pPr fontAlgn="auto" hangingPunct="1">
                        <a:spcAft>
                          <a:spcPts val="0"/>
                        </a:spcAft>
                      </a:pPr>
                      <a:r>
                        <a:rPr lang="en-US" sz="1200">
                          <a:effectLst/>
                        </a:rPr>
                        <a:t>double cos(double x)</a:t>
                      </a:r>
                      <a:endParaRPr lang="es-MX"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auto" hangingPunct="1">
                        <a:spcAft>
                          <a:spcPts val="0"/>
                        </a:spcAft>
                      </a:pPr>
                      <a:r>
                        <a:rPr lang="en-US" sz="1800">
                          <a:effectLst/>
                        </a:rPr>
                        <a:t>Coseno de x</a:t>
                      </a:r>
                      <a:endParaRPr lang="es-MX"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267199">
                <a:tc>
                  <a:txBody>
                    <a:bodyPr/>
                    <a:lstStyle/>
                    <a:p>
                      <a:pPr fontAlgn="auto" hangingPunct="1">
                        <a:spcAft>
                          <a:spcPts val="0"/>
                        </a:spcAft>
                      </a:pPr>
                      <a:r>
                        <a:rPr lang="en-US" sz="1200">
                          <a:effectLst/>
                        </a:rPr>
                        <a:t>double tan(double x)</a:t>
                      </a:r>
                      <a:endParaRPr lang="es-MX"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auto" hangingPunct="1">
                        <a:spcAft>
                          <a:spcPts val="0"/>
                        </a:spcAft>
                      </a:pPr>
                      <a:r>
                        <a:rPr lang="en-US" sz="1800">
                          <a:effectLst/>
                        </a:rPr>
                        <a:t>Tangente de x</a:t>
                      </a:r>
                      <a:endParaRPr lang="es-MX"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267199">
                <a:tc>
                  <a:txBody>
                    <a:bodyPr/>
                    <a:lstStyle/>
                    <a:p>
                      <a:pPr fontAlgn="auto" hangingPunct="1">
                        <a:spcAft>
                          <a:spcPts val="0"/>
                        </a:spcAft>
                      </a:pPr>
                      <a:r>
                        <a:rPr lang="en-US" sz="1200">
                          <a:effectLst/>
                        </a:rPr>
                        <a:t>double asin(x)</a:t>
                      </a:r>
                      <a:endParaRPr lang="es-MX"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auto" hangingPunct="1">
                        <a:spcAft>
                          <a:spcPts val="0"/>
                        </a:spcAft>
                      </a:pPr>
                      <a:r>
                        <a:rPr lang="en-US" sz="1800">
                          <a:effectLst/>
                        </a:rPr>
                        <a:t>Arcoseno de x</a:t>
                      </a:r>
                      <a:endParaRPr lang="es-MX"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267199">
                <a:tc>
                  <a:txBody>
                    <a:bodyPr/>
                    <a:lstStyle/>
                    <a:p>
                      <a:pPr fontAlgn="auto" hangingPunct="1">
                        <a:spcAft>
                          <a:spcPts val="0"/>
                        </a:spcAft>
                      </a:pPr>
                      <a:r>
                        <a:rPr lang="en-US" sz="1200">
                          <a:effectLst/>
                        </a:rPr>
                        <a:t>double acos(x)</a:t>
                      </a:r>
                      <a:endParaRPr lang="es-MX"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auto" hangingPunct="1">
                        <a:spcAft>
                          <a:spcPts val="0"/>
                        </a:spcAft>
                      </a:pPr>
                      <a:r>
                        <a:rPr lang="es-ES_tradnl" sz="1800">
                          <a:effectLst/>
                        </a:rPr>
                        <a:t>Arcocoseno de x</a:t>
                      </a:r>
                      <a:endParaRPr lang="es-MX"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267199">
                <a:tc>
                  <a:txBody>
                    <a:bodyPr/>
                    <a:lstStyle/>
                    <a:p>
                      <a:pPr fontAlgn="auto" hangingPunct="1">
                        <a:spcAft>
                          <a:spcPts val="0"/>
                        </a:spcAft>
                      </a:pPr>
                      <a:r>
                        <a:rPr lang="en-US" sz="1200">
                          <a:effectLst/>
                        </a:rPr>
                        <a:t>double atan(x)</a:t>
                      </a:r>
                      <a:endParaRPr lang="es-MX"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auto" hangingPunct="1">
                        <a:spcAft>
                          <a:spcPts val="0"/>
                        </a:spcAft>
                      </a:pPr>
                      <a:r>
                        <a:rPr lang="es-ES_tradnl" sz="1800">
                          <a:effectLst/>
                        </a:rPr>
                        <a:t>Arcotangente de x</a:t>
                      </a:r>
                      <a:endParaRPr lang="es-MX"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9"/>
                  </a:ext>
                </a:extLst>
              </a:tr>
              <a:tr h="267199">
                <a:tc>
                  <a:txBody>
                    <a:bodyPr/>
                    <a:lstStyle/>
                    <a:p>
                      <a:pPr fontAlgn="auto" hangingPunct="1">
                        <a:spcAft>
                          <a:spcPts val="0"/>
                        </a:spcAft>
                      </a:pPr>
                      <a:r>
                        <a:rPr lang="en-US" sz="1200">
                          <a:effectLst/>
                        </a:rPr>
                        <a:t>double log(double x)</a:t>
                      </a:r>
                      <a:endParaRPr lang="es-MX"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auto" hangingPunct="1">
                        <a:spcAft>
                          <a:spcPts val="0"/>
                        </a:spcAft>
                      </a:pPr>
                      <a:r>
                        <a:rPr lang="es-ES_tradnl" sz="1800">
                          <a:effectLst/>
                        </a:rPr>
                        <a:t>Logaritmo neperiano</a:t>
                      </a:r>
                      <a:r>
                        <a:rPr lang="en-US" sz="1800">
                          <a:effectLst/>
                        </a:rPr>
                        <a:t> de x</a:t>
                      </a:r>
                      <a:endParaRPr lang="es-MX"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0"/>
                  </a:ext>
                </a:extLst>
              </a:tr>
              <a:tr h="496792">
                <a:tc>
                  <a:txBody>
                    <a:bodyPr/>
                    <a:lstStyle/>
                    <a:p>
                      <a:pPr fontAlgn="auto" hangingPunct="1">
                        <a:spcAft>
                          <a:spcPts val="0"/>
                        </a:spcAft>
                      </a:pPr>
                      <a:r>
                        <a:rPr lang="en-US" sz="1200">
                          <a:effectLst/>
                        </a:rPr>
                        <a:t>double toDegrees(double x)</a:t>
                      </a:r>
                      <a:endParaRPr lang="es-MX"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auto" hangingPunct="1">
                        <a:spcAft>
                          <a:spcPts val="0"/>
                        </a:spcAft>
                      </a:pPr>
                      <a:r>
                        <a:rPr lang="es-ES_tradnl" sz="1800">
                          <a:effectLst/>
                        </a:rPr>
                        <a:t>x en radianes lo convierte a grados</a:t>
                      </a:r>
                      <a:endParaRPr lang="es-MX"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1"/>
                  </a:ext>
                </a:extLst>
              </a:tr>
              <a:tr h="496792">
                <a:tc>
                  <a:txBody>
                    <a:bodyPr/>
                    <a:lstStyle/>
                    <a:p>
                      <a:pPr fontAlgn="auto" hangingPunct="1">
                        <a:spcAft>
                          <a:spcPts val="0"/>
                        </a:spcAft>
                      </a:pPr>
                      <a:r>
                        <a:rPr lang="es-ES_tradnl" sz="1200">
                          <a:effectLst/>
                        </a:rPr>
                        <a:t>double toRadians(double x)</a:t>
                      </a:r>
                      <a:endParaRPr lang="es-MX"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auto" hangingPunct="1">
                        <a:spcAft>
                          <a:spcPts val="0"/>
                        </a:spcAft>
                      </a:pPr>
                      <a:r>
                        <a:rPr lang="es-ES_tradnl" sz="1800">
                          <a:effectLst/>
                        </a:rPr>
                        <a:t>x en grados lo convierte a radianes</a:t>
                      </a:r>
                      <a:endParaRPr lang="es-MX"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2"/>
                  </a:ext>
                </a:extLst>
              </a:tr>
              <a:tr h="267199">
                <a:tc>
                  <a:txBody>
                    <a:bodyPr/>
                    <a:lstStyle/>
                    <a:p>
                      <a:pPr fontAlgn="auto" hangingPunct="1">
                        <a:spcAft>
                          <a:spcPts val="0"/>
                        </a:spcAft>
                      </a:pPr>
                      <a:r>
                        <a:rPr lang="es-ES_tradnl" sz="1200">
                          <a:effectLst/>
                        </a:rPr>
                        <a:t>&lt;tipo num&gt; abs(&lt;tipo num&gt; x)</a:t>
                      </a:r>
                      <a:endParaRPr lang="es-MX"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auto" hangingPunct="1">
                        <a:spcAft>
                          <a:spcPts val="0"/>
                        </a:spcAft>
                      </a:pPr>
                      <a:r>
                        <a:rPr lang="es-ES_tradnl" sz="1800">
                          <a:effectLst/>
                        </a:rPr>
                        <a:t>Módulo de x.</a:t>
                      </a:r>
                      <a:endParaRPr lang="es-MX"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3"/>
                  </a:ext>
                </a:extLst>
              </a:tr>
              <a:tr h="267199">
                <a:tc>
                  <a:txBody>
                    <a:bodyPr/>
                    <a:lstStyle/>
                    <a:p>
                      <a:pPr fontAlgn="auto" hangingPunct="1">
                        <a:spcAft>
                          <a:spcPts val="0"/>
                        </a:spcAft>
                      </a:pPr>
                      <a:r>
                        <a:rPr lang="es-ES_tradnl" sz="1800">
                          <a:effectLst/>
                        </a:rPr>
                        <a:t> </a:t>
                      </a:r>
                      <a:endParaRPr lang="es-MX"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auto" hangingPunct="1">
                        <a:spcAft>
                          <a:spcPts val="0"/>
                        </a:spcAft>
                      </a:pPr>
                      <a:r>
                        <a:rPr lang="es-ES_tradnl" sz="1800">
                          <a:effectLst/>
                        </a:rPr>
                        <a:t> </a:t>
                      </a:r>
                      <a:endParaRPr lang="es-MX"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4"/>
                  </a:ext>
                </a:extLst>
              </a:tr>
              <a:tr h="267199">
                <a:tc>
                  <a:txBody>
                    <a:bodyPr/>
                    <a:lstStyle/>
                    <a:p>
                      <a:pPr fontAlgn="auto" hangingPunct="1">
                        <a:spcAft>
                          <a:spcPts val="0"/>
                        </a:spcAft>
                      </a:pPr>
                      <a:r>
                        <a:rPr lang="es-ES_tradnl" sz="1800">
                          <a:effectLst/>
                        </a:rPr>
                        <a:t>Constantes</a:t>
                      </a:r>
                      <a:endParaRPr lang="es-MX"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auto" hangingPunct="1">
                        <a:spcAft>
                          <a:spcPts val="0"/>
                        </a:spcAft>
                      </a:pPr>
                      <a:r>
                        <a:rPr lang="es-ES_tradnl" sz="1800">
                          <a:effectLst/>
                        </a:rPr>
                        <a:t>Significado</a:t>
                      </a:r>
                      <a:endParaRPr lang="es-MX"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5"/>
                  </a:ext>
                </a:extLst>
              </a:tr>
              <a:tr h="267199">
                <a:tc>
                  <a:txBody>
                    <a:bodyPr/>
                    <a:lstStyle/>
                    <a:p>
                      <a:pPr fontAlgn="auto" hangingPunct="1">
                        <a:spcAft>
                          <a:spcPts val="0"/>
                        </a:spcAft>
                      </a:pPr>
                      <a:r>
                        <a:rPr lang="es-ES_tradnl" sz="1800">
                          <a:effectLst/>
                        </a:rPr>
                        <a:t>E</a:t>
                      </a:r>
                      <a:endParaRPr lang="es-MX"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auto" hangingPunct="1">
                        <a:spcAft>
                          <a:spcPts val="0"/>
                        </a:spcAft>
                      </a:pPr>
                      <a:r>
                        <a:rPr lang="es-ES_tradnl" sz="1800">
                          <a:effectLst/>
                        </a:rPr>
                        <a:t>Número de Euler e= 2,7182...</a:t>
                      </a:r>
                      <a:endParaRPr lang="es-MX"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6"/>
                  </a:ext>
                </a:extLst>
              </a:tr>
              <a:tr h="267199">
                <a:tc>
                  <a:txBody>
                    <a:bodyPr/>
                    <a:lstStyle/>
                    <a:p>
                      <a:pPr fontAlgn="auto" hangingPunct="1">
                        <a:spcAft>
                          <a:spcPts val="0"/>
                        </a:spcAft>
                      </a:pPr>
                      <a:r>
                        <a:rPr lang="es-ES_tradnl" sz="1800" dirty="0">
                          <a:effectLst/>
                        </a:rPr>
                        <a:t>PI</a:t>
                      </a:r>
                      <a:endParaRPr lang="es-MX"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auto" hangingPunct="1">
                        <a:spcAft>
                          <a:spcPts val="0"/>
                        </a:spcAft>
                      </a:pPr>
                      <a:r>
                        <a:rPr lang="es-ES_tradnl" sz="1800" dirty="0">
                          <a:effectLst/>
                          <a:sym typeface="Symbol" panose="05050102010706020507" pitchFamily="18" charset="2"/>
                        </a:rPr>
                        <a:t></a:t>
                      </a:r>
                      <a:r>
                        <a:rPr lang="es-ES_tradnl" sz="1800" dirty="0">
                          <a:effectLst/>
                        </a:rPr>
                        <a:t>  = 3,1415...</a:t>
                      </a:r>
                      <a:endParaRPr lang="es-MX"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4172652348"/>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A9385D2-0AA6-4174-824D-EECB24A688AF}" type="slidenum">
              <a:rPr lang="en-US" altLang="es-MX">
                <a:latin typeface="Arial Black" panose="020B0A04020102020204" pitchFamily="34" charset="0"/>
              </a:rPr>
              <a:pPr/>
              <a:t>3</a:t>
            </a:fld>
            <a:endParaRPr lang="en-US" altLang="es-MX">
              <a:latin typeface="Arial Black" panose="020B0A04020102020204" pitchFamily="34" charset="0"/>
            </a:endParaRPr>
          </a:p>
        </p:txBody>
      </p:sp>
      <p:sp>
        <p:nvSpPr>
          <p:cNvPr id="6147" name="Rectangle 4"/>
          <p:cNvSpPr>
            <a:spLocks noGrp="1" noChangeArrowheads="1"/>
          </p:cNvSpPr>
          <p:nvPr>
            <p:ph type="title"/>
          </p:nvPr>
        </p:nvSpPr>
        <p:spPr/>
        <p:txBody>
          <a:bodyPr/>
          <a:lstStyle/>
          <a:p>
            <a:pPr eaLnBrk="1" hangingPunct="1"/>
            <a:r>
              <a:rPr lang="es-ES_tradnl" altLang="es-MX" sz="4000" b="1" dirty="0" smtClean="0"/>
              <a:t>4</a:t>
            </a:r>
            <a:r>
              <a:rPr lang="es-ES_tradnl" altLang="es-MX" sz="4000" b="1" dirty="0" smtClean="0"/>
              <a:t>.1 Concepto de clase</a:t>
            </a:r>
            <a:endParaRPr lang="en-US" altLang="es-MX" sz="4000" b="1" dirty="0" smtClean="0"/>
          </a:p>
        </p:txBody>
      </p:sp>
      <p:sp>
        <p:nvSpPr>
          <p:cNvPr id="6148" name="Rectangle 5"/>
          <p:cNvSpPr>
            <a:spLocks noChangeArrowheads="1"/>
          </p:cNvSpPr>
          <p:nvPr/>
        </p:nvSpPr>
        <p:spPr bwMode="auto">
          <a:xfrm>
            <a:off x="1430338" y="3181985"/>
            <a:ext cx="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s-ES_tradnl" altLang="es-MX" sz="3200" dirty="0"/>
          </a:p>
        </p:txBody>
      </p:sp>
      <p:sp>
        <p:nvSpPr>
          <p:cNvPr id="3" name="Rectángulo 2"/>
          <p:cNvSpPr/>
          <p:nvPr/>
        </p:nvSpPr>
        <p:spPr>
          <a:xfrm>
            <a:off x="450273" y="1627287"/>
            <a:ext cx="8153400" cy="5078313"/>
          </a:xfrm>
          <a:prstGeom prst="rect">
            <a:avLst/>
          </a:prstGeom>
        </p:spPr>
        <p:txBody>
          <a:bodyPr wrap="square">
            <a:spAutoFit/>
          </a:bodyPr>
          <a:lstStyle/>
          <a:p>
            <a:pPr algn="just"/>
            <a:r>
              <a:rPr lang="es-ES" sz="3600" dirty="0">
                <a:latin typeface="+mn-lt"/>
                <a:ea typeface="Times New Roman" panose="02020603050405020304" pitchFamily="18" charset="0"/>
              </a:rPr>
              <a:t>Una </a:t>
            </a:r>
            <a:r>
              <a:rPr lang="es-ES" sz="3600" b="1" dirty="0">
                <a:latin typeface="+mn-lt"/>
                <a:ea typeface="Times New Roman" panose="02020603050405020304" pitchFamily="18" charset="0"/>
              </a:rPr>
              <a:t>clase</a:t>
            </a:r>
            <a:r>
              <a:rPr lang="es-ES" sz="3600" dirty="0">
                <a:latin typeface="+mn-lt"/>
                <a:ea typeface="Times New Roman" panose="02020603050405020304" pitchFamily="18" charset="0"/>
              </a:rPr>
              <a:t> es la definición de las características concretas de un determinado tipo de objetos. Es decir, de cuáles son los datos y los métodos de los que van a disponer todos los objetos de ese tipo. Por esta razón, se suele decir que el </a:t>
            </a:r>
            <a:r>
              <a:rPr lang="es-ES" sz="3600" b="1" dirty="0">
                <a:latin typeface="+mn-lt"/>
                <a:ea typeface="Times New Roman" panose="02020603050405020304" pitchFamily="18" charset="0"/>
              </a:rPr>
              <a:t>tipo de dato</a:t>
            </a:r>
            <a:r>
              <a:rPr lang="es-ES" sz="3600" dirty="0">
                <a:latin typeface="+mn-lt"/>
                <a:ea typeface="Times New Roman" panose="02020603050405020304" pitchFamily="18" charset="0"/>
              </a:rPr>
              <a:t> de un objeto es la clase que define las características del mismo</a:t>
            </a:r>
            <a:endParaRPr lang="es-MX" sz="3600" dirty="0">
              <a:latin typeface="+mn-lt"/>
            </a:endParaRP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30</a:t>
            </a:fld>
            <a:endParaRPr lang="en-US" altLang="es-MX"/>
          </a:p>
        </p:txBody>
      </p:sp>
      <p:sp>
        <p:nvSpPr>
          <p:cNvPr id="6" name="Título 1"/>
          <p:cNvSpPr txBox="1">
            <a:spLocks/>
          </p:cNvSpPr>
          <p:nvPr/>
        </p:nvSpPr>
        <p:spPr bwMode="auto">
          <a:xfrm>
            <a:off x="467591" y="63572"/>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b="1" dirty="0"/>
              <a:t>4</a:t>
            </a:r>
            <a:r>
              <a:rPr lang="es-ES_tradnl" altLang="es-MX" b="1" dirty="0" smtClean="0"/>
              <a:t>.4 Clases útiles de Java</a:t>
            </a:r>
            <a:endParaRPr lang="es-ES_tradnl" altLang="es-MX" b="1" dirty="0"/>
          </a:p>
        </p:txBody>
      </p:sp>
      <p:sp>
        <p:nvSpPr>
          <p:cNvPr id="8" name="Rectángulo 7"/>
          <p:cNvSpPr/>
          <p:nvPr/>
        </p:nvSpPr>
        <p:spPr>
          <a:xfrm>
            <a:off x="0" y="973507"/>
            <a:ext cx="4953000" cy="461665"/>
          </a:xfrm>
          <a:prstGeom prst="rect">
            <a:avLst/>
          </a:prstGeom>
        </p:spPr>
        <p:txBody>
          <a:bodyPr wrap="square">
            <a:spAutoFit/>
          </a:bodyPr>
          <a:lstStyle/>
          <a:p>
            <a:pPr lvl="1" eaLnBrk="1" hangingPunct="1"/>
            <a:r>
              <a:rPr lang="es-ES_tradnl" altLang="es-MX" sz="2400" b="1" dirty="0" smtClean="0"/>
              <a:t>Clase </a:t>
            </a:r>
            <a:r>
              <a:rPr lang="es-ES_tradnl" altLang="es-MX" sz="2400" b="1" dirty="0" err="1" smtClean="0"/>
              <a:t>String</a:t>
            </a:r>
            <a:r>
              <a:rPr lang="es-ES_tradnl" altLang="es-MX" sz="2400" b="1" dirty="0" smtClean="0"/>
              <a:t>:</a:t>
            </a:r>
            <a:endParaRPr lang="es-ES_tradnl" altLang="es-MX" sz="2400" b="1" dirty="0"/>
          </a:p>
        </p:txBody>
      </p:sp>
      <p:pic>
        <p:nvPicPr>
          <p:cNvPr id="27650" name="Picture 2" descr="http://2.bp.blogspot.com/-5-6SV9PhlTg/UpjTfIGVhhI/AAAAAAAAXec/3w-VHZ6AcYg/s1600/Gr%C3%A1fica_Programaci%C3%B3n_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91" y="1435172"/>
            <a:ext cx="8255768" cy="4945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4974768"/>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31</a:t>
            </a:fld>
            <a:endParaRPr lang="en-US" altLang="es-MX"/>
          </a:p>
        </p:txBody>
      </p:sp>
      <p:sp>
        <p:nvSpPr>
          <p:cNvPr id="10" name="Rectángulo 9"/>
          <p:cNvSpPr/>
          <p:nvPr/>
        </p:nvSpPr>
        <p:spPr>
          <a:xfrm>
            <a:off x="0" y="1217327"/>
            <a:ext cx="8839200" cy="1400383"/>
          </a:xfrm>
          <a:prstGeom prst="rect">
            <a:avLst/>
          </a:prstGeom>
        </p:spPr>
        <p:txBody>
          <a:bodyPr wrap="square">
            <a:spAutoFit/>
          </a:bodyPr>
          <a:lstStyle/>
          <a:p>
            <a:pPr marL="457200" algn="just">
              <a:spcBef>
                <a:spcPts val="600"/>
              </a:spcBef>
              <a:spcAft>
                <a:spcPts val="0"/>
              </a:spcAft>
            </a:pPr>
            <a:r>
              <a:rPr lang="es-ES_tradnl" sz="2000" dirty="0">
                <a:latin typeface="+mn-lt"/>
                <a:ea typeface="Times New Roman" panose="02020603050405020304" pitchFamily="18" charset="0"/>
              </a:rPr>
              <a:t>Se desea construir una clase que permita trabajar puntos del plano, de manera que se puedan trasladar a nuevas coordenadas, conocidos los desplazamientos.</a:t>
            </a:r>
            <a:endParaRPr lang="es-MX" sz="2000" dirty="0">
              <a:latin typeface="+mn-lt"/>
              <a:ea typeface="Times New Roman" panose="02020603050405020304" pitchFamily="18" charset="0"/>
            </a:endParaRPr>
          </a:p>
          <a:p>
            <a:pPr marL="457200" algn="just">
              <a:spcBef>
                <a:spcPts val="600"/>
              </a:spcBef>
              <a:spcAft>
                <a:spcPts val="0"/>
              </a:spcAft>
            </a:pPr>
            <a:r>
              <a:rPr lang="es-ES_tradnl" sz="2000" dirty="0">
                <a:latin typeface="+mn-lt"/>
                <a:ea typeface="Times New Roman" panose="02020603050405020304" pitchFamily="18" charset="0"/>
              </a:rPr>
              <a:t>En UML la representaríamos de la siguiente forma:</a:t>
            </a:r>
            <a:endParaRPr lang="es-MX" sz="2000" dirty="0">
              <a:effectLst/>
              <a:latin typeface="+mn-lt"/>
              <a:ea typeface="Times New Roman" panose="02020603050405020304" pitchFamily="18" charset="0"/>
            </a:endParaRPr>
          </a:p>
        </p:txBody>
      </p:sp>
      <p:graphicFrame>
        <p:nvGraphicFramePr>
          <p:cNvPr id="11" name="Tabla 10"/>
          <p:cNvGraphicFramePr>
            <a:graphicFrameLocks noGrp="1"/>
          </p:cNvGraphicFramePr>
          <p:nvPr>
            <p:extLst>
              <p:ext uri="{D42A27DB-BD31-4B8C-83A1-F6EECF244321}">
                <p14:modId xmlns:p14="http://schemas.microsoft.com/office/powerpoint/2010/main" val="1432585888"/>
              </p:ext>
            </p:extLst>
          </p:nvPr>
        </p:nvGraphicFramePr>
        <p:xfrm>
          <a:off x="3352800" y="2593529"/>
          <a:ext cx="2286000" cy="2438400"/>
        </p:xfrm>
        <a:graphic>
          <a:graphicData uri="http://schemas.openxmlformats.org/drawingml/2006/table">
            <a:tbl>
              <a:tblPr>
                <a:tableStyleId>{5C22544A-7EE6-4342-B048-85BDC9FD1C3A}</a:tableStyleId>
              </a:tblPr>
              <a:tblGrid>
                <a:gridCol w="2286000">
                  <a:extLst>
                    <a:ext uri="{9D8B030D-6E8A-4147-A177-3AD203B41FA5}">
                      <a16:colId xmlns:a16="http://schemas.microsoft.com/office/drawing/2014/main" val="1332888770"/>
                    </a:ext>
                  </a:extLst>
                </a:gridCol>
              </a:tblGrid>
              <a:tr h="283094">
                <a:tc>
                  <a:txBody>
                    <a:bodyPr/>
                    <a:lstStyle/>
                    <a:p>
                      <a:pPr algn="ctr" hangingPunct="0">
                        <a:spcBef>
                          <a:spcPts val="600"/>
                        </a:spcBef>
                        <a:spcAft>
                          <a:spcPts val="0"/>
                        </a:spcAft>
                      </a:pPr>
                      <a:r>
                        <a:rPr lang="es-ES_tradnl" sz="2000">
                          <a:effectLst/>
                        </a:rPr>
                        <a:t>Punto</a:t>
                      </a:r>
                      <a:endParaRPr lang="es-MX"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42528234"/>
                  </a:ext>
                </a:extLst>
              </a:tr>
              <a:tr h="566189">
                <a:tc>
                  <a:txBody>
                    <a:bodyPr/>
                    <a:lstStyle/>
                    <a:p>
                      <a:pPr algn="just" hangingPunct="0">
                        <a:spcAft>
                          <a:spcPts val="0"/>
                        </a:spcAft>
                      </a:pPr>
                      <a:r>
                        <a:rPr lang="es-ES_tradnl" sz="2000">
                          <a:effectLst/>
                        </a:rPr>
                        <a:t>double x</a:t>
                      </a:r>
                      <a:endParaRPr lang="es-MX" sz="2000">
                        <a:effectLst/>
                      </a:endParaRPr>
                    </a:p>
                    <a:p>
                      <a:pPr algn="just" hangingPunct="0">
                        <a:spcAft>
                          <a:spcPts val="0"/>
                        </a:spcAft>
                      </a:pPr>
                      <a:r>
                        <a:rPr lang="es-ES_tradnl" sz="2000">
                          <a:effectLst/>
                        </a:rPr>
                        <a:t>double y</a:t>
                      </a:r>
                      <a:endParaRPr lang="es-MX"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30970225"/>
                  </a:ext>
                </a:extLst>
              </a:tr>
              <a:tr h="1415471">
                <a:tc>
                  <a:txBody>
                    <a:bodyPr/>
                    <a:lstStyle/>
                    <a:p>
                      <a:pPr algn="just" hangingPunct="0">
                        <a:spcAft>
                          <a:spcPts val="0"/>
                        </a:spcAft>
                      </a:pPr>
                      <a:r>
                        <a:rPr lang="en-US" sz="2000" dirty="0" err="1">
                          <a:effectLst/>
                        </a:rPr>
                        <a:t>setX</a:t>
                      </a:r>
                      <a:endParaRPr lang="es-MX" sz="2000" dirty="0">
                        <a:effectLst/>
                      </a:endParaRPr>
                    </a:p>
                    <a:p>
                      <a:pPr algn="just" hangingPunct="0">
                        <a:spcAft>
                          <a:spcPts val="0"/>
                        </a:spcAft>
                      </a:pPr>
                      <a:r>
                        <a:rPr lang="en-US" sz="2000" dirty="0" err="1">
                          <a:effectLst/>
                        </a:rPr>
                        <a:t>setY</a:t>
                      </a:r>
                      <a:endParaRPr lang="es-MX" sz="2000" dirty="0">
                        <a:effectLst/>
                      </a:endParaRPr>
                    </a:p>
                    <a:p>
                      <a:pPr algn="just" hangingPunct="0">
                        <a:spcAft>
                          <a:spcPts val="0"/>
                        </a:spcAft>
                      </a:pPr>
                      <a:r>
                        <a:rPr lang="en-US" sz="2000" dirty="0" err="1">
                          <a:effectLst/>
                        </a:rPr>
                        <a:t>getX</a:t>
                      </a:r>
                      <a:endParaRPr lang="es-MX" sz="2000" dirty="0">
                        <a:effectLst/>
                      </a:endParaRPr>
                    </a:p>
                    <a:p>
                      <a:pPr algn="just" hangingPunct="0">
                        <a:spcAft>
                          <a:spcPts val="0"/>
                        </a:spcAft>
                      </a:pPr>
                      <a:r>
                        <a:rPr lang="en-US" sz="2000" dirty="0" err="1">
                          <a:effectLst/>
                        </a:rPr>
                        <a:t>getY</a:t>
                      </a:r>
                      <a:endParaRPr lang="es-MX" sz="2000" dirty="0">
                        <a:effectLst/>
                      </a:endParaRPr>
                    </a:p>
                    <a:p>
                      <a:pPr algn="just" hangingPunct="0">
                        <a:spcAft>
                          <a:spcPts val="0"/>
                        </a:spcAft>
                      </a:pPr>
                      <a:r>
                        <a:rPr lang="en-US" sz="2000" dirty="0" err="1">
                          <a:effectLst/>
                        </a:rPr>
                        <a:t>desplaza</a:t>
                      </a:r>
                      <a:endParaRPr lang="es-MX"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28055612"/>
                  </a:ext>
                </a:extLst>
              </a:tr>
            </a:tbl>
          </a:graphicData>
        </a:graphic>
      </p:graphicFrame>
      <p:sp>
        <p:nvSpPr>
          <p:cNvPr id="12" name="Rectángulo 11"/>
          <p:cNvSpPr/>
          <p:nvPr/>
        </p:nvSpPr>
        <p:spPr>
          <a:xfrm>
            <a:off x="-34636" y="5153561"/>
            <a:ext cx="8873836" cy="1323439"/>
          </a:xfrm>
          <a:prstGeom prst="rect">
            <a:avLst/>
          </a:prstGeom>
        </p:spPr>
        <p:txBody>
          <a:bodyPr wrap="square">
            <a:spAutoFit/>
          </a:bodyPr>
          <a:lstStyle/>
          <a:p>
            <a:pPr marL="457200" algn="just">
              <a:spcBef>
                <a:spcPts val="600"/>
              </a:spcBef>
              <a:spcAft>
                <a:spcPts val="0"/>
              </a:spcAft>
            </a:pPr>
            <a:r>
              <a:rPr lang="es-ES_tradnl" sz="2000" dirty="0">
                <a:latin typeface="+mn-lt"/>
                <a:ea typeface="Times New Roman" panose="02020603050405020304" pitchFamily="18" charset="0"/>
              </a:rPr>
              <a:t>Esta clase tiene como atributos las coordenadas x e y del punto. Los métodos son las operaciones de acceso a cada uno de los atributos y el método desplaza que calcula, conocidos </a:t>
            </a:r>
            <a:r>
              <a:rPr lang="es-ES_tradnl" sz="2000" dirty="0">
                <a:latin typeface="+mn-lt"/>
                <a:ea typeface="Times New Roman" panose="02020603050405020304" pitchFamily="18" charset="0"/>
                <a:sym typeface="Symbol" panose="05050102010706020507" pitchFamily="18" charset="2"/>
              </a:rPr>
              <a:t></a:t>
            </a:r>
            <a:r>
              <a:rPr lang="es-ES_tradnl" sz="2000" dirty="0">
                <a:latin typeface="+mn-lt"/>
                <a:ea typeface="Times New Roman" panose="02020603050405020304" pitchFamily="18" charset="0"/>
              </a:rPr>
              <a:t>x e </a:t>
            </a:r>
            <a:r>
              <a:rPr lang="es-ES_tradnl" sz="2000" dirty="0">
                <a:latin typeface="+mn-lt"/>
                <a:ea typeface="Times New Roman" panose="02020603050405020304" pitchFamily="18" charset="0"/>
                <a:sym typeface="Symbol" panose="05050102010706020507" pitchFamily="18" charset="2"/>
              </a:rPr>
              <a:t></a:t>
            </a:r>
            <a:r>
              <a:rPr lang="es-ES_tradnl" sz="2000" dirty="0">
                <a:latin typeface="+mn-lt"/>
                <a:ea typeface="Times New Roman" panose="02020603050405020304" pitchFamily="18" charset="0"/>
              </a:rPr>
              <a:t>y,  las nuevas coordenadas del punto.</a:t>
            </a:r>
            <a:endParaRPr lang="es-MX" sz="2000" dirty="0">
              <a:effectLst/>
              <a:latin typeface="+mn-lt"/>
              <a:ea typeface="Times New Roman" panose="02020603050405020304" pitchFamily="18" charset="0"/>
            </a:endParaRPr>
          </a:p>
        </p:txBody>
      </p:sp>
      <p:sp>
        <p:nvSpPr>
          <p:cNvPr id="13" name="Rectángulo 12"/>
          <p:cNvSpPr/>
          <p:nvPr/>
        </p:nvSpPr>
        <p:spPr>
          <a:xfrm>
            <a:off x="512618" y="401995"/>
            <a:ext cx="3637534" cy="769441"/>
          </a:xfrm>
          <a:prstGeom prst="rect">
            <a:avLst/>
          </a:prstGeom>
        </p:spPr>
        <p:txBody>
          <a:bodyPr wrap="none">
            <a:spAutoFit/>
          </a:bodyPr>
          <a:lstStyle/>
          <a:p>
            <a:pPr eaLnBrk="1" hangingPunct="1"/>
            <a:r>
              <a:rPr lang="es-ES_tradnl" altLang="es-MX" sz="4400" b="1" dirty="0">
                <a:latin typeface="+mj-lt"/>
              </a:rPr>
              <a:t>4</a:t>
            </a:r>
            <a:r>
              <a:rPr lang="es-ES_tradnl" altLang="es-MX" sz="4400" b="1" dirty="0" smtClean="0">
                <a:latin typeface="+mj-lt"/>
              </a:rPr>
              <a:t>.5 Ejemplos</a:t>
            </a:r>
            <a:endParaRPr lang="es-ES_tradnl" altLang="es-MX" sz="4400" b="1" dirty="0">
              <a:latin typeface="+mj-lt"/>
            </a:endParaRPr>
          </a:p>
        </p:txBody>
      </p:sp>
    </p:spTree>
    <p:extLst>
      <p:ext uri="{BB962C8B-B14F-4D97-AF65-F5344CB8AC3E}">
        <p14:creationId xmlns:p14="http://schemas.microsoft.com/office/powerpoint/2010/main" val="2878140869"/>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32</a:t>
            </a:fld>
            <a:endParaRPr lang="en-US" altLang="es-MX"/>
          </a:p>
        </p:txBody>
      </p:sp>
      <p:sp>
        <p:nvSpPr>
          <p:cNvPr id="6" name="Rectángulo 5"/>
          <p:cNvSpPr/>
          <p:nvPr/>
        </p:nvSpPr>
        <p:spPr>
          <a:xfrm>
            <a:off x="990600" y="1094071"/>
            <a:ext cx="8839200" cy="5632311"/>
          </a:xfrm>
          <a:prstGeom prst="rect">
            <a:avLst/>
          </a:prstGeom>
        </p:spPr>
        <p:txBody>
          <a:bodyPr wrap="square">
            <a:spAutoFit/>
          </a:bodyPr>
          <a:lstStyle/>
          <a:p>
            <a:r>
              <a:rPr lang="es-MX" dirty="0" err="1">
                <a:solidFill>
                  <a:srgbClr val="8000FF"/>
                </a:solidFill>
                <a:latin typeface="Courier New" panose="02070309020205020404" pitchFamily="49" charset="0"/>
              </a:rPr>
              <a:t>class</a:t>
            </a:r>
            <a:r>
              <a:rPr lang="es-MX" dirty="0">
                <a:solidFill>
                  <a:srgbClr val="000000"/>
                </a:solidFill>
                <a:latin typeface="Courier New" panose="02070309020205020404" pitchFamily="49" charset="0"/>
              </a:rPr>
              <a:t> Punto</a:t>
            </a:r>
            <a:r>
              <a:rPr lang="es-MX" b="1" dirty="0" smtClean="0">
                <a:solidFill>
                  <a:srgbClr val="000080"/>
                </a:solidFill>
                <a:latin typeface="Courier New" panose="02070309020205020404" pitchFamily="49" charset="0"/>
              </a:rPr>
              <a:t>{</a:t>
            </a:r>
            <a:endParaRPr lang="es-MX" dirty="0" smtClean="0">
              <a:solidFill>
                <a:srgbClr val="8000FF"/>
              </a:solidFill>
              <a:latin typeface="Courier New" panose="02070309020205020404" pitchFamily="49" charset="0"/>
            </a:endParaRPr>
          </a:p>
          <a:p>
            <a:pPr lvl="1"/>
            <a:r>
              <a:rPr lang="es-MX" dirty="0" err="1" smtClean="0">
                <a:solidFill>
                  <a:srgbClr val="8000FF"/>
                </a:solidFill>
                <a:latin typeface="Courier New" panose="02070309020205020404" pitchFamily="49" charset="0"/>
              </a:rPr>
              <a:t>private</a:t>
            </a:r>
            <a:r>
              <a:rPr lang="es-MX" dirty="0" smtClean="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double</a:t>
            </a:r>
            <a:r>
              <a:rPr lang="es-MX" dirty="0">
                <a:solidFill>
                  <a:srgbClr val="000000"/>
                </a:solidFill>
                <a:latin typeface="Courier New" panose="02070309020205020404" pitchFamily="49" charset="0"/>
              </a:rPr>
              <a:t> x</a:t>
            </a:r>
            <a:r>
              <a:rPr lang="es-MX" b="1" dirty="0" smtClean="0">
                <a:solidFill>
                  <a:srgbClr val="000080"/>
                </a:solidFill>
                <a:latin typeface="Courier New" panose="02070309020205020404" pitchFamily="49" charset="0"/>
              </a:rPr>
              <a:t>, </a:t>
            </a:r>
            <a:r>
              <a:rPr lang="es-MX" dirty="0" smtClean="0">
                <a:solidFill>
                  <a:srgbClr val="000000"/>
                </a:solidFill>
                <a:latin typeface="Courier New" panose="02070309020205020404" pitchFamily="49" charset="0"/>
              </a:rPr>
              <a:t>y</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pPr lvl="1"/>
            <a:endParaRPr lang="es-MX" dirty="0" smtClean="0">
              <a:solidFill>
                <a:srgbClr val="000000"/>
              </a:solidFill>
              <a:latin typeface="Courier New" panose="02070309020205020404" pitchFamily="49" charset="0"/>
            </a:endParaRPr>
          </a:p>
          <a:p>
            <a:pPr lvl="1"/>
            <a:r>
              <a:rPr lang="es-MX" dirty="0" err="1" smtClean="0">
                <a:solidFill>
                  <a:srgbClr val="8000FF"/>
                </a:solidFill>
                <a:latin typeface="Courier New" panose="02070309020205020404" pitchFamily="49" charset="0"/>
              </a:rPr>
              <a:t>public</a:t>
            </a:r>
            <a:r>
              <a:rPr lang="es-MX" dirty="0" smtClean="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double</a:t>
            </a:r>
            <a:r>
              <a:rPr lang="es-MX" dirty="0">
                <a:solidFill>
                  <a:srgbClr val="000000"/>
                </a:solidFill>
                <a:latin typeface="Courier New" panose="02070309020205020404" pitchFamily="49" charset="0"/>
              </a:rPr>
              <a:t> </a:t>
            </a:r>
            <a:r>
              <a:rPr lang="es-MX" dirty="0" err="1">
                <a:solidFill>
                  <a:srgbClr val="000000"/>
                </a:solidFill>
                <a:latin typeface="Courier New" panose="02070309020205020404" pitchFamily="49" charset="0"/>
              </a:rPr>
              <a:t>getX</a:t>
            </a:r>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 </a:t>
            </a:r>
          </a:p>
          <a:p>
            <a:pPr lvl="1"/>
            <a:r>
              <a:rPr lang="es-MX" b="1" dirty="0" smtClean="0">
                <a:solidFill>
                  <a:srgbClr val="0000FF"/>
                </a:solidFill>
                <a:latin typeface="Courier New" panose="02070309020205020404" pitchFamily="49" charset="0"/>
              </a:rPr>
              <a:t>	</a:t>
            </a:r>
            <a:r>
              <a:rPr lang="es-MX" b="1" dirty="0" err="1" smtClean="0">
                <a:solidFill>
                  <a:srgbClr val="0000FF"/>
                </a:solidFill>
                <a:latin typeface="Courier New" panose="02070309020205020404" pitchFamily="49" charset="0"/>
              </a:rPr>
              <a:t>return</a:t>
            </a:r>
            <a:r>
              <a:rPr lang="es-MX" dirty="0" smtClean="0">
                <a:solidFill>
                  <a:srgbClr val="000000"/>
                </a:solidFill>
                <a:latin typeface="Courier New" panose="02070309020205020404" pitchFamily="49" charset="0"/>
              </a:rPr>
              <a:t> </a:t>
            </a:r>
            <a:r>
              <a:rPr lang="es-MX" dirty="0">
                <a:solidFill>
                  <a:srgbClr val="000000"/>
                </a:solidFill>
                <a:latin typeface="Courier New" panose="02070309020205020404" pitchFamily="49" charset="0"/>
              </a:rPr>
              <a:t>x</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pPr lvl="1"/>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 </a:t>
            </a:r>
          </a:p>
          <a:p>
            <a:pPr lvl="1"/>
            <a:r>
              <a:rPr lang="es-MX" dirty="0" err="1" smtClean="0">
                <a:solidFill>
                  <a:srgbClr val="8000FF"/>
                </a:solidFill>
                <a:latin typeface="Courier New" panose="02070309020205020404" pitchFamily="49" charset="0"/>
              </a:rPr>
              <a:t>public</a:t>
            </a:r>
            <a:r>
              <a:rPr lang="es-MX" dirty="0" smtClean="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void</a:t>
            </a:r>
            <a:r>
              <a:rPr lang="es-MX" dirty="0">
                <a:solidFill>
                  <a:srgbClr val="000000"/>
                </a:solidFill>
                <a:latin typeface="Courier New" panose="02070309020205020404" pitchFamily="49" charset="0"/>
              </a:rPr>
              <a:t> </a:t>
            </a:r>
            <a:r>
              <a:rPr lang="es-MX" dirty="0" err="1">
                <a:solidFill>
                  <a:srgbClr val="000000"/>
                </a:solidFill>
                <a:latin typeface="Courier New" panose="02070309020205020404" pitchFamily="49" charset="0"/>
              </a:rPr>
              <a:t>setX</a:t>
            </a:r>
            <a:r>
              <a:rPr lang="es-MX" b="1" dirty="0">
                <a:solidFill>
                  <a:srgbClr val="000080"/>
                </a:solidFill>
                <a:latin typeface="Courier New" panose="02070309020205020404" pitchFamily="49" charset="0"/>
              </a:rPr>
              <a:t>(</a:t>
            </a:r>
            <a:r>
              <a:rPr lang="es-MX" dirty="0" err="1">
                <a:solidFill>
                  <a:srgbClr val="8000FF"/>
                </a:solidFill>
                <a:latin typeface="Courier New" panose="02070309020205020404" pitchFamily="49" charset="0"/>
              </a:rPr>
              <a:t>double</a:t>
            </a:r>
            <a:r>
              <a:rPr lang="es-MX" dirty="0">
                <a:solidFill>
                  <a:srgbClr val="000000"/>
                </a:solidFill>
                <a:latin typeface="Courier New" panose="02070309020205020404" pitchFamily="49" charset="0"/>
              </a:rPr>
              <a:t> </a:t>
            </a:r>
            <a:r>
              <a:rPr lang="es-MX" dirty="0" err="1">
                <a:solidFill>
                  <a:srgbClr val="000000"/>
                </a:solidFill>
                <a:latin typeface="Courier New" panose="02070309020205020404" pitchFamily="49" charset="0"/>
              </a:rPr>
              <a:t>newX</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pPr lvl="1"/>
            <a:r>
              <a:rPr lang="es-MX" dirty="0" smtClean="0">
                <a:solidFill>
                  <a:srgbClr val="000000"/>
                </a:solidFill>
                <a:latin typeface="Courier New" panose="02070309020205020404" pitchFamily="49" charset="0"/>
              </a:rPr>
              <a:t>	x</a:t>
            </a:r>
            <a:r>
              <a:rPr lang="es-MX" b="1" dirty="0" smtClean="0">
                <a:solidFill>
                  <a:srgbClr val="000080"/>
                </a:solidFill>
                <a:latin typeface="Courier New" panose="02070309020205020404" pitchFamily="49" charset="0"/>
              </a:rPr>
              <a:t>=</a:t>
            </a:r>
            <a:r>
              <a:rPr lang="es-MX" dirty="0" err="1" smtClean="0">
                <a:solidFill>
                  <a:srgbClr val="000000"/>
                </a:solidFill>
                <a:latin typeface="Courier New" panose="02070309020205020404" pitchFamily="49" charset="0"/>
              </a:rPr>
              <a:t>newX</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pPr lvl="1"/>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 </a:t>
            </a:r>
          </a:p>
          <a:p>
            <a:pPr lvl="1"/>
            <a:r>
              <a:rPr lang="es-MX" dirty="0" err="1" smtClean="0">
                <a:solidFill>
                  <a:srgbClr val="8000FF"/>
                </a:solidFill>
                <a:latin typeface="Courier New" panose="02070309020205020404" pitchFamily="49" charset="0"/>
              </a:rPr>
              <a:t>public</a:t>
            </a:r>
            <a:r>
              <a:rPr lang="es-MX" dirty="0" smtClean="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double</a:t>
            </a:r>
            <a:r>
              <a:rPr lang="es-MX" dirty="0">
                <a:solidFill>
                  <a:srgbClr val="000000"/>
                </a:solidFill>
                <a:latin typeface="Courier New" panose="02070309020205020404" pitchFamily="49" charset="0"/>
              </a:rPr>
              <a:t> </a:t>
            </a:r>
            <a:r>
              <a:rPr lang="es-MX" dirty="0" err="1">
                <a:solidFill>
                  <a:srgbClr val="000000"/>
                </a:solidFill>
                <a:latin typeface="Courier New" panose="02070309020205020404" pitchFamily="49" charset="0"/>
              </a:rPr>
              <a:t>getY</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pPr lvl="1"/>
            <a:r>
              <a:rPr lang="es-MX" b="1" dirty="0" smtClean="0">
                <a:solidFill>
                  <a:srgbClr val="0000FF"/>
                </a:solidFill>
                <a:latin typeface="Courier New" panose="02070309020205020404" pitchFamily="49" charset="0"/>
              </a:rPr>
              <a:t>	</a:t>
            </a:r>
            <a:r>
              <a:rPr lang="es-MX" b="1" dirty="0" err="1" smtClean="0">
                <a:solidFill>
                  <a:srgbClr val="0000FF"/>
                </a:solidFill>
                <a:latin typeface="Courier New" panose="02070309020205020404" pitchFamily="49" charset="0"/>
              </a:rPr>
              <a:t>return</a:t>
            </a:r>
            <a:r>
              <a:rPr lang="es-MX" dirty="0" smtClean="0">
                <a:solidFill>
                  <a:srgbClr val="000000"/>
                </a:solidFill>
                <a:latin typeface="Courier New" panose="02070309020205020404" pitchFamily="49" charset="0"/>
              </a:rPr>
              <a:t> </a:t>
            </a:r>
            <a:r>
              <a:rPr lang="es-MX" dirty="0">
                <a:solidFill>
                  <a:srgbClr val="000000"/>
                </a:solidFill>
                <a:latin typeface="Courier New" panose="02070309020205020404" pitchFamily="49" charset="0"/>
              </a:rPr>
              <a:t>y</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pPr lvl="1"/>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 </a:t>
            </a:r>
          </a:p>
          <a:p>
            <a:pPr lvl="1"/>
            <a:r>
              <a:rPr lang="es-MX" dirty="0" err="1" smtClean="0">
                <a:solidFill>
                  <a:srgbClr val="8000FF"/>
                </a:solidFill>
                <a:latin typeface="Courier New" panose="02070309020205020404" pitchFamily="49" charset="0"/>
              </a:rPr>
              <a:t>public</a:t>
            </a:r>
            <a:r>
              <a:rPr lang="es-MX" dirty="0" smtClean="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void</a:t>
            </a:r>
            <a:r>
              <a:rPr lang="es-MX" dirty="0">
                <a:solidFill>
                  <a:srgbClr val="000000"/>
                </a:solidFill>
                <a:latin typeface="Courier New" panose="02070309020205020404" pitchFamily="49" charset="0"/>
              </a:rPr>
              <a:t> </a:t>
            </a:r>
            <a:r>
              <a:rPr lang="es-MX" dirty="0" err="1">
                <a:solidFill>
                  <a:srgbClr val="000000"/>
                </a:solidFill>
                <a:latin typeface="Courier New" panose="02070309020205020404" pitchFamily="49" charset="0"/>
              </a:rPr>
              <a:t>setY</a:t>
            </a:r>
            <a:r>
              <a:rPr lang="es-MX" b="1" dirty="0">
                <a:solidFill>
                  <a:srgbClr val="000080"/>
                </a:solidFill>
                <a:latin typeface="Courier New" panose="02070309020205020404" pitchFamily="49" charset="0"/>
              </a:rPr>
              <a:t>(</a:t>
            </a:r>
            <a:r>
              <a:rPr lang="es-MX" dirty="0" err="1">
                <a:solidFill>
                  <a:srgbClr val="8000FF"/>
                </a:solidFill>
                <a:latin typeface="Courier New" panose="02070309020205020404" pitchFamily="49" charset="0"/>
              </a:rPr>
              <a:t>double</a:t>
            </a:r>
            <a:r>
              <a:rPr lang="es-MX" dirty="0">
                <a:solidFill>
                  <a:srgbClr val="000000"/>
                </a:solidFill>
                <a:latin typeface="Courier New" panose="02070309020205020404" pitchFamily="49" charset="0"/>
              </a:rPr>
              <a:t> </a:t>
            </a:r>
            <a:r>
              <a:rPr lang="es-MX" dirty="0" err="1">
                <a:solidFill>
                  <a:srgbClr val="000000"/>
                </a:solidFill>
                <a:latin typeface="Courier New" panose="02070309020205020404" pitchFamily="49" charset="0"/>
              </a:rPr>
              <a:t>newY</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pPr lvl="1"/>
            <a:r>
              <a:rPr lang="es-MX" dirty="0" smtClean="0">
                <a:solidFill>
                  <a:srgbClr val="000000"/>
                </a:solidFill>
                <a:latin typeface="Courier New" panose="02070309020205020404" pitchFamily="49" charset="0"/>
              </a:rPr>
              <a:t>	y</a:t>
            </a:r>
            <a:r>
              <a:rPr lang="es-MX" b="1" dirty="0" smtClean="0">
                <a:solidFill>
                  <a:srgbClr val="000080"/>
                </a:solidFill>
                <a:latin typeface="Courier New" panose="02070309020205020404" pitchFamily="49" charset="0"/>
              </a:rPr>
              <a:t>=</a:t>
            </a:r>
            <a:r>
              <a:rPr lang="es-MX" dirty="0" err="1" smtClean="0">
                <a:solidFill>
                  <a:srgbClr val="000000"/>
                </a:solidFill>
                <a:latin typeface="Courier New" panose="02070309020205020404" pitchFamily="49" charset="0"/>
              </a:rPr>
              <a:t>newY</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pPr lvl="1"/>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 </a:t>
            </a:r>
          </a:p>
          <a:p>
            <a:pPr lvl="1"/>
            <a:r>
              <a:rPr lang="es-MX" dirty="0" err="1" smtClean="0">
                <a:solidFill>
                  <a:srgbClr val="8000FF"/>
                </a:solidFill>
                <a:latin typeface="Courier New" panose="02070309020205020404" pitchFamily="49" charset="0"/>
              </a:rPr>
              <a:t>public</a:t>
            </a:r>
            <a:r>
              <a:rPr lang="es-MX" dirty="0" smtClean="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void</a:t>
            </a:r>
            <a:r>
              <a:rPr lang="es-MX" dirty="0">
                <a:solidFill>
                  <a:srgbClr val="000000"/>
                </a:solidFill>
                <a:latin typeface="Courier New" panose="02070309020205020404" pitchFamily="49" charset="0"/>
              </a:rPr>
              <a:t> desplaza </a:t>
            </a:r>
            <a:r>
              <a:rPr lang="es-MX" b="1" dirty="0">
                <a:solidFill>
                  <a:srgbClr val="000080"/>
                </a:solidFill>
                <a:latin typeface="Courier New" panose="02070309020205020404" pitchFamily="49" charset="0"/>
              </a:rPr>
              <a:t>(</a:t>
            </a:r>
            <a:r>
              <a:rPr lang="es-MX" dirty="0" err="1">
                <a:solidFill>
                  <a:srgbClr val="8000FF"/>
                </a:solidFill>
                <a:latin typeface="Courier New" panose="02070309020205020404" pitchFamily="49" charset="0"/>
              </a:rPr>
              <a:t>double</a:t>
            </a:r>
            <a:r>
              <a:rPr lang="es-MX" dirty="0">
                <a:solidFill>
                  <a:srgbClr val="000000"/>
                </a:solidFill>
                <a:latin typeface="Courier New" panose="02070309020205020404" pitchFamily="49" charset="0"/>
              </a:rPr>
              <a:t> dx</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r>
              <a:rPr lang="es-MX" dirty="0" err="1">
                <a:solidFill>
                  <a:srgbClr val="8000FF"/>
                </a:solidFill>
                <a:latin typeface="Courier New" panose="02070309020205020404" pitchFamily="49" charset="0"/>
              </a:rPr>
              <a:t>double</a:t>
            </a:r>
            <a:r>
              <a:rPr lang="es-MX" dirty="0">
                <a:solidFill>
                  <a:srgbClr val="000000"/>
                </a:solidFill>
                <a:latin typeface="Courier New" panose="02070309020205020404" pitchFamily="49" charset="0"/>
              </a:rPr>
              <a:t> </a:t>
            </a:r>
            <a:r>
              <a:rPr lang="es-MX" dirty="0" err="1">
                <a:solidFill>
                  <a:srgbClr val="000000"/>
                </a:solidFill>
                <a:latin typeface="Courier New" panose="02070309020205020404" pitchFamily="49" charset="0"/>
              </a:rPr>
              <a:t>dy</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pPr lvl="2"/>
            <a:r>
              <a:rPr lang="es-MX" dirty="0" smtClean="0">
                <a:solidFill>
                  <a:srgbClr val="000000"/>
                </a:solidFill>
                <a:latin typeface="Courier New" panose="02070309020205020404" pitchFamily="49" charset="0"/>
              </a:rPr>
              <a:t>x </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x </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dx</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pPr lvl="2"/>
            <a:r>
              <a:rPr lang="es-MX" dirty="0" smtClean="0">
                <a:solidFill>
                  <a:srgbClr val="000000"/>
                </a:solidFill>
                <a:latin typeface="Courier New" panose="02070309020205020404" pitchFamily="49" charset="0"/>
              </a:rPr>
              <a:t>y </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y </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r>
              <a:rPr lang="es-MX" dirty="0" err="1">
                <a:solidFill>
                  <a:srgbClr val="000000"/>
                </a:solidFill>
                <a:latin typeface="Courier New" panose="02070309020205020404" pitchFamily="49" charset="0"/>
              </a:rPr>
              <a:t>dy</a:t>
            </a:r>
            <a:r>
              <a:rPr lang="es-MX" b="1" dirty="0">
                <a:solidFill>
                  <a:srgbClr val="000080"/>
                </a:solidFill>
                <a:latin typeface="Courier New" panose="02070309020205020404" pitchFamily="49" charset="0"/>
              </a:rPr>
              <a:t>;</a:t>
            </a:r>
            <a:r>
              <a:rPr lang="es-MX" dirty="0">
                <a:solidFill>
                  <a:srgbClr val="000000"/>
                </a:solidFill>
                <a:latin typeface="Courier New" panose="02070309020205020404" pitchFamily="49" charset="0"/>
              </a:rPr>
              <a:t> </a:t>
            </a:r>
            <a:endParaRPr lang="es-MX" dirty="0" smtClean="0">
              <a:solidFill>
                <a:srgbClr val="000000"/>
              </a:solidFill>
              <a:latin typeface="Courier New" panose="02070309020205020404" pitchFamily="49" charset="0"/>
            </a:endParaRPr>
          </a:p>
          <a:p>
            <a:pPr lvl="1"/>
            <a:r>
              <a:rPr lang="es-MX" b="1" dirty="0" smtClean="0">
                <a:solidFill>
                  <a:srgbClr val="000080"/>
                </a:solidFill>
                <a:latin typeface="Courier New" panose="02070309020205020404" pitchFamily="49" charset="0"/>
              </a:rPr>
              <a:t>}</a:t>
            </a:r>
            <a:r>
              <a:rPr lang="es-MX" dirty="0" smtClean="0">
                <a:solidFill>
                  <a:srgbClr val="000000"/>
                </a:solidFill>
                <a:latin typeface="Courier New" panose="02070309020205020404" pitchFamily="49" charset="0"/>
              </a:rPr>
              <a:t> </a:t>
            </a:r>
          </a:p>
          <a:p>
            <a:r>
              <a:rPr lang="es-MX" b="1" dirty="0" smtClean="0">
                <a:solidFill>
                  <a:srgbClr val="000080"/>
                </a:solidFill>
                <a:latin typeface="Courier New" panose="02070309020205020404" pitchFamily="49" charset="0"/>
              </a:rPr>
              <a:t>}</a:t>
            </a:r>
            <a:endParaRPr lang="es-MX" dirty="0">
              <a:effectLst/>
            </a:endParaRPr>
          </a:p>
        </p:txBody>
      </p:sp>
      <p:sp>
        <p:nvSpPr>
          <p:cNvPr id="7" name="Rectángulo 6"/>
          <p:cNvSpPr/>
          <p:nvPr/>
        </p:nvSpPr>
        <p:spPr>
          <a:xfrm>
            <a:off x="533400" y="374285"/>
            <a:ext cx="3637534" cy="769441"/>
          </a:xfrm>
          <a:prstGeom prst="rect">
            <a:avLst/>
          </a:prstGeom>
        </p:spPr>
        <p:txBody>
          <a:bodyPr wrap="none">
            <a:spAutoFit/>
          </a:bodyPr>
          <a:lstStyle/>
          <a:p>
            <a:pPr eaLnBrk="1" hangingPunct="1"/>
            <a:r>
              <a:rPr lang="es-ES_tradnl" altLang="es-MX" sz="4400" b="1" dirty="0">
                <a:latin typeface="+mj-lt"/>
              </a:rPr>
              <a:t>4</a:t>
            </a:r>
            <a:r>
              <a:rPr lang="es-ES_tradnl" altLang="es-MX" sz="4400" b="1" dirty="0" smtClean="0">
                <a:latin typeface="+mj-lt"/>
              </a:rPr>
              <a:t>.5 Ejemplos</a:t>
            </a:r>
            <a:endParaRPr lang="es-ES_tradnl" altLang="es-MX" sz="4400" b="1" dirty="0">
              <a:latin typeface="+mj-lt"/>
            </a:endParaRPr>
          </a:p>
        </p:txBody>
      </p:sp>
    </p:spTree>
    <p:extLst>
      <p:ext uri="{BB962C8B-B14F-4D97-AF65-F5344CB8AC3E}">
        <p14:creationId xmlns:p14="http://schemas.microsoft.com/office/powerpoint/2010/main" val="98866266"/>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3D1AED1-020E-42A8-919F-F35B8DD684A8}" type="slidenum">
              <a:rPr lang="en-US" altLang="es-MX">
                <a:latin typeface="Arial Black" panose="020B0A04020102020204" pitchFamily="34" charset="0"/>
              </a:rPr>
              <a:pPr/>
              <a:t>33</a:t>
            </a:fld>
            <a:endParaRPr lang="en-US" altLang="es-MX">
              <a:latin typeface="Arial Black" panose="020B0A04020102020204" pitchFamily="34" charset="0"/>
            </a:endParaRPr>
          </a:p>
        </p:txBody>
      </p:sp>
      <p:sp>
        <p:nvSpPr>
          <p:cNvPr id="32771" name="Rectangle 4"/>
          <p:cNvSpPr>
            <a:spLocks noGrp="1" noChangeArrowheads="1"/>
          </p:cNvSpPr>
          <p:nvPr>
            <p:ph type="title"/>
          </p:nvPr>
        </p:nvSpPr>
        <p:spPr>
          <a:xfrm>
            <a:off x="381000" y="241935"/>
            <a:ext cx="8229600" cy="1371600"/>
          </a:xfrm>
        </p:spPr>
        <p:txBody>
          <a:bodyPr/>
          <a:lstStyle/>
          <a:p>
            <a:pPr algn="ctr" eaLnBrk="1" hangingPunct="1"/>
            <a:r>
              <a:rPr lang="en-US" altLang="es-MX" dirty="0" err="1" smtClean="0"/>
              <a:t>Conclusiones</a:t>
            </a:r>
            <a:endParaRPr lang="en-US" altLang="es-MX" dirty="0" smtClean="0"/>
          </a:p>
        </p:txBody>
      </p:sp>
      <p:sp>
        <p:nvSpPr>
          <p:cNvPr id="176133" name="Rectangle 5"/>
          <p:cNvSpPr>
            <a:spLocks noChangeArrowheads="1"/>
          </p:cNvSpPr>
          <p:nvPr/>
        </p:nvSpPr>
        <p:spPr bwMode="auto">
          <a:xfrm>
            <a:off x="942109" y="1623690"/>
            <a:ext cx="82296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tabLst>
                <a:tab pos="457200" algn="r"/>
                <a:tab pos="2743200" algn="ctr"/>
                <a:tab pos="5486400" algn="r"/>
              </a:tabLst>
              <a:defRPr>
                <a:solidFill>
                  <a:schemeClr val="tx1"/>
                </a:solidFill>
                <a:latin typeface="Arial" panose="020B0604020202020204" pitchFamily="34" charset="0"/>
              </a:defRPr>
            </a:lvl1pPr>
            <a:lvl2pPr marL="742950" indent="-285750">
              <a:tabLst>
                <a:tab pos="457200" algn="r"/>
                <a:tab pos="2743200" algn="ctr"/>
                <a:tab pos="5486400" algn="r"/>
              </a:tabLst>
              <a:defRPr>
                <a:solidFill>
                  <a:schemeClr val="tx1"/>
                </a:solidFill>
                <a:latin typeface="Arial" panose="020B0604020202020204" pitchFamily="34" charset="0"/>
              </a:defRPr>
            </a:lvl2pPr>
            <a:lvl3pPr marL="1143000" indent="-228600">
              <a:tabLst>
                <a:tab pos="457200" algn="r"/>
                <a:tab pos="2743200" algn="ctr"/>
                <a:tab pos="5486400" algn="r"/>
              </a:tabLst>
              <a:defRPr>
                <a:solidFill>
                  <a:schemeClr val="tx1"/>
                </a:solidFill>
                <a:latin typeface="Arial" panose="020B0604020202020204" pitchFamily="34" charset="0"/>
              </a:defRPr>
            </a:lvl3pPr>
            <a:lvl4pPr marL="1600200" indent="-228600">
              <a:tabLst>
                <a:tab pos="457200" algn="r"/>
                <a:tab pos="2743200" algn="ctr"/>
                <a:tab pos="5486400" algn="r"/>
              </a:tabLst>
              <a:defRPr>
                <a:solidFill>
                  <a:schemeClr val="tx1"/>
                </a:solidFill>
                <a:latin typeface="Arial" panose="020B0604020202020204" pitchFamily="34" charset="0"/>
              </a:defRPr>
            </a:lvl4pPr>
            <a:lvl5pPr marL="2057400" indent="-228600">
              <a:tabLst>
                <a:tab pos="457200" algn="r"/>
                <a:tab pos="2743200" algn="ctr"/>
                <a:tab pos="5486400" algn="r"/>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r"/>
                <a:tab pos="2743200" algn="ctr"/>
                <a:tab pos="5486400" algn="r"/>
              </a:tabLst>
              <a:defRPr>
                <a:solidFill>
                  <a:schemeClr val="tx1"/>
                </a:solidFill>
                <a:latin typeface="Arial" panose="020B0604020202020204" pitchFamily="34" charset="0"/>
              </a:defRPr>
            </a:lvl9pPr>
          </a:lstStyle>
          <a:p>
            <a:r>
              <a:rPr lang="es-ES_tradnl" sz="3600" dirty="0"/>
              <a:t>Se ha </a:t>
            </a:r>
            <a:r>
              <a:rPr lang="es-ES_tradnl" sz="3600" dirty="0" smtClean="0"/>
              <a:t>visto </a:t>
            </a:r>
            <a:r>
              <a:rPr lang="es-ES_tradnl" sz="3600" dirty="0"/>
              <a:t>en la </a:t>
            </a:r>
            <a:r>
              <a:rPr lang="es-ES_tradnl" sz="3600" dirty="0" smtClean="0"/>
              <a:t>conferencia</a:t>
            </a:r>
            <a:r>
              <a:rPr lang="es-ES_tradnl" sz="3600" dirty="0"/>
              <a:t>:</a:t>
            </a:r>
            <a:endParaRPr lang="es-MX" sz="3600" dirty="0"/>
          </a:p>
          <a:p>
            <a:pPr marL="342900" indent="-342900" eaLnBrk="1" hangingPunct="1">
              <a:buFont typeface="Arial" panose="020B0604020202020204" pitchFamily="34" charset="0"/>
              <a:buChar char="•"/>
            </a:pPr>
            <a:r>
              <a:rPr lang="es-ES_tradnl" altLang="es-MX" sz="3600" dirty="0" smtClean="0">
                <a:latin typeface="+mj-lt"/>
              </a:rPr>
              <a:t>Concepto de clase</a:t>
            </a:r>
          </a:p>
          <a:p>
            <a:pPr marL="342900" indent="-342900" eaLnBrk="1" hangingPunct="1">
              <a:buFont typeface="Arial" panose="020B0604020202020204" pitchFamily="34" charset="0"/>
              <a:buChar char="•"/>
            </a:pPr>
            <a:r>
              <a:rPr lang="es-ES_tradnl" altLang="es-MX" sz="3600" dirty="0" smtClean="0">
                <a:latin typeface="+mj-lt"/>
              </a:rPr>
              <a:t>Definición</a:t>
            </a:r>
          </a:p>
          <a:p>
            <a:pPr marL="342900" indent="-342900" eaLnBrk="1" hangingPunct="1">
              <a:buFont typeface="Arial" panose="020B0604020202020204" pitchFamily="34" charset="0"/>
              <a:buChar char="•"/>
            </a:pPr>
            <a:r>
              <a:rPr lang="es-ES_tradnl" altLang="es-MX" sz="3600" dirty="0" smtClean="0">
                <a:latin typeface="+mj-lt"/>
              </a:rPr>
              <a:t>Modificadores de acceso</a:t>
            </a:r>
          </a:p>
          <a:p>
            <a:pPr marL="342900" indent="-342900" eaLnBrk="1" hangingPunct="1">
              <a:buFont typeface="Arial" panose="020B0604020202020204" pitchFamily="34" charset="0"/>
              <a:buChar char="•"/>
            </a:pPr>
            <a:r>
              <a:rPr lang="es-ES_tradnl" altLang="es-MX" sz="3600" dirty="0" smtClean="0">
                <a:latin typeface="+mj-lt"/>
              </a:rPr>
              <a:t>Atributos y Métodos</a:t>
            </a:r>
          </a:p>
          <a:p>
            <a:pPr marL="342900" indent="-342900" eaLnBrk="1" hangingPunct="1">
              <a:buFont typeface="Arial" panose="020B0604020202020204" pitchFamily="34" charset="0"/>
              <a:buChar char="•"/>
            </a:pPr>
            <a:r>
              <a:rPr lang="es-ES_tradnl" altLang="es-MX" sz="3600" dirty="0" smtClean="0">
                <a:latin typeface="+mj-lt"/>
              </a:rPr>
              <a:t>Constructores</a:t>
            </a:r>
            <a:endParaRPr lang="es-ES_tradnl" altLang="es-MX" sz="3600" dirty="0" smtClean="0">
              <a:latin typeface="+mj-lt"/>
            </a:endParaRPr>
          </a:p>
          <a:p>
            <a:pPr marL="342900" indent="-342900" eaLnBrk="1" hangingPunct="1">
              <a:buFont typeface="Arial" panose="020B0604020202020204" pitchFamily="34" charset="0"/>
              <a:buChar char="•"/>
            </a:pPr>
            <a:r>
              <a:rPr lang="es-ES_tradnl" altLang="es-MX" sz="3600" dirty="0" smtClean="0">
                <a:latin typeface="+mj-lt"/>
              </a:rPr>
              <a:t>Algunas clases útiles de Java</a:t>
            </a:r>
            <a:endParaRPr lang="es-ES_tradnl" altLang="es-MX" sz="3600" dirty="0">
              <a:latin typeface="+mj-lt"/>
            </a:endParaRPr>
          </a:p>
        </p:txBody>
      </p:sp>
      <p:sp>
        <p:nvSpPr>
          <p:cNvPr id="3" name="CuadroTexto 2"/>
          <p:cNvSpPr txBox="1"/>
          <p:nvPr/>
        </p:nvSpPr>
        <p:spPr>
          <a:xfrm>
            <a:off x="2133600" y="5562600"/>
            <a:ext cx="184731" cy="369332"/>
          </a:xfrm>
          <a:prstGeom prst="rect">
            <a:avLst/>
          </a:prstGeom>
          <a:noFill/>
        </p:spPr>
        <p:txBody>
          <a:bodyPr wrap="none" rtlCol="0">
            <a:spAutoFit/>
          </a:bodyPr>
          <a:lstStyle/>
          <a:p>
            <a:endParaRPr lang="es-MX"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6133">
                                            <p:txEl>
                                              <p:pRg st="0" end="0"/>
                                            </p:txEl>
                                          </p:spTgt>
                                        </p:tgtEl>
                                        <p:attrNameLst>
                                          <p:attrName>style.visibility</p:attrName>
                                        </p:attrNameLst>
                                      </p:cBhvr>
                                      <p:to>
                                        <p:strVal val="visible"/>
                                      </p:to>
                                    </p:set>
                                    <p:animEffect transition="in" filter="blinds(horizontal)">
                                      <p:cBhvr>
                                        <p:cTn id="7" dur="500"/>
                                        <p:tgtEl>
                                          <p:spTgt spid="1761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6133">
                                            <p:txEl>
                                              <p:pRg st="1" end="1"/>
                                            </p:txEl>
                                          </p:spTgt>
                                        </p:tgtEl>
                                        <p:attrNameLst>
                                          <p:attrName>style.visibility</p:attrName>
                                        </p:attrNameLst>
                                      </p:cBhvr>
                                      <p:to>
                                        <p:strVal val="visible"/>
                                      </p:to>
                                    </p:set>
                                    <p:animEffect transition="in" filter="blinds(horizontal)">
                                      <p:cBhvr>
                                        <p:cTn id="12" dur="500"/>
                                        <p:tgtEl>
                                          <p:spTgt spid="1761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6133">
                                            <p:txEl>
                                              <p:pRg st="2" end="2"/>
                                            </p:txEl>
                                          </p:spTgt>
                                        </p:tgtEl>
                                        <p:attrNameLst>
                                          <p:attrName>style.visibility</p:attrName>
                                        </p:attrNameLst>
                                      </p:cBhvr>
                                      <p:to>
                                        <p:strVal val="visible"/>
                                      </p:to>
                                    </p:set>
                                    <p:animEffect transition="in" filter="blinds(horizontal)">
                                      <p:cBhvr>
                                        <p:cTn id="17" dur="500"/>
                                        <p:tgtEl>
                                          <p:spTgt spid="17613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6133">
                                            <p:txEl>
                                              <p:pRg st="3" end="3"/>
                                            </p:txEl>
                                          </p:spTgt>
                                        </p:tgtEl>
                                        <p:attrNameLst>
                                          <p:attrName>style.visibility</p:attrName>
                                        </p:attrNameLst>
                                      </p:cBhvr>
                                      <p:to>
                                        <p:strVal val="visible"/>
                                      </p:to>
                                    </p:set>
                                    <p:animEffect transition="in" filter="blinds(horizontal)">
                                      <p:cBhvr>
                                        <p:cTn id="22" dur="500"/>
                                        <p:tgtEl>
                                          <p:spTgt spid="17613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76133">
                                            <p:txEl>
                                              <p:pRg st="4" end="4"/>
                                            </p:txEl>
                                          </p:spTgt>
                                        </p:tgtEl>
                                        <p:attrNameLst>
                                          <p:attrName>style.visibility</p:attrName>
                                        </p:attrNameLst>
                                      </p:cBhvr>
                                      <p:to>
                                        <p:strVal val="visible"/>
                                      </p:to>
                                    </p:set>
                                    <p:animEffect transition="in" filter="blinds(horizontal)">
                                      <p:cBhvr>
                                        <p:cTn id="27" dur="500"/>
                                        <p:tgtEl>
                                          <p:spTgt spid="17613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76133">
                                            <p:txEl>
                                              <p:pRg st="5" end="5"/>
                                            </p:txEl>
                                          </p:spTgt>
                                        </p:tgtEl>
                                        <p:attrNameLst>
                                          <p:attrName>style.visibility</p:attrName>
                                        </p:attrNameLst>
                                      </p:cBhvr>
                                      <p:to>
                                        <p:strVal val="visible"/>
                                      </p:to>
                                    </p:set>
                                    <p:animEffect transition="in" filter="blinds(horizontal)">
                                      <p:cBhvr>
                                        <p:cTn id="32" dur="500"/>
                                        <p:tgtEl>
                                          <p:spTgt spid="17613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76133">
                                            <p:txEl>
                                              <p:pRg st="6" end="6"/>
                                            </p:txEl>
                                          </p:spTgt>
                                        </p:tgtEl>
                                        <p:attrNameLst>
                                          <p:attrName>style.visibility</p:attrName>
                                        </p:attrNameLst>
                                      </p:cBhvr>
                                      <p:to>
                                        <p:strVal val="visible"/>
                                      </p:to>
                                    </p:set>
                                    <p:animEffect transition="in" filter="blinds(horizontal)">
                                      <p:cBhvr>
                                        <p:cTn id="37" dur="500"/>
                                        <p:tgtEl>
                                          <p:spTgt spid="17613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1"/>
          </p:nvPr>
        </p:nvSpPr>
        <p:spPr/>
        <p:txBody>
          <a:bodyPr/>
          <a:lstStyle/>
          <a:p>
            <a:fld id="{9A7652E4-414A-43FE-B49C-24D79F20214D}" type="slidenum">
              <a:rPr lang="en-US" altLang="es-MX" smtClean="0"/>
              <a:pPr/>
              <a:t>4</a:t>
            </a:fld>
            <a:endParaRPr lang="en-US" altLang="es-MX"/>
          </a:p>
        </p:txBody>
      </p:sp>
      <p:sp>
        <p:nvSpPr>
          <p:cNvPr id="5" name="Rectangle 4"/>
          <p:cNvSpPr txBox="1">
            <a:spLocks noChangeArrowheads="1"/>
          </p:cNvSpPr>
          <p:nvPr/>
        </p:nvSpPr>
        <p:spPr bwMode="auto">
          <a:xfrm>
            <a:off x="457200" y="2286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sz="4000" b="1" kern="0" dirty="0"/>
              <a:t>4</a:t>
            </a:r>
            <a:r>
              <a:rPr lang="es-ES_tradnl" altLang="es-MX" sz="4000" b="1" kern="0" dirty="0" smtClean="0"/>
              <a:t>.1 Concepto de clase</a:t>
            </a:r>
            <a:endParaRPr lang="en-US" altLang="es-MX" sz="4000" b="1" kern="0" dirty="0" smtClean="0"/>
          </a:p>
        </p:txBody>
      </p:sp>
      <p:pic>
        <p:nvPicPr>
          <p:cNvPr id="1026" name="Picture 2" descr="http://www.northware.mx/wp-content/uploads/2012/02/POO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8115300"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51148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1"/>
          </p:nvPr>
        </p:nvSpPr>
        <p:spPr/>
        <p:txBody>
          <a:bodyPr/>
          <a:lstStyle/>
          <a:p>
            <a:fld id="{9A7652E4-414A-43FE-B49C-24D79F20214D}" type="slidenum">
              <a:rPr lang="en-US" altLang="es-MX" smtClean="0"/>
              <a:pPr/>
              <a:t>5</a:t>
            </a:fld>
            <a:endParaRPr lang="en-US" altLang="es-MX"/>
          </a:p>
        </p:txBody>
      </p:sp>
      <p:sp>
        <p:nvSpPr>
          <p:cNvPr id="5" name="Rectangle 4"/>
          <p:cNvSpPr txBox="1">
            <a:spLocks noChangeArrowheads="1"/>
          </p:cNvSpPr>
          <p:nvPr/>
        </p:nvSpPr>
        <p:spPr bwMode="auto">
          <a:xfrm>
            <a:off x="457200" y="6927"/>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sz="4000" b="1" kern="0" dirty="0"/>
              <a:t>4</a:t>
            </a:r>
            <a:r>
              <a:rPr lang="es-ES_tradnl" altLang="es-MX" sz="4000" b="1" kern="0" dirty="0" smtClean="0"/>
              <a:t>.1 Concepto de clase</a:t>
            </a:r>
            <a:endParaRPr lang="en-US" altLang="es-MX" sz="4000" b="1" kern="0" dirty="0" smtClean="0"/>
          </a:p>
        </p:txBody>
      </p:sp>
      <p:pic>
        <p:nvPicPr>
          <p:cNvPr id="2050" name="Picture 2" descr="https://i.ytimg.com/vi/6D1cUdtuUH4/maxresdefaul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912" y="1296644"/>
            <a:ext cx="8766175" cy="4930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44823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1"/>
          </p:nvPr>
        </p:nvSpPr>
        <p:spPr/>
        <p:txBody>
          <a:bodyPr/>
          <a:lstStyle/>
          <a:p>
            <a:fld id="{9A7652E4-414A-43FE-B49C-24D79F20214D}" type="slidenum">
              <a:rPr lang="en-US" altLang="es-MX" smtClean="0"/>
              <a:pPr/>
              <a:t>6</a:t>
            </a:fld>
            <a:endParaRPr lang="en-US" altLang="es-MX" dirty="0"/>
          </a:p>
        </p:txBody>
      </p:sp>
      <p:sp>
        <p:nvSpPr>
          <p:cNvPr id="6" name="Rectangle 4"/>
          <p:cNvSpPr txBox="1">
            <a:spLocks noChangeArrowheads="1"/>
          </p:cNvSpPr>
          <p:nvPr/>
        </p:nvSpPr>
        <p:spPr bwMode="auto">
          <a:xfrm>
            <a:off x="457200" y="6927"/>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sz="4000" b="1" kern="0" dirty="0"/>
              <a:t>4</a:t>
            </a:r>
            <a:r>
              <a:rPr lang="es-ES_tradnl" altLang="es-MX" sz="4000" b="1" kern="0" dirty="0" smtClean="0"/>
              <a:t>.2 Definición</a:t>
            </a:r>
            <a:endParaRPr lang="en-US" altLang="es-MX" sz="4000" b="1" kern="0" dirty="0" smtClean="0"/>
          </a:p>
        </p:txBody>
      </p:sp>
      <p:sp>
        <p:nvSpPr>
          <p:cNvPr id="7" name="Rectangle 1"/>
          <p:cNvSpPr>
            <a:spLocks noChangeArrowheads="1"/>
          </p:cNvSpPr>
          <p:nvPr/>
        </p:nvSpPr>
        <p:spPr bwMode="auto">
          <a:xfrm>
            <a:off x="381000" y="1066800"/>
            <a:ext cx="8305800" cy="5032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8528"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_tradnl" altLang="es-MX" sz="2400" b="0" i="0" u="none" strike="noStrike" cap="none" normalizeH="0" baseline="0" dirty="0" smtClean="0">
                <a:ln>
                  <a:noFill/>
                </a:ln>
                <a:solidFill>
                  <a:schemeClr val="tx1"/>
                </a:solidFill>
                <a:effectLst/>
                <a:latin typeface="+mn-lt"/>
                <a:ea typeface="Times New Roman" panose="02020603050405020304" pitchFamily="18" charset="0"/>
              </a:rPr>
              <a:t>La definición más simple de una clase en Java es de la siguiente forma:</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ES_tradnl" altLang="es-MX" sz="2400" b="0" i="0" u="none" strike="noStrike" cap="none" normalizeH="0" baseline="0" dirty="0" smtClean="0">
              <a:ln>
                <a:noFill/>
              </a:ln>
              <a:solidFill>
                <a:schemeClr val="tx1"/>
              </a:solidFill>
              <a:effectLst/>
              <a:latin typeface="+mn-l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MX" altLang="es-MX" sz="1200"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_tradnl" altLang="es-MX" sz="2400" b="0" i="0" u="none" strike="noStrike" cap="none" normalizeH="0" baseline="0" dirty="0" smtClean="0">
                <a:ln>
                  <a:noFill/>
                </a:ln>
                <a:solidFill>
                  <a:schemeClr val="tx1"/>
                </a:solidFill>
                <a:effectLst/>
                <a:latin typeface="+mn-lt"/>
                <a:ea typeface="Times New Roman" panose="02020603050405020304" pitchFamily="18" charset="0"/>
                <a:cs typeface="Courier New" panose="02070309020205020404" pitchFamily="49" charset="0"/>
              </a:rPr>
              <a:t>  &lt;modificadores&gt;  </a:t>
            </a:r>
            <a:r>
              <a:rPr kumimoji="0" lang="es-ES_tradnl" altLang="es-MX" sz="2400" b="1" i="0" u="none" strike="noStrike" cap="none" normalizeH="0" baseline="0" dirty="0" err="1" smtClean="0">
                <a:ln>
                  <a:noFill/>
                </a:ln>
                <a:solidFill>
                  <a:schemeClr val="tx1"/>
                </a:solidFill>
                <a:effectLst/>
                <a:latin typeface="+mn-lt"/>
                <a:ea typeface="Times New Roman" panose="02020603050405020304" pitchFamily="18" charset="0"/>
                <a:cs typeface="Courier New" panose="02070309020205020404" pitchFamily="49" charset="0"/>
              </a:rPr>
              <a:t>class</a:t>
            </a:r>
            <a:r>
              <a:rPr kumimoji="0" lang="es-ES_tradnl" altLang="es-MX" sz="2400" b="0" i="0" u="none" strike="noStrike" cap="none" normalizeH="0" baseline="0" dirty="0" smtClean="0">
                <a:ln>
                  <a:noFill/>
                </a:ln>
                <a:solidFill>
                  <a:schemeClr val="tx1"/>
                </a:solidFill>
                <a:effectLst/>
                <a:latin typeface="+mn-lt"/>
                <a:ea typeface="Times New Roman" panose="02020603050405020304" pitchFamily="18" charset="0"/>
                <a:cs typeface="Courier New" panose="02070309020205020404" pitchFamily="49" charset="0"/>
              </a:rPr>
              <a:t>  &lt;nombre&gt;  {    </a:t>
            </a:r>
          </a:p>
          <a:p>
            <a:pPr marL="0" marR="0" lvl="0" indent="0" algn="just" defTabSz="914400" rtl="0" eaLnBrk="0" fontAlgn="base" latinLnBrk="0" hangingPunct="0">
              <a:lnSpc>
                <a:spcPct val="100000"/>
              </a:lnSpc>
              <a:spcBef>
                <a:spcPct val="0"/>
              </a:spcBef>
              <a:spcAft>
                <a:spcPct val="0"/>
              </a:spcAft>
              <a:buClrTx/>
              <a:buSzTx/>
              <a:buFontTx/>
              <a:buNone/>
              <a:tabLst/>
            </a:pPr>
            <a:r>
              <a:rPr lang="es-ES_tradnl" altLang="es-MX" sz="2400" dirty="0">
                <a:latin typeface="+mn-lt"/>
                <a:ea typeface="Times New Roman" panose="02020603050405020304" pitchFamily="18" charset="0"/>
                <a:cs typeface="Courier New" panose="02070309020205020404" pitchFamily="49" charset="0"/>
              </a:rPr>
              <a:t>	</a:t>
            </a:r>
            <a:r>
              <a:rPr kumimoji="0" lang="es-ES_tradnl" altLang="es-MX" sz="2400" b="0" i="0" u="none" strike="noStrike" cap="none" normalizeH="0" baseline="0" dirty="0" smtClean="0">
                <a:ln>
                  <a:noFill/>
                </a:ln>
                <a:solidFill>
                  <a:schemeClr val="tx1"/>
                </a:solidFill>
                <a:effectLst/>
                <a:latin typeface="+mn-lt"/>
                <a:ea typeface="Times New Roman" panose="02020603050405020304" pitchFamily="18" charset="0"/>
                <a:cs typeface="Courier New" panose="02070309020205020404" pitchFamily="49" charset="0"/>
              </a:rPr>
              <a:t>&lt;declaración de atributos&gt;*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ES_tradnl" altLang="es-MX" sz="2400" b="0" i="0" u="none" strike="noStrike" cap="none" normalizeH="0" baseline="0" dirty="0" smtClean="0">
                <a:ln>
                  <a:noFill/>
                </a:ln>
                <a:solidFill>
                  <a:schemeClr val="tx1"/>
                </a:solidFill>
                <a:effectLst/>
                <a:latin typeface="+mn-lt"/>
                <a:ea typeface="Times New Roman" panose="02020603050405020304" pitchFamily="18" charset="0"/>
                <a:cs typeface="Courier New" panose="02070309020205020404" pitchFamily="49" charset="0"/>
              </a:rPr>
              <a:t> 	&lt;declaración de métodos&gt;*  </a:t>
            </a:r>
          </a:p>
          <a:p>
            <a:pPr marL="0" marR="0" lvl="0" indent="0" algn="just" defTabSz="914400" rtl="0" eaLnBrk="0" fontAlgn="base" latinLnBrk="0" hangingPunct="0">
              <a:lnSpc>
                <a:spcPct val="100000"/>
              </a:lnSpc>
              <a:spcBef>
                <a:spcPct val="0"/>
              </a:spcBef>
              <a:spcAft>
                <a:spcPct val="0"/>
              </a:spcAft>
              <a:buClrTx/>
              <a:buSzTx/>
              <a:buFontTx/>
              <a:buNone/>
              <a:tabLst/>
            </a:pPr>
            <a:r>
              <a:rPr lang="es-ES_tradnl" altLang="es-MX" sz="2400" dirty="0" smtClean="0">
                <a:latin typeface="+mn-lt"/>
                <a:ea typeface="Times New Roman" panose="02020603050405020304" pitchFamily="18" charset="0"/>
                <a:cs typeface="Courier New" panose="02070309020205020404" pitchFamily="49" charset="0"/>
              </a:rPr>
              <a:t>   </a:t>
            </a:r>
            <a:r>
              <a:rPr kumimoji="0" lang="en-US" altLang="es-MX" sz="2400" b="0" i="0" u="none" strike="noStrike" cap="none" normalizeH="0" baseline="0" dirty="0" smtClean="0">
                <a:ln>
                  <a:noFill/>
                </a:ln>
                <a:solidFill>
                  <a:schemeClr val="tx1"/>
                </a:solidFill>
                <a:effectLst/>
                <a:latin typeface="+mn-lt"/>
                <a:ea typeface="Times New Roman" panose="02020603050405020304" pitchFamily="18" charset="0"/>
                <a:cs typeface="Courier New" panose="020703090202050204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s-MX" sz="2400" dirty="0">
              <a:latin typeface="+mn-lt"/>
              <a:ea typeface="Times New Roman" panose="02020603050405020304" pitchFamily="18" charset="0"/>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s-MX" sz="2400" b="0" i="0" u="none" strike="noStrike" cap="none" normalizeH="0" baseline="0" dirty="0" smtClean="0">
              <a:ln>
                <a:noFill/>
              </a:ln>
              <a:solidFill>
                <a:schemeClr val="tx1"/>
              </a:solidFill>
              <a:effectLst/>
              <a:latin typeface="+mn-lt"/>
              <a:ea typeface="Times New Roman" panose="02020603050405020304" pitchFamily="18" charset="0"/>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_tradnl" altLang="es-MX" sz="2400" b="0" i="0" u="none" strike="noStrike" cap="none" normalizeH="0" baseline="0" dirty="0" smtClean="0">
                <a:ln>
                  <a:noFill/>
                </a:ln>
                <a:solidFill>
                  <a:schemeClr val="tx1"/>
                </a:solidFill>
                <a:effectLst/>
                <a:latin typeface="+mn-lt"/>
                <a:ea typeface="Times New Roman" panose="02020603050405020304" pitchFamily="18" charset="0"/>
              </a:rPr>
              <a:t>O sea para definir una clase es necesario asignarle a un nombre y luego entre llaves escribir atributos y métodos, estas declaraciones de atributos y métodos puede repetirse como indica el *. </a:t>
            </a:r>
            <a:endParaRPr kumimoji="0" lang="es-ES_tradnl" altLang="es-MX" sz="36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1942194000"/>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FEB43AB-414F-4772-A5A3-C5B3F206072C}" type="slidenum">
              <a:rPr lang="en-US" altLang="es-MX">
                <a:latin typeface="Arial Black" panose="020B0A04020102020204" pitchFamily="34" charset="0"/>
              </a:rPr>
              <a:pPr/>
              <a:t>7</a:t>
            </a:fld>
            <a:endParaRPr lang="en-US" altLang="es-MX">
              <a:latin typeface="Arial Black" panose="020B0A04020102020204" pitchFamily="34" charset="0"/>
            </a:endParaRPr>
          </a:p>
        </p:txBody>
      </p:sp>
      <p:sp>
        <p:nvSpPr>
          <p:cNvPr id="10" name="Título 1"/>
          <p:cNvSpPr>
            <a:spLocks noGrp="1"/>
          </p:cNvSpPr>
          <p:nvPr>
            <p:ph type="title"/>
          </p:nvPr>
        </p:nvSpPr>
        <p:spPr>
          <a:xfrm>
            <a:off x="457200" y="254366"/>
            <a:ext cx="8229600" cy="1371600"/>
          </a:xfrm>
        </p:spPr>
        <p:txBody>
          <a:bodyPr/>
          <a:lstStyle/>
          <a:p>
            <a:pPr eaLnBrk="1" hangingPunct="1"/>
            <a:r>
              <a:rPr lang="es-ES_tradnl" altLang="es-MX" b="1" dirty="0" smtClean="0"/>
              <a:t>4.2 </a:t>
            </a:r>
            <a:r>
              <a:rPr lang="es-ES_tradnl" altLang="es-MX" b="1" dirty="0"/>
              <a:t>Definición</a:t>
            </a:r>
            <a:endParaRPr lang="en-US" altLang="es-MX" b="1" dirty="0"/>
          </a:p>
        </p:txBody>
      </p:sp>
      <p:sp>
        <p:nvSpPr>
          <p:cNvPr id="4" name="Rectangle 3"/>
          <p:cNvSpPr>
            <a:spLocks noChangeArrowheads="1"/>
          </p:cNvSpPr>
          <p:nvPr/>
        </p:nvSpPr>
        <p:spPr bwMode="auto">
          <a:xfrm>
            <a:off x="152400" y="1447800"/>
            <a:ext cx="8305800"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8528"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_tradnl" altLang="es-MX" sz="2400" b="0" i="0" u="none" strike="noStrike" cap="none" normalizeH="0" baseline="0" dirty="0" smtClean="0">
                <a:ln>
                  <a:noFill/>
                </a:ln>
                <a:solidFill>
                  <a:schemeClr val="tx1"/>
                </a:solidFill>
                <a:effectLst/>
                <a:latin typeface="+mn-lt"/>
                <a:ea typeface="Times New Roman" panose="02020603050405020304" pitchFamily="18" charset="0"/>
              </a:rPr>
              <a:t>El nombre de una clase es un identificador y es una norma clásica entre los programadores </a:t>
            </a:r>
            <a:r>
              <a:rPr kumimoji="0" lang="es-ES_tradnl" altLang="es-MX" sz="2400" b="1" i="0" u="none" strike="noStrike" cap="none" normalizeH="0" baseline="0" dirty="0" smtClean="0">
                <a:ln>
                  <a:noFill/>
                </a:ln>
                <a:solidFill>
                  <a:schemeClr val="tx1"/>
                </a:solidFill>
                <a:effectLst/>
                <a:latin typeface="+mn-lt"/>
                <a:ea typeface="Times New Roman" panose="02020603050405020304" pitchFamily="18" charset="0"/>
              </a:rPr>
              <a:t>Java</a:t>
            </a:r>
            <a:r>
              <a:rPr kumimoji="0" lang="es-ES_tradnl" altLang="es-MX" sz="2400" b="0" i="0" u="none" strike="noStrike" cap="none" normalizeH="0" baseline="0" dirty="0" smtClean="0">
                <a:ln>
                  <a:noFill/>
                </a:ln>
                <a:solidFill>
                  <a:schemeClr val="tx1"/>
                </a:solidFill>
                <a:effectLst/>
                <a:latin typeface="+mn-lt"/>
                <a:ea typeface="Times New Roman" panose="02020603050405020304" pitchFamily="18" charset="0"/>
              </a:rPr>
              <a:t> nombrar las clases comenzando con una letra mayúscula.</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MX" altLang="es-MX" sz="1200" b="0" i="0" u="none" strike="noStrike" cap="none" normalizeH="0" baseline="0" dirty="0" smtClean="0">
              <a:ln>
                <a:noFill/>
              </a:ln>
              <a:solidFill>
                <a:schemeClr val="tx1"/>
              </a:solidFill>
              <a:effectLst/>
              <a:latin typeface="+mn-lt"/>
            </a:endParaRPr>
          </a:p>
        </p:txBody>
      </p:sp>
      <p:sp>
        <p:nvSpPr>
          <p:cNvPr id="8" name="Rectángulo 7"/>
          <p:cNvSpPr/>
          <p:nvPr/>
        </p:nvSpPr>
        <p:spPr>
          <a:xfrm>
            <a:off x="360218" y="3022277"/>
            <a:ext cx="8326582" cy="3662541"/>
          </a:xfrm>
          <a:prstGeom prst="rect">
            <a:avLst/>
          </a:prstGeom>
        </p:spPr>
        <p:txBody>
          <a:bodyPr wrap="square">
            <a:spAutoFit/>
          </a:bodyPr>
          <a:lstStyle/>
          <a:p>
            <a:pPr algn="just"/>
            <a:r>
              <a:rPr lang="es-MX" sz="2400" dirty="0">
                <a:solidFill>
                  <a:srgbClr val="000000"/>
                </a:solidFill>
                <a:latin typeface="+mn-lt"/>
              </a:rPr>
              <a:t>Un </a:t>
            </a:r>
            <a:r>
              <a:rPr lang="es-MX" sz="2400" b="1" i="1" dirty="0">
                <a:solidFill>
                  <a:srgbClr val="000000"/>
                </a:solidFill>
                <a:latin typeface="+mn-lt"/>
              </a:rPr>
              <a:t>objeto </a:t>
            </a:r>
            <a:r>
              <a:rPr lang="es-MX" sz="2400" dirty="0">
                <a:solidFill>
                  <a:srgbClr val="000000"/>
                </a:solidFill>
                <a:latin typeface="+mn-lt"/>
              </a:rPr>
              <a:t>(en inglés, </a:t>
            </a:r>
            <a:r>
              <a:rPr lang="es-MX" sz="2400" b="1" i="1" dirty="0" err="1">
                <a:solidFill>
                  <a:srgbClr val="000000"/>
                </a:solidFill>
                <a:latin typeface="+mn-lt"/>
              </a:rPr>
              <a:t>instance</a:t>
            </a:r>
            <a:r>
              <a:rPr lang="es-MX" sz="2400" dirty="0">
                <a:solidFill>
                  <a:srgbClr val="000000"/>
                </a:solidFill>
                <a:latin typeface="+mn-lt"/>
              </a:rPr>
              <a:t>) es un ejemplar concreto de una clase. </a:t>
            </a:r>
            <a:r>
              <a:rPr lang="es-MX" sz="2400" dirty="0" smtClean="0">
                <a:solidFill>
                  <a:srgbClr val="000000"/>
                </a:solidFill>
                <a:latin typeface="+mn-lt"/>
              </a:rPr>
              <a:t>Las </a:t>
            </a:r>
            <a:r>
              <a:rPr lang="es-MX" sz="2400" b="1" i="1" dirty="0" smtClean="0">
                <a:solidFill>
                  <a:srgbClr val="000000"/>
                </a:solidFill>
                <a:latin typeface="+mn-lt"/>
              </a:rPr>
              <a:t>clases </a:t>
            </a:r>
            <a:r>
              <a:rPr lang="es-MX" sz="2400" dirty="0">
                <a:solidFill>
                  <a:srgbClr val="000000"/>
                </a:solidFill>
                <a:latin typeface="+mn-lt"/>
              </a:rPr>
              <a:t>son como tipos </a:t>
            </a:r>
            <a:r>
              <a:rPr lang="es-MX" sz="2400" dirty="0" smtClean="0">
                <a:solidFill>
                  <a:srgbClr val="000000"/>
                </a:solidFill>
                <a:latin typeface="+mn-lt"/>
              </a:rPr>
              <a:t>de variables</a:t>
            </a:r>
            <a:r>
              <a:rPr lang="es-MX" sz="2400" dirty="0">
                <a:solidFill>
                  <a:srgbClr val="000000"/>
                </a:solidFill>
                <a:latin typeface="+mn-lt"/>
              </a:rPr>
              <a:t>, </a:t>
            </a:r>
            <a:r>
              <a:rPr lang="es-MX" sz="2400" dirty="0" smtClean="0">
                <a:solidFill>
                  <a:srgbClr val="000000"/>
                </a:solidFill>
                <a:latin typeface="+mn-lt"/>
              </a:rPr>
              <a:t>mientras </a:t>
            </a:r>
            <a:r>
              <a:rPr lang="es-MX" sz="2400" dirty="0">
                <a:solidFill>
                  <a:srgbClr val="000000"/>
                </a:solidFill>
                <a:latin typeface="+mn-lt"/>
              </a:rPr>
              <a:t>que los </a:t>
            </a:r>
            <a:r>
              <a:rPr lang="es-MX" sz="2400" b="1" i="1" dirty="0">
                <a:solidFill>
                  <a:srgbClr val="000000"/>
                </a:solidFill>
                <a:latin typeface="+mn-lt"/>
              </a:rPr>
              <a:t>objetos </a:t>
            </a:r>
            <a:r>
              <a:rPr lang="es-MX" sz="2400" dirty="0">
                <a:solidFill>
                  <a:srgbClr val="000000"/>
                </a:solidFill>
                <a:latin typeface="+mn-lt"/>
              </a:rPr>
              <a:t>son como variables concretas de un tipo determinado</a:t>
            </a:r>
            <a:r>
              <a:rPr lang="es-MX" sz="2400" dirty="0" smtClean="0">
                <a:solidFill>
                  <a:srgbClr val="000000"/>
                </a:solidFill>
                <a:latin typeface="+mn-lt"/>
              </a:rPr>
              <a:t>.</a:t>
            </a:r>
          </a:p>
          <a:p>
            <a:pPr algn="just"/>
            <a:r>
              <a:rPr lang="es-MX" sz="2400" dirty="0">
                <a:solidFill>
                  <a:srgbClr val="000000"/>
                </a:solidFill>
                <a:latin typeface="+mn-lt"/>
              </a:rPr>
              <a:t/>
            </a:r>
            <a:br>
              <a:rPr lang="es-MX" sz="2400" dirty="0">
                <a:solidFill>
                  <a:srgbClr val="000000"/>
                </a:solidFill>
                <a:latin typeface="+mn-lt"/>
              </a:rPr>
            </a:br>
            <a:r>
              <a:rPr lang="es-MX" sz="2400" dirty="0" err="1">
                <a:solidFill>
                  <a:srgbClr val="000000"/>
                </a:solidFill>
                <a:latin typeface="+mn-lt"/>
              </a:rPr>
              <a:t>Classname</a:t>
            </a:r>
            <a:r>
              <a:rPr lang="es-MX" sz="2400" dirty="0">
                <a:solidFill>
                  <a:srgbClr val="000000"/>
                </a:solidFill>
                <a:latin typeface="+mn-lt"/>
              </a:rPr>
              <a:t> </a:t>
            </a:r>
            <a:r>
              <a:rPr lang="es-MX" sz="2400" dirty="0" err="1">
                <a:solidFill>
                  <a:srgbClr val="000000"/>
                </a:solidFill>
                <a:latin typeface="+mn-lt"/>
              </a:rPr>
              <a:t>unObjeto</a:t>
            </a:r>
            <a:r>
              <a:rPr lang="es-MX" sz="2400" dirty="0" smtClean="0">
                <a:solidFill>
                  <a:srgbClr val="000000"/>
                </a:solidFill>
                <a:latin typeface="+mn-lt"/>
              </a:rPr>
              <a:t>;</a:t>
            </a:r>
          </a:p>
          <a:p>
            <a:pPr algn="just"/>
            <a:r>
              <a:rPr lang="es-MX" sz="2400" dirty="0">
                <a:solidFill>
                  <a:srgbClr val="000000"/>
                </a:solidFill>
                <a:latin typeface="+mn-lt"/>
              </a:rPr>
              <a:t/>
            </a:r>
            <a:br>
              <a:rPr lang="es-MX" sz="2400" dirty="0">
                <a:solidFill>
                  <a:srgbClr val="000000"/>
                </a:solidFill>
                <a:latin typeface="+mn-lt"/>
              </a:rPr>
            </a:br>
            <a:r>
              <a:rPr lang="es-MX" sz="2400" dirty="0" err="1">
                <a:solidFill>
                  <a:srgbClr val="000000"/>
                </a:solidFill>
                <a:latin typeface="+mn-lt"/>
              </a:rPr>
              <a:t>Classname</a:t>
            </a:r>
            <a:r>
              <a:rPr lang="es-MX" sz="2400" dirty="0">
                <a:solidFill>
                  <a:srgbClr val="000000"/>
                </a:solidFill>
                <a:latin typeface="+mn-lt"/>
              </a:rPr>
              <a:t> </a:t>
            </a:r>
            <a:r>
              <a:rPr lang="es-MX" sz="2400" dirty="0" err="1">
                <a:solidFill>
                  <a:srgbClr val="000000"/>
                </a:solidFill>
                <a:latin typeface="+mn-lt"/>
              </a:rPr>
              <a:t>otroObjeto</a:t>
            </a:r>
            <a:r>
              <a:rPr lang="es-MX" sz="2400" dirty="0">
                <a:solidFill>
                  <a:srgbClr val="000000"/>
                </a:solidFill>
                <a:latin typeface="+mn-lt"/>
              </a:rPr>
              <a:t>;</a:t>
            </a:r>
            <a:r>
              <a:rPr lang="es-MX" sz="4000" dirty="0">
                <a:latin typeface="+mn-lt"/>
              </a:rPr>
              <a:t> </a:t>
            </a:r>
            <a:endParaRPr lang="es-MX" sz="4000" dirty="0" smtClean="0">
              <a:latin typeface="+mn-lt"/>
            </a:endParaRPr>
          </a:p>
          <a:p>
            <a:pPr algn="just"/>
            <a:endParaRPr lang="es-MX" sz="2400" dirty="0">
              <a:latin typeface="+mn-lt"/>
            </a:endParaRP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1"/>
          </p:nvPr>
        </p:nvSpPr>
        <p:spPr/>
        <p:txBody>
          <a:bodyPr/>
          <a:lstStyle/>
          <a:p>
            <a:fld id="{9A7652E4-414A-43FE-B49C-24D79F20214D}" type="slidenum">
              <a:rPr lang="en-US" altLang="es-MX" smtClean="0"/>
              <a:pPr/>
              <a:t>8</a:t>
            </a:fld>
            <a:endParaRPr lang="en-US" altLang="es-MX"/>
          </a:p>
        </p:txBody>
      </p:sp>
      <p:sp>
        <p:nvSpPr>
          <p:cNvPr id="5" name="Título 1"/>
          <p:cNvSpPr txBox="1">
            <a:spLocks/>
          </p:cNvSpPr>
          <p:nvPr/>
        </p:nvSpPr>
        <p:spPr bwMode="auto">
          <a:xfrm>
            <a:off x="457200" y="76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b="1" dirty="0" smtClean="0"/>
              <a:t>4.3 </a:t>
            </a:r>
            <a:r>
              <a:rPr lang="es-ES_tradnl" altLang="es-MX" b="1" dirty="0"/>
              <a:t>Elementos de clase</a:t>
            </a:r>
          </a:p>
        </p:txBody>
      </p:sp>
      <p:sp>
        <p:nvSpPr>
          <p:cNvPr id="6" name="Rectángulo 5"/>
          <p:cNvSpPr/>
          <p:nvPr/>
        </p:nvSpPr>
        <p:spPr>
          <a:xfrm>
            <a:off x="-20782" y="1559867"/>
            <a:ext cx="4953000" cy="461665"/>
          </a:xfrm>
          <a:prstGeom prst="rect">
            <a:avLst/>
          </a:prstGeom>
        </p:spPr>
        <p:txBody>
          <a:bodyPr wrap="square">
            <a:spAutoFit/>
          </a:bodyPr>
          <a:lstStyle/>
          <a:p>
            <a:pPr lvl="1" eaLnBrk="1" hangingPunct="1"/>
            <a:r>
              <a:rPr lang="es-ES_tradnl" altLang="es-MX" sz="2400" b="1" dirty="0" smtClean="0"/>
              <a:t>Atributos:</a:t>
            </a:r>
            <a:endParaRPr lang="es-ES_tradnl" altLang="es-MX" sz="2400" b="1" dirty="0"/>
          </a:p>
        </p:txBody>
      </p:sp>
      <p:sp>
        <p:nvSpPr>
          <p:cNvPr id="7" name="Rectángulo 6"/>
          <p:cNvSpPr/>
          <p:nvPr/>
        </p:nvSpPr>
        <p:spPr>
          <a:xfrm>
            <a:off x="422563" y="2133600"/>
            <a:ext cx="8250382" cy="3539430"/>
          </a:xfrm>
          <a:prstGeom prst="rect">
            <a:avLst/>
          </a:prstGeom>
        </p:spPr>
        <p:txBody>
          <a:bodyPr wrap="square">
            <a:spAutoFit/>
          </a:bodyPr>
          <a:lstStyle/>
          <a:p>
            <a:pPr algn="just"/>
            <a:r>
              <a:rPr lang="es-MX" sz="2800" dirty="0">
                <a:solidFill>
                  <a:srgbClr val="000000"/>
                </a:solidFill>
                <a:latin typeface="+mn-lt"/>
              </a:rPr>
              <a:t>A diferencia de la programación algorítmica </a:t>
            </a:r>
            <a:r>
              <a:rPr lang="es-MX" sz="2800" dirty="0" smtClean="0">
                <a:solidFill>
                  <a:srgbClr val="000000"/>
                </a:solidFill>
                <a:latin typeface="+mn-lt"/>
              </a:rPr>
              <a:t>clásica o estructurada, </a:t>
            </a:r>
            <a:r>
              <a:rPr lang="es-MX" sz="2800" dirty="0">
                <a:solidFill>
                  <a:srgbClr val="000000"/>
                </a:solidFill>
                <a:latin typeface="+mn-lt"/>
              </a:rPr>
              <a:t>que estaba centrada en las funciones, la </a:t>
            </a:r>
            <a:r>
              <a:rPr lang="es-MX" sz="2800" dirty="0" smtClean="0">
                <a:solidFill>
                  <a:srgbClr val="000000"/>
                </a:solidFill>
                <a:latin typeface="+mn-lt"/>
              </a:rPr>
              <a:t>programación orientada </a:t>
            </a:r>
            <a:r>
              <a:rPr lang="es-MX" sz="2800" dirty="0">
                <a:solidFill>
                  <a:srgbClr val="000000"/>
                </a:solidFill>
                <a:latin typeface="+mn-lt"/>
              </a:rPr>
              <a:t>a objetos está </a:t>
            </a:r>
            <a:r>
              <a:rPr lang="es-MX" sz="2800" b="1" i="1" dirty="0">
                <a:solidFill>
                  <a:srgbClr val="000000"/>
                </a:solidFill>
                <a:latin typeface="+mn-lt"/>
              </a:rPr>
              <a:t>centrada en los datos</a:t>
            </a:r>
            <a:r>
              <a:rPr lang="es-MX" sz="2800" dirty="0">
                <a:solidFill>
                  <a:srgbClr val="000000"/>
                </a:solidFill>
                <a:latin typeface="+mn-lt"/>
              </a:rPr>
              <a:t>. Una clase está constituida por unos </a:t>
            </a:r>
            <a:r>
              <a:rPr lang="es-MX" sz="2800" b="1" i="1" dirty="0">
                <a:solidFill>
                  <a:srgbClr val="000000"/>
                </a:solidFill>
                <a:latin typeface="+mn-lt"/>
              </a:rPr>
              <a:t>datos </a:t>
            </a:r>
            <a:r>
              <a:rPr lang="es-MX" sz="2800" dirty="0">
                <a:solidFill>
                  <a:srgbClr val="000000"/>
                </a:solidFill>
                <a:latin typeface="+mn-lt"/>
              </a:rPr>
              <a:t>y </a:t>
            </a:r>
            <a:r>
              <a:rPr lang="es-MX" sz="2800" dirty="0" smtClean="0">
                <a:solidFill>
                  <a:srgbClr val="000000"/>
                </a:solidFill>
                <a:latin typeface="+mn-lt"/>
              </a:rPr>
              <a:t>unos </a:t>
            </a:r>
            <a:r>
              <a:rPr lang="es-MX" sz="2800" b="1" i="1" dirty="0" smtClean="0">
                <a:solidFill>
                  <a:srgbClr val="000000"/>
                </a:solidFill>
                <a:latin typeface="+mn-lt"/>
              </a:rPr>
              <a:t>métodos </a:t>
            </a:r>
            <a:r>
              <a:rPr lang="es-MX" sz="2800" dirty="0">
                <a:solidFill>
                  <a:srgbClr val="000000"/>
                </a:solidFill>
                <a:latin typeface="+mn-lt"/>
              </a:rPr>
              <a:t>que operan sobre esos datos</a:t>
            </a:r>
            <a:r>
              <a:rPr lang="es-MX" sz="2800" dirty="0" smtClean="0">
                <a:solidFill>
                  <a:srgbClr val="000000"/>
                </a:solidFill>
                <a:latin typeface="+mn-lt"/>
              </a:rPr>
              <a:t>. A estos datos se les llama atributos o variables de la clase.</a:t>
            </a:r>
            <a:r>
              <a:rPr lang="es-MX" sz="2800" dirty="0" smtClean="0">
                <a:latin typeface="+mn-lt"/>
              </a:rPr>
              <a:t> </a:t>
            </a:r>
          </a:p>
          <a:p>
            <a:pPr algn="just"/>
            <a:endParaRPr lang="es-MX" sz="2800" dirty="0">
              <a:latin typeface="+mn-lt"/>
            </a:endParaRPr>
          </a:p>
        </p:txBody>
      </p:sp>
    </p:spTree>
    <p:extLst>
      <p:ext uri="{BB962C8B-B14F-4D97-AF65-F5344CB8AC3E}">
        <p14:creationId xmlns:p14="http://schemas.microsoft.com/office/powerpoint/2010/main" val="205682729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1"/>
          </p:nvPr>
        </p:nvSpPr>
        <p:spPr/>
        <p:txBody>
          <a:bodyPr/>
          <a:lstStyle/>
          <a:p>
            <a:fld id="{CCCB425B-3029-40A4-9A2F-4AD7250EA2D7}" type="slidenum">
              <a:rPr lang="en-US" altLang="es-MX" smtClean="0"/>
              <a:pPr/>
              <a:t>9</a:t>
            </a:fld>
            <a:endParaRPr lang="en-US" altLang="es-MX"/>
          </a:p>
        </p:txBody>
      </p:sp>
      <p:sp>
        <p:nvSpPr>
          <p:cNvPr id="7" name="Título 1"/>
          <p:cNvSpPr txBox="1">
            <a:spLocks/>
          </p:cNvSpPr>
          <p:nvPr/>
        </p:nvSpPr>
        <p:spPr bwMode="auto">
          <a:xfrm>
            <a:off x="457200" y="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a:lstStyle>
          <a:p>
            <a:pPr eaLnBrk="1" hangingPunct="1"/>
            <a:r>
              <a:rPr lang="es-ES_tradnl" altLang="es-MX" b="1" dirty="0" smtClean="0"/>
              <a:t>4.3 </a:t>
            </a:r>
            <a:r>
              <a:rPr lang="es-ES_tradnl" altLang="es-MX" b="1" dirty="0"/>
              <a:t>Elementos de clase</a:t>
            </a:r>
          </a:p>
        </p:txBody>
      </p:sp>
      <p:sp>
        <p:nvSpPr>
          <p:cNvPr id="8" name="Rectángulo 7"/>
          <p:cNvSpPr/>
          <p:nvPr/>
        </p:nvSpPr>
        <p:spPr>
          <a:xfrm>
            <a:off x="304800" y="2040285"/>
            <a:ext cx="8534400" cy="3046988"/>
          </a:xfrm>
          <a:prstGeom prst="rect">
            <a:avLst/>
          </a:prstGeom>
        </p:spPr>
        <p:txBody>
          <a:bodyPr wrap="square">
            <a:spAutoFit/>
          </a:bodyPr>
          <a:lstStyle/>
          <a:p>
            <a:pPr lvl="0" algn="just"/>
            <a:r>
              <a:rPr lang="es-ES_tradnl" altLang="es-MX" sz="2800" dirty="0">
                <a:ea typeface="Times New Roman" panose="02020603050405020304" pitchFamily="18" charset="0"/>
              </a:rPr>
              <a:t>La declaración de los atributos se hace de la siguiente manera:</a:t>
            </a:r>
          </a:p>
          <a:p>
            <a:pPr lvl="0" algn="just"/>
            <a:endParaRPr lang="es-MX" altLang="es-MX" sz="1400" dirty="0"/>
          </a:p>
          <a:p>
            <a:pPr lvl="0" algn="just"/>
            <a:r>
              <a:rPr lang="es-ES_tradnl" altLang="es-MX" sz="2400" i="1" dirty="0">
                <a:ea typeface="Times New Roman" panose="02020603050405020304" pitchFamily="18" charset="0"/>
                <a:cs typeface="Courier New" panose="02070309020205020404" pitchFamily="49" charset="0"/>
              </a:rPr>
              <a:t>&lt;modificador&gt; &lt;tipo&gt; &lt;nombre&gt; [= &lt;valor por defecto&gt;];</a:t>
            </a:r>
            <a:r>
              <a:rPr lang="es-MX" altLang="es-MX" sz="1200" i="1" dirty="0"/>
              <a:t> </a:t>
            </a:r>
            <a:endParaRPr lang="es-MX" altLang="es-MX" sz="3600" i="1" dirty="0"/>
          </a:p>
          <a:p>
            <a:pPr lvl="0" algn="just"/>
            <a:endParaRPr lang="es-ES_tradnl" altLang="es-MX" sz="2800" dirty="0">
              <a:ea typeface="Times New Roman" panose="02020603050405020304" pitchFamily="18" charset="0"/>
            </a:endParaRPr>
          </a:p>
          <a:p>
            <a:pPr lvl="0" algn="just"/>
            <a:r>
              <a:rPr lang="es-ES_tradnl" altLang="es-MX" sz="2800" dirty="0">
                <a:ea typeface="Times New Roman" panose="02020603050405020304" pitchFamily="18" charset="0"/>
              </a:rPr>
              <a:t>donde:</a:t>
            </a:r>
          </a:p>
          <a:p>
            <a:pPr lvl="0" algn="just"/>
            <a:endParaRPr lang="es-MX" altLang="es-MX" sz="1400" dirty="0"/>
          </a:p>
          <a:p>
            <a:pPr lvl="0" algn="just"/>
            <a:r>
              <a:rPr lang="es-ES_tradnl" altLang="es-MX" sz="2800" i="1" dirty="0">
                <a:ea typeface="Times New Roman" panose="02020603050405020304" pitchFamily="18" charset="0"/>
                <a:cs typeface="Courier New" panose="02070309020205020404" pitchFamily="49" charset="0"/>
              </a:rPr>
              <a:t>&lt;modificador&gt;::= </a:t>
            </a:r>
            <a:r>
              <a:rPr lang="es-ES_tradnl" altLang="es-MX" sz="2800" i="1" dirty="0" err="1">
                <a:ea typeface="Times New Roman" panose="02020603050405020304" pitchFamily="18" charset="0"/>
                <a:cs typeface="Courier New" panose="02070309020205020404" pitchFamily="49" charset="0"/>
              </a:rPr>
              <a:t>private</a:t>
            </a:r>
            <a:r>
              <a:rPr lang="es-ES_tradnl" altLang="es-MX" sz="2800" i="1" dirty="0">
                <a:ea typeface="Times New Roman" panose="02020603050405020304" pitchFamily="18" charset="0"/>
                <a:cs typeface="Courier New" panose="02070309020205020404" pitchFamily="49" charset="0"/>
              </a:rPr>
              <a:t> | </a:t>
            </a:r>
            <a:r>
              <a:rPr lang="es-ES_tradnl" altLang="es-MX" sz="2800" i="1" dirty="0" err="1">
                <a:ea typeface="Times New Roman" panose="02020603050405020304" pitchFamily="18" charset="0"/>
                <a:cs typeface="Courier New" panose="02070309020205020404" pitchFamily="49" charset="0"/>
              </a:rPr>
              <a:t>public</a:t>
            </a:r>
            <a:r>
              <a:rPr lang="es-ES_tradnl" altLang="es-MX" sz="2800" i="1" dirty="0">
                <a:ea typeface="Times New Roman" panose="02020603050405020304" pitchFamily="18" charset="0"/>
                <a:cs typeface="Courier New" panose="02070309020205020404" pitchFamily="49" charset="0"/>
              </a:rPr>
              <a:t> | </a:t>
            </a:r>
            <a:r>
              <a:rPr lang="es-ES_tradnl" altLang="es-MX" sz="2800" i="1" dirty="0" err="1">
                <a:ea typeface="Times New Roman" panose="02020603050405020304" pitchFamily="18" charset="0"/>
                <a:cs typeface="Courier New" panose="02070309020205020404" pitchFamily="49" charset="0"/>
              </a:rPr>
              <a:t>protected</a:t>
            </a:r>
            <a:r>
              <a:rPr lang="es-MX" altLang="es-MX" sz="1400" i="1" dirty="0"/>
              <a:t> </a:t>
            </a:r>
            <a:endParaRPr lang="es-MX" altLang="es-MX" sz="4000" i="1" dirty="0"/>
          </a:p>
        </p:txBody>
      </p:sp>
      <p:sp>
        <p:nvSpPr>
          <p:cNvPr id="9" name="Rectángulo 8"/>
          <p:cNvSpPr/>
          <p:nvPr/>
        </p:nvSpPr>
        <p:spPr>
          <a:xfrm>
            <a:off x="-20782" y="1140767"/>
            <a:ext cx="4953000" cy="461665"/>
          </a:xfrm>
          <a:prstGeom prst="rect">
            <a:avLst/>
          </a:prstGeom>
        </p:spPr>
        <p:txBody>
          <a:bodyPr wrap="square">
            <a:spAutoFit/>
          </a:bodyPr>
          <a:lstStyle/>
          <a:p>
            <a:pPr lvl="1" eaLnBrk="1" hangingPunct="1"/>
            <a:r>
              <a:rPr lang="es-ES_tradnl" altLang="es-MX" sz="2400" b="1" dirty="0" smtClean="0"/>
              <a:t>Atributos:</a:t>
            </a:r>
            <a:endParaRPr lang="es-ES_tradnl" altLang="es-MX" sz="2400" b="1" dirty="0"/>
          </a:p>
        </p:txBody>
      </p:sp>
    </p:spTree>
    <p:extLst>
      <p:ext uri="{BB962C8B-B14F-4D97-AF65-F5344CB8AC3E}">
        <p14:creationId xmlns:p14="http://schemas.microsoft.com/office/powerpoint/2010/main" val="3676246550"/>
      </p:ext>
    </p:extLst>
  </p:cSld>
  <p:clrMapOvr>
    <a:masterClrMapping/>
  </p:clrMapOvr>
  <p:transition spd="med"/>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3497</TotalTime>
  <Words>2159</Words>
  <Application>Microsoft Office PowerPoint</Application>
  <PresentationFormat>Presentación en pantalla (4:3)</PresentationFormat>
  <Paragraphs>296</Paragraphs>
  <Slides>33</Slides>
  <Notes>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33</vt:i4>
      </vt:variant>
    </vt:vector>
  </HeadingPairs>
  <TitlesOfParts>
    <vt:vector size="40" baseType="lpstr">
      <vt:lpstr>Arial</vt:lpstr>
      <vt:lpstr>Arial Black</vt:lpstr>
      <vt:lpstr>Courier New</vt:lpstr>
      <vt:lpstr>Symbol</vt:lpstr>
      <vt:lpstr>Times New Roman</vt:lpstr>
      <vt:lpstr>Wingdings</vt:lpstr>
      <vt:lpstr>Pixel</vt:lpstr>
      <vt:lpstr>Introducción a la programación en Java</vt:lpstr>
      <vt:lpstr>SUMARIO</vt:lpstr>
      <vt:lpstr>4.1 Concepto de clase</vt:lpstr>
      <vt:lpstr>Presentación de PowerPoint</vt:lpstr>
      <vt:lpstr>Presentación de PowerPoint</vt:lpstr>
      <vt:lpstr>Presentación de PowerPoint</vt:lpstr>
      <vt:lpstr>4.2 Definición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Conclusiones</vt:lpstr>
    </vt:vector>
  </TitlesOfParts>
  <Company>uclv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MICROPROCESADORES I</dc:title>
  <dc:creator>fie</dc:creator>
  <cp:lastModifiedBy>Reinier</cp:lastModifiedBy>
  <cp:revision>329</cp:revision>
  <cp:lastPrinted>1601-01-01T00:00:00Z</cp:lastPrinted>
  <dcterms:created xsi:type="dcterms:W3CDTF">1999-11-30T05:08:43Z</dcterms:created>
  <dcterms:modified xsi:type="dcterms:W3CDTF">2017-11-03T00:35:30Z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9</vt:i4>
  </property>
</Properties>
</file>