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88" r:id="rId4"/>
    <p:sldId id="345" r:id="rId5"/>
    <p:sldId id="346" r:id="rId6"/>
    <p:sldId id="347" r:id="rId7"/>
    <p:sldId id="323" r:id="rId8"/>
    <p:sldId id="324" r:id="rId9"/>
    <p:sldId id="348" r:id="rId10"/>
    <p:sldId id="365" r:id="rId11"/>
    <p:sldId id="364" r:id="rId12"/>
    <p:sldId id="363" r:id="rId13"/>
    <p:sldId id="362" r:id="rId14"/>
    <p:sldId id="361" r:id="rId15"/>
    <p:sldId id="360" r:id="rId16"/>
    <p:sldId id="359" r:id="rId17"/>
    <p:sldId id="358" r:id="rId18"/>
    <p:sldId id="357" r:id="rId19"/>
    <p:sldId id="356" r:id="rId20"/>
    <p:sldId id="355" r:id="rId21"/>
    <p:sldId id="354" r:id="rId22"/>
    <p:sldId id="353" r:id="rId23"/>
    <p:sldId id="352" r:id="rId24"/>
    <p:sldId id="351" r:id="rId25"/>
    <p:sldId id="350" r:id="rId26"/>
    <p:sldId id="349" r:id="rId27"/>
    <p:sldId id="366" r:id="rId28"/>
    <p:sldId id="284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763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0FC1700-5A6E-42DA-90FD-B033E4B2622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78293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2B861F-3D77-48E7-888F-E309BA3C0B7C}" type="slidenum">
              <a:rPr lang="en-US" altLang="es-MX"/>
              <a:pPr/>
              <a:t>1</a:t>
            </a:fld>
            <a:endParaRPr lang="en-US" altLang="es-MX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MX" smtClean="0"/>
          </a:p>
        </p:txBody>
      </p:sp>
    </p:spTree>
    <p:extLst>
      <p:ext uri="{BB962C8B-B14F-4D97-AF65-F5344CB8AC3E}">
        <p14:creationId xmlns:p14="http://schemas.microsoft.com/office/powerpoint/2010/main" val="17629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1700-5A6E-42DA-90FD-B033E4B26225}" type="slidenum">
              <a:rPr lang="en-US" altLang="es-MX" smtClean="0"/>
              <a:pPr/>
              <a:t>8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5604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1700-5A6E-42DA-90FD-B033E4B26225}" type="slidenum">
              <a:rPr lang="en-US" altLang="es-MX" smtClean="0"/>
              <a:pPr/>
              <a:t>27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1507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MX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4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42EB2-175C-4FC9-9537-DC862286AD6C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5C955-7A26-437D-8B94-DB3C1752C70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0496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92802-FCF2-4EAB-B389-8984B8B51381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B9713-1D81-4ED1-A9B3-EFFE8A31E675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57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19620-D69F-4D94-9466-3A9C01484233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E4D09-31FC-4E0F-AD23-F085FFBA02A9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362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B425B-3029-40A4-9A2F-4AD7250EA2D7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B1752-720C-4A79-A37E-FD2BA394F499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04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150A-C9E5-4FB8-927A-C07FB0FBA5DE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52C6-21F9-48C3-B6E1-8C58C7F7C957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086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4D79B-2F32-4AF1-B1A5-5203CB267C52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DA6FC-5B58-4F21-ACE2-D8E412989718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0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FF87D-CC2F-403A-9348-414A0D0A0A57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FA29B-4B2A-493E-AC5E-95BBEF356618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52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ECAA3-A6AE-48D9-9F51-17BD28394106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5D26C-B17D-4B74-A552-0C1E6E3300E9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62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  <a:endParaRPr 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7652E4-414A-43FE-B49C-24D79F20214D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A1EEE-08D3-4149-972F-AB488EB48786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215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92381-1A6C-415E-9678-EEC6379AD52B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302F6-7674-49A4-8DDD-4D7B3F77A8FA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136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FB1D1-174D-4E66-9F5E-162078E13977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A282A-1C59-452E-AC35-85DAAC0FAE32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215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897366-35DF-4E15-A6DE-45680BE3A41C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A1C51-9329-4B5E-A052-984FE904FA09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298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MSc Carlos Bazán &amp; Ing. Arnaldo Moreno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523F66F3-6544-4B7D-94F7-2BC60CEAD1E4}" type="slidenum">
              <a:rPr lang="en-US" altLang="es-MX"/>
              <a:pPr/>
              <a:t>‹Nº›</a:t>
            </a:fld>
            <a:endParaRPr lang="en-US" altLang="es-MX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MX">
                <a:solidFill>
                  <a:schemeClr val="accent2"/>
                </a:solidFill>
              </a:endParaRPr>
            </a:p>
          </p:txBody>
        </p:sp>
      </p:grpSp>
      <p:sp>
        <p:nvSpPr>
          <p:cNvPr id="13313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33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FF220A7-0BA4-4090-9332-4C78F541BFD7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81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4" grpId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4BB779-E2C4-47DC-80BD-44E7A9DF411B}" type="slidenum">
              <a:rPr lang="en-US" altLang="es-MX">
                <a:latin typeface="Arial Black" panose="020B0A04020102020204" pitchFamily="34" charset="0"/>
              </a:rPr>
              <a:pPr/>
              <a:t>1</a:t>
            </a:fld>
            <a:endParaRPr lang="en-US" altLang="es-MX">
              <a:latin typeface="Arial Black" panose="020B0A04020102020204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316706" y="762000"/>
            <a:ext cx="8510587" cy="914400"/>
          </a:xfrm>
        </p:spPr>
        <p:txBody>
          <a:bodyPr/>
          <a:lstStyle/>
          <a:p>
            <a:pPr eaLnBrk="1" hangingPunct="1"/>
            <a:r>
              <a:rPr lang="en-US" altLang="es-MX" sz="4000" b="1" dirty="0" err="1" smtClean="0">
                <a:solidFill>
                  <a:srgbClr val="000000"/>
                </a:solidFill>
              </a:rPr>
              <a:t>Introducción</a:t>
            </a:r>
            <a:r>
              <a:rPr lang="en-US" altLang="es-MX" sz="4000" b="1" dirty="0" smtClean="0">
                <a:solidFill>
                  <a:srgbClr val="000000"/>
                </a:solidFill>
              </a:rPr>
              <a:t> a la </a:t>
            </a:r>
            <a:r>
              <a:rPr lang="en-US" altLang="es-MX" sz="4000" b="1" dirty="0" err="1" smtClean="0">
                <a:solidFill>
                  <a:srgbClr val="000000"/>
                </a:solidFill>
              </a:rPr>
              <a:t>programación</a:t>
            </a:r>
            <a:r>
              <a:rPr lang="en-US" altLang="es-MX" sz="4000" b="1" dirty="0" smtClean="0">
                <a:solidFill>
                  <a:srgbClr val="000000"/>
                </a:solidFill>
              </a:rPr>
              <a:t> </a:t>
            </a:r>
            <a:r>
              <a:rPr lang="en-US" altLang="es-MX" sz="4000" b="1" dirty="0" err="1" smtClean="0">
                <a:solidFill>
                  <a:srgbClr val="000000"/>
                </a:solidFill>
              </a:rPr>
              <a:t>en</a:t>
            </a:r>
            <a:r>
              <a:rPr lang="en-US" altLang="es-MX" sz="4000" b="1" dirty="0" smtClean="0">
                <a:solidFill>
                  <a:srgbClr val="000000"/>
                </a:solidFill>
              </a:rPr>
              <a:t> Java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11019" y="3114878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s-ES_tradnl" sz="2800" b="1" dirty="0"/>
              <a:t>  </a:t>
            </a:r>
            <a:r>
              <a:rPr lang="es-ES_tradnl" sz="3600" b="1" dirty="0"/>
              <a:t>Conferencia </a:t>
            </a:r>
            <a:r>
              <a:rPr lang="es-ES_tradnl" sz="3600" b="1" dirty="0"/>
              <a:t>5</a:t>
            </a:r>
            <a:r>
              <a:rPr lang="es-ES_tradnl" sz="3600" b="1" dirty="0" smtClean="0"/>
              <a:t> “Objetos en Java”</a:t>
            </a:r>
            <a:endParaRPr lang="es-ES_tradnl" sz="36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10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57200" y="83127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/>
              <a:t>5</a:t>
            </a:r>
            <a:r>
              <a:rPr lang="es-ES_tradnl" altLang="es-MX" sz="4000" b="1" kern="0" dirty="0" smtClean="0"/>
              <a:t>.1 </a:t>
            </a:r>
            <a:r>
              <a:rPr lang="es-MX" altLang="es-MX" sz="4000" b="1" kern="0" dirty="0"/>
              <a:t>Creación de objetos en Java</a:t>
            </a:r>
            <a:endParaRPr lang="en-US" altLang="es-MX" sz="4000" b="1" kern="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495300" y="18288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400" dirty="0"/>
              <a:t>El tipo de estas variables se denominan en Java </a:t>
            </a:r>
            <a:r>
              <a:rPr lang="es-ES_tradnl" sz="2400" b="1" i="1" dirty="0"/>
              <a:t>tipo de referencia</a:t>
            </a:r>
            <a:r>
              <a:rPr lang="es-ES_tradnl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400" dirty="0"/>
              <a:t>De esta forma se puede  declarar y tener tantos objetos como se necesite</a:t>
            </a:r>
            <a:r>
              <a:rPr lang="es-ES_tradnl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400" dirty="0"/>
              <a:t>Es importante tener presente que cuando se crea un objeto con el constructor por defecto los atributos del mismo </a:t>
            </a:r>
            <a:r>
              <a:rPr lang="es-ES_tradnl" sz="2400" b="1" dirty="0"/>
              <a:t>no tienen valor</a:t>
            </a:r>
            <a:r>
              <a:rPr lang="es-ES_tradnl" sz="2400" dirty="0"/>
              <a:t> </a:t>
            </a:r>
            <a:r>
              <a:rPr lang="es-ES_tradnl" sz="2400" dirty="0" smtClean="0"/>
              <a:t>(se inicializan por defecto) </a:t>
            </a:r>
            <a:r>
              <a:rPr lang="es-ES_tradnl" sz="2400" dirty="0"/>
              <a:t>a menos que se le hayan declarado algún valor por defecto en la definición de la clase.</a:t>
            </a:r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172546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11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57200" y="83127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/>
              <a:t>5</a:t>
            </a:r>
            <a:r>
              <a:rPr lang="es-ES_tradnl" altLang="es-MX" sz="4000" b="1" kern="0" dirty="0" smtClean="0"/>
              <a:t>.1 </a:t>
            </a:r>
            <a:r>
              <a:rPr lang="es-MX" altLang="es-MX" sz="4000" b="1" kern="0" dirty="0"/>
              <a:t>Creación de objetos en Java</a:t>
            </a:r>
            <a:endParaRPr lang="en-US" altLang="es-MX" sz="4000" b="1" kern="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2205977" y="1446798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Ejemplos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sencillos</a:t>
            </a:r>
            <a:r>
              <a:rPr lang="en-US" sz="2400" b="1" dirty="0" smtClean="0"/>
              <a:t>:</a:t>
            </a:r>
            <a:endParaRPr lang="es-MX" sz="2400" b="1" dirty="0"/>
          </a:p>
        </p:txBody>
      </p:sp>
      <p:sp>
        <p:nvSpPr>
          <p:cNvPr id="7" name="Rectángulo 6"/>
          <p:cNvSpPr/>
          <p:nvPr/>
        </p:nvSpPr>
        <p:spPr>
          <a:xfrm>
            <a:off x="1447800" y="23622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Cuerpo c 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Cuerpo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Coche </a:t>
            </a:r>
            <a:r>
              <a:rPr lang="es-MX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mi_coche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mi_coche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Coche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Punto </a:t>
            </a:r>
            <a:r>
              <a:rPr lang="es-MX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Punto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Punto </a:t>
            </a:r>
            <a:r>
              <a:rPr lang="es-MX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Punto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MX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s-MX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64092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12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04800" y="15240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 smtClean="0"/>
              <a:t>5</a:t>
            </a:r>
            <a:r>
              <a:rPr lang="es-ES_tradnl" altLang="es-MX" sz="4000" b="1" kern="0" dirty="0" smtClean="0"/>
              <a:t>.2 </a:t>
            </a:r>
            <a:r>
              <a:rPr lang="es-MX" altLang="es-MX" sz="4000" b="1" dirty="0"/>
              <a:t>Paso de mensajes a los objetos</a:t>
            </a:r>
            <a:endParaRPr lang="es-ES_tradnl" alt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304800" y="19050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>
                <a:latin typeface="+mn-lt"/>
                <a:ea typeface="Times New Roman" panose="02020603050405020304" pitchFamily="18" charset="0"/>
              </a:rPr>
              <a:t>Luego de </a:t>
            </a:r>
            <a:r>
              <a:rPr lang="es-ES_tradnl" sz="3200" dirty="0">
                <a:latin typeface="+mn-lt"/>
                <a:ea typeface="Times New Roman" panose="02020603050405020304" pitchFamily="18" charset="0"/>
              </a:rPr>
              <a:t>creado un objeto es necesario utilizarlo, y para ello se ha dicho que se le pasan mensajes a los cuales este objeto responde. Los mensajes que un objeto puede “entender” son aquellos relacionados con sus </a:t>
            </a:r>
            <a:r>
              <a:rPr lang="es-ES_tradnl" sz="3200" b="1" i="1" dirty="0">
                <a:latin typeface="+mn-lt"/>
                <a:ea typeface="Times New Roman" panose="02020603050405020304" pitchFamily="18" charset="0"/>
              </a:rPr>
              <a:t>métodos públicos</a:t>
            </a:r>
            <a:r>
              <a:rPr lang="es-ES_tradnl" sz="3200" dirty="0" smtClean="0">
                <a:latin typeface="+mn-lt"/>
                <a:ea typeface="Times New Roman" panose="02020603050405020304" pitchFamily="18" charset="0"/>
              </a:rPr>
              <a:t>.</a:t>
            </a:r>
            <a:endParaRPr lang="es-MX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03272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13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81000" y="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 smtClean="0"/>
              <a:t>5</a:t>
            </a:r>
            <a:r>
              <a:rPr lang="es-ES_tradnl" altLang="es-MX" sz="4000" b="1" kern="0" dirty="0" smtClean="0"/>
              <a:t>.2 </a:t>
            </a:r>
            <a:r>
              <a:rPr lang="es-MX" altLang="es-MX" sz="4000" b="1" dirty="0"/>
              <a:t>Paso de mensajes a los objetos</a:t>
            </a:r>
            <a:endParaRPr lang="es-ES_tradnl" alt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571500" y="1050965"/>
            <a:ext cx="8305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Para enviar un mensaje a un objeto se utiliza la sintaxis: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&lt;nombre objeto&gt;.&lt;nombre método&gt;(&lt;valor de parámetros&gt;*);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Ejemplo: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// declaración y creación del objeto 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p.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Punto p 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= </a:t>
            </a:r>
            <a:r>
              <a:rPr lang="es-ES_tradnl" sz="2000" b="1" dirty="0">
                <a:latin typeface="+mn-lt"/>
                <a:ea typeface="Times New Roman" panose="02020603050405020304" pitchFamily="18" charset="0"/>
              </a:rPr>
              <a:t>new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Punto(); 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 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/* se tiene un objeto “vacío” para ponerle valores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   a sus atributos se pueden utilizar los métodos set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*/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 err="1" smtClean="0">
                <a:latin typeface="+mn-lt"/>
                <a:ea typeface="Times New Roman" panose="02020603050405020304" pitchFamily="18" charset="0"/>
              </a:rPr>
              <a:t>p.setX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(10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);  // se inicializa 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la coordenada X con 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10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 err="1" smtClean="0">
                <a:latin typeface="+mn-lt"/>
                <a:ea typeface="Times New Roman" panose="02020603050405020304" pitchFamily="18" charset="0"/>
              </a:rPr>
              <a:t>p.setY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(5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);    // se inicializa 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la coordenada Y 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con 5;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 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/* crear una variable con el valor de la 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coordenada X 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	del punto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*/</a:t>
            </a:r>
            <a:endParaRPr lang="es-MX" sz="2000" dirty="0">
              <a:latin typeface="+mn-lt"/>
              <a:ea typeface="Times New Roman" panose="02020603050405020304" pitchFamily="18" charset="0"/>
            </a:endParaRPr>
          </a:p>
          <a:p>
            <a:r>
              <a:rPr lang="es-ES_tradnl" sz="2000" b="1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s-ES_tradnl" sz="2000" b="1" dirty="0" smtClean="0">
                <a:latin typeface="+mn-lt"/>
                <a:ea typeface="Times New Roman" panose="02020603050405020304" pitchFamily="18" charset="0"/>
              </a:rPr>
              <a:t>      </a:t>
            </a:r>
            <a:r>
              <a:rPr lang="es-ES_tradnl" sz="2000" b="1" dirty="0" err="1" smtClean="0">
                <a:latin typeface="+mn-lt"/>
                <a:ea typeface="Times New Roman" panose="02020603050405020304" pitchFamily="18" charset="0"/>
              </a:rPr>
              <a:t>double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 _x 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= </a:t>
            </a:r>
            <a:r>
              <a:rPr lang="es-ES_tradnl" sz="2000" dirty="0" err="1" smtClean="0">
                <a:latin typeface="+mn-lt"/>
                <a:ea typeface="Times New Roman" panose="02020603050405020304" pitchFamily="18" charset="0"/>
              </a:rPr>
              <a:t>p.getX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();</a:t>
            </a:r>
            <a:endParaRPr lang="es-MX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3433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14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97872" y="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 smtClean="0"/>
              <a:t>5</a:t>
            </a:r>
            <a:r>
              <a:rPr lang="es-ES_tradnl" altLang="es-MX" sz="4000" b="1" kern="0" dirty="0" smtClean="0"/>
              <a:t>.2 </a:t>
            </a:r>
            <a:r>
              <a:rPr lang="es-MX" altLang="es-MX" sz="4000" b="1" dirty="0"/>
              <a:t>Paso de mensajes a los objetos</a:t>
            </a:r>
            <a:endParaRPr lang="es-ES_tradnl" altLang="es-MX" sz="4000" b="1" dirty="0"/>
          </a:p>
        </p:txBody>
      </p:sp>
      <p:sp>
        <p:nvSpPr>
          <p:cNvPr id="7" name="Rectángulo 6"/>
          <p:cNvSpPr/>
          <p:nvPr/>
        </p:nvSpPr>
        <p:spPr>
          <a:xfrm>
            <a:off x="207818" y="1209288"/>
            <a:ext cx="877685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En el ejemplo se han utilizado tres de los métodos de la clase Punto: </a:t>
            </a:r>
            <a:r>
              <a:rPr lang="es-ES_tradnl" sz="2400" b="1" dirty="0" err="1">
                <a:latin typeface="+mn-lt"/>
                <a:ea typeface="Times New Roman" panose="02020603050405020304" pitchFamily="18" charset="0"/>
              </a:rPr>
              <a:t>setX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(), </a:t>
            </a:r>
            <a:r>
              <a:rPr lang="es-ES_tradnl" sz="2400" b="1" dirty="0" err="1">
                <a:latin typeface="+mn-lt"/>
                <a:ea typeface="Times New Roman" panose="02020603050405020304" pitchFamily="18" charset="0"/>
              </a:rPr>
              <a:t>setY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(), y </a:t>
            </a:r>
            <a:r>
              <a:rPr lang="es-ES_tradnl" sz="2400" b="1" dirty="0" err="1">
                <a:latin typeface="+mn-lt"/>
                <a:ea typeface="Times New Roman" panose="02020603050405020304" pitchFamily="18" charset="0"/>
              </a:rPr>
              <a:t>getX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().</a:t>
            </a:r>
          </a:p>
          <a:p>
            <a:pPr marL="457200" indent="-4572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s-ES_tradnl" sz="2400" dirty="0" smtClean="0">
              <a:latin typeface="+mn-lt"/>
              <a:ea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Al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escribir </a:t>
            </a:r>
            <a:r>
              <a:rPr lang="es-ES_tradnl" sz="2400" dirty="0" err="1" smtClean="0">
                <a:latin typeface="+mn-lt"/>
                <a:ea typeface="Times New Roman" panose="02020603050405020304" pitchFamily="18" charset="0"/>
              </a:rPr>
              <a:t>p.setX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(10) se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dice que al objeto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p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se le pasa el mensaje </a:t>
            </a:r>
            <a:r>
              <a:rPr lang="es-ES_tradnl" sz="2400" dirty="0" err="1" smtClean="0">
                <a:latin typeface="+mn-lt"/>
                <a:ea typeface="Times New Roman" panose="02020603050405020304" pitchFamily="18" charset="0"/>
              </a:rPr>
              <a:t>setX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,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lo que hace que se ejecute un método con ese nombre. Como ese método necesita un parámetro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es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necesario escribir el valor real de ese parámetro, en este caso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10. (Ver declaración de la clase Punto)</a:t>
            </a:r>
          </a:p>
          <a:p>
            <a:pPr marL="457200" indent="-4572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s-ES_tradnl" sz="2400" dirty="0" smtClean="0">
              <a:latin typeface="+mn-lt"/>
              <a:ea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El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método </a:t>
            </a:r>
            <a:r>
              <a:rPr lang="es-ES_tradnl" sz="2400" dirty="0" err="1" smtClean="0">
                <a:latin typeface="+mn-lt"/>
                <a:ea typeface="Times New Roman" panose="02020603050405020304" pitchFamily="18" charset="0"/>
              </a:rPr>
              <a:t>setX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toma el valor 10 como el valor de la variable </a:t>
            </a:r>
            <a:r>
              <a:rPr lang="es-ES_tradnl" sz="2400" b="1" i="1" dirty="0" err="1" smtClean="0">
                <a:latin typeface="+mn-lt"/>
                <a:ea typeface="Times New Roman" panose="02020603050405020304" pitchFamily="18" charset="0"/>
              </a:rPr>
              <a:t>newX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y realiza la asignación que se encuentra en su cuerpo. Por lo tanto el 10 va a ponerse en el atributo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x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del objeto.</a:t>
            </a:r>
            <a:endParaRPr lang="es-MX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42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15</a:t>
            </a:fld>
            <a:endParaRPr lang="en-US" altLang="es-MX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97872" y="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 smtClean="0"/>
              <a:t>5</a:t>
            </a:r>
            <a:r>
              <a:rPr lang="es-ES_tradnl" altLang="es-MX" sz="4000" b="1" kern="0" dirty="0" smtClean="0"/>
              <a:t>.2 </a:t>
            </a:r>
            <a:r>
              <a:rPr lang="es-MX" altLang="es-MX" sz="4000" b="1" dirty="0"/>
              <a:t>Paso de mensajes a los objetos</a:t>
            </a:r>
            <a:endParaRPr lang="es-ES_tradnl" altLang="es-MX" sz="4000" b="1" dirty="0"/>
          </a:p>
        </p:txBody>
      </p:sp>
      <p:sp>
        <p:nvSpPr>
          <p:cNvPr id="7" name="Rectángulo 6"/>
          <p:cNvSpPr/>
          <p:nvPr/>
        </p:nvSpPr>
        <p:spPr>
          <a:xfrm>
            <a:off x="297872" y="1343891"/>
            <a:ext cx="8534401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El mensaje </a:t>
            </a:r>
            <a:r>
              <a:rPr lang="es-ES_tradnl" sz="2400" dirty="0" err="1">
                <a:latin typeface="+mn-lt"/>
                <a:ea typeface="Times New Roman" panose="02020603050405020304" pitchFamily="18" charset="0"/>
              </a:rPr>
              <a:t>p.setY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(5) hace una acción similar a la descrita anteriormente y por lo tanto ya los dos atributos del objeto p tienen valor (x 10, y 5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).</a:t>
            </a:r>
          </a:p>
          <a:p>
            <a:pPr marL="514350" indent="-51435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s-ES_tradnl" sz="2400" dirty="0" smtClean="0">
              <a:latin typeface="+mn-lt"/>
              <a:ea typeface="Times New Roman" panose="02020603050405020304" pitchFamily="18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Se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puede entonces enviar el mensaje </a:t>
            </a:r>
            <a:r>
              <a:rPr lang="es-ES_tradnl" sz="2400" dirty="0" err="1" smtClean="0">
                <a:latin typeface="+mn-lt"/>
                <a:ea typeface="Times New Roman" panose="02020603050405020304" pitchFamily="18" charset="0"/>
              </a:rPr>
              <a:t>p.getX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(),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el cual no necesita parámetros y lo que hace es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devolver la coordenada X del punto,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este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valor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se le asigna a la variable </a:t>
            </a:r>
            <a:r>
              <a:rPr lang="es-ES_tradnl" sz="2400" b="1" dirty="0" smtClean="0">
                <a:latin typeface="+mn-lt"/>
                <a:ea typeface="Times New Roman" panose="02020603050405020304" pitchFamily="18" charset="0"/>
              </a:rPr>
              <a:t>_x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.</a:t>
            </a:r>
          </a:p>
          <a:p>
            <a:pPr marL="514350" indent="-51435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s-ES_tradnl" sz="2400" dirty="0" smtClean="0">
              <a:latin typeface="+mn-lt"/>
              <a:ea typeface="Times New Roman" panose="02020603050405020304" pitchFamily="18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>
                <a:latin typeface="+mn-lt"/>
              </a:rPr>
              <a:t>Estas operaciones de creación de un objeto y paso de mensajes se pueden realizar en </a:t>
            </a:r>
            <a:r>
              <a:rPr lang="es-ES_tradnl" sz="2400" b="1" dirty="0">
                <a:latin typeface="+mn-lt"/>
              </a:rPr>
              <a:t>cualquier método</a:t>
            </a:r>
            <a:r>
              <a:rPr lang="es-ES_tradnl" sz="2400" dirty="0">
                <a:latin typeface="+mn-lt"/>
              </a:rPr>
              <a:t> de nuestras clases, que es en definitiva donde se realizan la programación de las acciones que se desean desarrollar.</a:t>
            </a:r>
            <a:endParaRPr lang="es-MX" sz="2400" dirty="0">
              <a:latin typeface="+mn-lt"/>
            </a:endParaRPr>
          </a:p>
          <a:p>
            <a:pPr marL="514350" indent="-51435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s-MX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277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16</a:t>
            </a:fld>
            <a:endParaRPr lang="en-US" altLang="es-MX"/>
          </a:p>
        </p:txBody>
      </p:sp>
      <p:sp>
        <p:nvSpPr>
          <p:cNvPr id="5" name="CuadroTexto 4"/>
          <p:cNvSpPr txBox="1"/>
          <p:nvPr/>
        </p:nvSpPr>
        <p:spPr>
          <a:xfrm>
            <a:off x="2286000" y="1383983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Ejemplos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sencillos</a:t>
            </a:r>
            <a:endParaRPr lang="es-MX" sz="2400" b="1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97872" y="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 smtClean="0"/>
              <a:t>5</a:t>
            </a:r>
            <a:r>
              <a:rPr lang="es-ES_tradnl" altLang="es-MX" sz="4000" b="1" kern="0" dirty="0" smtClean="0"/>
              <a:t>.2 </a:t>
            </a:r>
            <a:r>
              <a:rPr lang="es-MX" altLang="es-MX" sz="4000" b="1" dirty="0"/>
              <a:t>Paso de mensajes a los objetos</a:t>
            </a:r>
            <a:endParaRPr lang="es-ES_tradnl" altLang="es-MX" sz="4000" b="1" dirty="0"/>
          </a:p>
        </p:txBody>
      </p:sp>
      <p:sp>
        <p:nvSpPr>
          <p:cNvPr id="7" name="Rectángulo 6"/>
          <p:cNvSpPr/>
          <p:nvPr/>
        </p:nvSpPr>
        <p:spPr>
          <a:xfrm>
            <a:off x="1936172" y="2133600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mi_coche</a:t>
            </a:r>
            <a:r>
              <a:rPr lang="es-MX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Enciende</a:t>
            </a:r>
            <a:r>
              <a:rPr lang="es-MX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MX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mi_coche</a:t>
            </a:r>
            <a:r>
              <a:rPr lang="es-MX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Apaga</a:t>
            </a:r>
            <a:r>
              <a:rPr lang="es-MX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MX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es-MX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es-MX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sz="28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s-MX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es-MX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setY</a:t>
            </a:r>
            <a:r>
              <a:rPr lang="es-MX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sz="28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15</a:t>
            </a:r>
            <a:r>
              <a:rPr lang="es-MX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8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8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s-MX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es-MX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getX</a:t>
            </a:r>
            <a:r>
              <a:rPr lang="es-MX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s-MX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5283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17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28600" y="30480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3200" b="1" kern="0" dirty="0" smtClean="0"/>
              <a:t>5</a:t>
            </a:r>
            <a:r>
              <a:rPr lang="es-ES_tradnl" altLang="es-MX" sz="3200" b="1" kern="0" dirty="0" smtClean="0"/>
              <a:t>.3 </a:t>
            </a:r>
            <a:r>
              <a:rPr lang="es-MX" altLang="es-MX" sz="3200" b="1" dirty="0"/>
              <a:t>Compilación y corrida de una aplicación </a:t>
            </a:r>
            <a:r>
              <a:rPr lang="es-MX" altLang="es-MX" sz="3200" b="1" dirty="0" smtClean="0"/>
              <a:t>Java</a:t>
            </a:r>
            <a:endParaRPr lang="es-ES_tradnl" altLang="es-MX" sz="2800" b="1" dirty="0"/>
          </a:p>
        </p:txBody>
      </p:sp>
      <p:sp>
        <p:nvSpPr>
          <p:cNvPr id="6" name="Rectángulo 5"/>
          <p:cNvSpPr/>
          <p:nvPr/>
        </p:nvSpPr>
        <p:spPr>
          <a:xfrm>
            <a:off x="609600" y="1828800"/>
            <a:ext cx="784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600" dirty="0" smtClean="0">
                <a:latin typeface="+mn-lt"/>
                <a:ea typeface="Times New Roman" panose="02020603050405020304" pitchFamily="18" charset="0"/>
              </a:rPr>
              <a:t>¿Cómo </a:t>
            </a:r>
            <a:r>
              <a:rPr lang="es-ES_tradnl" sz="3600" dirty="0">
                <a:latin typeface="+mn-lt"/>
                <a:ea typeface="Times New Roman" panose="02020603050405020304" pitchFamily="18" charset="0"/>
              </a:rPr>
              <a:t>hacer un programa que se pueda ejecutar para realizar una acción determinada?</a:t>
            </a:r>
            <a:endParaRPr lang="es-MX" sz="3600" dirty="0"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76150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24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18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28600" y="30480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3200" b="1" kern="0" dirty="0" smtClean="0"/>
              <a:t>5</a:t>
            </a:r>
            <a:r>
              <a:rPr lang="es-ES_tradnl" altLang="es-MX" sz="3200" b="1" kern="0" dirty="0" smtClean="0"/>
              <a:t>.3 </a:t>
            </a:r>
            <a:r>
              <a:rPr lang="es-MX" altLang="es-MX" sz="3200" b="1" dirty="0"/>
              <a:t>Compilación y corrida de una aplicación </a:t>
            </a:r>
            <a:r>
              <a:rPr lang="es-MX" altLang="es-MX" sz="3200" b="1" dirty="0" smtClean="0"/>
              <a:t>Java</a:t>
            </a:r>
            <a:endParaRPr lang="es-ES_tradnl" altLang="es-MX" sz="2800" b="1" dirty="0"/>
          </a:p>
        </p:txBody>
      </p:sp>
      <p:sp>
        <p:nvSpPr>
          <p:cNvPr id="6" name="Rectángulo 5"/>
          <p:cNvSpPr/>
          <p:nvPr/>
        </p:nvSpPr>
        <p:spPr>
          <a:xfrm>
            <a:off x="304800" y="1522485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>
                <a:latin typeface="+mn-lt"/>
                <a:ea typeface="Times New Roman" panose="02020603050405020304" pitchFamily="18" charset="0"/>
              </a:rPr>
              <a:t>A esto es lo que se ha denominado </a:t>
            </a:r>
            <a:r>
              <a:rPr lang="es-ES_tradnl" sz="2400" b="1" dirty="0">
                <a:latin typeface="+mn-lt"/>
                <a:ea typeface="Times New Roman" panose="02020603050405020304" pitchFamily="18" charset="0"/>
              </a:rPr>
              <a:t>aplicación Java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. El calificativo de consola, es porque la entrada/salida de estas aplicaciones es una ventana DOS, o sea no son aplicaciones que corran sobre una ventana Windows, con controles, etc. </a:t>
            </a:r>
            <a:endParaRPr lang="es-MX" sz="2400" dirty="0"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461477"/>
            <a:ext cx="64198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66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19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22118" y="270164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3200" b="1" kern="0" dirty="0" smtClean="0"/>
              <a:t>5</a:t>
            </a:r>
            <a:r>
              <a:rPr lang="es-ES_tradnl" altLang="es-MX" sz="3200" b="1" kern="0" dirty="0" smtClean="0"/>
              <a:t>.3 </a:t>
            </a:r>
            <a:r>
              <a:rPr lang="es-MX" altLang="es-MX" sz="3200" b="1" dirty="0"/>
              <a:t>Compilación y corrida de una aplicación </a:t>
            </a:r>
            <a:r>
              <a:rPr lang="es-MX" altLang="es-MX" sz="3200" b="1" dirty="0" smtClean="0"/>
              <a:t>Java</a:t>
            </a:r>
            <a:endParaRPr lang="es-ES_tradnl" altLang="es-MX" sz="2800" b="1" dirty="0"/>
          </a:p>
        </p:txBody>
      </p:sp>
      <p:sp>
        <p:nvSpPr>
          <p:cNvPr id="6" name="Rectángulo 5"/>
          <p:cNvSpPr/>
          <p:nvPr/>
        </p:nvSpPr>
        <p:spPr>
          <a:xfrm>
            <a:off x="315191" y="1523424"/>
            <a:ext cx="865216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200" dirty="0">
                <a:latin typeface="+mn-lt"/>
                <a:ea typeface="Times New Roman" panose="02020603050405020304" pitchFamily="18" charset="0"/>
              </a:rPr>
              <a:t>Para ello se necesita, como siempre en Java, </a:t>
            </a:r>
            <a:r>
              <a:rPr lang="es-ES_tradnl" sz="2200" i="1" dirty="0">
                <a:latin typeface="+mn-lt"/>
                <a:ea typeface="Times New Roman" panose="02020603050405020304" pitchFamily="18" charset="0"/>
              </a:rPr>
              <a:t>una clase</a:t>
            </a:r>
            <a:r>
              <a:rPr lang="es-ES_tradnl" sz="2200" dirty="0">
                <a:latin typeface="+mn-lt"/>
                <a:ea typeface="Times New Roman" panose="02020603050405020304" pitchFamily="18" charset="0"/>
              </a:rPr>
              <a:t> que contenga un método especial llamado </a:t>
            </a:r>
            <a:r>
              <a:rPr lang="es-ES_tradnl" sz="2200" b="1" dirty="0" err="1">
                <a:latin typeface="+mn-lt"/>
                <a:ea typeface="Times New Roman" panose="02020603050405020304" pitchFamily="18" charset="0"/>
              </a:rPr>
              <a:t>main</a:t>
            </a:r>
            <a:r>
              <a:rPr lang="es-ES_tradnl" sz="2200" dirty="0">
                <a:latin typeface="+mn-lt"/>
                <a:ea typeface="Times New Roman" panose="02020603050405020304" pitchFamily="18" charset="0"/>
              </a:rPr>
              <a:t>, que siempre debe tener este nombre y la siguiente sintaxis:</a:t>
            </a:r>
            <a:endParaRPr lang="es-MX" sz="2200" dirty="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200" dirty="0">
                <a:latin typeface="+mn-lt"/>
                <a:ea typeface="Times New Roman" panose="02020603050405020304" pitchFamily="18" charset="0"/>
              </a:rPr>
              <a:t> </a:t>
            </a:r>
            <a:endParaRPr lang="es-MX" sz="22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n-US" sz="2200" b="1" dirty="0">
                <a:latin typeface="+mn-lt"/>
                <a:ea typeface="Times New Roman" panose="02020603050405020304" pitchFamily="18" charset="0"/>
              </a:rPr>
              <a:t>public</a:t>
            </a:r>
            <a:r>
              <a:rPr lang="en-US" sz="22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latin typeface="+mn-lt"/>
                <a:ea typeface="Times New Roman" panose="02020603050405020304" pitchFamily="18" charset="0"/>
              </a:rPr>
              <a:t>static</a:t>
            </a:r>
            <a:r>
              <a:rPr lang="en-US" sz="22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latin typeface="+mn-lt"/>
                <a:ea typeface="Times New Roman" panose="02020603050405020304" pitchFamily="18" charset="0"/>
              </a:rPr>
              <a:t>void</a:t>
            </a:r>
            <a:r>
              <a:rPr lang="en-US" sz="2200" dirty="0">
                <a:latin typeface="+mn-lt"/>
                <a:ea typeface="Times New Roman" panose="02020603050405020304" pitchFamily="18" charset="0"/>
              </a:rPr>
              <a:t> main(</a:t>
            </a:r>
            <a:r>
              <a:rPr lang="en-US" sz="2200" b="1" dirty="0">
                <a:latin typeface="+mn-lt"/>
                <a:ea typeface="Times New Roman" panose="02020603050405020304" pitchFamily="18" charset="0"/>
              </a:rPr>
              <a:t>String</a:t>
            </a:r>
            <a:r>
              <a:rPr lang="en-US" sz="2200" dirty="0">
                <a:latin typeface="+mn-lt"/>
                <a:ea typeface="Times New Roman" panose="02020603050405020304" pitchFamily="18" charset="0"/>
              </a:rPr>
              <a:t> [] </a:t>
            </a:r>
            <a:r>
              <a:rPr lang="en-US" sz="2200" dirty="0" err="1">
                <a:latin typeface="+mn-lt"/>
                <a:ea typeface="Times New Roman" panose="02020603050405020304" pitchFamily="18" charset="0"/>
              </a:rPr>
              <a:t>args</a:t>
            </a:r>
            <a:r>
              <a:rPr lang="en-US" sz="2200" dirty="0" smtClean="0">
                <a:latin typeface="+mn-lt"/>
                <a:ea typeface="Times New Roman" panose="02020603050405020304" pitchFamily="18" charset="0"/>
              </a:rPr>
              <a:t>) {</a:t>
            </a:r>
            <a:endParaRPr lang="es-MX" sz="22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+mn-lt"/>
                <a:ea typeface="Times New Roman" panose="02020603050405020304" pitchFamily="18" charset="0"/>
              </a:rPr>
              <a:t>}</a:t>
            </a:r>
            <a:endParaRPr lang="es-MX" sz="2200" dirty="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+mn-lt"/>
                <a:ea typeface="Times New Roman" panose="02020603050405020304" pitchFamily="18" charset="0"/>
              </a:rPr>
              <a:t> </a:t>
            </a:r>
            <a:endParaRPr lang="es-MX" sz="2200" dirty="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200" dirty="0">
                <a:latin typeface="+mn-lt"/>
                <a:ea typeface="Times New Roman" panose="02020603050405020304" pitchFamily="18" charset="0"/>
              </a:rPr>
              <a:t>En esta sintaxis hay algunos elementos conocidos: los modificadores </a:t>
            </a:r>
            <a:r>
              <a:rPr lang="es-ES_tradnl" sz="2200" b="1" dirty="0" err="1">
                <a:latin typeface="+mn-lt"/>
                <a:ea typeface="Times New Roman" panose="02020603050405020304" pitchFamily="18" charset="0"/>
              </a:rPr>
              <a:t>public</a:t>
            </a:r>
            <a:r>
              <a:rPr lang="es-ES_tradnl" sz="2200" dirty="0">
                <a:latin typeface="+mn-lt"/>
                <a:ea typeface="Times New Roman" panose="02020603050405020304" pitchFamily="18" charset="0"/>
              </a:rPr>
              <a:t> y </a:t>
            </a:r>
            <a:r>
              <a:rPr lang="es-ES_tradnl" sz="2200" b="1" dirty="0" err="1">
                <a:latin typeface="+mn-lt"/>
                <a:ea typeface="Times New Roman" panose="02020603050405020304" pitchFamily="18" charset="0"/>
              </a:rPr>
              <a:t>void</a:t>
            </a:r>
            <a:r>
              <a:rPr lang="es-ES_tradnl" sz="2200" dirty="0">
                <a:latin typeface="+mn-lt"/>
                <a:ea typeface="Times New Roman" panose="02020603050405020304" pitchFamily="18" charset="0"/>
              </a:rPr>
              <a:t>, que tienen el mismo significado que hemos estudiado: un método que puede ser accedido desde cualquier lugar (</a:t>
            </a:r>
            <a:r>
              <a:rPr lang="es-ES_tradnl" sz="2200" b="1" dirty="0" err="1">
                <a:latin typeface="+mn-lt"/>
                <a:ea typeface="Times New Roman" panose="02020603050405020304" pitchFamily="18" charset="0"/>
              </a:rPr>
              <a:t>public</a:t>
            </a:r>
            <a:r>
              <a:rPr lang="es-ES_tradnl" sz="2200" dirty="0">
                <a:latin typeface="+mn-lt"/>
                <a:ea typeface="Times New Roman" panose="02020603050405020304" pitchFamily="18" charset="0"/>
              </a:rPr>
              <a:t>) y que no devuelve valor alguno (</a:t>
            </a:r>
            <a:r>
              <a:rPr lang="es-ES_tradnl" sz="2200" b="1" dirty="0" err="1">
                <a:latin typeface="+mn-lt"/>
                <a:ea typeface="Times New Roman" panose="02020603050405020304" pitchFamily="18" charset="0"/>
              </a:rPr>
              <a:t>void</a:t>
            </a:r>
            <a:r>
              <a:rPr lang="es-ES_tradnl" sz="2200" dirty="0">
                <a:latin typeface="+mn-lt"/>
                <a:ea typeface="Times New Roman" panose="02020603050405020304" pitchFamily="18" charset="0"/>
              </a:rPr>
              <a:t>). El modificador </a:t>
            </a:r>
            <a:r>
              <a:rPr lang="es-ES_tradnl" sz="2200" b="1" dirty="0" err="1">
                <a:latin typeface="+mn-lt"/>
                <a:ea typeface="Times New Roman" panose="02020603050405020304" pitchFamily="18" charset="0"/>
              </a:rPr>
              <a:t>static</a:t>
            </a:r>
            <a:r>
              <a:rPr lang="es-ES_tradnl" sz="2200" dirty="0">
                <a:latin typeface="+mn-lt"/>
                <a:ea typeface="Times New Roman" panose="02020603050405020304" pitchFamily="18" charset="0"/>
              </a:rPr>
              <a:t> no se ha estudiado, por el momento </a:t>
            </a:r>
            <a:r>
              <a:rPr lang="es-ES_tradnl" sz="2200" dirty="0" smtClean="0">
                <a:latin typeface="+mn-lt"/>
                <a:ea typeface="Times New Roman" panose="02020603050405020304" pitchFamily="18" charset="0"/>
              </a:rPr>
              <a:t>solo comentar </a:t>
            </a:r>
            <a:r>
              <a:rPr lang="es-ES_tradnl" sz="2200" dirty="0">
                <a:latin typeface="+mn-lt"/>
                <a:ea typeface="Times New Roman" panose="02020603050405020304" pitchFamily="18" charset="0"/>
              </a:rPr>
              <a:t>que significa que para activar este método no se necesita de crear un objeto de la clase a la cual pertenece.</a:t>
            </a:r>
            <a:endParaRPr lang="es-MX" sz="2200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63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D9C11-7CBF-493C-8A90-38EE85D9DD2D}" type="slidenum">
              <a:rPr lang="en-US" altLang="es-MX">
                <a:latin typeface="Arial Black" panose="020B0A04020102020204" pitchFamily="34" charset="0"/>
              </a:rPr>
              <a:pPr/>
              <a:t>2</a:t>
            </a:fld>
            <a:endParaRPr lang="en-US" altLang="es-MX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458200" cy="685800"/>
          </a:xfrm>
        </p:spPr>
        <p:txBody>
          <a:bodyPr/>
          <a:lstStyle/>
          <a:p>
            <a:pPr algn="ctr" eaLnBrk="1" hangingPunct="1"/>
            <a:r>
              <a:rPr lang="en-US" altLang="es-MX" sz="3200" smtClean="0">
                <a:solidFill>
                  <a:srgbClr val="000000"/>
                </a:solidFill>
              </a:rPr>
              <a:t>SUMARIO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362200"/>
            <a:ext cx="8763000" cy="2971800"/>
          </a:xfrm>
        </p:spPr>
        <p:txBody>
          <a:bodyPr/>
          <a:lstStyle/>
          <a:p>
            <a:pPr eaLnBrk="1" hangingPunct="1"/>
            <a:r>
              <a:rPr lang="es-ES_tradnl" altLang="es-MX" sz="2800" b="1" dirty="0"/>
              <a:t>5</a:t>
            </a:r>
            <a:r>
              <a:rPr lang="es-ES_tradnl" altLang="es-MX" sz="2800" b="1" dirty="0" smtClean="0"/>
              <a:t>.1 </a:t>
            </a:r>
            <a:r>
              <a:rPr lang="es-MX" altLang="es-MX" sz="2800" b="1" dirty="0"/>
              <a:t>Creación de objetos en Java</a:t>
            </a:r>
            <a:r>
              <a:rPr lang="es-ES_tradnl" altLang="es-MX" sz="2800" b="1" dirty="0" smtClean="0"/>
              <a:t>.</a:t>
            </a:r>
          </a:p>
          <a:p>
            <a:pPr eaLnBrk="1" hangingPunct="1"/>
            <a:endParaRPr lang="es-ES_tradnl" altLang="es-MX" sz="2800" b="1" dirty="0" smtClean="0"/>
          </a:p>
          <a:p>
            <a:pPr eaLnBrk="1" hangingPunct="1"/>
            <a:r>
              <a:rPr lang="es-ES_tradnl" altLang="es-MX" sz="2800" b="1" dirty="0" smtClean="0"/>
              <a:t>5</a:t>
            </a:r>
            <a:r>
              <a:rPr lang="es-ES_tradnl" altLang="es-MX" sz="2800" b="1" dirty="0" smtClean="0"/>
              <a:t>.2 </a:t>
            </a:r>
            <a:r>
              <a:rPr lang="es-MX" altLang="es-MX" sz="2800" b="1" dirty="0"/>
              <a:t>Paso de mensajes a los </a:t>
            </a:r>
            <a:r>
              <a:rPr lang="es-MX" altLang="es-MX" sz="2800" b="1" dirty="0" smtClean="0"/>
              <a:t>objetos</a:t>
            </a:r>
          </a:p>
          <a:p>
            <a:pPr eaLnBrk="1" hangingPunct="1"/>
            <a:endParaRPr lang="es-ES_tradnl" altLang="es-MX" sz="2800" b="1" dirty="0" smtClean="0"/>
          </a:p>
          <a:p>
            <a:pPr eaLnBrk="1" hangingPunct="1"/>
            <a:r>
              <a:rPr lang="es-ES_tradnl" altLang="es-MX" sz="2800" b="1" dirty="0" smtClean="0"/>
              <a:t>5</a:t>
            </a:r>
            <a:r>
              <a:rPr lang="es-ES_tradnl" altLang="es-MX" sz="2800" b="1" dirty="0" smtClean="0"/>
              <a:t>.3 </a:t>
            </a:r>
            <a:r>
              <a:rPr lang="es-MX" altLang="es-MX" sz="2800" b="1" dirty="0"/>
              <a:t>Compilación y corrida de una aplicación </a:t>
            </a:r>
            <a:r>
              <a:rPr lang="es-MX" altLang="es-MX" sz="2800" b="1" dirty="0" smtClean="0"/>
              <a:t>Java</a:t>
            </a:r>
            <a:endParaRPr lang="es-ES_tradnl" altLang="es-MX" sz="2800" b="1" dirty="0" smtClean="0"/>
          </a:p>
          <a:p>
            <a:pPr marL="0" indent="0" eaLnBrk="1" hangingPunct="1">
              <a:buNone/>
            </a:pPr>
            <a:endParaRPr lang="es-ES_tradnl" altLang="es-MX" sz="2800" b="1" dirty="0"/>
          </a:p>
          <a:p>
            <a:pPr marL="457200" lvl="1" indent="0" eaLnBrk="1" hangingPunct="1">
              <a:buNone/>
            </a:pPr>
            <a:endParaRPr lang="es-ES_tradnl" altLang="es-MX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20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28600" y="30480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3200" b="1" kern="0" dirty="0" smtClean="0"/>
              <a:t>5</a:t>
            </a:r>
            <a:r>
              <a:rPr lang="es-ES_tradnl" altLang="es-MX" sz="3200" b="1" kern="0" dirty="0" smtClean="0"/>
              <a:t>.3 </a:t>
            </a:r>
            <a:r>
              <a:rPr lang="es-MX" altLang="es-MX" sz="3200" b="1" dirty="0"/>
              <a:t>Compilación y corrida de una aplicación </a:t>
            </a:r>
            <a:r>
              <a:rPr lang="es-MX" altLang="es-MX" sz="3200" b="1" dirty="0" smtClean="0"/>
              <a:t>Java</a:t>
            </a:r>
            <a:endParaRPr lang="es-ES_tradnl" altLang="es-MX" sz="2800" b="1" dirty="0"/>
          </a:p>
        </p:txBody>
      </p:sp>
      <p:sp>
        <p:nvSpPr>
          <p:cNvPr id="6" name="Rectángulo 5"/>
          <p:cNvSpPr/>
          <p:nvPr/>
        </p:nvSpPr>
        <p:spPr>
          <a:xfrm>
            <a:off x="381000" y="1676400"/>
            <a:ext cx="8458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Este método, como se observa, tiene un parámetro (</a:t>
            </a:r>
            <a:r>
              <a:rPr lang="es-ES_tradnl" sz="2400" dirty="0" err="1">
                <a:latin typeface="+mn-lt"/>
                <a:ea typeface="Times New Roman" panose="02020603050405020304" pitchFamily="18" charset="0"/>
              </a:rPr>
              <a:t>args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, pudiera ser otro nombre cualquiera) que es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un arreglo de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tipo </a:t>
            </a:r>
            <a:r>
              <a:rPr lang="es-ES_tradnl" sz="2400" b="1" dirty="0" err="1" smtClean="0">
                <a:latin typeface="+mn-lt"/>
                <a:ea typeface="Times New Roman" panose="02020603050405020304" pitchFamily="18" charset="0"/>
              </a:rPr>
              <a:t>String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, y </a:t>
            </a:r>
            <a:r>
              <a:rPr lang="es-MX" sz="2400" dirty="0">
                <a:latin typeface="+mn-lt"/>
                <a:ea typeface="Times New Roman" panose="02020603050405020304" pitchFamily="18" charset="0"/>
              </a:rPr>
              <a:t>debe aparecer obligatoriamente como argumento del método </a:t>
            </a:r>
            <a:r>
              <a:rPr lang="es-MX" sz="2400" dirty="0" err="1">
                <a:latin typeface="+mn-lt"/>
                <a:ea typeface="Times New Roman" panose="02020603050405020304" pitchFamily="18" charset="0"/>
              </a:rPr>
              <a:t>main</a:t>
            </a:r>
            <a:r>
              <a:rPr lang="es-MX" sz="2400" dirty="0">
                <a:latin typeface="+mn-lt"/>
                <a:ea typeface="Times New Roman" panose="02020603050405020304" pitchFamily="18" charset="0"/>
              </a:rPr>
              <a:t> en un programa Java.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Entonces, una aplicación Java  queda de la forma: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n-US" sz="2800" b="1" dirty="0">
                <a:latin typeface="+mn-lt"/>
                <a:ea typeface="Times New Roman" panose="02020603050405020304" pitchFamily="18" charset="0"/>
              </a:rPr>
              <a:t>class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+mn-lt"/>
                <a:ea typeface="Times New Roman" panose="02020603050405020304" pitchFamily="18" charset="0"/>
              </a:rPr>
              <a:t>Aplicacion</a:t>
            </a:r>
            <a:r>
              <a:rPr lang="en-US" sz="2800" dirty="0" smtClean="0">
                <a:latin typeface="+mn-lt"/>
                <a:ea typeface="Times New Roman" panose="02020603050405020304" pitchFamily="18" charset="0"/>
              </a:rPr>
              <a:t> {</a:t>
            </a:r>
            <a:endParaRPr lang="es-MX" sz="4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+mn-lt"/>
                <a:ea typeface="Times New Roman" panose="02020603050405020304" pitchFamily="18" charset="0"/>
              </a:rPr>
              <a:t>   </a:t>
            </a:r>
            <a:r>
              <a:rPr lang="en-US" sz="2800" b="1" dirty="0" smtClean="0">
                <a:latin typeface="+mn-lt"/>
                <a:ea typeface="Times New Roman" panose="02020603050405020304" pitchFamily="18" charset="0"/>
              </a:rPr>
              <a:t>public</a:t>
            </a:r>
            <a:r>
              <a:rPr lang="en-US" sz="2800" dirty="0" smtClean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+mn-lt"/>
                <a:ea typeface="Times New Roman" panose="02020603050405020304" pitchFamily="18" charset="0"/>
              </a:rPr>
              <a:t>static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+mn-lt"/>
                <a:ea typeface="Times New Roman" panose="02020603050405020304" pitchFamily="18" charset="0"/>
              </a:rPr>
              <a:t>void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 main(</a:t>
            </a:r>
            <a:r>
              <a:rPr lang="en-US" sz="2800" b="1" dirty="0">
                <a:latin typeface="+mn-lt"/>
                <a:ea typeface="Times New Roman" panose="02020603050405020304" pitchFamily="18" charset="0"/>
              </a:rPr>
              <a:t>String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 [] </a:t>
            </a:r>
            <a:r>
              <a:rPr lang="en-US" sz="2800" dirty="0" err="1">
                <a:latin typeface="+mn-lt"/>
                <a:ea typeface="Times New Roman" panose="02020603050405020304" pitchFamily="18" charset="0"/>
              </a:rPr>
              <a:t>args</a:t>
            </a:r>
            <a:r>
              <a:rPr lang="en-US" sz="2800" dirty="0" smtClean="0">
                <a:latin typeface="+mn-lt"/>
                <a:ea typeface="Times New Roman" panose="02020603050405020304" pitchFamily="18" charset="0"/>
              </a:rPr>
              <a:t>) {</a:t>
            </a:r>
            <a:endParaRPr lang="es-MX" sz="4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+mn-lt"/>
                <a:ea typeface="Times New Roman" panose="02020603050405020304" pitchFamily="18" charset="0"/>
              </a:rPr>
              <a:t>	   	&lt;</a:t>
            </a:r>
            <a:r>
              <a:rPr lang="en-US" sz="2800" dirty="0" err="1">
                <a:latin typeface="+mn-lt"/>
                <a:ea typeface="Times New Roman" panose="02020603050405020304" pitchFamily="18" charset="0"/>
              </a:rPr>
              <a:t>instrucciones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&gt;*</a:t>
            </a:r>
            <a:endParaRPr lang="es-MX" sz="4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+mn-lt"/>
                <a:ea typeface="Times New Roman" panose="02020603050405020304" pitchFamily="18" charset="0"/>
              </a:rPr>
              <a:t>    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}</a:t>
            </a:r>
            <a:endParaRPr lang="es-MX" sz="40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s-ES_tradnl" sz="2800" dirty="0" smtClean="0">
                <a:latin typeface="+mn-lt"/>
                <a:ea typeface="Times New Roman" panose="02020603050405020304" pitchFamily="18" charset="0"/>
              </a:rPr>
              <a:t>}</a:t>
            </a: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endParaRPr lang="es-ES_tradnl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endParaRPr lang="es-MX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872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21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04800" y="22860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3200" b="1" kern="0" dirty="0" smtClean="0"/>
              <a:t>5</a:t>
            </a:r>
            <a:r>
              <a:rPr lang="es-ES_tradnl" altLang="es-MX" sz="3200" b="1" kern="0" dirty="0" smtClean="0"/>
              <a:t>.3 </a:t>
            </a:r>
            <a:r>
              <a:rPr lang="es-MX" altLang="es-MX" sz="3200" b="1" dirty="0"/>
              <a:t>Compilación y corrida de una aplicación </a:t>
            </a:r>
            <a:r>
              <a:rPr lang="es-MX" altLang="es-MX" sz="3200" b="1" dirty="0" smtClean="0"/>
              <a:t>Java</a:t>
            </a:r>
            <a:endParaRPr lang="es-ES_tradnl" altLang="es-MX" sz="2800" b="1" dirty="0"/>
          </a:p>
        </p:txBody>
      </p:sp>
      <p:sp>
        <p:nvSpPr>
          <p:cNvPr id="6" name="Rectángulo 5"/>
          <p:cNvSpPr/>
          <p:nvPr/>
        </p:nvSpPr>
        <p:spPr>
          <a:xfrm>
            <a:off x="339436" y="1407286"/>
            <a:ext cx="84997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000" dirty="0">
                <a:solidFill>
                  <a:srgbClr val="222222"/>
                </a:solidFill>
                <a:latin typeface="+mn-lt"/>
              </a:rPr>
              <a:t>Para qué sirve el </a:t>
            </a:r>
            <a:r>
              <a:rPr lang="es-MX" sz="2000" dirty="0" err="1">
                <a:solidFill>
                  <a:srgbClr val="222222"/>
                </a:solidFill>
                <a:latin typeface="+mn-lt"/>
              </a:rPr>
              <a:t>array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 </a:t>
            </a:r>
            <a:r>
              <a:rPr lang="es-MX" sz="2000" b="1" i="1" dirty="0" err="1">
                <a:solidFill>
                  <a:srgbClr val="222222"/>
                </a:solidFill>
                <a:latin typeface="+mn-lt"/>
              </a:rPr>
              <a:t>String</a:t>
            </a:r>
            <a:r>
              <a:rPr lang="es-MX" sz="2000" b="1" i="1" dirty="0">
                <a:solidFill>
                  <a:srgbClr val="222222"/>
                </a:solidFill>
                <a:latin typeface="+mn-lt"/>
              </a:rPr>
              <a:t> [] </a:t>
            </a:r>
            <a:r>
              <a:rPr lang="es-MX" sz="2000" b="1" i="1" dirty="0" err="1">
                <a:solidFill>
                  <a:srgbClr val="222222"/>
                </a:solidFill>
                <a:latin typeface="+mn-lt"/>
              </a:rPr>
              <a:t>args</a:t>
            </a:r>
            <a:r>
              <a:rPr lang="es-MX" sz="2000" b="1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de </a:t>
            </a:r>
            <a:r>
              <a:rPr lang="es-MX" sz="2000" dirty="0" err="1">
                <a:solidFill>
                  <a:srgbClr val="222222"/>
                </a:solidFill>
                <a:latin typeface="+mn-lt"/>
              </a:rPr>
              <a:t>main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?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000" dirty="0" smtClean="0">
                <a:solidFill>
                  <a:srgbClr val="222222"/>
                </a:solidFill>
                <a:latin typeface="+mn-lt"/>
              </a:rPr>
              <a:t>Un programa en 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java se puede ejecutar desde la línea de comandos del sistema operativo con la orden: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000" dirty="0" smtClean="0">
                <a:solidFill>
                  <a:srgbClr val="222222"/>
                </a:solidFill>
                <a:latin typeface="+mn-lt"/>
              </a:rPr>
              <a:t>	C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:\&gt; java </a:t>
            </a:r>
            <a:r>
              <a:rPr lang="es-MX" sz="2000" dirty="0" err="1">
                <a:solidFill>
                  <a:srgbClr val="222222"/>
                </a:solidFill>
                <a:latin typeface="+mn-lt"/>
              </a:rPr>
              <a:t>nombrePrograma</a:t>
            </a:r>
            <a:endParaRPr lang="es-MX" sz="2000" dirty="0">
              <a:solidFill>
                <a:srgbClr val="222222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000" dirty="0">
                <a:solidFill>
                  <a:srgbClr val="222222"/>
                </a:solidFill>
                <a:latin typeface="+mn-lt"/>
              </a:rPr>
              <a:t>Además, mediante esta orden, podemos </a:t>
            </a:r>
            <a:r>
              <a:rPr lang="es-MX" sz="2000" b="1" i="1" dirty="0">
                <a:solidFill>
                  <a:srgbClr val="222222"/>
                </a:solidFill>
                <a:latin typeface="+mn-lt"/>
              </a:rPr>
              <a:t>enviar valores al programa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000" b="1" dirty="0">
                <a:solidFill>
                  <a:srgbClr val="222222"/>
                </a:solidFill>
                <a:latin typeface="+mn-lt"/>
              </a:rPr>
              <a:t>Por ejemplo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, si tenemos un programa que se llama </a:t>
            </a:r>
            <a:r>
              <a:rPr lang="es-MX" sz="2000" i="1" dirty="0">
                <a:solidFill>
                  <a:srgbClr val="222222"/>
                </a:solidFill>
                <a:latin typeface="+mn-lt"/>
              </a:rPr>
              <a:t>ordenar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 que ordena 5 números enteros, pero en lugar de leerlos por teclado los números se le pasan al programa como argumentos, este programa lo ejecutaríamos así: 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000" dirty="0">
                <a:solidFill>
                  <a:srgbClr val="222222"/>
                </a:solidFill>
                <a:latin typeface="+mn-lt"/>
              </a:rPr>
              <a:t>C:\&gt; java ordenar 4 6 3 7 1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000" dirty="0">
                <a:solidFill>
                  <a:srgbClr val="222222"/>
                </a:solidFill>
                <a:latin typeface="+mn-lt"/>
              </a:rPr>
              <a:t>Los valores que se envían se deben escribir a continuación del nombre del programa y separados por un espacio en blanco.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MX" sz="2000" dirty="0">
                <a:solidFill>
                  <a:srgbClr val="222222"/>
                </a:solidFill>
                <a:latin typeface="+mn-lt"/>
              </a:rPr>
              <a:t>El </a:t>
            </a:r>
            <a:r>
              <a:rPr lang="es-MX" sz="2000" dirty="0" err="1" smtClean="0">
                <a:solidFill>
                  <a:srgbClr val="222222"/>
                </a:solidFill>
                <a:latin typeface="+mn-lt"/>
              </a:rPr>
              <a:t>array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 </a:t>
            </a:r>
            <a:r>
              <a:rPr lang="es-MX" sz="2000" dirty="0" err="1">
                <a:latin typeface="+mn-lt"/>
              </a:rPr>
              <a:t>args</a:t>
            </a:r>
            <a:r>
              <a:rPr lang="es-MX" sz="2000" b="1" dirty="0">
                <a:solidFill>
                  <a:srgbClr val="000080"/>
                </a:solidFill>
                <a:latin typeface="+mn-lt"/>
              </a:rPr>
              <a:t> 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que aparece como argumento del método </a:t>
            </a:r>
            <a:r>
              <a:rPr lang="es-MX" sz="2000" dirty="0" err="1">
                <a:latin typeface="+mn-lt"/>
              </a:rPr>
              <a:t>main</a:t>
            </a:r>
            <a:r>
              <a:rPr lang="es-MX" sz="2000" b="1" dirty="0">
                <a:solidFill>
                  <a:srgbClr val="222222"/>
                </a:solidFill>
                <a:latin typeface="+mn-lt"/>
              </a:rPr>
              <a:t> </a:t>
            </a:r>
            <a:r>
              <a:rPr lang="es-MX" sz="2000" dirty="0">
                <a:solidFill>
                  <a:srgbClr val="222222"/>
                </a:solidFill>
                <a:latin typeface="+mn-lt"/>
              </a:rPr>
              <a:t>es el encargado de recoger y almacenar estos valores.</a:t>
            </a:r>
            <a:endParaRPr lang="es-MX" sz="2000" b="0" i="0" dirty="0">
              <a:solidFill>
                <a:srgbClr val="22222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37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22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21673" y="347584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3200" b="1" kern="0" dirty="0" smtClean="0"/>
              <a:t>5</a:t>
            </a:r>
            <a:r>
              <a:rPr lang="es-ES_tradnl" altLang="es-MX" sz="3200" b="1" kern="0" dirty="0" smtClean="0"/>
              <a:t>.3 </a:t>
            </a:r>
            <a:r>
              <a:rPr lang="es-MX" altLang="es-MX" sz="3200" b="1" dirty="0"/>
              <a:t>Compilación y corrida de una aplicación </a:t>
            </a:r>
            <a:r>
              <a:rPr lang="es-MX" altLang="es-MX" sz="3200" b="1" dirty="0" smtClean="0"/>
              <a:t>Java</a:t>
            </a:r>
            <a:endParaRPr lang="es-ES_tradnl" altLang="es-MX" sz="2800" b="1" dirty="0"/>
          </a:p>
        </p:txBody>
      </p:sp>
      <p:sp>
        <p:nvSpPr>
          <p:cNvPr id="6" name="Rectángulo 5"/>
          <p:cNvSpPr/>
          <p:nvPr/>
        </p:nvSpPr>
        <p:spPr>
          <a:xfrm>
            <a:off x="349828" y="1719184"/>
            <a:ext cx="85725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El nombre de la clase puede ser cualquier otro.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Las instrucciones del método pueden ser cualquier instrucción Java de la que se han estudiado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.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b="1" dirty="0">
                <a:latin typeface="+mn-lt"/>
                <a:ea typeface="Times New Roman" panose="02020603050405020304" pitchFamily="18" charset="0"/>
              </a:rPr>
              <a:t>Ejemplo:</a:t>
            </a:r>
            <a:endParaRPr lang="es-MX" sz="2400" b="1" dirty="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Se requiere hacer un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programa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en Java que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calcule la velocidad de un cuerpo con movimiento rectilíneo uniforme que recorre un espacio de 100 metros en 15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segundos. Suponga que dispone de la clase </a:t>
            </a:r>
            <a:r>
              <a:rPr lang="es-ES_tradnl" sz="2400" i="1" dirty="0" smtClean="0">
                <a:latin typeface="+mn-lt"/>
                <a:ea typeface="Times New Roman" panose="02020603050405020304" pitchFamily="18" charset="0"/>
              </a:rPr>
              <a:t>Cuerpo,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la cual tiene implementados los métodos: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setEspacio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espacio:double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):void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setTiempo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tiempo:double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):void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velocidad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():double</a:t>
            </a:r>
            <a:endParaRPr lang="es-MX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42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23</a:t>
            </a:fld>
            <a:endParaRPr lang="en-US" altLang="es-MX"/>
          </a:p>
        </p:txBody>
      </p:sp>
      <p:sp>
        <p:nvSpPr>
          <p:cNvPr id="5" name="Rectángulo 4"/>
          <p:cNvSpPr/>
          <p:nvPr/>
        </p:nvSpPr>
        <p:spPr>
          <a:xfrm>
            <a:off x="429491" y="2362200"/>
            <a:ext cx="8478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Principal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Cuerpo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Cuerpo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setEspacio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setTiempo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velocidad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400" dirty="0">
              <a:effectLst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21673" y="347584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3200" b="1" kern="0" dirty="0" smtClean="0"/>
              <a:t>5</a:t>
            </a:r>
            <a:r>
              <a:rPr lang="es-ES_tradnl" altLang="es-MX" sz="3200" b="1" kern="0" dirty="0" smtClean="0"/>
              <a:t>.3 </a:t>
            </a:r>
            <a:r>
              <a:rPr lang="es-MX" altLang="es-MX" sz="3200" b="1" dirty="0"/>
              <a:t>Compilación y corrida de una aplicación </a:t>
            </a:r>
            <a:r>
              <a:rPr lang="es-MX" altLang="es-MX" sz="3200" b="1" dirty="0" smtClean="0"/>
              <a:t>Java</a:t>
            </a:r>
            <a:endParaRPr lang="es-ES_tradnl" altLang="es-MX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36418" y="1838788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Programa</a:t>
            </a:r>
            <a:r>
              <a:rPr lang="en-US" sz="2400" b="1" dirty="0"/>
              <a:t>:</a:t>
            </a:r>
            <a:endParaRPr lang="es-MX" sz="2400" b="1" dirty="0"/>
          </a:p>
        </p:txBody>
      </p:sp>
      <p:sp>
        <p:nvSpPr>
          <p:cNvPr id="8" name="Rectángulo 7"/>
          <p:cNvSpPr/>
          <p:nvPr/>
        </p:nvSpPr>
        <p:spPr>
          <a:xfrm>
            <a:off x="1011570" y="5629778"/>
            <a:ext cx="7276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¿Cómo saber el valor de </a:t>
            </a:r>
            <a:r>
              <a:rPr lang="es-ES_tradnl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 variable v?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0995100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24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21673" y="347584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3200" b="1" kern="0" dirty="0" smtClean="0"/>
              <a:t>5</a:t>
            </a:r>
            <a:r>
              <a:rPr lang="es-ES_tradnl" altLang="es-MX" sz="3200" b="1" kern="0" dirty="0" smtClean="0"/>
              <a:t>.3 </a:t>
            </a:r>
            <a:r>
              <a:rPr lang="es-MX" altLang="es-MX" sz="3200" b="1" dirty="0"/>
              <a:t>Compilación y corrida de una aplicación </a:t>
            </a:r>
            <a:r>
              <a:rPr lang="es-MX" altLang="es-MX" sz="3200" b="1" dirty="0" smtClean="0"/>
              <a:t>Java</a:t>
            </a:r>
            <a:endParaRPr lang="es-ES_tradnl" altLang="es-MX" sz="2800" b="1" dirty="0"/>
          </a:p>
        </p:txBody>
      </p:sp>
      <p:sp>
        <p:nvSpPr>
          <p:cNvPr id="7" name="Rectángulo 6"/>
          <p:cNvSpPr/>
          <p:nvPr/>
        </p:nvSpPr>
        <p:spPr>
          <a:xfrm>
            <a:off x="228600" y="1493252"/>
            <a:ext cx="8679873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Para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visualizar los datos,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Java proporciona una clase que, entre otras cosas, ayuda a escribir en la pantalla de la computadora: la clase </a:t>
            </a:r>
            <a:r>
              <a:rPr lang="es-ES_tradnl" sz="2400" b="1" dirty="0" err="1">
                <a:latin typeface="+mn-lt"/>
                <a:ea typeface="Times New Roman" panose="02020603050405020304" pitchFamily="18" charset="0"/>
              </a:rPr>
              <a:t>System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. Esta es una clase especial, porque para trabajar con ella no necesitamos objetos, solo la clase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Para ello se utiliza la sintaxis: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 err="1">
                <a:latin typeface="+mn-lt"/>
                <a:ea typeface="Times New Roman" panose="02020603050405020304" pitchFamily="18" charset="0"/>
              </a:rPr>
              <a:t>System.out.println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(&lt;expresión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&gt;);</a:t>
            </a: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Se puede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decir que </a:t>
            </a:r>
            <a:r>
              <a:rPr lang="es-ES_tradnl" sz="2400" b="1" dirty="0" err="1">
                <a:latin typeface="+mn-lt"/>
                <a:ea typeface="Times New Roman" panose="02020603050405020304" pitchFamily="18" charset="0"/>
              </a:rPr>
              <a:t>out</a:t>
            </a:r>
            <a:r>
              <a:rPr lang="es-ES_tradnl" sz="2400" b="1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es el nombre de un atributo de la clase, que es a su vez un objeto que pertenece a la clase </a:t>
            </a:r>
            <a:r>
              <a:rPr lang="es-ES_tradnl" sz="2400" dirty="0" err="1">
                <a:latin typeface="+mn-lt"/>
                <a:ea typeface="Times New Roman" panose="02020603050405020304" pitchFamily="18" charset="0"/>
              </a:rPr>
              <a:t>PrintStream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, la cual tiene un método llamado </a:t>
            </a:r>
            <a:r>
              <a:rPr lang="es-ES_tradnl" sz="2400" dirty="0" err="1">
                <a:latin typeface="+mn-lt"/>
                <a:ea typeface="Times New Roman" panose="02020603050405020304" pitchFamily="18" charset="0"/>
              </a:rPr>
              <a:t>println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 que escribe sobre la pantalla el valor de la expresión.</a:t>
            </a:r>
            <a:endParaRPr lang="es-MX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4050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25</a:t>
            </a:fld>
            <a:endParaRPr lang="en-US" altLang="es-MX"/>
          </a:p>
        </p:txBody>
      </p:sp>
      <p:sp>
        <p:nvSpPr>
          <p:cNvPr id="5" name="Rectángulo 4"/>
          <p:cNvSpPr/>
          <p:nvPr/>
        </p:nvSpPr>
        <p:spPr>
          <a:xfrm>
            <a:off x="387927" y="1404961"/>
            <a:ext cx="853440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La aplicación se escribiría entonces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:</a:t>
            </a:r>
            <a:endParaRPr lang="es-ES_tradnl" sz="2400" dirty="0">
              <a:latin typeface="+mn-lt"/>
              <a:ea typeface="Times New Roman" panose="02020603050405020304" pitchFamily="18" charset="0"/>
            </a:endParaRPr>
          </a:p>
          <a:p>
            <a:r>
              <a:rPr lang="es-MX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Principal 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sz="2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Cuerpo 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Cuerpo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   </a:t>
            </a:r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s-MX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setEspacio</a:t>
            </a:r>
            <a:r>
              <a:rPr lang="es-MX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sz="24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s-MX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setTiempo</a:t>
            </a:r>
            <a:r>
              <a:rPr lang="es-MX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sz="24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15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s-MX" sz="2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 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s-MX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velocidad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        	   </a:t>
            </a:r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s-MX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s-MX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s-MX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"Velocidad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s-MX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es-MX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s-MX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s-MX" sz="2400" dirty="0"/>
          </a:p>
          <a:p>
            <a:pPr algn="just">
              <a:spcBef>
                <a:spcPts val="600"/>
              </a:spcBef>
              <a:spcAft>
                <a:spcPts val="0"/>
              </a:spcAft>
            </a:pPr>
            <a:endParaRPr lang="es-MX" sz="24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28600" y="283082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3200" b="1" kern="0" dirty="0" smtClean="0"/>
              <a:t>5</a:t>
            </a:r>
            <a:r>
              <a:rPr lang="es-ES_tradnl" altLang="es-MX" sz="3200" b="1" kern="0" dirty="0" smtClean="0"/>
              <a:t>.3 </a:t>
            </a:r>
            <a:r>
              <a:rPr lang="es-MX" altLang="es-MX" sz="3200" b="1" dirty="0"/>
              <a:t>Compilación y corrida de una aplicación </a:t>
            </a:r>
            <a:r>
              <a:rPr lang="es-MX" altLang="es-MX" sz="3200" b="1" dirty="0" smtClean="0"/>
              <a:t>Java</a:t>
            </a:r>
            <a:endParaRPr lang="es-ES_tradnl" altLang="es-MX" sz="2800" b="1" dirty="0"/>
          </a:p>
        </p:txBody>
      </p:sp>
      <p:sp>
        <p:nvSpPr>
          <p:cNvPr id="7" name="Rectángulo 6"/>
          <p:cNvSpPr/>
          <p:nvPr/>
        </p:nvSpPr>
        <p:spPr>
          <a:xfrm>
            <a:off x="308263" y="5157815"/>
            <a:ext cx="852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Aquí se presenta otro problema: los valores que se están utilizando para el espacio y el tiempo son fijos. </a:t>
            </a:r>
            <a:r>
              <a:rPr lang="es-ES_tradnl" sz="2400" i="1" dirty="0">
                <a:latin typeface="+mn-lt"/>
                <a:ea typeface="Times New Roman" panose="02020603050405020304" pitchFamily="18" charset="0"/>
              </a:rPr>
              <a:t>¿no podrán ser </a:t>
            </a:r>
            <a:r>
              <a:rPr lang="es-ES_tradnl" sz="2400" i="1" dirty="0" smtClean="0">
                <a:latin typeface="+mn-lt"/>
                <a:ea typeface="Times New Roman" panose="02020603050405020304" pitchFamily="18" charset="0"/>
              </a:rPr>
              <a:t>introducidos por el usuario?</a:t>
            </a:r>
            <a:endParaRPr lang="es-MX" sz="2400" i="1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72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26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21673" y="306021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3200" b="1" kern="0" dirty="0" smtClean="0"/>
              <a:t>5</a:t>
            </a:r>
            <a:r>
              <a:rPr lang="es-ES_tradnl" altLang="es-MX" sz="3200" b="1" kern="0" dirty="0" smtClean="0"/>
              <a:t>.3 </a:t>
            </a:r>
            <a:r>
              <a:rPr lang="es-MX" altLang="es-MX" sz="3200" b="1" dirty="0"/>
              <a:t>Compilación y corrida de una aplicación </a:t>
            </a:r>
            <a:r>
              <a:rPr lang="es-MX" altLang="es-MX" sz="3200" b="1" dirty="0" smtClean="0"/>
              <a:t>Java</a:t>
            </a:r>
            <a:endParaRPr lang="es-ES_tradnl" altLang="es-MX" sz="2800" b="1" dirty="0"/>
          </a:p>
        </p:txBody>
      </p:sp>
      <p:sp>
        <p:nvSpPr>
          <p:cNvPr id="6" name="Rectángulo 5"/>
          <p:cNvSpPr/>
          <p:nvPr/>
        </p:nvSpPr>
        <p:spPr>
          <a:xfrm>
            <a:off x="399184" y="15240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000" dirty="0">
                <a:latin typeface="+mn-lt"/>
                <a:ea typeface="Times New Roman" panose="02020603050405020304" pitchFamily="18" charset="0"/>
              </a:rPr>
              <a:t>En este caso Java también brinda algunas 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clases que 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ayudan a la lectura de valores primitivos: enteros, reales, caracteres y lógicos. 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En este ejemplo haremos uso de la clase </a:t>
            </a:r>
            <a:r>
              <a:rPr lang="es-ES_tradnl" sz="2000" i="1" dirty="0" smtClean="0">
                <a:latin typeface="+mn-lt"/>
                <a:ea typeface="Times New Roman" panose="02020603050405020304" pitchFamily="18" charset="0"/>
              </a:rPr>
              <a:t>Scanner 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que se encuentra en el </a:t>
            </a:r>
            <a:r>
              <a:rPr lang="es-ES_tradnl" sz="2000" dirty="0" err="1" smtClean="0">
                <a:latin typeface="+mn-lt"/>
                <a:ea typeface="Times New Roman" panose="02020603050405020304" pitchFamily="18" charset="0"/>
              </a:rPr>
              <a:t>package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 </a:t>
            </a:r>
            <a:r>
              <a:rPr lang="es-MX" sz="2000" b="1" i="1" dirty="0" err="1" smtClean="0">
                <a:latin typeface="+mn-lt"/>
              </a:rPr>
              <a:t>java.util</a:t>
            </a:r>
            <a:r>
              <a:rPr lang="es-ES_tradnl" sz="2000" dirty="0" smtClean="0">
                <a:latin typeface="+mn-lt"/>
                <a:ea typeface="Times New Roman" panose="02020603050405020304" pitchFamily="18" charset="0"/>
              </a:rPr>
              <a:t>.</a:t>
            </a:r>
            <a:endParaRPr lang="es-MX" sz="2000" dirty="0">
              <a:latin typeface="+mn-l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2971800"/>
            <a:ext cx="716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0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27</a:t>
            </a:fld>
            <a:endParaRPr lang="en-US" altLang="es-MX"/>
          </a:p>
        </p:txBody>
      </p:sp>
      <p:sp>
        <p:nvSpPr>
          <p:cNvPr id="5" name="Rectángulo 4"/>
          <p:cNvSpPr/>
          <p:nvPr/>
        </p:nvSpPr>
        <p:spPr>
          <a:xfrm>
            <a:off x="1062062" y="1225689"/>
            <a:ext cx="80819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Principal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reader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Scanner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Cuerpo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Cuerpo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espacio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tiempo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endParaRPr lang="es-MX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s-MX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s-MX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>
                <a:solidFill>
                  <a:srgbClr val="808080"/>
                </a:solidFill>
                <a:latin typeface="Courier New" panose="02070309020205020404" pitchFamily="49" charset="0"/>
              </a:rPr>
              <a:t>"Entre el espacio: "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espacio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reader</a:t>
            </a:r>
            <a:r>
              <a:rPr lang="es-MX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nextDouble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s-MX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s-MX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s-MX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>
                <a:solidFill>
                  <a:srgbClr val="808080"/>
                </a:solidFill>
                <a:latin typeface="Courier New" panose="02070309020205020404" pitchFamily="49" charset="0"/>
              </a:rPr>
              <a:t>"Entre el tiempo: "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tiempo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reader</a:t>
            </a:r>
            <a:r>
              <a:rPr lang="es-MX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nextDouble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s-MX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setEspacio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espacio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s-MX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setTiempo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tiempo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v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s-MX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velocidad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s-MX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s-MX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>
                <a:solidFill>
                  <a:srgbClr val="808080"/>
                </a:solidFill>
                <a:latin typeface="Courier New" panose="02070309020205020404" pitchFamily="49" charset="0"/>
              </a:rPr>
              <a:t>"Velocidad: "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}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s-MX" dirty="0">
              <a:effectLst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81000" y="15240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3200" b="1" kern="0" dirty="0" smtClean="0"/>
              <a:t>5</a:t>
            </a:r>
            <a:r>
              <a:rPr lang="es-ES_tradnl" altLang="es-MX" sz="3200" b="1" kern="0" dirty="0" smtClean="0"/>
              <a:t>.3 </a:t>
            </a:r>
            <a:r>
              <a:rPr lang="es-MX" altLang="es-MX" sz="3200" b="1" dirty="0"/>
              <a:t>Compilación y corrida de una aplicación </a:t>
            </a:r>
            <a:r>
              <a:rPr lang="es-MX" altLang="es-MX" sz="3200" b="1" dirty="0" smtClean="0"/>
              <a:t>Java</a:t>
            </a:r>
            <a:endParaRPr lang="es-ES_tradnl" alt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4078082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D1AED1-020E-42A8-919F-F35B8DD684A8}" type="slidenum">
              <a:rPr lang="en-US" altLang="es-MX">
                <a:latin typeface="Arial Black" panose="020B0A04020102020204" pitchFamily="34" charset="0"/>
              </a:rPr>
              <a:pPr/>
              <a:t>28</a:t>
            </a:fld>
            <a:endParaRPr lang="en-US" altLang="es-MX">
              <a:latin typeface="Arial Black" panose="020B0A04020102020204" pitchFamily="34" charset="0"/>
            </a:endParaRP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41935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es-MX" dirty="0" err="1" smtClean="0"/>
              <a:t>Conclusiones</a:t>
            </a:r>
            <a:endParaRPr lang="en-US" altLang="es-MX" dirty="0" smtClean="0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09600" y="2161252"/>
            <a:ext cx="83058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sz="3200" dirty="0">
                <a:latin typeface="+mn-lt"/>
              </a:rPr>
              <a:t>Se ha </a:t>
            </a:r>
            <a:r>
              <a:rPr lang="es-ES_tradnl" sz="3200" dirty="0" smtClean="0">
                <a:latin typeface="+mn-lt"/>
              </a:rPr>
              <a:t>visto </a:t>
            </a:r>
            <a:r>
              <a:rPr lang="es-ES_tradnl" sz="3200" dirty="0">
                <a:latin typeface="+mn-lt"/>
              </a:rPr>
              <a:t>en la </a:t>
            </a:r>
            <a:r>
              <a:rPr lang="es-ES_tradnl" sz="3200" dirty="0" smtClean="0">
                <a:latin typeface="+mn-lt"/>
              </a:rPr>
              <a:t>conferencia</a:t>
            </a:r>
            <a:r>
              <a:rPr lang="es-ES_tradnl" sz="3200" dirty="0">
                <a:latin typeface="+mn-lt"/>
              </a:rPr>
              <a:t>:</a:t>
            </a:r>
            <a:endParaRPr lang="es-MX" sz="32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MX" altLang="es-MX" sz="3200" dirty="0">
                <a:latin typeface="+mn-lt"/>
              </a:rPr>
              <a:t>Creación de objetos en </a:t>
            </a:r>
            <a:r>
              <a:rPr lang="es-MX" altLang="es-MX" sz="3200" dirty="0" smtClean="0">
                <a:latin typeface="+mn-lt"/>
              </a:rPr>
              <a:t>Java</a:t>
            </a:r>
            <a:endParaRPr lang="es-ES_tradnl" altLang="es-MX" sz="3200" dirty="0" smtClean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MX" altLang="es-MX" sz="3200" dirty="0">
                <a:latin typeface="+mn-lt"/>
              </a:rPr>
              <a:t>Paso de mensajes a los </a:t>
            </a:r>
            <a:r>
              <a:rPr lang="es-MX" altLang="es-MX" sz="3200" dirty="0" smtClean="0">
                <a:latin typeface="+mn-lt"/>
              </a:rPr>
              <a:t>objetos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MX" altLang="es-MX" sz="3200" dirty="0">
                <a:latin typeface="+mn-lt"/>
              </a:rPr>
              <a:t>Compilación y corrida de una aplicación Java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MX" altLang="es-MX" sz="3200" dirty="0" smtClean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ES_tradnl" altLang="es-MX" sz="3200" dirty="0"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133600" y="556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9385D2-0AA6-4174-824D-EECB24A688AF}" type="slidenum">
              <a:rPr lang="en-US" altLang="es-MX">
                <a:latin typeface="Arial Black" panose="020B0A04020102020204" pitchFamily="34" charset="0"/>
              </a:rPr>
              <a:pPr/>
              <a:t>3</a:t>
            </a:fld>
            <a:endParaRPr lang="en-US" altLang="es-MX">
              <a:latin typeface="Arial Black" panose="020B0A04020102020204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64163"/>
            <a:ext cx="8229600" cy="1371600"/>
          </a:xfrm>
        </p:spPr>
        <p:txBody>
          <a:bodyPr/>
          <a:lstStyle/>
          <a:p>
            <a:pPr eaLnBrk="1" hangingPunct="1"/>
            <a:r>
              <a:rPr lang="es-ES_tradnl" altLang="es-MX" sz="2800" b="1" dirty="0" smtClean="0"/>
              <a:t>Repaso de lo visto hasta el momento:</a:t>
            </a:r>
            <a:endParaRPr lang="en-US" altLang="es-MX" sz="28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430338" y="3181985"/>
            <a:ext cx="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_tradnl" altLang="es-MX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304800" y="1433742"/>
            <a:ext cx="9448800" cy="481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76176" rIns="91440" bIns="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914400" algn="l"/>
              </a:tabLst>
            </a:pPr>
            <a:r>
              <a:rPr kumimoji="0" lang="es-ES_tradnl" altLang="es-MX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Declaración de clases en Java.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914400" algn="l"/>
              </a:tabLst>
            </a:pPr>
            <a:endParaRPr kumimoji="0" lang="es-ES_tradnl" altLang="es-MX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914400" algn="l"/>
              </a:tabLst>
            </a:pPr>
            <a:r>
              <a:rPr kumimoji="0" lang="es-ES_tradnl" altLang="es-MX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Definición de atributos</a:t>
            </a:r>
            <a:endParaRPr kumimoji="0" lang="es-ES_tradnl" altLang="es-MX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/>
            <a:r>
              <a:rPr kumimoji="0" lang="es-ES_tradnl" altLang="es-MX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&lt;modificador&gt; &lt;tipo&gt; &lt;nombre&gt; [= &lt;valor por defecto&gt;];</a:t>
            </a:r>
            <a:r>
              <a:rPr kumimoji="0" lang="es-MX" altLang="es-MX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lvl="1"/>
            <a:r>
              <a:rPr lang="en-US" altLang="es-MX" sz="2200" b="1" dirty="0" err="1">
                <a:latin typeface="+mn-lt"/>
              </a:rPr>
              <a:t>i</a:t>
            </a:r>
            <a:r>
              <a:rPr kumimoji="0" lang="en-US" altLang="es-MX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nt</a:t>
            </a:r>
            <a:r>
              <a:rPr kumimoji="0" lang="en-US" altLang="es-MX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=</a:t>
            </a:r>
            <a:r>
              <a:rPr lang="en-US" altLang="es-MX" sz="2200" dirty="0">
                <a:latin typeface="+mn-lt"/>
              </a:rPr>
              <a:t> </a:t>
            </a:r>
            <a:r>
              <a:rPr lang="en-US" altLang="es-MX" sz="2200" dirty="0" smtClean="0">
                <a:latin typeface="+mn-lt"/>
              </a:rPr>
              <a:t>25;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914400" algn="l"/>
              </a:tabLst>
            </a:pPr>
            <a:endParaRPr kumimoji="0" lang="es-MX" altLang="es-MX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914400" algn="l"/>
              </a:tabLst>
            </a:pPr>
            <a:r>
              <a:rPr kumimoji="0" lang="es-ES_tradnl" altLang="es-MX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Definición de métodos</a:t>
            </a:r>
            <a:endParaRPr kumimoji="0" lang="es-MX" altLang="es-MX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1"/>
            <a:r>
              <a:rPr kumimoji="0" lang="es-ES_tradnl" altLang="es-MX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&lt;modificador&gt; &lt;</a:t>
            </a:r>
            <a:r>
              <a:rPr kumimoji="0" lang="es-ES_tradnl" altLang="es-MX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tipo_de_retorno</a:t>
            </a:r>
            <a:r>
              <a:rPr kumimoji="0" lang="es-ES_tradnl" altLang="es-MX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&gt; &lt;nombre&gt; (&lt;parámetro&gt;*) {    	&lt;instrucciones&gt;* </a:t>
            </a:r>
          </a:p>
          <a:p>
            <a:pPr lvl="1"/>
            <a:r>
              <a:rPr kumimoji="0" lang="es-ES_tradnl" altLang="es-MX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s-MX" altLang="es-MX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914400" algn="l"/>
              </a:tabLst>
            </a:pPr>
            <a:endParaRPr lang="es-MX" altLang="es-MX" sz="2200" dirty="0">
              <a:latin typeface="+mn-lt"/>
              <a:ea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914400" algn="l"/>
              </a:tabLst>
            </a:pPr>
            <a:r>
              <a:rPr kumimoji="0" lang="es-ES_tradnl" altLang="es-MX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Instrucciones </a:t>
            </a:r>
            <a:r>
              <a:rPr kumimoji="0" lang="es-ES_tradnl" altLang="es-MX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que se utilizarían: declaración de </a:t>
            </a:r>
            <a:r>
              <a:rPr kumimoji="0" lang="es-ES_tradnl" altLang="es-MX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variables</a:t>
            </a:r>
            <a:r>
              <a:rPr kumimoji="0" lang="es-ES_tradnl" altLang="es-MX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kumimoji="0" lang="es-ES_tradnl" altLang="es-MX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operadores</a:t>
            </a:r>
            <a:r>
              <a:rPr kumimoji="0" lang="es-ES_tradnl" altLang="es-MX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asignación, </a:t>
            </a:r>
            <a:r>
              <a:rPr kumimoji="0" lang="es-ES_tradnl" altLang="es-MX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control</a:t>
            </a:r>
            <a:r>
              <a:rPr kumimoji="0" lang="es-ES_tradnl" altLang="es-MX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de flujo del programa</a:t>
            </a:r>
            <a:r>
              <a:rPr kumimoji="0" lang="es-ES_tradnl" altLang="es-MX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kumimoji="0" lang="es-MX" altLang="es-MX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914400" algn="l"/>
              </a:tabLst>
            </a:pPr>
            <a:endParaRPr kumimoji="0" lang="es-MX" altLang="es-MX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4</a:t>
            </a:fld>
            <a:endParaRPr lang="en-US" altLang="es-MX"/>
          </a:p>
        </p:txBody>
      </p:sp>
      <p:sp>
        <p:nvSpPr>
          <p:cNvPr id="5" name="Rectángulo 4"/>
          <p:cNvSpPr/>
          <p:nvPr/>
        </p:nvSpPr>
        <p:spPr>
          <a:xfrm>
            <a:off x="983673" y="86791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programó una clase </a:t>
            </a:r>
            <a:r>
              <a:rPr lang="es-ES_tradn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que </a:t>
            </a:r>
            <a:r>
              <a:rPr lang="es-MX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permita </a:t>
            </a:r>
            <a:r>
              <a:rPr lang="es-MX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trabajar puntos </a:t>
            </a:r>
            <a:r>
              <a:rPr lang="es-MX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 el plano.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647700" y="-6927"/>
            <a:ext cx="8229600" cy="1371600"/>
          </a:xfrm>
        </p:spPr>
        <p:txBody>
          <a:bodyPr/>
          <a:lstStyle/>
          <a:p>
            <a:pPr eaLnBrk="1" hangingPunct="1"/>
            <a:r>
              <a:rPr lang="es-ES_tradnl" altLang="es-MX" sz="2800" b="1" dirty="0" smtClean="0"/>
              <a:t>Repaso de lo visto hasta el momento:</a:t>
            </a:r>
            <a:endParaRPr lang="en-US" altLang="es-MX" sz="2800" b="1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1600200" y="1237242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Punto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s-MX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lvl="1"/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getX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MX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s-MX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newX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x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newX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getY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s-MX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s-MX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setY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newY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y</a:t>
            </a:r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newY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MX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desplaza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dx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dx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s-MX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MX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s-MX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s-MX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200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5</a:t>
            </a:fld>
            <a:endParaRPr lang="en-US" altLang="es-MX"/>
          </a:p>
        </p:txBody>
      </p:sp>
      <p:sp>
        <p:nvSpPr>
          <p:cNvPr id="5" name="Rectángulo 4"/>
          <p:cNvSpPr/>
          <p:nvPr/>
        </p:nvSpPr>
        <p:spPr>
          <a:xfrm>
            <a:off x="152400" y="17526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_tradnl" sz="2800" dirty="0" smtClean="0">
                <a:latin typeface="+mn-lt"/>
                <a:ea typeface="Times New Roman" panose="02020603050405020304" pitchFamily="18" charset="0"/>
              </a:rPr>
              <a:t>    Ahora </a:t>
            </a:r>
            <a:r>
              <a:rPr lang="es-ES_tradnl" sz="2800" dirty="0">
                <a:latin typeface="+mn-lt"/>
                <a:ea typeface="Times New Roman" panose="02020603050405020304" pitchFamily="18" charset="0"/>
              </a:rPr>
              <a:t>se puede formular las siguientes preguntas</a:t>
            </a:r>
            <a:r>
              <a:rPr lang="es-ES_tradnl" sz="2800" dirty="0" smtClean="0">
                <a:latin typeface="+mn-lt"/>
                <a:ea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</a:pPr>
            <a:endParaRPr lang="es-MX" sz="2800" dirty="0" smtClean="0">
              <a:latin typeface="+mn-lt"/>
              <a:ea typeface="Times New Roman" panose="02020603050405020304" pitchFamily="18" charset="0"/>
            </a:endParaRPr>
          </a:p>
          <a:p>
            <a:pPr marL="971550" indent="-51435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2800" dirty="0" smtClean="0">
                <a:latin typeface="+mn-lt"/>
                <a:ea typeface="Times New Roman" panose="02020603050405020304" pitchFamily="18" charset="0"/>
              </a:rPr>
              <a:t>¿</a:t>
            </a:r>
            <a:r>
              <a:rPr lang="es-ES_tradnl" sz="2800" dirty="0">
                <a:latin typeface="+mn-lt"/>
                <a:ea typeface="Times New Roman" panose="02020603050405020304" pitchFamily="18" charset="0"/>
              </a:rPr>
              <a:t>Cómo crear un objeto a partir de esta clase</a:t>
            </a:r>
            <a:r>
              <a:rPr lang="es-ES_tradnl" sz="2800" dirty="0" smtClean="0">
                <a:latin typeface="+mn-lt"/>
                <a:ea typeface="Times New Roman" panose="02020603050405020304" pitchFamily="18" charset="0"/>
              </a:rPr>
              <a:t>?</a:t>
            </a:r>
          </a:p>
          <a:p>
            <a:pPr marL="971550" indent="-514350" algn="just">
              <a:spcAft>
                <a:spcPts val="0"/>
              </a:spcAft>
              <a:buFont typeface="+mj-lt"/>
              <a:buAutoNum type="arabicPeriod"/>
            </a:pPr>
            <a:endParaRPr lang="es-MX" sz="2800" dirty="0">
              <a:latin typeface="+mn-lt"/>
              <a:ea typeface="Times New Roman" panose="02020603050405020304" pitchFamily="18" charset="0"/>
            </a:endParaRPr>
          </a:p>
          <a:p>
            <a:pPr marL="971550" indent="-51435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2800" dirty="0">
                <a:latin typeface="+mn-lt"/>
                <a:ea typeface="Times New Roman" panose="02020603050405020304" pitchFamily="18" charset="0"/>
              </a:rPr>
              <a:t>¿Cómo pasar mensajes a esos objetos de manera que realicen alguna acción</a:t>
            </a:r>
            <a:r>
              <a:rPr lang="es-ES_tradnl" sz="2800" dirty="0" smtClean="0">
                <a:latin typeface="+mn-lt"/>
                <a:ea typeface="Times New Roman" panose="02020603050405020304" pitchFamily="18" charset="0"/>
              </a:rPr>
              <a:t>?</a:t>
            </a:r>
          </a:p>
          <a:p>
            <a:pPr marL="971550" indent="-514350" algn="just">
              <a:spcAft>
                <a:spcPts val="0"/>
              </a:spcAft>
              <a:buFont typeface="+mj-lt"/>
              <a:buAutoNum type="arabicPeriod"/>
            </a:pPr>
            <a:endParaRPr lang="es-MX" sz="2800" dirty="0">
              <a:latin typeface="+mn-lt"/>
              <a:ea typeface="Times New Roman" panose="02020603050405020304" pitchFamily="18" charset="0"/>
            </a:endParaRPr>
          </a:p>
          <a:p>
            <a:pPr marL="971550" indent="-51435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2800" dirty="0">
                <a:latin typeface="+mn-lt"/>
                <a:ea typeface="Times New Roman" panose="02020603050405020304" pitchFamily="18" charset="0"/>
              </a:rPr>
              <a:t>¿Dónde se crean estos objetos para tener un programa que se pueda ejecutar?</a:t>
            </a:r>
            <a:endParaRPr lang="es-MX" sz="28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01662"/>
            <a:ext cx="8229600" cy="1371600"/>
          </a:xfrm>
        </p:spPr>
        <p:txBody>
          <a:bodyPr/>
          <a:lstStyle/>
          <a:p>
            <a:pPr eaLnBrk="1" hangingPunct="1"/>
            <a:r>
              <a:rPr lang="es-ES_tradnl" altLang="es-MX" sz="2800" b="1" dirty="0" smtClean="0"/>
              <a:t>Repaso de lo visto hasta el momento:</a:t>
            </a:r>
            <a:endParaRPr lang="en-US" altLang="es-MX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1062319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6</a:t>
            </a:fld>
            <a:endParaRPr lang="en-US" altLang="es-MX"/>
          </a:p>
        </p:txBody>
      </p:sp>
      <p:pic>
        <p:nvPicPr>
          <p:cNvPr id="2050" name="Picture 2" descr="https://maritzacondori.files.wordpress.com/2016/02/claseobjet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80469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57200" y="3048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/>
              <a:t>5</a:t>
            </a:r>
            <a:r>
              <a:rPr lang="es-ES_tradnl" altLang="es-MX" sz="4000" b="1" kern="0" dirty="0" smtClean="0"/>
              <a:t>.1 </a:t>
            </a:r>
            <a:r>
              <a:rPr lang="es-MX" altLang="es-MX" sz="4000" b="1" kern="0" dirty="0"/>
              <a:t>Creación de objetos en Java</a:t>
            </a:r>
            <a:endParaRPr lang="en-US" altLang="es-MX" sz="40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40131877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7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57200" y="235527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/>
              <a:t>5</a:t>
            </a:r>
            <a:r>
              <a:rPr lang="es-ES_tradnl" altLang="es-MX" sz="4000" b="1" kern="0" dirty="0" smtClean="0"/>
              <a:t>.1 </a:t>
            </a:r>
            <a:r>
              <a:rPr lang="es-MX" altLang="es-MX" sz="4000" b="1" kern="0" dirty="0"/>
              <a:t>Creación de objetos en Java</a:t>
            </a:r>
            <a:endParaRPr lang="en-US" altLang="es-MX" sz="4000" b="1" kern="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477982" y="1607127"/>
            <a:ext cx="82088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Para trabajar con un objeto en Java hay que tener una variable declarada con el tipo de la clase de la cual ese objeto es instancia. 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b="1" dirty="0">
                <a:latin typeface="+mn-lt"/>
                <a:ea typeface="Times New Roman" panose="02020603050405020304" pitchFamily="18" charset="0"/>
              </a:rPr>
              <a:t>La forma de declararlo entonces es la misma que la de cualquier variable</a:t>
            </a:r>
            <a:r>
              <a:rPr lang="es-ES_tradnl" sz="2400" b="1" dirty="0" smtClean="0">
                <a:latin typeface="+mn-lt"/>
                <a:ea typeface="Times New Roman" panose="02020603050405020304" pitchFamily="18" charset="0"/>
              </a:rPr>
              <a:t>:</a:t>
            </a:r>
            <a:endParaRPr lang="es-MX" sz="2400" b="1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s-ES_tradnl" sz="2800" dirty="0">
                <a:latin typeface="+mn-lt"/>
                <a:ea typeface="Times New Roman" panose="02020603050405020304" pitchFamily="18" charset="0"/>
              </a:rPr>
              <a:t>&lt;tipo clase&gt; &lt;nombre variable&gt;;</a:t>
            </a:r>
            <a:endParaRPr lang="es-MX" sz="4000" dirty="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b="1" dirty="0">
                <a:latin typeface="+mn-lt"/>
                <a:ea typeface="Times New Roman" panose="02020603050405020304" pitchFamily="18" charset="0"/>
              </a:rPr>
              <a:t>Ejemplo: </a:t>
            </a:r>
            <a:endParaRPr lang="es-MX" sz="2400" b="1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s-ES_tradnl" sz="3200" dirty="0">
                <a:latin typeface="+mn-lt"/>
                <a:ea typeface="Times New Roman" panose="02020603050405020304" pitchFamily="18" charset="0"/>
              </a:rPr>
              <a:t>Cuerpo c;</a:t>
            </a:r>
            <a:endParaRPr lang="es-MX" sz="4400" dirty="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de esta forma se tiene una variable </a:t>
            </a:r>
            <a:r>
              <a:rPr lang="es-ES_tradnl" sz="2400" b="1" dirty="0">
                <a:latin typeface="+mn-lt"/>
                <a:ea typeface="Times New Roman" panose="02020603050405020304" pitchFamily="18" charset="0"/>
              </a:rPr>
              <a:t>c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 de tipo Cuerpo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r>
              <a:rPr lang="es-ES_tradnl" sz="2400" dirty="0">
                <a:latin typeface="+mn-lt"/>
                <a:ea typeface="Times New Roman" panose="02020603050405020304" pitchFamily="18" charset="0"/>
              </a:rPr>
              <a:t>Con esta sentencia, solo se está </a:t>
            </a:r>
            <a:r>
              <a:rPr lang="es-ES_tradnl" sz="2400" b="1" dirty="0">
                <a:latin typeface="+mn-lt"/>
                <a:ea typeface="Times New Roman" panose="02020603050405020304" pitchFamily="18" charset="0"/>
              </a:rPr>
              <a:t>declarando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 la variable, aún el objeto no está construido.</a:t>
            </a:r>
            <a:endParaRPr lang="es-MX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5511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8</a:t>
            </a:fld>
            <a:endParaRPr lang="en-US" altLang="es-MX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57200" y="83127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/>
              <a:t>5</a:t>
            </a:r>
            <a:r>
              <a:rPr lang="es-ES_tradnl" altLang="es-MX" sz="4000" b="1" kern="0" dirty="0" smtClean="0"/>
              <a:t>.1 </a:t>
            </a:r>
            <a:r>
              <a:rPr lang="es-MX" altLang="es-MX" sz="4000" b="1" kern="0" dirty="0"/>
              <a:t>Creación de objetos en Java</a:t>
            </a:r>
            <a:endParaRPr lang="en-US" altLang="es-MX" sz="4000" b="1" kern="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304800" y="12192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Para construirlo se utiliza un método especial que de forma implícita Java incluye en todas las clases, denominado </a:t>
            </a:r>
            <a:r>
              <a:rPr lang="es-ES_tradnl" sz="2400" i="1" dirty="0">
                <a:latin typeface="+mn-lt"/>
                <a:ea typeface="Times New Roman" panose="02020603050405020304" pitchFamily="18" charset="0"/>
              </a:rPr>
              <a:t>constructor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, que tiene como nombre el mismo nombre de la clase.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Es decir, la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clase Cuerpo tiene un método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que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Java incorpora de forma implícita llamado Cuerpo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().</a:t>
            </a:r>
            <a:endParaRPr lang="es-MX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4800" y="3416856"/>
            <a:ext cx="813954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Para construir un objeto se utiliza la </a:t>
            </a:r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sentencia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&lt;nombre objeto&gt; = </a:t>
            </a:r>
            <a:r>
              <a:rPr lang="es-ES_tradnl" sz="2400" b="1" dirty="0">
                <a:latin typeface="+mn-lt"/>
                <a:ea typeface="Times New Roman" panose="02020603050405020304" pitchFamily="18" charset="0"/>
              </a:rPr>
              <a:t>new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 &lt;constructor&gt;;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 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en este caso sería: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 </a:t>
            </a:r>
            <a:endParaRPr lang="es-MX" sz="2400" dirty="0">
              <a:latin typeface="+mn-lt"/>
              <a:ea typeface="Times New Roman" panose="02020603050405020304" pitchFamily="18" charset="0"/>
            </a:endParaRPr>
          </a:p>
          <a:p>
            <a:r>
              <a:rPr lang="es-ES_tradnl" sz="2400" dirty="0" smtClean="0">
                <a:latin typeface="+mn-lt"/>
                <a:ea typeface="Times New Roman" panose="02020603050405020304" pitchFamily="18" charset="0"/>
              </a:rPr>
              <a:t>	c 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= </a:t>
            </a:r>
            <a:r>
              <a:rPr lang="es-ES_tradnl" sz="2400" b="1" dirty="0">
                <a:latin typeface="+mn-lt"/>
                <a:ea typeface="Times New Roman" panose="02020603050405020304" pitchFamily="18" charset="0"/>
              </a:rPr>
              <a:t>new</a:t>
            </a:r>
            <a:r>
              <a:rPr lang="es-ES_tradnl" sz="2400" dirty="0">
                <a:latin typeface="+mn-lt"/>
                <a:ea typeface="Times New Roman" panose="02020603050405020304" pitchFamily="18" charset="0"/>
              </a:rPr>
              <a:t> Cuerpo();</a:t>
            </a:r>
            <a:endParaRPr lang="es-MX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54482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652E4-414A-43FE-B49C-24D79F20214D}" type="slidenum">
              <a:rPr lang="en-US" altLang="es-MX" smtClean="0"/>
              <a:pPr/>
              <a:t>9</a:t>
            </a:fld>
            <a:endParaRPr lang="en-US" altLang="es-MX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57200" y="83127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sz="4000" b="1" kern="0" dirty="0"/>
              <a:t>5</a:t>
            </a:r>
            <a:r>
              <a:rPr lang="es-ES_tradnl" altLang="es-MX" sz="4000" b="1" kern="0" dirty="0" smtClean="0"/>
              <a:t>.1 </a:t>
            </a:r>
            <a:r>
              <a:rPr lang="es-MX" altLang="es-MX" sz="4000" b="1" kern="0" dirty="0"/>
              <a:t>Creación de objetos en Java</a:t>
            </a:r>
            <a:endParaRPr lang="en-US" altLang="es-MX" sz="4000" b="1" kern="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457200" y="1219200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_tradnl" sz="2800" dirty="0" smtClean="0">
                <a:latin typeface="+mn-lt"/>
                <a:ea typeface="Times New Roman" panose="02020603050405020304" pitchFamily="18" charset="0"/>
              </a:rPr>
              <a:t>Las </a:t>
            </a:r>
            <a:r>
              <a:rPr lang="es-ES_tradnl" sz="2800" dirty="0">
                <a:latin typeface="+mn-lt"/>
                <a:ea typeface="Times New Roman" panose="02020603050405020304" pitchFamily="18" charset="0"/>
              </a:rPr>
              <a:t>sentencias de declaración de variable y la creación del objeto pueden ser escritas en una única sentencia:</a:t>
            </a:r>
            <a:endParaRPr lang="es-MX" sz="28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+mn-lt"/>
                <a:ea typeface="Times New Roman" panose="02020603050405020304" pitchFamily="18" charset="0"/>
              </a:rPr>
              <a:t> </a:t>
            </a:r>
            <a:endParaRPr lang="es-MX" sz="2800" dirty="0">
              <a:latin typeface="+mn-lt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_tradnl" sz="3200" dirty="0">
                <a:latin typeface="+mn-lt"/>
                <a:ea typeface="Times New Roman" panose="02020603050405020304" pitchFamily="18" charset="0"/>
              </a:rPr>
              <a:t>Cuerpo c = </a:t>
            </a:r>
            <a:r>
              <a:rPr lang="es-ES_tradnl" sz="3200" b="1" dirty="0">
                <a:latin typeface="+mn-lt"/>
                <a:ea typeface="Times New Roman" panose="02020603050405020304" pitchFamily="18" charset="0"/>
              </a:rPr>
              <a:t>new</a:t>
            </a:r>
            <a:r>
              <a:rPr lang="es-ES_tradnl" sz="3200" dirty="0">
                <a:latin typeface="+mn-lt"/>
                <a:ea typeface="Times New Roman" panose="02020603050405020304" pitchFamily="18" charset="0"/>
              </a:rPr>
              <a:t> Cuerpo();</a:t>
            </a:r>
            <a:endParaRPr lang="es-MX" sz="44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+mn-lt"/>
                <a:ea typeface="Times New Roman" panose="02020603050405020304" pitchFamily="18" charset="0"/>
              </a:rPr>
              <a:t> </a:t>
            </a:r>
            <a:endParaRPr lang="es-MX" sz="28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+mn-lt"/>
                <a:ea typeface="Times New Roman" panose="02020603050405020304" pitchFamily="18" charset="0"/>
              </a:rPr>
              <a:t>Con esta sentencia se están haciendo dos cosas</a:t>
            </a:r>
            <a:r>
              <a:rPr lang="es-ES_tradnl" sz="2800" dirty="0" smtClean="0">
                <a:latin typeface="+mn-lt"/>
                <a:ea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</a:pPr>
            <a:endParaRPr lang="es-MX" sz="28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_tradnl" sz="2800" dirty="0">
                <a:latin typeface="+mn-lt"/>
                <a:ea typeface="Times New Roman" panose="02020603050405020304" pitchFamily="18" charset="0"/>
              </a:rPr>
              <a:t>Declarando una variable (c) de tipo Cuerpo (</a:t>
            </a:r>
            <a:r>
              <a:rPr lang="es-ES_tradnl" sz="2800" b="1" dirty="0">
                <a:latin typeface="+mn-lt"/>
                <a:ea typeface="Times New Roman" panose="02020603050405020304" pitchFamily="18" charset="0"/>
              </a:rPr>
              <a:t>un objeto</a:t>
            </a:r>
            <a:r>
              <a:rPr lang="es-ES_tradnl" sz="2800" dirty="0" smtClean="0">
                <a:latin typeface="+mn-lt"/>
                <a:ea typeface="Times New Roman" panose="02020603050405020304" pitchFamily="18" charset="0"/>
              </a:rPr>
              <a:t>)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s-MX" sz="28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_tradnl" sz="2800" dirty="0">
                <a:latin typeface="+mn-lt"/>
                <a:ea typeface="Times New Roman" panose="02020603050405020304" pitchFamily="18" charset="0"/>
              </a:rPr>
              <a:t>Creando el objeto.</a:t>
            </a:r>
            <a:endParaRPr lang="es-MX" sz="2800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686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4002</TotalTime>
  <Words>1475</Words>
  <Application>Microsoft Office PowerPoint</Application>
  <PresentationFormat>Presentación en pantalla (4:3)</PresentationFormat>
  <Paragraphs>257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Courier New</vt:lpstr>
      <vt:lpstr>Times New Roman</vt:lpstr>
      <vt:lpstr>Wingdings</vt:lpstr>
      <vt:lpstr>Pixel</vt:lpstr>
      <vt:lpstr>Introducción a la programación en Java</vt:lpstr>
      <vt:lpstr>SUMARIO</vt:lpstr>
      <vt:lpstr>Repaso de lo visto hasta el momento:</vt:lpstr>
      <vt:lpstr>Repaso de lo visto hasta el momento:</vt:lpstr>
      <vt:lpstr>Repaso de lo visto hasta el momento: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Company>uclv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MICROPROCESADORES I</dc:title>
  <dc:creator>fie</dc:creator>
  <cp:lastModifiedBy>Reinier</cp:lastModifiedBy>
  <cp:revision>386</cp:revision>
  <cp:lastPrinted>1601-01-01T00:00:00Z</cp:lastPrinted>
  <dcterms:created xsi:type="dcterms:W3CDTF">1999-11-30T05:08:43Z</dcterms:created>
  <dcterms:modified xsi:type="dcterms:W3CDTF">2017-11-10T21:04:25Z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