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39"/>
  </p:notesMasterIdLst>
  <p:sldIdLst>
    <p:sldId id="256" r:id="rId2"/>
    <p:sldId id="257" r:id="rId3"/>
    <p:sldId id="294" r:id="rId4"/>
    <p:sldId id="288" r:id="rId5"/>
    <p:sldId id="292" r:id="rId6"/>
    <p:sldId id="291" r:id="rId7"/>
    <p:sldId id="290" r:id="rId8"/>
    <p:sldId id="258" r:id="rId9"/>
    <p:sldId id="259" r:id="rId10"/>
    <p:sldId id="262" r:id="rId11"/>
    <p:sldId id="293" r:id="rId12"/>
    <p:sldId id="263" r:id="rId13"/>
    <p:sldId id="267" r:id="rId14"/>
    <p:sldId id="295" r:id="rId15"/>
    <p:sldId id="268" r:id="rId16"/>
    <p:sldId id="296" r:id="rId17"/>
    <p:sldId id="297" r:id="rId18"/>
    <p:sldId id="298" r:id="rId19"/>
    <p:sldId id="299" r:id="rId20"/>
    <p:sldId id="300" r:id="rId21"/>
    <p:sldId id="301" r:id="rId22"/>
    <p:sldId id="302" r:id="rId23"/>
    <p:sldId id="310" r:id="rId24"/>
    <p:sldId id="304" r:id="rId25"/>
    <p:sldId id="303" r:id="rId26"/>
    <p:sldId id="305" r:id="rId27"/>
    <p:sldId id="306" r:id="rId28"/>
    <p:sldId id="307" r:id="rId29"/>
    <p:sldId id="308" r:id="rId30"/>
    <p:sldId id="309" r:id="rId31"/>
    <p:sldId id="311" r:id="rId32"/>
    <p:sldId id="312" r:id="rId33"/>
    <p:sldId id="313" r:id="rId34"/>
    <p:sldId id="314" r:id="rId35"/>
    <p:sldId id="317" r:id="rId36"/>
    <p:sldId id="316" r:id="rId37"/>
    <p:sldId id="284"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4763"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notesViewPr>
    <p:cSldViewPr>
      <p:cViewPr varScale="1">
        <p:scale>
          <a:sx n="30" d="100"/>
          <a:sy n="30"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0FC1700-5A6E-42DA-90FD-B033E4B26225}" type="slidenum">
              <a:rPr lang="en-US" altLang="es-MX"/>
              <a:pPr/>
              <a:t>‹Nº›</a:t>
            </a:fld>
            <a:endParaRPr lang="en-US" altLang="es-MX"/>
          </a:p>
        </p:txBody>
      </p:sp>
    </p:spTree>
    <p:extLst>
      <p:ext uri="{BB962C8B-B14F-4D97-AF65-F5344CB8AC3E}">
        <p14:creationId xmlns:p14="http://schemas.microsoft.com/office/powerpoint/2010/main" val="3278293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2B861F-3D77-48E7-888F-E309BA3C0B7C}" type="slidenum">
              <a:rPr lang="en-US" altLang="es-MX"/>
              <a:pPr/>
              <a:t>1</a:t>
            </a:fld>
            <a:endParaRPr lang="en-US" altLang="es-MX"/>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tLang="es-MX" smtClean="0"/>
          </a:p>
        </p:txBody>
      </p:sp>
    </p:spTree>
    <p:extLst>
      <p:ext uri="{BB962C8B-B14F-4D97-AF65-F5344CB8AC3E}">
        <p14:creationId xmlns:p14="http://schemas.microsoft.com/office/powerpoint/2010/main" val="176294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MX"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grpSp>
      </p:grpSp>
      <p:sp>
        <p:nvSpPr>
          <p:cNvPr id="1341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341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A1C42EB2-175C-4FC9-9537-DC862286AD6C}" type="datetime1">
              <a:rPr lang="en-US"/>
              <a:pPr>
                <a:defRPr/>
              </a:pPr>
              <a:t>10/22/2017</a:t>
            </a:fld>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a:t>MSc Carlos Bazán &amp; Ing. Arnaldo Moreno</a:t>
            </a:r>
          </a:p>
        </p:txBody>
      </p:sp>
      <p:sp>
        <p:nvSpPr>
          <p:cNvPr id="20" name="Rectangle 18"/>
          <p:cNvSpPr>
            <a:spLocks noGrp="1" noChangeArrowheads="1"/>
          </p:cNvSpPr>
          <p:nvPr>
            <p:ph type="sldNum" sz="quarter" idx="12"/>
          </p:nvPr>
        </p:nvSpPr>
        <p:spPr/>
        <p:txBody>
          <a:bodyPr/>
          <a:lstStyle>
            <a:lvl1pPr>
              <a:defRPr/>
            </a:lvl1pPr>
          </a:lstStyle>
          <a:p>
            <a:fld id="{8E45C955-7A26-437D-8B94-DB3C1752C70E}" type="slidenum">
              <a:rPr lang="en-US" altLang="es-MX"/>
              <a:pPr/>
              <a:t>‹Nº›</a:t>
            </a:fld>
            <a:endParaRPr lang="en-US" altLang="es-MX"/>
          </a:p>
        </p:txBody>
      </p:sp>
    </p:spTree>
    <p:extLst>
      <p:ext uri="{BB962C8B-B14F-4D97-AF65-F5344CB8AC3E}">
        <p14:creationId xmlns:p14="http://schemas.microsoft.com/office/powerpoint/2010/main" val="100496978"/>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79392802-FCF2-4EAB-B389-8984B8B51381}"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73FB9713-1D81-4ED1-A9B3-EFFE8A31E675}" type="datetime1">
              <a:rPr lang="en-US"/>
              <a:pPr>
                <a:defRPr/>
              </a:pPr>
              <a:t>10/22/2017</a:t>
            </a:fld>
            <a:endParaRPr lang="en-US"/>
          </a:p>
        </p:txBody>
      </p:sp>
    </p:spTree>
    <p:extLst>
      <p:ext uri="{BB962C8B-B14F-4D97-AF65-F5344CB8AC3E}">
        <p14:creationId xmlns:p14="http://schemas.microsoft.com/office/powerpoint/2010/main" val="68645578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8BD19620-D69F-4D94-9466-3A9C01484233}"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2ACE4D09-31FC-4E0F-AD23-F085FFBA02A9}" type="datetime1">
              <a:rPr lang="en-US"/>
              <a:pPr>
                <a:defRPr/>
              </a:pPr>
              <a:t>10/22/2017</a:t>
            </a:fld>
            <a:endParaRPr lang="en-US"/>
          </a:p>
        </p:txBody>
      </p:sp>
    </p:spTree>
    <p:extLst>
      <p:ext uri="{BB962C8B-B14F-4D97-AF65-F5344CB8AC3E}">
        <p14:creationId xmlns:p14="http://schemas.microsoft.com/office/powerpoint/2010/main" val="318702362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CCCB425B-3029-40A4-9A2F-4AD7250EA2D7}"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FC8B1752-720C-4A79-A37E-FD2BA394F499}" type="datetime1">
              <a:rPr lang="en-US"/>
              <a:pPr>
                <a:defRPr/>
              </a:pPr>
              <a:t>10/22/2017</a:t>
            </a:fld>
            <a:endParaRPr lang="en-US"/>
          </a:p>
        </p:txBody>
      </p:sp>
    </p:spTree>
    <p:extLst>
      <p:ext uri="{BB962C8B-B14F-4D97-AF65-F5344CB8AC3E}">
        <p14:creationId xmlns:p14="http://schemas.microsoft.com/office/powerpoint/2010/main" val="5593604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A932150A-C9E5-4FB8-927A-C07FB0FBA5DE}"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FFDD52C6-21F9-48C3-B6E1-8C58C7F7C957}" type="datetime1">
              <a:rPr lang="en-US"/>
              <a:pPr>
                <a:defRPr/>
              </a:pPr>
              <a:t>10/22/2017</a:t>
            </a:fld>
            <a:endParaRPr lang="en-US"/>
          </a:p>
        </p:txBody>
      </p:sp>
    </p:spTree>
    <p:extLst>
      <p:ext uri="{BB962C8B-B14F-4D97-AF65-F5344CB8AC3E}">
        <p14:creationId xmlns:p14="http://schemas.microsoft.com/office/powerpoint/2010/main" val="260560866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1C74D79B-2F32-4AF1-B1A5-5203CB267C52}"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8F2DA6FC-5B58-4F21-ACE2-D8E412989718}" type="datetime1">
              <a:rPr lang="en-US"/>
              <a:pPr>
                <a:defRPr/>
              </a:pPr>
              <a:t>10/22/2017</a:t>
            </a:fld>
            <a:endParaRPr lang="en-US"/>
          </a:p>
        </p:txBody>
      </p:sp>
    </p:spTree>
    <p:extLst>
      <p:ext uri="{BB962C8B-B14F-4D97-AF65-F5344CB8AC3E}">
        <p14:creationId xmlns:p14="http://schemas.microsoft.com/office/powerpoint/2010/main" val="4522909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9A7FF87D-CC2F-403A-9348-414A0D0A0A57}"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CA0FA29B-4B2A-493E-AC5E-95BBEF356618}" type="datetime1">
              <a:rPr lang="en-US"/>
              <a:pPr>
                <a:defRPr/>
              </a:pPr>
              <a:t>10/22/2017</a:t>
            </a:fld>
            <a:endParaRPr lang="en-US"/>
          </a:p>
        </p:txBody>
      </p:sp>
    </p:spTree>
    <p:extLst>
      <p:ext uri="{BB962C8B-B14F-4D97-AF65-F5344CB8AC3E}">
        <p14:creationId xmlns:p14="http://schemas.microsoft.com/office/powerpoint/2010/main" val="389488527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8" name="Rectangle 3"/>
          <p:cNvSpPr>
            <a:spLocks noGrp="1" noChangeArrowheads="1"/>
          </p:cNvSpPr>
          <p:nvPr>
            <p:ph type="sldNum" sz="quarter" idx="11"/>
          </p:nvPr>
        </p:nvSpPr>
        <p:spPr>
          <a:ln/>
        </p:spPr>
        <p:txBody>
          <a:bodyPr/>
          <a:lstStyle>
            <a:lvl1pPr>
              <a:defRPr/>
            </a:lvl1pPr>
          </a:lstStyle>
          <a:p>
            <a:fld id="{BD9ECAA3-A6AE-48D9-9F51-17BD28394106}" type="slidenum">
              <a:rPr lang="en-US" altLang="es-MX"/>
              <a:pPr/>
              <a:t>‹Nº›</a:t>
            </a:fld>
            <a:endParaRPr lang="en-US" altLang="es-MX"/>
          </a:p>
        </p:txBody>
      </p:sp>
      <p:sp>
        <p:nvSpPr>
          <p:cNvPr id="9" name="Rectangle 16"/>
          <p:cNvSpPr>
            <a:spLocks noGrp="1" noChangeArrowheads="1"/>
          </p:cNvSpPr>
          <p:nvPr>
            <p:ph type="dt" sz="half" idx="12"/>
          </p:nvPr>
        </p:nvSpPr>
        <p:spPr>
          <a:ln/>
        </p:spPr>
        <p:txBody>
          <a:bodyPr/>
          <a:lstStyle>
            <a:lvl1pPr>
              <a:defRPr/>
            </a:lvl1pPr>
          </a:lstStyle>
          <a:p>
            <a:pPr>
              <a:defRPr/>
            </a:pPr>
            <a:fld id="{B455D26C-B17D-4B74-A552-0C1E6E3300E9}" type="datetime1">
              <a:rPr lang="en-US"/>
              <a:pPr>
                <a:defRPr/>
              </a:pPr>
              <a:t>10/22/2017</a:t>
            </a:fld>
            <a:endParaRPr lang="en-US"/>
          </a:p>
        </p:txBody>
      </p:sp>
    </p:spTree>
    <p:extLst>
      <p:ext uri="{BB962C8B-B14F-4D97-AF65-F5344CB8AC3E}">
        <p14:creationId xmlns:p14="http://schemas.microsoft.com/office/powerpoint/2010/main" val="350090626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ftr" sz="quarter" idx="10"/>
          </p:nvPr>
        </p:nvSpPr>
        <p:spPr/>
        <p:txBody>
          <a:bodyPr/>
          <a:lstStyle>
            <a:lvl1pPr>
              <a:defRPr/>
            </a:lvl1pPr>
          </a:lstStyle>
          <a:p>
            <a:pPr>
              <a:defRPr/>
            </a:pPr>
            <a:r>
              <a:rPr lang="en-US"/>
              <a:t>MSc Carlos Bazán &amp; Ing. Arnaldo Moreno</a:t>
            </a:r>
            <a:endParaRPr lang="en-US" dirty="0"/>
          </a:p>
        </p:txBody>
      </p:sp>
      <p:sp>
        <p:nvSpPr>
          <p:cNvPr id="4" name="Rectangle 17"/>
          <p:cNvSpPr>
            <a:spLocks noGrp="1" noChangeArrowheads="1"/>
          </p:cNvSpPr>
          <p:nvPr>
            <p:ph type="sldNum" sz="quarter" idx="11"/>
          </p:nvPr>
        </p:nvSpPr>
        <p:spPr/>
        <p:txBody>
          <a:bodyPr/>
          <a:lstStyle>
            <a:lvl1pPr>
              <a:defRPr/>
            </a:lvl1pPr>
          </a:lstStyle>
          <a:p>
            <a:fld id="{9A7652E4-414A-43FE-B49C-24D79F20214D}" type="slidenum">
              <a:rPr lang="en-US" altLang="es-MX"/>
              <a:pPr/>
              <a:t>‹Nº›</a:t>
            </a:fld>
            <a:endParaRPr lang="en-US" altLang="es-MX"/>
          </a:p>
        </p:txBody>
      </p:sp>
      <p:sp>
        <p:nvSpPr>
          <p:cNvPr id="5" name="Rectangle 16"/>
          <p:cNvSpPr>
            <a:spLocks noGrp="1" noChangeArrowheads="1"/>
          </p:cNvSpPr>
          <p:nvPr>
            <p:ph type="dt" sz="half" idx="12"/>
          </p:nvPr>
        </p:nvSpPr>
        <p:spPr/>
        <p:txBody>
          <a:bodyPr/>
          <a:lstStyle>
            <a:lvl1pPr>
              <a:defRPr/>
            </a:lvl1pPr>
          </a:lstStyle>
          <a:p>
            <a:pPr>
              <a:defRPr/>
            </a:pPr>
            <a:fld id="{D19A1EEE-08D3-4149-972F-AB488EB48786}" type="datetime1">
              <a:rPr lang="en-US"/>
              <a:pPr>
                <a:defRPr/>
              </a:pPr>
              <a:t>10/22/2017</a:t>
            </a:fld>
            <a:endParaRPr lang="en-US"/>
          </a:p>
        </p:txBody>
      </p:sp>
    </p:spTree>
    <p:extLst>
      <p:ext uri="{BB962C8B-B14F-4D97-AF65-F5344CB8AC3E}">
        <p14:creationId xmlns:p14="http://schemas.microsoft.com/office/powerpoint/2010/main" val="61706215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3" name="Rectangle 3"/>
          <p:cNvSpPr>
            <a:spLocks noGrp="1" noChangeArrowheads="1"/>
          </p:cNvSpPr>
          <p:nvPr>
            <p:ph type="sldNum" sz="quarter" idx="11"/>
          </p:nvPr>
        </p:nvSpPr>
        <p:spPr>
          <a:ln/>
        </p:spPr>
        <p:txBody>
          <a:bodyPr/>
          <a:lstStyle>
            <a:lvl1pPr>
              <a:defRPr/>
            </a:lvl1pPr>
          </a:lstStyle>
          <a:p>
            <a:fld id="{10592381-1A6C-415E-9678-EEC6379AD52B}" type="slidenum">
              <a:rPr lang="en-US" altLang="es-MX"/>
              <a:pPr/>
              <a:t>‹Nº›</a:t>
            </a:fld>
            <a:endParaRPr lang="en-US" altLang="es-MX"/>
          </a:p>
        </p:txBody>
      </p:sp>
      <p:sp>
        <p:nvSpPr>
          <p:cNvPr id="4" name="Rectangle 16"/>
          <p:cNvSpPr>
            <a:spLocks noGrp="1" noChangeArrowheads="1"/>
          </p:cNvSpPr>
          <p:nvPr>
            <p:ph type="dt" sz="half" idx="12"/>
          </p:nvPr>
        </p:nvSpPr>
        <p:spPr>
          <a:ln/>
        </p:spPr>
        <p:txBody>
          <a:bodyPr/>
          <a:lstStyle>
            <a:lvl1pPr>
              <a:defRPr/>
            </a:lvl1pPr>
          </a:lstStyle>
          <a:p>
            <a:pPr>
              <a:defRPr/>
            </a:pPr>
            <a:fld id="{BEC302F6-7674-49A4-8DDD-4D7B3F77A8FA}" type="datetime1">
              <a:rPr lang="en-US"/>
              <a:pPr>
                <a:defRPr/>
              </a:pPr>
              <a:t>10/22/2017</a:t>
            </a:fld>
            <a:endParaRPr lang="en-US"/>
          </a:p>
        </p:txBody>
      </p:sp>
    </p:spTree>
    <p:extLst>
      <p:ext uri="{BB962C8B-B14F-4D97-AF65-F5344CB8AC3E}">
        <p14:creationId xmlns:p14="http://schemas.microsoft.com/office/powerpoint/2010/main" val="32468136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17EFB1D1-174D-4E66-9F5E-162078E13977}"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983A282A-1C59-452E-AC35-85DAAC0FAE32}" type="datetime1">
              <a:rPr lang="en-US"/>
              <a:pPr>
                <a:defRPr/>
              </a:pPr>
              <a:t>10/22/2017</a:t>
            </a:fld>
            <a:endParaRPr lang="en-US"/>
          </a:p>
        </p:txBody>
      </p:sp>
    </p:spTree>
    <p:extLst>
      <p:ext uri="{BB962C8B-B14F-4D97-AF65-F5344CB8AC3E}">
        <p14:creationId xmlns:p14="http://schemas.microsoft.com/office/powerpoint/2010/main" val="36665215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18897366-35DF-4E15-A6DE-45680BE3A41C}"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383A1C51-9329-4B5E-A052-984FE904FA09}" type="datetime1">
              <a:rPr lang="en-US"/>
              <a:pPr>
                <a:defRPr/>
              </a:pPr>
              <a:t>10/22/2017</a:t>
            </a:fld>
            <a:endParaRPr lang="en-US"/>
          </a:p>
        </p:txBody>
      </p:sp>
    </p:spTree>
    <p:extLst>
      <p:ext uri="{BB962C8B-B14F-4D97-AF65-F5344CB8AC3E}">
        <p14:creationId xmlns:p14="http://schemas.microsoft.com/office/powerpoint/2010/main" val="265212985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r>
              <a:rPr lang="en-US"/>
              <a:t>MSc Carlos Bazán &amp; Ing. Arnaldo Moreno</a:t>
            </a:r>
          </a:p>
        </p:txBody>
      </p:sp>
      <p:sp>
        <p:nvSpPr>
          <p:cNvPr id="133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523F66F3-6544-4B7D-94F7-2BC60CEAD1E4}" type="slidenum">
              <a:rPr lang="en-US" altLang="es-MX"/>
              <a:pPr/>
              <a:t>‹Nº›</a:t>
            </a:fld>
            <a:endParaRPr lang="en-US" altLang="es-MX"/>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MX"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grpSp>
      <p:sp>
        <p:nvSpPr>
          <p:cNvPr id="133134"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MX"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sp>
        <p:nvSpPr>
          <p:cNvPr id="13313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2FF220A7-0BA4-4090-9332-4C78F541BFD7}" type="datetime1">
              <a:rPr lang="en-US"/>
              <a:pPr>
                <a:defRPr/>
              </a:pPr>
              <a:t>10/22/2017</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81" r:id="rId6"/>
    <p:sldLayoutId id="2147483774" r:id="rId7"/>
    <p:sldLayoutId id="2147483775" r:id="rId8"/>
    <p:sldLayoutId id="2147483776" r:id="rId9"/>
    <p:sldLayoutId id="2147483777" r:id="rId10"/>
    <p:sldLayoutId id="2147483778" r:id="rId11"/>
    <p:sldLayoutId id="2147483779" r:id="rId12"/>
  </p:sldLayoutIdLst>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34"/>
                                        </p:tgtEl>
                                        <p:attrNameLst>
                                          <p:attrName>style.visibility</p:attrName>
                                        </p:attrNameLst>
                                      </p:cBhvr>
                                      <p:to>
                                        <p:strVal val="visible"/>
                                      </p:to>
                                    </p:set>
                                    <p:animEffect transition="in" filter="fade">
                                      <p:cBhvr>
                                        <p:cTn id="7" dur="2000"/>
                                        <p:tgtEl>
                                          <p:spTgt spid="133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4" grpId="0"/>
    </p:bld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4BB779-E2C4-47DC-80BD-44E7A9DF411B}" type="slidenum">
              <a:rPr lang="en-US" altLang="es-MX">
                <a:latin typeface="Arial Black" panose="020B0A04020102020204" pitchFamily="34" charset="0"/>
              </a:rPr>
              <a:pPr/>
              <a:t>1</a:t>
            </a:fld>
            <a:endParaRPr lang="en-US" altLang="es-MX">
              <a:latin typeface="Arial Black" panose="020B0A04020102020204" pitchFamily="34" charset="0"/>
            </a:endParaRPr>
          </a:p>
        </p:txBody>
      </p:sp>
      <p:sp>
        <p:nvSpPr>
          <p:cNvPr id="4099" name="Rectangle 4"/>
          <p:cNvSpPr>
            <a:spLocks noGrp="1" noChangeArrowheads="1"/>
          </p:cNvSpPr>
          <p:nvPr>
            <p:ph type="title"/>
          </p:nvPr>
        </p:nvSpPr>
        <p:spPr>
          <a:xfrm>
            <a:off x="316706" y="762000"/>
            <a:ext cx="8510587" cy="914400"/>
          </a:xfrm>
        </p:spPr>
        <p:txBody>
          <a:bodyPr/>
          <a:lstStyle/>
          <a:p>
            <a:pPr eaLnBrk="1" hangingPunct="1"/>
            <a:r>
              <a:rPr lang="en-US" altLang="es-MX" sz="4000" b="1" dirty="0" err="1" smtClean="0">
                <a:solidFill>
                  <a:srgbClr val="000000"/>
                </a:solidFill>
              </a:rPr>
              <a:t>Introducción</a:t>
            </a:r>
            <a:r>
              <a:rPr lang="en-US" altLang="es-MX" sz="4000" b="1" dirty="0" smtClean="0">
                <a:solidFill>
                  <a:srgbClr val="000000"/>
                </a:solidFill>
              </a:rPr>
              <a:t> a la </a:t>
            </a:r>
            <a:r>
              <a:rPr lang="en-US" altLang="es-MX" sz="4000" b="1" dirty="0" err="1" smtClean="0">
                <a:solidFill>
                  <a:srgbClr val="000000"/>
                </a:solidFill>
              </a:rPr>
              <a:t>programación</a:t>
            </a:r>
            <a:r>
              <a:rPr lang="en-US" altLang="es-MX" sz="4000" b="1" dirty="0" smtClean="0">
                <a:solidFill>
                  <a:srgbClr val="000000"/>
                </a:solidFill>
              </a:rPr>
              <a:t> </a:t>
            </a:r>
            <a:r>
              <a:rPr lang="en-US" altLang="es-MX" sz="4000" b="1" dirty="0" err="1" smtClean="0">
                <a:solidFill>
                  <a:srgbClr val="000000"/>
                </a:solidFill>
              </a:rPr>
              <a:t>en</a:t>
            </a:r>
            <a:r>
              <a:rPr lang="en-US" altLang="es-MX" sz="4000" b="1" dirty="0" smtClean="0">
                <a:solidFill>
                  <a:srgbClr val="000000"/>
                </a:solidFill>
              </a:rPr>
              <a:t> Java</a:t>
            </a:r>
            <a:endParaRPr lang="en-US" altLang="es-MX" sz="4000" b="1" dirty="0" smtClean="0">
              <a:solidFill>
                <a:srgbClr val="000000"/>
              </a:solidFill>
            </a:endParaRPr>
          </a:p>
        </p:txBody>
      </p:sp>
      <p:sp>
        <p:nvSpPr>
          <p:cNvPr id="3077" name="Rectangle 5"/>
          <p:cNvSpPr>
            <a:spLocks noChangeArrowheads="1"/>
          </p:cNvSpPr>
          <p:nvPr/>
        </p:nvSpPr>
        <p:spPr bwMode="auto">
          <a:xfrm>
            <a:off x="457200" y="3074700"/>
            <a:ext cx="8229600" cy="584775"/>
          </a:xfrm>
          <a:prstGeom prst="rect">
            <a:avLst/>
          </a:prstGeom>
          <a:noFill/>
          <a:ln w="9525">
            <a:noFill/>
            <a:miter lim="800000"/>
            <a:headEnd/>
            <a:tailEnd/>
          </a:ln>
        </p:spPr>
        <p:txBody>
          <a:bodyPr anchor="ctr">
            <a:spAutoFit/>
          </a:bodyPr>
          <a:lstStyle/>
          <a:p>
            <a:pPr>
              <a:defRPr/>
            </a:pPr>
            <a:r>
              <a:rPr lang="es-ES_tradnl" sz="2400" b="1" dirty="0"/>
              <a:t>  </a:t>
            </a:r>
            <a:r>
              <a:rPr lang="es-ES_tradnl" sz="3200" b="1" dirty="0"/>
              <a:t>Conferencia 1 </a:t>
            </a:r>
            <a:r>
              <a:rPr lang="es-ES_tradnl" sz="3200" b="1" dirty="0" smtClean="0"/>
              <a:t>“Introducc</a:t>
            </a:r>
            <a:r>
              <a:rPr lang="es-ES_tradnl" sz="3200" b="1" dirty="0" smtClean="0"/>
              <a:t>ión a Java</a:t>
            </a:r>
            <a:r>
              <a:rPr lang="es-ES_tradnl" sz="3200" b="1" dirty="0" smtClean="0"/>
              <a:t>”</a:t>
            </a:r>
            <a:endParaRPr lang="es-ES_tradnl" sz="3200" b="1"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5087E7-D5E5-4918-9392-83CF57E1E480}" type="slidenum">
              <a:rPr lang="en-US" altLang="es-MX">
                <a:latin typeface="Arial Black" panose="020B0A04020102020204" pitchFamily="34" charset="0"/>
              </a:rPr>
              <a:pPr/>
              <a:t>10</a:t>
            </a:fld>
            <a:endParaRPr lang="en-US" altLang="es-MX">
              <a:latin typeface="Arial Black" panose="020B0A04020102020204" pitchFamily="34" charset="0"/>
            </a:endParaRPr>
          </a:p>
        </p:txBody>
      </p:sp>
      <p:sp>
        <p:nvSpPr>
          <p:cNvPr id="145412" name="Rectangle 4"/>
          <p:cNvSpPr>
            <a:spLocks noGrp="1" noChangeArrowheads="1"/>
          </p:cNvSpPr>
          <p:nvPr>
            <p:ph type="title"/>
          </p:nvPr>
        </p:nvSpPr>
        <p:spPr>
          <a:xfrm>
            <a:off x="479946" y="304800"/>
            <a:ext cx="8686800" cy="1371600"/>
          </a:xfrm>
        </p:spPr>
        <p:txBody>
          <a:bodyPr/>
          <a:lstStyle/>
          <a:p>
            <a:pPr eaLnBrk="1" hangingPunct="1"/>
            <a:r>
              <a:rPr lang="es-ES_tradnl" altLang="es-MX" sz="3600" b="1" dirty="0"/>
              <a:t>1.4 Lenguaje de programación</a:t>
            </a:r>
            <a:endParaRPr lang="en-US" altLang="es-MX" sz="3600" b="1" dirty="0" smtClean="0"/>
          </a:p>
        </p:txBody>
      </p:sp>
      <p:sp>
        <p:nvSpPr>
          <p:cNvPr id="2" name="Rectángulo 1"/>
          <p:cNvSpPr/>
          <p:nvPr/>
        </p:nvSpPr>
        <p:spPr>
          <a:xfrm>
            <a:off x="495868" y="1676400"/>
            <a:ext cx="7962332" cy="4154984"/>
          </a:xfrm>
          <a:prstGeom prst="rect">
            <a:avLst/>
          </a:prstGeom>
        </p:spPr>
        <p:txBody>
          <a:bodyPr wrap="square">
            <a:spAutoFit/>
          </a:bodyPr>
          <a:lstStyle/>
          <a:p>
            <a:pPr algn="just"/>
            <a:r>
              <a:rPr lang="es-MX" sz="2400" dirty="0">
                <a:solidFill>
                  <a:srgbClr val="303030"/>
                </a:solidFill>
                <a:latin typeface="+mj-lt"/>
              </a:rPr>
              <a:t>El lenguaje utilizado por el </a:t>
            </a:r>
            <a:r>
              <a:rPr lang="es-MX" sz="2400" b="1" dirty="0">
                <a:solidFill>
                  <a:srgbClr val="3487BC"/>
                </a:solidFill>
                <a:latin typeface="+mj-lt"/>
              </a:rPr>
              <a:t>procesador</a:t>
            </a:r>
            <a:r>
              <a:rPr lang="es-MX" sz="2400" dirty="0">
                <a:solidFill>
                  <a:srgbClr val="303030"/>
                </a:solidFill>
                <a:latin typeface="+mj-lt"/>
              </a:rPr>
              <a:t> se denomina </a:t>
            </a:r>
            <a:r>
              <a:rPr lang="es-MX" sz="2400" b="1" dirty="0">
                <a:solidFill>
                  <a:srgbClr val="303030"/>
                </a:solidFill>
                <a:latin typeface="+mj-lt"/>
              </a:rPr>
              <a:t>lenguaje máquina</a:t>
            </a:r>
            <a:r>
              <a:rPr lang="es-MX" sz="2400" dirty="0">
                <a:solidFill>
                  <a:srgbClr val="303030"/>
                </a:solidFill>
                <a:latin typeface="+mj-lt"/>
              </a:rPr>
              <a:t>. Se trata de instrucciones que llegan al procesador consistentes en una serie de </a:t>
            </a:r>
            <a:r>
              <a:rPr lang="es-MX" sz="2400" b="1" dirty="0">
                <a:solidFill>
                  <a:srgbClr val="3487BC"/>
                </a:solidFill>
                <a:latin typeface="+mj-lt"/>
              </a:rPr>
              <a:t>datos binarios</a:t>
            </a:r>
            <a:r>
              <a:rPr lang="es-MX" sz="2400" dirty="0">
                <a:solidFill>
                  <a:srgbClr val="303030"/>
                </a:solidFill>
                <a:latin typeface="+mj-lt"/>
              </a:rPr>
              <a:t> (ceros y unos</a:t>
            </a:r>
            <a:r>
              <a:rPr lang="es-MX" sz="2400" dirty="0" smtClean="0">
                <a:solidFill>
                  <a:srgbClr val="303030"/>
                </a:solidFill>
                <a:latin typeface="+mj-lt"/>
              </a:rPr>
              <a:t>).</a:t>
            </a:r>
          </a:p>
          <a:p>
            <a:pPr algn="just"/>
            <a:r>
              <a:rPr lang="es-MX" sz="2400" dirty="0">
                <a:latin typeface="+mj-lt"/>
              </a:rPr>
              <a:t/>
            </a:r>
            <a:br>
              <a:rPr lang="es-MX" sz="2400" dirty="0">
                <a:latin typeface="+mj-lt"/>
              </a:rPr>
            </a:br>
            <a:r>
              <a:rPr lang="es-MX" sz="2400" dirty="0">
                <a:solidFill>
                  <a:srgbClr val="303030"/>
                </a:solidFill>
                <a:latin typeface="+mj-lt"/>
              </a:rPr>
              <a:t>El lenguaje máquina, por lo tanto, no es comprensible para los seres humanos, razón por la cual se han desarrollado lenguajes intermediarios comprensibles para el hombre. El código escrito en este tipo de lenguaje se transforma en código máquina para que el procesador pueda interpretarlo. </a:t>
            </a:r>
            <a:endParaRPr lang="es-MX" sz="2400" dirty="0">
              <a:latin typeface="+mj-l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fade">
                                      <p:cBhvr>
                                        <p:cTn id="7" dur="20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2000" y="152400"/>
            <a:ext cx="8534400" cy="1371600"/>
          </a:xfrm>
        </p:spPr>
        <p:txBody>
          <a:bodyPr/>
          <a:lstStyle/>
          <a:p>
            <a:r>
              <a:rPr lang="es-ES_tradnl" altLang="es-MX" sz="3200" b="1" dirty="0"/>
              <a:t>1.4 Lenguaje de programación</a:t>
            </a:r>
            <a:endParaRPr lang="es-MX" sz="3200" dirty="0"/>
          </a:p>
        </p:txBody>
      </p:sp>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11</a:t>
            </a:fld>
            <a:endParaRPr lang="en-US" altLang="es-MX"/>
          </a:p>
        </p:txBody>
      </p:sp>
      <p:pic>
        <p:nvPicPr>
          <p:cNvPr id="5" name="Imagen 4"/>
          <p:cNvPicPr>
            <a:picLocks noChangeAspect="1"/>
          </p:cNvPicPr>
          <p:nvPr/>
        </p:nvPicPr>
        <p:blipFill>
          <a:blip r:embed="rId2"/>
          <a:stretch>
            <a:fillRect/>
          </a:stretch>
        </p:blipFill>
        <p:spPr>
          <a:xfrm>
            <a:off x="205854" y="1323945"/>
            <a:ext cx="8756818" cy="2391751"/>
          </a:xfrm>
          <a:prstGeom prst="rect">
            <a:avLst/>
          </a:prstGeom>
        </p:spPr>
      </p:pic>
      <p:sp>
        <p:nvSpPr>
          <p:cNvPr id="6" name="CuadroTexto 5"/>
          <p:cNvSpPr txBox="1"/>
          <p:nvPr/>
        </p:nvSpPr>
        <p:spPr>
          <a:xfrm>
            <a:off x="5302696" y="1323945"/>
            <a:ext cx="3659976" cy="400110"/>
          </a:xfrm>
          <a:prstGeom prst="rect">
            <a:avLst/>
          </a:prstGeom>
          <a:noFill/>
        </p:spPr>
        <p:txBody>
          <a:bodyPr wrap="none" rtlCol="0">
            <a:spAutoFit/>
          </a:bodyPr>
          <a:lstStyle/>
          <a:p>
            <a:r>
              <a:rPr lang="en-US" sz="2000" b="1" dirty="0" err="1" smtClean="0"/>
              <a:t>Equivalente</a:t>
            </a:r>
            <a:r>
              <a:rPr lang="en-US" sz="2000" b="1" dirty="0" smtClean="0"/>
              <a:t> </a:t>
            </a:r>
            <a:r>
              <a:rPr lang="en-US" sz="2000" b="1" dirty="0" err="1" smtClean="0"/>
              <a:t>en</a:t>
            </a:r>
            <a:r>
              <a:rPr lang="en-US" sz="2000" b="1" dirty="0" smtClean="0"/>
              <a:t> </a:t>
            </a:r>
            <a:r>
              <a:rPr lang="en-US" sz="2000" b="1" dirty="0" err="1" smtClean="0"/>
              <a:t>lenguaje</a:t>
            </a:r>
            <a:r>
              <a:rPr lang="en-US" sz="2000" b="1" dirty="0" smtClean="0"/>
              <a:t> C++</a:t>
            </a:r>
            <a:endParaRPr lang="es-MX" sz="2000" b="1" dirty="0"/>
          </a:p>
        </p:txBody>
      </p:sp>
      <p:pic>
        <p:nvPicPr>
          <p:cNvPr id="3074" name="Picture 2" descr="https://upload.wikimedia.org/wikipedia/commons/thumb/f/f3/Codigo_de_maquina.png/400px-Codigo_de_maquin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038600"/>
            <a:ext cx="827313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3152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FFD5DD-50BD-429B-82B0-2B4147B09F32}" type="slidenum">
              <a:rPr lang="en-US" altLang="es-MX">
                <a:latin typeface="Arial Black" panose="020B0A04020102020204" pitchFamily="34" charset="0"/>
              </a:rPr>
              <a:pPr/>
              <a:t>12</a:t>
            </a:fld>
            <a:endParaRPr lang="en-US" altLang="es-MX">
              <a:latin typeface="Arial Black" panose="020B0A04020102020204" pitchFamily="34" charset="0"/>
            </a:endParaRPr>
          </a:p>
        </p:txBody>
      </p:sp>
      <p:sp>
        <p:nvSpPr>
          <p:cNvPr id="7" name="Título 1"/>
          <p:cNvSpPr>
            <a:spLocks noGrp="1"/>
          </p:cNvSpPr>
          <p:nvPr>
            <p:ph type="title"/>
          </p:nvPr>
        </p:nvSpPr>
        <p:spPr>
          <a:xfrm>
            <a:off x="762000" y="152400"/>
            <a:ext cx="8534400" cy="1371600"/>
          </a:xfrm>
        </p:spPr>
        <p:txBody>
          <a:bodyPr/>
          <a:lstStyle/>
          <a:p>
            <a:r>
              <a:rPr lang="es-ES_tradnl" altLang="es-MX" sz="3200" b="1" dirty="0"/>
              <a:t>1.4 Lenguaje de programación</a:t>
            </a:r>
            <a:endParaRPr lang="es-MX" sz="3200" dirty="0"/>
          </a:p>
        </p:txBody>
      </p:sp>
      <p:pic>
        <p:nvPicPr>
          <p:cNvPr id="4098" name="Picture 2" descr="https://image.slidesharecdn.com/comparacindelenguajesdeprogramacin-140814184430-phpapp02/95/comparacin-de-lenguajes-de-programacin-2-638.jpg?cb=14080419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073106" cy="510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1684CB-D439-43E5-8009-ED18152FFEFD}" type="slidenum">
              <a:rPr lang="en-US" altLang="es-MX">
                <a:latin typeface="Arial Black" panose="020B0A04020102020204" pitchFamily="34" charset="0"/>
              </a:rPr>
              <a:pPr/>
              <a:t>13</a:t>
            </a:fld>
            <a:endParaRPr lang="en-US" altLang="es-MX">
              <a:latin typeface="Arial Black" panose="020B0A04020102020204" pitchFamily="34" charset="0"/>
            </a:endParaRPr>
          </a:p>
        </p:txBody>
      </p:sp>
      <p:pic>
        <p:nvPicPr>
          <p:cNvPr id="5124" name="Picture 4" descr="https://mia-g10.wikispaces.com/file/view/W1_ERP_Tabla6.JPG/255960208/506x426/W1_ERP_Tabla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55753"/>
            <a:ext cx="6858000" cy="5773731"/>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p:cNvSpPr>
            <a:spLocks noGrp="1"/>
          </p:cNvSpPr>
          <p:nvPr>
            <p:ph type="title"/>
          </p:nvPr>
        </p:nvSpPr>
        <p:spPr>
          <a:xfrm>
            <a:off x="914400" y="0"/>
            <a:ext cx="8534400" cy="1371600"/>
          </a:xfrm>
        </p:spPr>
        <p:txBody>
          <a:bodyPr/>
          <a:lstStyle/>
          <a:p>
            <a:r>
              <a:rPr lang="es-ES_tradnl" altLang="es-MX" sz="3200" b="1" dirty="0"/>
              <a:t>1.4 Lenguaje de programación</a:t>
            </a:r>
            <a:endParaRPr lang="es-MX" sz="3200"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14</a:t>
            </a:fld>
            <a:endParaRPr lang="en-US" altLang="es-MX"/>
          </a:p>
        </p:txBody>
      </p:sp>
      <p:sp>
        <p:nvSpPr>
          <p:cNvPr id="6" name="Título 1"/>
          <p:cNvSpPr txBox="1">
            <a:spLocks/>
          </p:cNvSpPr>
          <p:nvPr/>
        </p:nvSpPr>
        <p:spPr bwMode="auto">
          <a:xfrm>
            <a:off x="914400" y="0"/>
            <a:ext cx="8534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s-ES_tradnl" altLang="es-MX" sz="3200" b="1" kern="0" smtClean="0"/>
              <a:t>1.4 Lenguaje de programación</a:t>
            </a:r>
            <a:endParaRPr lang="es-MX" sz="3200" kern="0" dirty="0"/>
          </a:p>
        </p:txBody>
      </p:sp>
      <p:pic>
        <p:nvPicPr>
          <p:cNvPr id="8194" name="Picture 2" descr="http://noticias.universia.es/net/images/ciencia-tecnologia/l/le/len/lenguajes-de-programac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80" y="1524000"/>
            <a:ext cx="9025720" cy="4512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50092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36DB56-24E1-4AEB-B6AA-2B55387860A9}" type="slidenum">
              <a:rPr lang="en-US" altLang="es-MX">
                <a:latin typeface="Arial Black" panose="020B0A04020102020204" pitchFamily="34" charset="0"/>
              </a:rPr>
              <a:pPr/>
              <a:t>15</a:t>
            </a:fld>
            <a:endParaRPr lang="en-US" altLang="es-MX">
              <a:latin typeface="Arial Black" panose="020B0A04020102020204" pitchFamily="34" charset="0"/>
            </a:endParaRPr>
          </a:p>
        </p:txBody>
      </p:sp>
      <p:sp>
        <p:nvSpPr>
          <p:cNvPr id="154627" name="Rectangle 3"/>
          <p:cNvSpPr>
            <a:spLocks noChangeArrowheads="1"/>
          </p:cNvSpPr>
          <p:nvPr/>
        </p:nvSpPr>
        <p:spPr bwMode="auto">
          <a:xfrm>
            <a:off x="914400" y="3686175"/>
            <a:ext cx="272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_tradnl" altLang="es-MX"/>
              <a:t>                                        </a:t>
            </a:r>
            <a:endParaRPr lang="es-ES_tradnl" altLang="es-MX" sz="3200"/>
          </a:p>
        </p:txBody>
      </p:sp>
      <p:sp>
        <p:nvSpPr>
          <p:cNvPr id="8" name="Título 1"/>
          <p:cNvSpPr>
            <a:spLocks noGrp="1"/>
          </p:cNvSpPr>
          <p:nvPr>
            <p:ph type="title"/>
          </p:nvPr>
        </p:nvSpPr>
        <p:spPr>
          <a:xfrm>
            <a:off x="685800" y="304800"/>
            <a:ext cx="8534400" cy="1371600"/>
          </a:xfrm>
        </p:spPr>
        <p:txBody>
          <a:bodyPr/>
          <a:lstStyle/>
          <a:p>
            <a:r>
              <a:rPr lang="es-ES_tradnl" altLang="es-MX" sz="3200" b="1" dirty="0" smtClean="0"/>
              <a:t>1.5 Programación Orientada a Objetos (POO </a:t>
            </a:r>
            <a:r>
              <a:rPr lang="es-ES_tradnl" altLang="es-MX" sz="3200" b="1" dirty="0" err="1" smtClean="0"/>
              <a:t>ó</a:t>
            </a:r>
            <a:r>
              <a:rPr lang="es-ES_tradnl" altLang="es-MX" sz="3200" b="1" dirty="0" smtClean="0"/>
              <a:t> </a:t>
            </a:r>
            <a:r>
              <a:rPr lang="es-ES_tradnl" altLang="es-MX" sz="3200" b="1" i="1" dirty="0" smtClean="0"/>
              <a:t>OOP</a:t>
            </a:r>
            <a:r>
              <a:rPr lang="es-ES_tradnl" altLang="es-MX" sz="3200" b="1" dirty="0" smtClean="0"/>
              <a:t>).</a:t>
            </a:r>
            <a:endParaRPr lang="es-MX" sz="3200" dirty="0"/>
          </a:p>
        </p:txBody>
      </p:sp>
      <p:sp>
        <p:nvSpPr>
          <p:cNvPr id="4" name="Rectángulo 3"/>
          <p:cNvSpPr/>
          <p:nvPr/>
        </p:nvSpPr>
        <p:spPr>
          <a:xfrm>
            <a:off x="533400" y="1905000"/>
            <a:ext cx="8153400" cy="2308324"/>
          </a:xfrm>
          <a:prstGeom prst="rect">
            <a:avLst/>
          </a:prstGeom>
        </p:spPr>
        <p:txBody>
          <a:bodyPr wrap="square">
            <a:spAutoFit/>
          </a:bodyPr>
          <a:lstStyle/>
          <a:p>
            <a:r>
              <a:rPr lang="es-MX" sz="2400" dirty="0">
                <a:solidFill>
                  <a:srgbClr val="222222"/>
                </a:solidFill>
              </a:rPr>
              <a:t>La </a:t>
            </a:r>
            <a:r>
              <a:rPr lang="es-MX" sz="2400" b="1" dirty="0">
                <a:solidFill>
                  <a:srgbClr val="222222"/>
                </a:solidFill>
              </a:rPr>
              <a:t>programación orientada a objetos</a:t>
            </a:r>
            <a:r>
              <a:rPr lang="es-MX" sz="2400" dirty="0">
                <a:solidFill>
                  <a:srgbClr val="222222"/>
                </a:solidFill>
              </a:rPr>
              <a:t> (</a:t>
            </a:r>
            <a:r>
              <a:rPr lang="es-MX" sz="2400" b="1" dirty="0">
                <a:solidFill>
                  <a:srgbClr val="222222"/>
                </a:solidFill>
              </a:rPr>
              <a:t>POO</a:t>
            </a:r>
            <a:r>
              <a:rPr lang="es-MX" sz="2400" dirty="0">
                <a:solidFill>
                  <a:srgbClr val="222222"/>
                </a:solidFill>
              </a:rPr>
              <a:t>, u </a:t>
            </a:r>
            <a:r>
              <a:rPr lang="es-MX" sz="2400" b="1" dirty="0">
                <a:solidFill>
                  <a:srgbClr val="222222"/>
                </a:solidFill>
              </a:rPr>
              <a:t>OOP</a:t>
            </a:r>
            <a:r>
              <a:rPr lang="es-MX" sz="2400" dirty="0">
                <a:solidFill>
                  <a:srgbClr val="222222"/>
                </a:solidFill>
              </a:rPr>
              <a:t> según sus siglas en inglés) es un </a:t>
            </a:r>
            <a:r>
              <a:rPr lang="es-MX" sz="2400" b="1" dirty="0">
                <a:solidFill>
                  <a:srgbClr val="0B0080"/>
                </a:solidFill>
              </a:rPr>
              <a:t>paradigma de programación</a:t>
            </a:r>
            <a:r>
              <a:rPr lang="es-MX" sz="2400" dirty="0">
                <a:solidFill>
                  <a:srgbClr val="222222"/>
                </a:solidFill>
              </a:rPr>
              <a:t> que viene a innovar la forma de obtener resultados. Los objetos manipulan los datos de entrada para la obtención de datos de salida específicos, donde cada objeto ofrece una funcionalidad especial.</a:t>
            </a:r>
            <a:endParaRPr lang="es-MX" sz="2400" dirty="0"/>
          </a:p>
        </p:txBody>
      </p:sp>
      <p:sp>
        <p:nvSpPr>
          <p:cNvPr id="5" name="Rectángulo 4"/>
          <p:cNvSpPr/>
          <p:nvPr/>
        </p:nvSpPr>
        <p:spPr>
          <a:xfrm>
            <a:off x="556146" y="4465808"/>
            <a:ext cx="7902054" cy="830997"/>
          </a:xfrm>
          <a:prstGeom prst="rect">
            <a:avLst/>
          </a:prstGeom>
        </p:spPr>
        <p:txBody>
          <a:bodyPr wrap="square">
            <a:spAutoFit/>
          </a:bodyPr>
          <a:lstStyle/>
          <a:p>
            <a:r>
              <a:rPr lang="es-MX" sz="2400" dirty="0">
                <a:solidFill>
                  <a:srgbClr val="222222"/>
                </a:solidFill>
              </a:rPr>
              <a:t>Los objetos son entidades que tienen un determinado "estado", "comportamiento (método)" e "</a:t>
            </a:r>
            <a:r>
              <a:rPr lang="es-MX" sz="2400" dirty="0" smtClean="0">
                <a:solidFill>
                  <a:srgbClr val="222222"/>
                </a:solidFill>
              </a:rPr>
              <a:t>identidad“.</a:t>
            </a:r>
            <a:endParaRPr lang="es-MX" sz="2400" dirty="0"/>
          </a:p>
        </p:txBody>
      </p:sp>
      <p:sp>
        <p:nvSpPr>
          <p:cNvPr id="6" name="CuadroTexto 5"/>
          <p:cNvSpPr txBox="1"/>
          <p:nvPr/>
        </p:nvSpPr>
        <p:spPr>
          <a:xfrm>
            <a:off x="361981" y="5549289"/>
            <a:ext cx="8496237" cy="523220"/>
          </a:xfrm>
          <a:prstGeom prst="rect">
            <a:avLst/>
          </a:prstGeom>
          <a:noFill/>
        </p:spPr>
        <p:txBody>
          <a:bodyPr wrap="none" rtlCol="0">
            <a:spAutoFit/>
          </a:bodyPr>
          <a:lstStyle/>
          <a:p>
            <a:r>
              <a:rPr lang="es-MX" sz="2800" b="1" dirty="0" smtClean="0"/>
              <a:t>En Java todo esta representado como un objeto.</a:t>
            </a:r>
            <a:endParaRPr lang="es-MX" sz="28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linds(horizontal)">
                                      <p:cBhvr>
                                        <p:cTn id="7" dur="500"/>
                                        <p:tgtEl>
                                          <p:spTgt spid="1546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16</a:t>
            </a:fld>
            <a:endParaRPr lang="en-US" altLang="es-MX"/>
          </a:p>
        </p:txBody>
      </p:sp>
      <p:sp>
        <p:nvSpPr>
          <p:cNvPr id="6" name="Rectángulo 5"/>
          <p:cNvSpPr/>
          <p:nvPr/>
        </p:nvSpPr>
        <p:spPr>
          <a:xfrm>
            <a:off x="399197" y="1981200"/>
            <a:ext cx="8287603" cy="3785652"/>
          </a:xfrm>
          <a:prstGeom prst="rect">
            <a:avLst/>
          </a:prstGeom>
        </p:spPr>
        <p:txBody>
          <a:bodyPr wrap="square">
            <a:spAutoFit/>
          </a:bodyPr>
          <a:lstStyle/>
          <a:p>
            <a:pPr marL="285750" indent="-285750">
              <a:buFont typeface="Arial" panose="020B0604020202020204" pitchFamily="34" charset="0"/>
              <a:buChar char="•"/>
            </a:pPr>
            <a:r>
              <a:rPr lang="es-MX" sz="2400" dirty="0">
                <a:solidFill>
                  <a:srgbClr val="222222"/>
                </a:solidFill>
              </a:rPr>
              <a:t>Un objeto contiene toda la información que permite definirlo e identificarlo frente a otros objetos pertenecientes a otras clases e incluso frente a objetos de una misma clase, al poder tener valores bien diferenciados en sus atributos. </a:t>
            </a:r>
            <a:endParaRPr lang="es-MX" sz="2400" dirty="0" smtClean="0">
              <a:solidFill>
                <a:srgbClr val="222222"/>
              </a:solidFill>
            </a:endParaRPr>
          </a:p>
          <a:p>
            <a:pPr marL="285750" indent="-285750">
              <a:buFont typeface="Arial" panose="020B0604020202020204" pitchFamily="34" charset="0"/>
              <a:buChar char="•"/>
            </a:pPr>
            <a:endParaRPr lang="es-MX" sz="2400" dirty="0">
              <a:solidFill>
                <a:srgbClr val="222222"/>
              </a:solidFill>
            </a:endParaRPr>
          </a:p>
          <a:p>
            <a:pPr marL="285750" indent="-285750">
              <a:buFont typeface="Arial" panose="020B0604020202020204" pitchFamily="34" charset="0"/>
              <a:buChar char="•"/>
            </a:pPr>
            <a:r>
              <a:rPr lang="es-MX" sz="2400" dirty="0" smtClean="0">
                <a:solidFill>
                  <a:srgbClr val="222222"/>
                </a:solidFill>
              </a:rPr>
              <a:t>Los </a:t>
            </a:r>
            <a:r>
              <a:rPr lang="es-MX" sz="2400" dirty="0">
                <a:solidFill>
                  <a:srgbClr val="222222"/>
                </a:solidFill>
              </a:rPr>
              <a:t>objetos disponen de mecanismos de interacción llamados </a:t>
            </a:r>
            <a:r>
              <a:rPr lang="es-MX" sz="2400" b="1" dirty="0">
                <a:solidFill>
                  <a:srgbClr val="0B0080"/>
                </a:solidFill>
              </a:rPr>
              <a:t>métodos</a:t>
            </a:r>
            <a:r>
              <a:rPr lang="es-MX" sz="2400" dirty="0">
                <a:solidFill>
                  <a:srgbClr val="222222"/>
                </a:solidFill>
              </a:rPr>
              <a:t>, que favorecen la comunicación entre ellos. Esta comunicación favorece a su vez el cambio de estado en los propios objetos. </a:t>
            </a:r>
            <a:endParaRPr lang="es-MX" sz="2400" dirty="0"/>
          </a:p>
        </p:txBody>
      </p:sp>
      <p:sp>
        <p:nvSpPr>
          <p:cNvPr id="7" name="Título 1"/>
          <p:cNvSpPr>
            <a:spLocks noGrp="1"/>
          </p:cNvSpPr>
          <p:nvPr>
            <p:ph type="title"/>
          </p:nvPr>
        </p:nvSpPr>
        <p:spPr>
          <a:xfrm>
            <a:off x="685800" y="304800"/>
            <a:ext cx="8534400" cy="1371600"/>
          </a:xfrm>
        </p:spPr>
        <p:txBody>
          <a:bodyPr/>
          <a:lstStyle/>
          <a:p>
            <a:r>
              <a:rPr lang="es-ES_tradnl" altLang="es-MX" sz="3200" b="1" dirty="0" smtClean="0"/>
              <a:t>1.5 Programación Orientada a Objetos (POO </a:t>
            </a:r>
            <a:r>
              <a:rPr lang="es-ES_tradnl" altLang="es-MX" sz="3200" b="1" dirty="0" err="1" smtClean="0"/>
              <a:t>ó</a:t>
            </a:r>
            <a:r>
              <a:rPr lang="es-ES_tradnl" altLang="es-MX" sz="3200" b="1" dirty="0" smtClean="0"/>
              <a:t> </a:t>
            </a:r>
            <a:r>
              <a:rPr lang="es-ES_tradnl" altLang="es-MX" sz="3200" b="1" i="1" dirty="0" smtClean="0"/>
              <a:t>OOP</a:t>
            </a:r>
            <a:r>
              <a:rPr lang="es-ES_tradnl" altLang="es-MX" sz="3200" b="1" dirty="0" smtClean="0"/>
              <a:t>).</a:t>
            </a:r>
            <a:endParaRPr lang="es-MX" sz="3200" dirty="0"/>
          </a:p>
        </p:txBody>
      </p:sp>
    </p:spTree>
    <p:extLst>
      <p:ext uri="{BB962C8B-B14F-4D97-AF65-F5344CB8AC3E}">
        <p14:creationId xmlns:p14="http://schemas.microsoft.com/office/powerpoint/2010/main" val="252280255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17</a:t>
            </a:fld>
            <a:endParaRPr lang="en-US" altLang="es-MX"/>
          </a:p>
        </p:txBody>
      </p:sp>
      <p:sp>
        <p:nvSpPr>
          <p:cNvPr id="6" name="Título 1"/>
          <p:cNvSpPr>
            <a:spLocks noGrp="1"/>
          </p:cNvSpPr>
          <p:nvPr>
            <p:ph type="title"/>
          </p:nvPr>
        </p:nvSpPr>
        <p:spPr>
          <a:xfrm>
            <a:off x="685800" y="304800"/>
            <a:ext cx="8534400" cy="1371600"/>
          </a:xfrm>
        </p:spPr>
        <p:txBody>
          <a:bodyPr/>
          <a:lstStyle/>
          <a:p>
            <a:r>
              <a:rPr lang="es-ES_tradnl" altLang="es-MX" sz="3200" b="1" dirty="0" smtClean="0"/>
              <a:t>1.5 Programación Orientada a Objetos (POO </a:t>
            </a:r>
            <a:r>
              <a:rPr lang="es-ES_tradnl" altLang="es-MX" sz="3200" b="1" dirty="0" err="1" smtClean="0"/>
              <a:t>ó</a:t>
            </a:r>
            <a:r>
              <a:rPr lang="es-ES_tradnl" altLang="es-MX" sz="3200" b="1" dirty="0" smtClean="0"/>
              <a:t> </a:t>
            </a:r>
            <a:r>
              <a:rPr lang="es-ES_tradnl" altLang="es-MX" sz="3200" b="1" i="1" dirty="0" smtClean="0"/>
              <a:t>OOP</a:t>
            </a:r>
            <a:r>
              <a:rPr lang="es-ES_tradnl" altLang="es-MX" sz="3200" b="1" dirty="0" smtClean="0"/>
              <a:t>).</a:t>
            </a:r>
            <a:endParaRPr lang="es-MX" sz="3200" dirty="0"/>
          </a:p>
        </p:txBody>
      </p:sp>
      <p:pic>
        <p:nvPicPr>
          <p:cNvPr id="9218" name="Picture 2" descr="https://lh5.googleusercontent.com/W8dmHZ6xD5pbNm8sww9iTEDsa8dLdv6LwathpGMSPt7CtetRTX82Eesib2BDgY3M-m1Hbmk7RDrI7fBmZIPsT3IITl-1yQrR1pkJdHZNhiXG9lS-QpA=w1200-h630-p-k-no-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62751"/>
            <a:ext cx="7772400" cy="4646771"/>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249072" y="5307232"/>
            <a:ext cx="4856328" cy="1200329"/>
          </a:xfrm>
          <a:prstGeom prst="rect">
            <a:avLst/>
          </a:prstGeom>
          <a:noFill/>
        </p:spPr>
        <p:txBody>
          <a:bodyPr wrap="square" rtlCol="0">
            <a:spAutoFit/>
          </a:bodyPr>
          <a:lstStyle/>
          <a:p>
            <a:pPr algn="just"/>
            <a:r>
              <a:rPr lang="es-MX" sz="2400" b="1" dirty="0" smtClean="0"/>
              <a:t>La POO es la forma m</a:t>
            </a:r>
            <a:r>
              <a:rPr lang="en-US" sz="2400" b="1" dirty="0" err="1" smtClean="0"/>
              <a:t>ás</a:t>
            </a:r>
            <a:r>
              <a:rPr lang="en-US" sz="2400" b="1" dirty="0" smtClean="0"/>
              <a:t> </a:t>
            </a:r>
            <a:r>
              <a:rPr lang="en-US" sz="2400" b="1" dirty="0" err="1" smtClean="0"/>
              <a:t>cercana</a:t>
            </a:r>
            <a:r>
              <a:rPr lang="en-US" sz="2400" b="1" dirty="0" smtClean="0"/>
              <a:t> a </a:t>
            </a:r>
            <a:r>
              <a:rPr lang="en-US" sz="2400" b="1" dirty="0" err="1" smtClean="0"/>
              <a:t>como</a:t>
            </a:r>
            <a:r>
              <a:rPr lang="en-US" sz="2400" b="1" dirty="0" smtClean="0"/>
              <a:t> </a:t>
            </a:r>
            <a:r>
              <a:rPr lang="en-US" sz="2400" b="1" dirty="0" err="1" smtClean="0"/>
              <a:t>expresaríamos</a:t>
            </a:r>
            <a:r>
              <a:rPr lang="en-US" sz="2400" b="1" dirty="0" smtClean="0"/>
              <a:t> las </a:t>
            </a:r>
            <a:r>
              <a:rPr lang="en-US" sz="2400" b="1" dirty="0" err="1" smtClean="0"/>
              <a:t>cosas</a:t>
            </a:r>
            <a:r>
              <a:rPr lang="en-US" sz="2400" b="1" dirty="0" smtClean="0"/>
              <a:t> </a:t>
            </a:r>
            <a:r>
              <a:rPr lang="en-US" sz="2400" b="1" dirty="0" err="1" smtClean="0"/>
              <a:t>en</a:t>
            </a:r>
            <a:r>
              <a:rPr lang="en-US" sz="2400" b="1" dirty="0" smtClean="0"/>
              <a:t> la </a:t>
            </a:r>
            <a:r>
              <a:rPr lang="en-US" sz="2400" b="1" dirty="0" err="1" smtClean="0"/>
              <a:t>vida</a:t>
            </a:r>
            <a:r>
              <a:rPr lang="en-US" sz="2400" b="1" dirty="0" smtClean="0"/>
              <a:t> real.</a:t>
            </a:r>
            <a:endParaRPr lang="es-MX" sz="2400" b="1" dirty="0"/>
          </a:p>
        </p:txBody>
      </p:sp>
    </p:spTree>
    <p:extLst>
      <p:ext uri="{BB962C8B-B14F-4D97-AF65-F5344CB8AC3E}">
        <p14:creationId xmlns:p14="http://schemas.microsoft.com/office/powerpoint/2010/main" val="217117324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18</a:t>
            </a:fld>
            <a:endParaRPr lang="en-US" altLang="es-MX"/>
          </a:p>
        </p:txBody>
      </p:sp>
      <p:sp>
        <p:nvSpPr>
          <p:cNvPr id="6" name="Título 1"/>
          <p:cNvSpPr>
            <a:spLocks noGrp="1"/>
          </p:cNvSpPr>
          <p:nvPr>
            <p:ph type="title"/>
          </p:nvPr>
        </p:nvSpPr>
        <p:spPr>
          <a:xfrm>
            <a:off x="685800" y="304800"/>
            <a:ext cx="8534400" cy="1371600"/>
          </a:xfrm>
        </p:spPr>
        <p:txBody>
          <a:bodyPr/>
          <a:lstStyle/>
          <a:p>
            <a:r>
              <a:rPr lang="es-ES_tradnl" altLang="es-MX" sz="3200" b="1" dirty="0" smtClean="0"/>
              <a:t>1.5 Programación Orientada a Objetos (POO </a:t>
            </a:r>
            <a:r>
              <a:rPr lang="es-ES_tradnl" altLang="es-MX" sz="3200" b="1" dirty="0" err="1" smtClean="0"/>
              <a:t>ó</a:t>
            </a:r>
            <a:r>
              <a:rPr lang="es-ES_tradnl" altLang="es-MX" sz="3200" b="1" dirty="0" smtClean="0"/>
              <a:t> </a:t>
            </a:r>
            <a:r>
              <a:rPr lang="es-ES_tradnl" altLang="es-MX" sz="3200" b="1" i="1" dirty="0" smtClean="0"/>
              <a:t>OOP</a:t>
            </a:r>
            <a:r>
              <a:rPr lang="es-ES_tradnl" altLang="es-MX" sz="3200" b="1" dirty="0" smtClean="0"/>
              <a:t>).</a:t>
            </a:r>
            <a:endParaRPr lang="es-MX" sz="3200" dirty="0"/>
          </a:p>
        </p:txBody>
      </p:sp>
      <p:sp>
        <p:nvSpPr>
          <p:cNvPr id="7" name="Rectángulo 6"/>
          <p:cNvSpPr/>
          <p:nvPr/>
        </p:nvSpPr>
        <p:spPr>
          <a:xfrm>
            <a:off x="457198" y="2667000"/>
            <a:ext cx="8229600" cy="2308324"/>
          </a:xfrm>
          <a:prstGeom prst="rect">
            <a:avLst/>
          </a:prstGeom>
        </p:spPr>
        <p:txBody>
          <a:bodyPr wrap="square">
            <a:spAutoFit/>
          </a:bodyPr>
          <a:lstStyle/>
          <a:p>
            <a:pPr algn="just">
              <a:spcAft>
                <a:spcPts val="0"/>
              </a:spcAft>
            </a:pPr>
            <a:r>
              <a:rPr lang="es-ES" sz="2400" dirty="0">
                <a:latin typeface="+mj-lt"/>
                <a:ea typeface="Times New Roman" panose="02020603050405020304" pitchFamily="18" charset="0"/>
              </a:rPr>
              <a:t>Una </a:t>
            </a:r>
            <a:r>
              <a:rPr lang="es-ES" sz="2400" b="1" dirty="0">
                <a:latin typeface="+mj-lt"/>
                <a:ea typeface="Times New Roman" panose="02020603050405020304" pitchFamily="18" charset="0"/>
              </a:rPr>
              <a:t>clase</a:t>
            </a:r>
            <a:r>
              <a:rPr lang="es-ES" sz="2400" dirty="0">
                <a:latin typeface="+mj-lt"/>
                <a:ea typeface="Times New Roman" panose="02020603050405020304" pitchFamily="18" charset="0"/>
              </a:rPr>
              <a:t> es la definición de las características concretas de un determinado tipo de objetos. Es decir, de cuáles son los datos y los métodos de los que van a disponer todos los objetos de ese tipo. Por esta razón, se suele decir que el </a:t>
            </a:r>
            <a:r>
              <a:rPr lang="es-ES" sz="2400" b="1" dirty="0">
                <a:latin typeface="+mj-lt"/>
                <a:ea typeface="Times New Roman" panose="02020603050405020304" pitchFamily="18" charset="0"/>
              </a:rPr>
              <a:t>tipo de dato</a:t>
            </a:r>
            <a:r>
              <a:rPr lang="es-ES" sz="2400" dirty="0">
                <a:latin typeface="+mj-lt"/>
                <a:ea typeface="Times New Roman" panose="02020603050405020304" pitchFamily="18" charset="0"/>
              </a:rPr>
              <a:t> de un objeto es la clase que define las características del mismo. </a:t>
            </a:r>
            <a:endParaRPr lang="es-MX" sz="2400" dirty="0">
              <a:latin typeface="+mj-lt"/>
              <a:ea typeface="Times New Roman" panose="02020603050405020304" pitchFamily="18" charset="0"/>
            </a:endParaRPr>
          </a:p>
        </p:txBody>
      </p:sp>
      <p:sp>
        <p:nvSpPr>
          <p:cNvPr id="8" name="CuadroTexto 7"/>
          <p:cNvSpPr txBox="1"/>
          <p:nvPr/>
        </p:nvSpPr>
        <p:spPr>
          <a:xfrm>
            <a:off x="3094670" y="2082105"/>
            <a:ext cx="2954655" cy="461665"/>
          </a:xfrm>
          <a:prstGeom prst="rect">
            <a:avLst/>
          </a:prstGeom>
          <a:noFill/>
        </p:spPr>
        <p:txBody>
          <a:bodyPr wrap="none" rtlCol="0">
            <a:spAutoFit/>
          </a:bodyPr>
          <a:lstStyle/>
          <a:p>
            <a:r>
              <a:rPr lang="en-US" sz="2400" b="1" dirty="0" err="1" smtClean="0"/>
              <a:t>Concepto</a:t>
            </a:r>
            <a:r>
              <a:rPr lang="en-US" sz="2400" b="1" dirty="0" smtClean="0"/>
              <a:t> de </a:t>
            </a:r>
            <a:r>
              <a:rPr lang="en-US" sz="2400" b="1" dirty="0" err="1" smtClean="0"/>
              <a:t>Clase</a:t>
            </a:r>
            <a:endParaRPr lang="es-MX" sz="2400" b="1" dirty="0"/>
          </a:p>
        </p:txBody>
      </p:sp>
    </p:spTree>
    <p:extLst>
      <p:ext uri="{BB962C8B-B14F-4D97-AF65-F5344CB8AC3E}">
        <p14:creationId xmlns:p14="http://schemas.microsoft.com/office/powerpoint/2010/main" val="239791743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19</a:t>
            </a:fld>
            <a:endParaRPr lang="en-US" altLang="es-MX"/>
          </a:p>
        </p:txBody>
      </p:sp>
      <p:sp>
        <p:nvSpPr>
          <p:cNvPr id="6" name="Rectángulo 5"/>
          <p:cNvSpPr/>
          <p:nvPr/>
        </p:nvSpPr>
        <p:spPr>
          <a:xfrm>
            <a:off x="381000" y="1627287"/>
            <a:ext cx="8458200" cy="5078313"/>
          </a:xfrm>
          <a:prstGeom prst="rect">
            <a:avLst/>
          </a:prstGeom>
        </p:spPr>
        <p:txBody>
          <a:bodyPr wrap="square">
            <a:spAutoFit/>
          </a:bodyPr>
          <a:lstStyle/>
          <a:p>
            <a:pPr algn="just">
              <a:spcAft>
                <a:spcPts val="0"/>
              </a:spcAft>
            </a:pPr>
            <a:r>
              <a:rPr lang="es-ES" sz="2800" dirty="0">
                <a:latin typeface="+mj-lt"/>
                <a:ea typeface="Times New Roman" panose="02020603050405020304" pitchFamily="18" charset="0"/>
              </a:rPr>
              <a:t>La sintaxis básica para definir una clase es la </a:t>
            </a:r>
            <a:r>
              <a:rPr lang="es-ES" sz="2800" dirty="0" smtClean="0">
                <a:latin typeface="+mj-lt"/>
                <a:ea typeface="Times New Roman" panose="02020603050405020304" pitchFamily="18" charset="0"/>
              </a:rPr>
              <a:t>siguiente:</a:t>
            </a:r>
            <a:endParaRPr lang="es-MX" sz="2800" dirty="0">
              <a:latin typeface="+mj-lt"/>
              <a:ea typeface="Times New Roman" panose="02020603050405020304" pitchFamily="18" charset="0"/>
            </a:endParaRPr>
          </a:p>
          <a:p>
            <a:pPr algn="just">
              <a:spcAft>
                <a:spcPts val="0"/>
              </a:spcAft>
            </a:pPr>
            <a:r>
              <a:rPr lang="es-ES" sz="2800" dirty="0">
                <a:latin typeface="+mj-lt"/>
                <a:ea typeface="Times New Roman" panose="02020603050405020304" pitchFamily="18" charset="0"/>
              </a:rPr>
              <a:t> </a:t>
            </a:r>
            <a:endParaRPr lang="es-MX" sz="2800" dirty="0">
              <a:latin typeface="+mj-lt"/>
              <a:ea typeface="Times New Roman" panose="02020603050405020304" pitchFamily="18" charset="0"/>
            </a:endParaRPr>
          </a:p>
          <a:p>
            <a:pPr algn="just">
              <a:spcAft>
                <a:spcPts val="0"/>
              </a:spcAft>
            </a:pPr>
            <a:r>
              <a:rPr lang="es-ES" dirty="0">
                <a:latin typeface="+mj-lt"/>
                <a:ea typeface="Times New Roman" panose="02020603050405020304" pitchFamily="18" charset="0"/>
                <a:cs typeface="Times New Roman" panose="02020603050405020304" pitchFamily="18" charset="0"/>
              </a:rPr>
              <a:t>	</a:t>
            </a:r>
            <a:r>
              <a:rPr lang="es-ES" b="1" dirty="0" err="1">
                <a:latin typeface="+mj-lt"/>
                <a:ea typeface="Times New Roman" panose="02020603050405020304" pitchFamily="18" charset="0"/>
                <a:cs typeface="Times New Roman" panose="02020603050405020304" pitchFamily="18" charset="0"/>
              </a:rPr>
              <a:t>class</a:t>
            </a:r>
            <a:r>
              <a:rPr lang="es-ES" b="1" dirty="0">
                <a:latin typeface="+mj-lt"/>
                <a:ea typeface="Times New Roman" panose="02020603050405020304" pitchFamily="18" charset="0"/>
                <a:cs typeface="Times New Roman" panose="02020603050405020304" pitchFamily="18" charset="0"/>
              </a:rPr>
              <a:t> </a:t>
            </a:r>
            <a:r>
              <a:rPr lang="es-ES" dirty="0">
                <a:latin typeface="+mj-lt"/>
                <a:ea typeface="Times New Roman" panose="02020603050405020304" pitchFamily="18" charset="0"/>
                <a:cs typeface="Times New Roman" panose="02020603050405020304" pitchFamily="18" charset="0"/>
              </a:rPr>
              <a:t>&lt;</a:t>
            </a:r>
            <a:r>
              <a:rPr lang="es-ES" dirty="0" err="1">
                <a:latin typeface="+mj-lt"/>
                <a:ea typeface="Times New Roman" panose="02020603050405020304" pitchFamily="18" charset="0"/>
                <a:cs typeface="Times New Roman" panose="02020603050405020304" pitchFamily="18" charset="0"/>
              </a:rPr>
              <a:t>nombreClase</a:t>
            </a:r>
            <a:r>
              <a:rPr lang="es-ES" dirty="0">
                <a:latin typeface="+mj-lt"/>
                <a:ea typeface="Times New Roman" panose="02020603050405020304" pitchFamily="18" charset="0"/>
                <a:cs typeface="Times New Roman" panose="02020603050405020304" pitchFamily="18" charset="0"/>
              </a:rPr>
              <a:t>&gt;</a:t>
            </a:r>
            <a:endParaRPr lang="es-MX" dirty="0">
              <a:latin typeface="+mj-lt"/>
              <a:ea typeface="Times New Roman" panose="02020603050405020304" pitchFamily="18" charset="0"/>
              <a:cs typeface="Times New Roman" panose="02020603050405020304" pitchFamily="18" charset="0"/>
            </a:endParaRPr>
          </a:p>
          <a:p>
            <a:pPr algn="just">
              <a:spcAft>
                <a:spcPts val="0"/>
              </a:spcAft>
            </a:pPr>
            <a:r>
              <a:rPr lang="es-ES" b="1" dirty="0">
                <a:latin typeface="+mj-lt"/>
                <a:ea typeface="Times New Roman" panose="02020603050405020304" pitchFamily="18" charset="0"/>
                <a:cs typeface="Times New Roman" panose="02020603050405020304" pitchFamily="18" charset="0"/>
              </a:rPr>
              <a:t>	{</a:t>
            </a:r>
            <a:endParaRPr lang="es-MX" dirty="0">
              <a:latin typeface="+mj-lt"/>
              <a:ea typeface="Times New Roman" panose="02020603050405020304" pitchFamily="18" charset="0"/>
              <a:cs typeface="Times New Roman" panose="02020603050405020304" pitchFamily="18" charset="0"/>
            </a:endParaRPr>
          </a:p>
          <a:p>
            <a:pPr algn="just">
              <a:spcAft>
                <a:spcPts val="0"/>
              </a:spcAft>
            </a:pPr>
            <a:r>
              <a:rPr lang="es-ES" dirty="0">
                <a:latin typeface="+mj-lt"/>
                <a:ea typeface="Times New Roman" panose="02020603050405020304" pitchFamily="18" charset="0"/>
                <a:cs typeface="Times New Roman" panose="02020603050405020304" pitchFamily="18" charset="0"/>
              </a:rPr>
              <a:t>		</a:t>
            </a:r>
            <a:r>
              <a:rPr lang="es-ES" i="1" dirty="0">
                <a:latin typeface="+mj-lt"/>
                <a:ea typeface="Times New Roman" panose="02020603050405020304" pitchFamily="18" charset="0"/>
                <a:cs typeface="Times New Roman" panose="02020603050405020304" pitchFamily="18" charset="0"/>
              </a:rPr>
              <a:t>&lt;miembros&gt;</a:t>
            </a:r>
            <a:endParaRPr lang="es-MX" dirty="0">
              <a:latin typeface="+mj-lt"/>
              <a:ea typeface="Times New Roman" panose="02020603050405020304" pitchFamily="18" charset="0"/>
              <a:cs typeface="Times New Roman" panose="02020603050405020304" pitchFamily="18" charset="0"/>
            </a:endParaRPr>
          </a:p>
          <a:p>
            <a:pPr algn="just">
              <a:spcAft>
                <a:spcPts val="0"/>
              </a:spcAft>
            </a:pPr>
            <a:r>
              <a:rPr lang="es-ES" b="1" dirty="0">
                <a:latin typeface="+mj-lt"/>
                <a:ea typeface="Times New Roman" panose="02020603050405020304" pitchFamily="18" charset="0"/>
                <a:cs typeface="Times New Roman" panose="02020603050405020304" pitchFamily="18" charset="0"/>
              </a:rPr>
              <a:t>	}</a:t>
            </a:r>
            <a:endParaRPr lang="es-MX" dirty="0">
              <a:latin typeface="+mj-lt"/>
              <a:ea typeface="Times New Roman" panose="02020603050405020304" pitchFamily="18" charset="0"/>
              <a:cs typeface="Times New Roman" panose="02020603050405020304" pitchFamily="18" charset="0"/>
            </a:endParaRPr>
          </a:p>
          <a:p>
            <a:pPr algn="just">
              <a:spcAft>
                <a:spcPts val="0"/>
              </a:spcAft>
            </a:pPr>
            <a:r>
              <a:rPr lang="es-ES" sz="2800" dirty="0">
                <a:latin typeface="+mj-lt"/>
                <a:ea typeface="Times New Roman" panose="02020603050405020304" pitchFamily="18" charset="0"/>
              </a:rPr>
              <a:t> </a:t>
            </a:r>
            <a:endParaRPr lang="es-MX" sz="2800" dirty="0">
              <a:latin typeface="+mj-lt"/>
              <a:ea typeface="Times New Roman" panose="02020603050405020304" pitchFamily="18" charset="0"/>
            </a:endParaRPr>
          </a:p>
          <a:p>
            <a:pPr algn="just">
              <a:spcAft>
                <a:spcPts val="0"/>
              </a:spcAft>
            </a:pPr>
            <a:r>
              <a:rPr lang="es-ES" sz="2800" dirty="0">
                <a:latin typeface="+mj-lt"/>
                <a:ea typeface="Times New Roman" panose="02020603050405020304" pitchFamily="18" charset="0"/>
              </a:rPr>
              <a:t>De este modo se definiría una clase de nombre </a:t>
            </a:r>
            <a:r>
              <a:rPr lang="es-ES" dirty="0">
                <a:latin typeface="+mj-lt"/>
                <a:ea typeface="Times New Roman" panose="02020603050405020304" pitchFamily="18" charset="0"/>
                <a:cs typeface="Times New Roman" panose="02020603050405020304" pitchFamily="18" charset="0"/>
              </a:rPr>
              <a:t>&lt;</a:t>
            </a:r>
            <a:r>
              <a:rPr lang="es-ES" dirty="0" err="1">
                <a:latin typeface="+mj-lt"/>
                <a:ea typeface="Times New Roman" panose="02020603050405020304" pitchFamily="18" charset="0"/>
                <a:cs typeface="Times New Roman" panose="02020603050405020304" pitchFamily="18" charset="0"/>
              </a:rPr>
              <a:t>nombreClase</a:t>
            </a:r>
            <a:r>
              <a:rPr lang="es-ES" dirty="0">
                <a:latin typeface="+mj-lt"/>
                <a:ea typeface="Times New Roman" panose="02020603050405020304" pitchFamily="18" charset="0"/>
                <a:cs typeface="Times New Roman" panose="02020603050405020304" pitchFamily="18" charset="0"/>
              </a:rPr>
              <a:t>&gt;</a:t>
            </a:r>
            <a:r>
              <a:rPr lang="es-ES" sz="2800" dirty="0">
                <a:latin typeface="+mj-lt"/>
                <a:ea typeface="Times New Roman" panose="02020603050405020304" pitchFamily="18" charset="0"/>
              </a:rPr>
              <a:t> cuyos miembros son los definidos en </a:t>
            </a:r>
            <a:r>
              <a:rPr lang="es-ES" dirty="0">
                <a:latin typeface="+mj-lt"/>
                <a:ea typeface="Times New Roman" panose="02020603050405020304" pitchFamily="18" charset="0"/>
                <a:cs typeface="Times New Roman" panose="02020603050405020304" pitchFamily="18" charset="0"/>
              </a:rPr>
              <a:t>&lt;</a:t>
            </a:r>
            <a:r>
              <a:rPr lang="es-ES" dirty="0" smtClean="0">
                <a:latin typeface="+mj-lt"/>
                <a:ea typeface="Times New Roman" panose="02020603050405020304" pitchFamily="18" charset="0"/>
                <a:cs typeface="Times New Roman" panose="02020603050405020304" pitchFamily="18" charset="0"/>
              </a:rPr>
              <a:t>miembros&gt;</a:t>
            </a:r>
            <a:r>
              <a:rPr lang="es-ES" sz="2800" dirty="0" smtClean="0">
                <a:latin typeface="+mj-lt"/>
                <a:ea typeface="Times New Roman" panose="02020603050405020304" pitchFamily="18" charset="0"/>
              </a:rPr>
              <a:t>, los </a:t>
            </a:r>
            <a:r>
              <a:rPr lang="es-ES" sz="2800" b="1" dirty="0">
                <a:latin typeface="+mj-lt"/>
                <a:ea typeface="Times New Roman" panose="02020603050405020304" pitchFamily="18" charset="0"/>
              </a:rPr>
              <a:t>miembros</a:t>
            </a:r>
            <a:r>
              <a:rPr lang="es-ES" sz="2800" dirty="0">
                <a:latin typeface="+mj-lt"/>
                <a:ea typeface="Times New Roman" panose="02020603050405020304" pitchFamily="18" charset="0"/>
              </a:rPr>
              <a:t> de una clase son los datos y métodos de los que van a disponer todos los objetos de la misma. </a:t>
            </a:r>
            <a:endParaRPr lang="es-MX" dirty="0">
              <a:latin typeface="+mj-lt"/>
              <a:ea typeface="Times New Roman" panose="02020603050405020304" pitchFamily="18" charset="0"/>
              <a:cs typeface="Times New Roman" panose="02020603050405020304" pitchFamily="18" charset="0"/>
            </a:endParaRPr>
          </a:p>
        </p:txBody>
      </p:sp>
      <p:sp>
        <p:nvSpPr>
          <p:cNvPr id="7" name="Título 1"/>
          <p:cNvSpPr>
            <a:spLocks noGrp="1"/>
          </p:cNvSpPr>
          <p:nvPr>
            <p:ph type="title"/>
          </p:nvPr>
        </p:nvSpPr>
        <p:spPr>
          <a:xfrm>
            <a:off x="685800" y="304800"/>
            <a:ext cx="8534400" cy="1371600"/>
          </a:xfrm>
        </p:spPr>
        <p:txBody>
          <a:bodyPr/>
          <a:lstStyle/>
          <a:p>
            <a:r>
              <a:rPr lang="es-ES_tradnl" altLang="es-MX" sz="3200" b="1" dirty="0" smtClean="0"/>
              <a:t>1.5 Programación Orientada a Objetos (POO </a:t>
            </a:r>
            <a:r>
              <a:rPr lang="es-ES_tradnl" altLang="es-MX" sz="3200" b="1" dirty="0" err="1" smtClean="0"/>
              <a:t>ó</a:t>
            </a:r>
            <a:r>
              <a:rPr lang="es-ES_tradnl" altLang="es-MX" sz="3200" b="1" dirty="0" smtClean="0"/>
              <a:t> </a:t>
            </a:r>
            <a:r>
              <a:rPr lang="es-ES_tradnl" altLang="es-MX" sz="3200" b="1" i="1" dirty="0" smtClean="0"/>
              <a:t>OOP</a:t>
            </a:r>
            <a:r>
              <a:rPr lang="es-ES_tradnl" altLang="es-MX" sz="3200" b="1" dirty="0" smtClean="0"/>
              <a:t>).</a:t>
            </a:r>
            <a:endParaRPr lang="es-MX" sz="3200" dirty="0"/>
          </a:p>
        </p:txBody>
      </p:sp>
    </p:spTree>
    <p:extLst>
      <p:ext uri="{BB962C8B-B14F-4D97-AF65-F5344CB8AC3E}">
        <p14:creationId xmlns:p14="http://schemas.microsoft.com/office/powerpoint/2010/main" val="276912910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FD9C11-7CBF-493C-8A90-38EE85D9DD2D}" type="slidenum">
              <a:rPr lang="en-US" altLang="es-MX">
                <a:latin typeface="Arial Black" panose="020B0A04020102020204" pitchFamily="34" charset="0"/>
              </a:rPr>
              <a:pPr/>
              <a:t>2</a:t>
            </a:fld>
            <a:endParaRPr lang="en-US" altLang="es-MX">
              <a:latin typeface="Arial Black" panose="020B0A04020102020204" pitchFamily="34" charset="0"/>
            </a:endParaRPr>
          </a:p>
        </p:txBody>
      </p:sp>
      <p:sp>
        <p:nvSpPr>
          <p:cNvPr id="5123" name="Rectangle 2"/>
          <p:cNvSpPr>
            <a:spLocks noGrp="1" noChangeArrowheads="1"/>
          </p:cNvSpPr>
          <p:nvPr>
            <p:ph type="title"/>
          </p:nvPr>
        </p:nvSpPr>
        <p:spPr>
          <a:xfrm>
            <a:off x="0" y="457200"/>
            <a:ext cx="8458200" cy="685800"/>
          </a:xfrm>
        </p:spPr>
        <p:txBody>
          <a:bodyPr/>
          <a:lstStyle/>
          <a:p>
            <a:pPr algn="ctr" eaLnBrk="1" hangingPunct="1"/>
            <a:r>
              <a:rPr lang="en-US" altLang="es-MX" sz="3200" smtClean="0">
                <a:solidFill>
                  <a:srgbClr val="000000"/>
                </a:solidFill>
              </a:rPr>
              <a:t>SUMARIO</a:t>
            </a:r>
          </a:p>
        </p:txBody>
      </p:sp>
      <p:sp>
        <p:nvSpPr>
          <p:cNvPr id="5124" name="Rectangle 3"/>
          <p:cNvSpPr>
            <a:spLocks noGrp="1" noChangeArrowheads="1"/>
          </p:cNvSpPr>
          <p:nvPr>
            <p:ph type="body" idx="4294967295"/>
          </p:nvPr>
        </p:nvSpPr>
        <p:spPr>
          <a:xfrm>
            <a:off x="381000" y="1371600"/>
            <a:ext cx="8763000" cy="2971800"/>
          </a:xfrm>
        </p:spPr>
        <p:txBody>
          <a:bodyPr/>
          <a:lstStyle/>
          <a:p>
            <a:pPr eaLnBrk="1" hangingPunct="1"/>
            <a:r>
              <a:rPr lang="es-ES_tradnl" altLang="es-MX" sz="2800" b="1" dirty="0"/>
              <a:t>1</a:t>
            </a:r>
            <a:r>
              <a:rPr lang="es-ES_tradnl" altLang="es-MX" sz="2800" b="1" dirty="0" smtClean="0"/>
              <a:t>.1 </a:t>
            </a:r>
            <a:r>
              <a:rPr lang="es-ES_tradnl" altLang="es-MX" sz="2800" b="1" dirty="0" smtClean="0"/>
              <a:t>Introducción.</a:t>
            </a:r>
          </a:p>
          <a:p>
            <a:pPr eaLnBrk="1" hangingPunct="1"/>
            <a:r>
              <a:rPr lang="es-ES_tradnl" altLang="es-MX" sz="2800" b="1" dirty="0"/>
              <a:t>1</a:t>
            </a:r>
            <a:r>
              <a:rPr lang="es-ES_tradnl" altLang="es-MX" sz="2800" b="1" dirty="0" smtClean="0"/>
              <a:t>.2 Qué es un programa?.</a:t>
            </a:r>
            <a:endParaRPr lang="es-ES_tradnl" altLang="es-MX" sz="2800" b="1" dirty="0" smtClean="0"/>
          </a:p>
          <a:p>
            <a:pPr eaLnBrk="1" hangingPunct="1"/>
            <a:r>
              <a:rPr lang="es-ES_tradnl" altLang="es-MX" sz="2800" b="1" dirty="0"/>
              <a:t>1</a:t>
            </a:r>
            <a:r>
              <a:rPr lang="es-ES_tradnl" altLang="es-MX" sz="2800" b="1" dirty="0" smtClean="0"/>
              <a:t>.3 Qué es un algoritmo?.</a:t>
            </a:r>
            <a:endParaRPr lang="es-ES_tradnl" altLang="es-MX" sz="2800" b="1" dirty="0" smtClean="0"/>
          </a:p>
          <a:p>
            <a:pPr eaLnBrk="1" hangingPunct="1"/>
            <a:r>
              <a:rPr lang="es-ES_tradnl" altLang="es-MX" sz="2800" b="1" dirty="0"/>
              <a:t>1</a:t>
            </a:r>
            <a:r>
              <a:rPr lang="es-ES_tradnl" altLang="es-MX" sz="2800" b="1" dirty="0" smtClean="0"/>
              <a:t>.4 Qué es un lenguaje de programación?.</a:t>
            </a:r>
            <a:endParaRPr lang="es-ES_tradnl" altLang="es-MX" sz="2800" b="1" dirty="0" smtClean="0"/>
          </a:p>
          <a:p>
            <a:pPr eaLnBrk="1" hangingPunct="1"/>
            <a:r>
              <a:rPr lang="es-ES_tradnl" altLang="es-MX" sz="2800" b="1" dirty="0"/>
              <a:t>1</a:t>
            </a:r>
            <a:r>
              <a:rPr lang="es-ES_tradnl" altLang="es-MX" sz="2800" b="1" dirty="0" smtClean="0"/>
              <a:t>.5 </a:t>
            </a:r>
            <a:r>
              <a:rPr lang="es-ES" altLang="es-MX" sz="2800" b="1" dirty="0" smtClean="0"/>
              <a:t>Programación orientada a objetos</a:t>
            </a:r>
            <a:r>
              <a:rPr lang="es-ES" altLang="es-MX" sz="2800" b="1" dirty="0" smtClean="0"/>
              <a:t>.</a:t>
            </a:r>
            <a:r>
              <a:rPr lang="en-US" altLang="es-MX" sz="2800" dirty="0" smtClean="0"/>
              <a:t> </a:t>
            </a:r>
          </a:p>
          <a:p>
            <a:pPr eaLnBrk="1" hangingPunct="1"/>
            <a:r>
              <a:rPr lang="en-US" altLang="es-MX" sz="2800" b="1" dirty="0" smtClean="0"/>
              <a:t>1.6 Java</a:t>
            </a:r>
          </a:p>
          <a:p>
            <a:pPr eaLnBrk="1" hangingPunct="1"/>
            <a:r>
              <a:rPr lang="en-US" altLang="es-MX" sz="2800" b="1" dirty="0" smtClean="0"/>
              <a:t>1.7 </a:t>
            </a:r>
            <a:r>
              <a:rPr lang="es-ES_tradnl" sz="2800" b="1" dirty="0"/>
              <a:t>Elementos </a:t>
            </a:r>
            <a:r>
              <a:rPr lang="es-ES_tradnl" sz="2800" b="1" dirty="0" smtClean="0"/>
              <a:t>básicos</a:t>
            </a:r>
            <a:r>
              <a:rPr lang="en-US" sz="2800" b="1" dirty="0"/>
              <a:t> </a:t>
            </a:r>
            <a:r>
              <a:rPr lang="en-US" sz="2800" b="1" dirty="0" smtClean="0"/>
              <a:t>de Java</a:t>
            </a:r>
            <a:endParaRPr lang="es-MX" sz="2800" b="1"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20</a:t>
            </a:fld>
            <a:endParaRPr lang="en-US" altLang="es-MX"/>
          </a:p>
        </p:txBody>
      </p:sp>
      <p:sp>
        <p:nvSpPr>
          <p:cNvPr id="6" name="Rectángulo 5"/>
          <p:cNvSpPr/>
          <p:nvPr/>
        </p:nvSpPr>
        <p:spPr>
          <a:xfrm>
            <a:off x="1989161" y="1494937"/>
            <a:ext cx="4572000" cy="5262979"/>
          </a:xfrm>
          <a:prstGeom prst="rect">
            <a:avLst/>
          </a:prstGeom>
        </p:spPr>
        <p:txBody>
          <a:bodyPr>
            <a:spAutoFit/>
          </a:bodyPr>
          <a:lstStyle/>
          <a:p>
            <a:r>
              <a:rPr lang="es-MX" sz="1600" dirty="0" err="1" smtClean="0">
                <a:solidFill>
                  <a:srgbClr val="8000FF"/>
                </a:solidFill>
                <a:latin typeface="Courier New" panose="02070309020205020404" pitchFamily="49" charset="0"/>
              </a:rPr>
              <a:t>class</a:t>
            </a:r>
            <a:r>
              <a:rPr lang="es-MX" sz="1600" dirty="0" smtClean="0">
                <a:solidFill>
                  <a:srgbClr val="000000"/>
                </a:solidFill>
                <a:latin typeface="Courier New" panose="02070309020205020404" pitchFamily="49" charset="0"/>
              </a:rPr>
              <a:t> </a:t>
            </a:r>
            <a:r>
              <a:rPr lang="es-MX" sz="1600" dirty="0">
                <a:solidFill>
                  <a:srgbClr val="000000"/>
                </a:solidFill>
                <a:latin typeface="Courier New" panose="02070309020205020404" pitchFamily="49" charset="0"/>
              </a:rPr>
              <a:t>Coche </a:t>
            </a:r>
            <a:endParaRPr lang="es-MX" sz="1600" dirty="0" smtClean="0">
              <a:solidFill>
                <a:srgbClr val="000000"/>
              </a:solidFill>
              <a:latin typeface="Courier New" panose="02070309020205020404" pitchFamily="49" charset="0"/>
            </a:endParaRPr>
          </a:p>
          <a:p>
            <a:r>
              <a:rPr lang="es-MX" sz="1600" b="1" dirty="0" smtClean="0">
                <a:solidFill>
                  <a:srgbClr val="000080"/>
                </a:solidFill>
                <a:latin typeface="Courier New" panose="02070309020205020404" pitchFamily="49" charset="0"/>
              </a:rPr>
              <a:t>{</a:t>
            </a:r>
            <a:r>
              <a:rPr lang="es-MX" sz="1600" dirty="0" smtClean="0">
                <a:solidFill>
                  <a:srgbClr val="000000"/>
                </a:solidFill>
                <a:latin typeface="Courier New" panose="02070309020205020404" pitchFamily="49" charset="0"/>
              </a:rPr>
              <a:t> </a:t>
            </a:r>
          </a:p>
          <a:p>
            <a:r>
              <a:rPr lang="es-MX" sz="1600" dirty="0">
                <a:solidFill>
                  <a:srgbClr val="000000"/>
                </a:solidFill>
                <a:latin typeface="Courier New" panose="02070309020205020404" pitchFamily="49" charset="0"/>
              </a:rPr>
              <a:t>	</a:t>
            </a:r>
            <a:r>
              <a:rPr lang="es-MX" sz="1600" dirty="0" err="1" smtClean="0">
                <a:solidFill>
                  <a:srgbClr val="000000"/>
                </a:solidFill>
                <a:latin typeface="Courier New" panose="02070309020205020404" pitchFamily="49" charset="0"/>
              </a:rPr>
              <a:t>String</a:t>
            </a:r>
            <a:r>
              <a:rPr lang="es-MX" sz="1600" dirty="0" smtClean="0">
                <a:solidFill>
                  <a:srgbClr val="000000"/>
                </a:solidFill>
                <a:latin typeface="Courier New" panose="02070309020205020404" pitchFamily="49" charset="0"/>
              </a:rPr>
              <a:t> </a:t>
            </a:r>
            <a:r>
              <a:rPr lang="es-MX" sz="1600" dirty="0">
                <a:solidFill>
                  <a:srgbClr val="000000"/>
                </a:solidFill>
                <a:latin typeface="Courier New" panose="02070309020205020404" pitchFamily="49" charset="0"/>
              </a:rPr>
              <a:t>color</a:t>
            </a:r>
            <a:r>
              <a:rPr lang="es-MX" sz="1600" b="1" dirty="0">
                <a:solidFill>
                  <a:srgbClr val="000080"/>
                </a:solidFill>
                <a:latin typeface="Courier New" panose="02070309020205020404" pitchFamily="49" charset="0"/>
              </a:rPr>
              <a:t>;</a:t>
            </a:r>
            <a:r>
              <a:rPr lang="es-MX" sz="1600" dirty="0">
                <a:solidFill>
                  <a:srgbClr val="000000"/>
                </a:solidFill>
                <a:latin typeface="Courier New" panose="02070309020205020404" pitchFamily="49" charset="0"/>
              </a:rPr>
              <a:t> </a:t>
            </a:r>
            <a:endParaRPr lang="es-MX" sz="1600" dirty="0" smtClean="0">
              <a:solidFill>
                <a:srgbClr val="000000"/>
              </a:solidFill>
              <a:latin typeface="Courier New" panose="02070309020205020404" pitchFamily="49" charset="0"/>
            </a:endParaRPr>
          </a:p>
          <a:p>
            <a:r>
              <a:rPr lang="es-MX" sz="1600" dirty="0">
                <a:solidFill>
                  <a:srgbClr val="000000"/>
                </a:solidFill>
                <a:latin typeface="Courier New" panose="02070309020205020404" pitchFamily="49" charset="0"/>
              </a:rPr>
              <a:t>	</a:t>
            </a:r>
            <a:r>
              <a:rPr lang="es-MX" sz="1600" dirty="0" err="1" smtClean="0">
                <a:solidFill>
                  <a:srgbClr val="8000FF"/>
                </a:solidFill>
                <a:latin typeface="Courier New" panose="02070309020205020404" pitchFamily="49" charset="0"/>
              </a:rPr>
              <a:t>int</a:t>
            </a:r>
            <a:r>
              <a:rPr lang="es-MX" sz="1600" dirty="0" smtClean="0">
                <a:solidFill>
                  <a:srgbClr val="000000"/>
                </a:solidFill>
                <a:latin typeface="Courier New" panose="02070309020205020404" pitchFamily="49" charset="0"/>
              </a:rPr>
              <a:t> </a:t>
            </a:r>
            <a:r>
              <a:rPr lang="es-MX" sz="1600" dirty="0">
                <a:solidFill>
                  <a:srgbClr val="000000"/>
                </a:solidFill>
                <a:latin typeface="Courier New" panose="02070309020205020404" pitchFamily="49" charset="0"/>
              </a:rPr>
              <a:t>velocidad</a:t>
            </a:r>
            <a:r>
              <a:rPr lang="es-MX" sz="1600" b="1" dirty="0">
                <a:solidFill>
                  <a:srgbClr val="000080"/>
                </a:solidFill>
                <a:latin typeface="Courier New" panose="02070309020205020404" pitchFamily="49" charset="0"/>
              </a:rPr>
              <a:t>;</a:t>
            </a:r>
            <a:r>
              <a:rPr lang="es-MX" sz="1600" dirty="0">
                <a:solidFill>
                  <a:srgbClr val="000000"/>
                </a:solidFill>
                <a:latin typeface="Courier New" panose="02070309020205020404" pitchFamily="49" charset="0"/>
              </a:rPr>
              <a:t> </a:t>
            </a:r>
            <a:endParaRPr lang="es-MX" sz="1600" dirty="0" smtClean="0">
              <a:solidFill>
                <a:srgbClr val="000000"/>
              </a:solidFill>
              <a:latin typeface="Courier New" panose="02070309020205020404" pitchFamily="49" charset="0"/>
            </a:endParaRPr>
          </a:p>
          <a:p>
            <a:r>
              <a:rPr lang="es-MX" sz="1600" dirty="0">
                <a:solidFill>
                  <a:srgbClr val="000000"/>
                </a:solidFill>
                <a:latin typeface="Courier New" panose="02070309020205020404" pitchFamily="49" charset="0"/>
              </a:rPr>
              <a:t>	</a:t>
            </a:r>
            <a:r>
              <a:rPr lang="es-MX" sz="1600" dirty="0" err="1" smtClean="0">
                <a:solidFill>
                  <a:srgbClr val="8000FF"/>
                </a:solidFill>
                <a:latin typeface="Courier New" panose="02070309020205020404" pitchFamily="49" charset="0"/>
              </a:rPr>
              <a:t>int</a:t>
            </a:r>
            <a:r>
              <a:rPr lang="es-MX" sz="1600" dirty="0" smtClean="0">
                <a:solidFill>
                  <a:srgbClr val="000000"/>
                </a:solidFill>
                <a:latin typeface="Courier New" panose="02070309020205020404" pitchFamily="49" charset="0"/>
              </a:rPr>
              <a:t> </a:t>
            </a:r>
            <a:r>
              <a:rPr lang="es-MX" sz="1600" dirty="0" err="1">
                <a:solidFill>
                  <a:srgbClr val="000000"/>
                </a:solidFill>
                <a:latin typeface="Courier New" panose="02070309020205020404" pitchFamily="49" charset="0"/>
              </a:rPr>
              <a:t>cant_ruedas</a:t>
            </a:r>
            <a:r>
              <a:rPr lang="es-MX" sz="1600" b="1" dirty="0">
                <a:solidFill>
                  <a:srgbClr val="000080"/>
                </a:solidFill>
                <a:latin typeface="Courier New" panose="02070309020205020404" pitchFamily="49" charset="0"/>
              </a:rPr>
              <a:t>;</a:t>
            </a:r>
            <a:r>
              <a:rPr lang="es-MX" sz="1600" dirty="0">
                <a:solidFill>
                  <a:srgbClr val="000000"/>
                </a:solidFill>
                <a:latin typeface="Courier New" panose="02070309020205020404" pitchFamily="49" charset="0"/>
              </a:rPr>
              <a:t> </a:t>
            </a:r>
            <a:endParaRPr lang="es-MX" sz="1600" dirty="0" smtClean="0">
              <a:solidFill>
                <a:srgbClr val="000000"/>
              </a:solidFill>
              <a:latin typeface="Courier New" panose="02070309020205020404" pitchFamily="49" charset="0"/>
            </a:endParaRPr>
          </a:p>
          <a:p>
            <a:r>
              <a:rPr lang="es-MX" sz="1600" dirty="0">
                <a:solidFill>
                  <a:srgbClr val="000000"/>
                </a:solidFill>
                <a:latin typeface="Courier New" panose="02070309020205020404" pitchFamily="49" charset="0"/>
              </a:rPr>
              <a:t>	</a:t>
            </a:r>
            <a:r>
              <a:rPr lang="es-MX" sz="1600" dirty="0" smtClean="0">
                <a:solidFill>
                  <a:srgbClr val="000000"/>
                </a:solidFill>
                <a:latin typeface="Courier New" panose="02070309020205020404" pitchFamily="49" charset="0"/>
              </a:rPr>
              <a:t>Motor </a:t>
            </a:r>
            <a:r>
              <a:rPr lang="es-MX" sz="1600" dirty="0" err="1">
                <a:solidFill>
                  <a:srgbClr val="000000"/>
                </a:solidFill>
                <a:latin typeface="Courier New" panose="02070309020205020404" pitchFamily="49" charset="0"/>
              </a:rPr>
              <a:t>mi_motor</a:t>
            </a:r>
            <a:r>
              <a:rPr lang="es-MX" sz="1600" b="1" dirty="0">
                <a:solidFill>
                  <a:srgbClr val="000080"/>
                </a:solidFill>
                <a:latin typeface="Courier New" panose="02070309020205020404" pitchFamily="49" charset="0"/>
              </a:rPr>
              <a:t>;</a:t>
            </a:r>
            <a:r>
              <a:rPr lang="es-MX" sz="1600" dirty="0">
                <a:solidFill>
                  <a:srgbClr val="000000"/>
                </a:solidFill>
                <a:latin typeface="Courier New" panose="02070309020205020404" pitchFamily="49" charset="0"/>
              </a:rPr>
              <a:t> </a:t>
            </a:r>
            <a:endParaRPr lang="es-MX" sz="1600" dirty="0" smtClean="0">
              <a:solidFill>
                <a:srgbClr val="000000"/>
              </a:solidFill>
              <a:latin typeface="Courier New" panose="02070309020205020404" pitchFamily="49" charset="0"/>
            </a:endParaRPr>
          </a:p>
          <a:p>
            <a:r>
              <a:rPr lang="es-MX" sz="1600" dirty="0">
                <a:solidFill>
                  <a:srgbClr val="000000"/>
                </a:solidFill>
                <a:latin typeface="Courier New" panose="02070309020205020404" pitchFamily="49" charset="0"/>
              </a:rPr>
              <a:t>	</a:t>
            </a:r>
            <a:r>
              <a:rPr lang="es-MX" sz="1600" dirty="0" err="1" smtClean="0">
                <a:solidFill>
                  <a:srgbClr val="000000"/>
                </a:solidFill>
                <a:latin typeface="Courier New" panose="02070309020205020404" pitchFamily="49" charset="0"/>
              </a:rPr>
              <a:t>Timon</a:t>
            </a:r>
            <a:r>
              <a:rPr lang="es-MX" sz="1600" dirty="0" smtClean="0">
                <a:solidFill>
                  <a:srgbClr val="000000"/>
                </a:solidFill>
                <a:latin typeface="Courier New" panose="02070309020205020404" pitchFamily="49" charset="0"/>
              </a:rPr>
              <a:t> </a:t>
            </a:r>
            <a:r>
              <a:rPr lang="es-MX" sz="1600" dirty="0" err="1">
                <a:solidFill>
                  <a:srgbClr val="000000"/>
                </a:solidFill>
                <a:latin typeface="Courier New" panose="02070309020205020404" pitchFamily="49" charset="0"/>
              </a:rPr>
              <a:t>mi_timon</a:t>
            </a:r>
            <a:r>
              <a:rPr lang="es-MX" sz="1600" b="1" dirty="0">
                <a:solidFill>
                  <a:srgbClr val="000080"/>
                </a:solidFill>
                <a:latin typeface="Courier New" panose="02070309020205020404" pitchFamily="49" charset="0"/>
              </a:rPr>
              <a:t>;</a:t>
            </a:r>
            <a:r>
              <a:rPr lang="es-MX" sz="1600" dirty="0">
                <a:solidFill>
                  <a:srgbClr val="000000"/>
                </a:solidFill>
                <a:latin typeface="Courier New" panose="02070309020205020404" pitchFamily="49" charset="0"/>
              </a:rPr>
              <a:t> </a:t>
            </a:r>
            <a:endParaRPr lang="es-MX" sz="1600" dirty="0" smtClean="0">
              <a:solidFill>
                <a:srgbClr val="000000"/>
              </a:solidFill>
              <a:latin typeface="Courier New" panose="02070309020205020404" pitchFamily="49" charset="0"/>
            </a:endParaRPr>
          </a:p>
          <a:p>
            <a:r>
              <a:rPr lang="es-MX" sz="1600" dirty="0">
                <a:solidFill>
                  <a:srgbClr val="000000"/>
                </a:solidFill>
                <a:latin typeface="Courier New" panose="02070309020205020404" pitchFamily="49" charset="0"/>
              </a:rPr>
              <a:t>	</a:t>
            </a:r>
            <a:endParaRPr lang="es-MX" sz="1600" dirty="0" smtClean="0">
              <a:solidFill>
                <a:srgbClr val="000000"/>
              </a:solidFill>
              <a:latin typeface="Courier New" panose="02070309020205020404" pitchFamily="49" charset="0"/>
            </a:endParaRPr>
          </a:p>
          <a:p>
            <a:r>
              <a:rPr lang="es-MX" sz="1600" dirty="0">
                <a:solidFill>
                  <a:srgbClr val="000000"/>
                </a:solidFill>
                <a:latin typeface="Courier New" panose="02070309020205020404" pitchFamily="49" charset="0"/>
              </a:rPr>
              <a:t>	</a:t>
            </a:r>
            <a:r>
              <a:rPr lang="es-MX" sz="1600" dirty="0" err="1" smtClean="0">
                <a:solidFill>
                  <a:srgbClr val="8000FF"/>
                </a:solidFill>
                <a:latin typeface="Courier New" panose="02070309020205020404" pitchFamily="49" charset="0"/>
              </a:rPr>
              <a:t>public</a:t>
            </a:r>
            <a:r>
              <a:rPr lang="es-MX" sz="1600" dirty="0" smtClean="0">
                <a:solidFill>
                  <a:srgbClr val="000000"/>
                </a:solidFill>
                <a:latin typeface="Courier New" panose="02070309020205020404" pitchFamily="49" charset="0"/>
              </a:rPr>
              <a:t> </a:t>
            </a:r>
            <a:r>
              <a:rPr lang="es-MX" sz="1600" dirty="0" err="1">
                <a:solidFill>
                  <a:srgbClr val="8000FF"/>
                </a:solidFill>
                <a:latin typeface="Courier New" panose="02070309020205020404" pitchFamily="49" charset="0"/>
              </a:rPr>
              <a:t>void</a:t>
            </a:r>
            <a:r>
              <a:rPr lang="es-MX" sz="1600" dirty="0">
                <a:solidFill>
                  <a:srgbClr val="000000"/>
                </a:solidFill>
                <a:latin typeface="Courier New" panose="02070309020205020404" pitchFamily="49" charset="0"/>
              </a:rPr>
              <a:t> arranca</a:t>
            </a:r>
            <a:r>
              <a:rPr lang="es-MX" sz="1600" b="1" dirty="0">
                <a:solidFill>
                  <a:srgbClr val="000080"/>
                </a:solidFill>
                <a:latin typeface="Courier New" panose="02070309020205020404" pitchFamily="49" charset="0"/>
              </a:rPr>
              <a:t>()</a:t>
            </a:r>
            <a:r>
              <a:rPr lang="es-MX" sz="1600" dirty="0">
                <a:solidFill>
                  <a:srgbClr val="000000"/>
                </a:solidFill>
                <a:latin typeface="Courier New" panose="02070309020205020404" pitchFamily="49" charset="0"/>
              </a:rPr>
              <a:t> </a:t>
            </a:r>
            <a:endParaRPr lang="es-MX" sz="1600" dirty="0" smtClean="0">
              <a:solidFill>
                <a:srgbClr val="000000"/>
              </a:solidFill>
              <a:latin typeface="Courier New" panose="02070309020205020404" pitchFamily="49" charset="0"/>
            </a:endParaRPr>
          </a:p>
          <a:p>
            <a:r>
              <a:rPr lang="es-MX" sz="1600" b="1" dirty="0">
                <a:solidFill>
                  <a:srgbClr val="000000"/>
                </a:solidFill>
                <a:latin typeface="Courier New" panose="02070309020205020404" pitchFamily="49" charset="0"/>
              </a:rPr>
              <a:t>	</a:t>
            </a:r>
            <a:r>
              <a:rPr lang="es-MX" sz="1600" b="1" dirty="0" smtClean="0">
                <a:solidFill>
                  <a:srgbClr val="000080"/>
                </a:solidFill>
                <a:latin typeface="Courier New" panose="02070309020205020404" pitchFamily="49" charset="0"/>
              </a:rPr>
              <a:t>{</a:t>
            </a:r>
            <a:r>
              <a:rPr lang="es-MX" sz="1600" dirty="0" smtClean="0">
                <a:solidFill>
                  <a:srgbClr val="000000"/>
                </a:solidFill>
                <a:latin typeface="Courier New" panose="02070309020205020404" pitchFamily="49" charset="0"/>
              </a:rPr>
              <a:t> 					</a:t>
            </a:r>
            <a:r>
              <a:rPr lang="es-MX" sz="1600" dirty="0" err="1" smtClean="0">
                <a:solidFill>
                  <a:srgbClr val="000000"/>
                </a:solidFill>
                <a:latin typeface="Courier New" panose="02070309020205020404" pitchFamily="49" charset="0"/>
              </a:rPr>
              <a:t>mi_motor</a:t>
            </a:r>
            <a:r>
              <a:rPr lang="es-MX" sz="1600" b="1" dirty="0" err="1" smtClean="0">
                <a:solidFill>
                  <a:srgbClr val="000080"/>
                </a:solidFill>
                <a:latin typeface="Courier New" panose="02070309020205020404" pitchFamily="49" charset="0"/>
              </a:rPr>
              <a:t>.</a:t>
            </a:r>
            <a:r>
              <a:rPr lang="es-MX" sz="1600" dirty="0" err="1" smtClean="0">
                <a:solidFill>
                  <a:srgbClr val="000000"/>
                </a:solidFill>
                <a:latin typeface="Courier New" panose="02070309020205020404" pitchFamily="49" charset="0"/>
              </a:rPr>
              <a:t>enciende</a:t>
            </a:r>
            <a:r>
              <a:rPr lang="es-MX" sz="1600" b="1" dirty="0">
                <a:solidFill>
                  <a:srgbClr val="000080"/>
                </a:solidFill>
                <a:latin typeface="Courier New" panose="02070309020205020404" pitchFamily="49" charset="0"/>
              </a:rPr>
              <a:t>();</a:t>
            </a:r>
            <a:r>
              <a:rPr lang="es-MX" sz="1600" dirty="0">
                <a:solidFill>
                  <a:srgbClr val="000000"/>
                </a:solidFill>
                <a:latin typeface="Courier New" panose="02070309020205020404" pitchFamily="49" charset="0"/>
              </a:rPr>
              <a:t> </a:t>
            </a:r>
            <a:r>
              <a:rPr lang="es-MX" sz="1600" dirty="0" smtClean="0">
                <a:solidFill>
                  <a:srgbClr val="000000"/>
                </a:solidFill>
                <a:latin typeface="Courier New" panose="02070309020205020404" pitchFamily="49" charset="0"/>
              </a:rPr>
              <a:t>	</a:t>
            </a:r>
            <a:r>
              <a:rPr lang="es-MX" sz="1600" b="1" dirty="0" smtClean="0">
                <a:solidFill>
                  <a:srgbClr val="000080"/>
                </a:solidFill>
                <a:latin typeface="Courier New" panose="02070309020205020404" pitchFamily="49" charset="0"/>
              </a:rPr>
              <a:t>}</a:t>
            </a:r>
            <a:r>
              <a:rPr lang="es-MX" sz="1600" dirty="0" smtClean="0">
                <a:solidFill>
                  <a:srgbClr val="000000"/>
                </a:solidFill>
                <a:latin typeface="Courier New" panose="02070309020205020404" pitchFamily="49" charset="0"/>
              </a:rPr>
              <a:t> </a:t>
            </a:r>
          </a:p>
          <a:p>
            <a:r>
              <a:rPr lang="es-MX" sz="1600" dirty="0">
                <a:solidFill>
                  <a:srgbClr val="000000"/>
                </a:solidFill>
                <a:latin typeface="Courier New" panose="02070309020205020404" pitchFamily="49" charset="0"/>
              </a:rPr>
              <a:t>	</a:t>
            </a:r>
            <a:r>
              <a:rPr lang="es-MX" sz="1600" dirty="0" err="1" smtClean="0">
                <a:solidFill>
                  <a:srgbClr val="8000FF"/>
                </a:solidFill>
                <a:latin typeface="Courier New" panose="02070309020205020404" pitchFamily="49" charset="0"/>
              </a:rPr>
              <a:t>public</a:t>
            </a:r>
            <a:r>
              <a:rPr lang="es-MX" sz="1600" dirty="0" smtClean="0">
                <a:solidFill>
                  <a:srgbClr val="000000"/>
                </a:solidFill>
                <a:latin typeface="Courier New" panose="02070309020205020404" pitchFamily="49" charset="0"/>
              </a:rPr>
              <a:t> </a:t>
            </a:r>
            <a:r>
              <a:rPr lang="es-MX" sz="1600" dirty="0" err="1">
                <a:solidFill>
                  <a:srgbClr val="8000FF"/>
                </a:solidFill>
                <a:latin typeface="Courier New" panose="02070309020205020404" pitchFamily="49" charset="0"/>
              </a:rPr>
              <a:t>void</a:t>
            </a:r>
            <a:r>
              <a:rPr lang="es-MX" sz="1600" dirty="0">
                <a:solidFill>
                  <a:srgbClr val="000000"/>
                </a:solidFill>
                <a:latin typeface="Courier New" panose="02070309020205020404" pitchFamily="49" charset="0"/>
              </a:rPr>
              <a:t> frena</a:t>
            </a:r>
            <a:r>
              <a:rPr lang="es-MX" sz="1600" b="1" dirty="0">
                <a:solidFill>
                  <a:srgbClr val="000080"/>
                </a:solidFill>
                <a:latin typeface="Courier New" panose="02070309020205020404" pitchFamily="49" charset="0"/>
              </a:rPr>
              <a:t>()</a:t>
            </a:r>
            <a:r>
              <a:rPr lang="es-MX" sz="1600" dirty="0">
                <a:solidFill>
                  <a:srgbClr val="000000"/>
                </a:solidFill>
                <a:latin typeface="Courier New" panose="02070309020205020404" pitchFamily="49" charset="0"/>
              </a:rPr>
              <a:t> </a:t>
            </a:r>
            <a:endParaRPr lang="es-MX" sz="1600" dirty="0" smtClean="0">
              <a:solidFill>
                <a:srgbClr val="000000"/>
              </a:solidFill>
              <a:latin typeface="Courier New" panose="02070309020205020404" pitchFamily="49" charset="0"/>
            </a:endParaRPr>
          </a:p>
          <a:p>
            <a:r>
              <a:rPr lang="es-MX" sz="1600" b="1" dirty="0">
                <a:solidFill>
                  <a:srgbClr val="000000"/>
                </a:solidFill>
                <a:latin typeface="Courier New" panose="02070309020205020404" pitchFamily="49" charset="0"/>
              </a:rPr>
              <a:t>	</a:t>
            </a:r>
            <a:r>
              <a:rPr lang="es-MX" sz="1600" b="1" dirty="0" smtClean="0">
                <a:solidFill>
                  <a:srgbClr val="000080"/>
                </a:solidFill>
                <a:latin typeface="Courier New" panose="02070309020205020404" pitchFamily="49" charset="0"/>
              </a:rPr>
              <a:t>{</a:t>
            </a:r>
            <a:r>
              <a:rPr lang="es-MX" sz="1600" dirty="0" smtClean="0">
                <a:solidFill>
                  <a:srgbClr val="000000"/>
                </a:solidFill>
                <a:latin typeface="Courier New" panose="02070309020205020404" pitchFamily="49" charset="0"/>
              </a:rPr>
              <a:t> 					</a:t>
            </a:r>
            <a:r>
              <a:rPr lang="es-MX" sz="1600" dirty="0" err="1" smtClean="0">
                <a:solidFill>
                  <a:srgbClr val="000000"/>
                </a:solidFill>
                <a:latin typeface="Courier New" panose="02070309020205020404" pitchFamily="49" charset="0"/>
              </a:rPr>
              <a:t>mi_motor</a:t>
            </a:r>
            <a:r>
              <a:rPr lang="es-MX" sz="1600" b="1" dirty="0" err="1" smtClean="0">
                <a:solidFill>
                  <a:srgbClr val="000080"/>
                </a:solidFill>
                <a:latin typeface="Courier New" panose="02070309020205020404" pitchFamily="49" charset="0"/>
              </a:rPr>
              <a:t>.</a:t>
            </a:r>
            <a:r>
              <a:rPr lang="es-MX" sz="1600" dirty="0" err="1" smtClean="0">
                <a:solidFill>
                  <a:srgbClr val="000000"/>
                </a:solidFill>
                <a:latin typeface="Courier New" panose="02070309020205020404" pitchFamily="49" charset="0"/>
              </a:rPr>
              <a:t>apaga</a:t>
            </a:r>
            <a:r>
              <a:rPr lang="es-MX" sz="1600" b="1" dirty="0">
                <a:solidFill>
                  <a:srgbClr val="000080"/>
                </a:solidFill>
                <a:latin typeface="Courier New" panose="02070309020205020404" pitchFamily="49" charset="0"/>
              </a:rPr>
              <a:t>();</a:t>
            </a:r>
            <a:r>
              <a:rPr lang="es-MX" sz="1600" dirty="0">
                <a:solidFill>
                  <a:srgbClr val="000000"/>
                </a:solidFill>
                <a:latin typeface="Courier New" panose="02070309020205020404" pitchFamily="49" charset="0"/>
              </a:rPr>
              <a:t> </a:t>
            </a:r>
            <a:endParaRPr lang="es-MX" sz="1600" dirty="0" smtClean="0">
              <a:solidFill>
                <a:srgbClr val="000000"/>
              </a:solidFill>
              <a:latin typeface="Courier New" panose="02070309020205020404" pitchFamily="49" charset="0"/>
            </a:endParaRPr>
          </a:p>
          <a:p>
            <a:r>
              <a:rPr lang="es-MX" sz="1600" b="1" dirty="0">
                <a:solidFill>
                  <a:srgbClr val="000000"/>
                </a:solidFill>
                <a:latin typeface="Courier New" panose="02070309020205020404" pitchFamily="49" charset="0"/>
              </a:rPr>
              <a:t>	</a:t>
            </a:r>
            <a:r>
              <a:rPr lang="es-MX" sz="1600" b="1" dirty="0" smtClean="0">
                <a:solidFill>
                  <a:srgbClr val="000080"/>
                </a:solidFill>
                <a:latin typeface="Courier New" panose="02070309020205020404" pitchFamily="49" charset="0"/>
              </a:rPr>
              <a:t>}</a:t>
            </a:r>
            <a:r>
              <a:rPr lang="es-MX" sz="1600" dirty="0" smtClean="0">
                <a:solidFill>
                  <a:srgbClr val="000000"/>
                </a:solidFill>
                <a:latin typeface="Courier New" panose="02070309020205020404" pitchFamily="49" charset="0"/>
              </a:rPr>
              <a:t> </a:t>
            </a:r>
          </a:p>
          <a:p>
            <a:r>
              <a:rPr lang="es-MX" sz="1600" dirty="0">
                <a:solidFill>
                  <a:srgbClr val="000000"/>
                </a:solidFill>
                <a:latin typeface="Courier New" panose="02070309020205020404" pitchFamily="49" charset="0"/>
              </a:rPr>
              <a:t>	</a:t>
            </a:r>
            <a:r>
              <a:rPr lang="es-MX" sz="1600" dirty="0" err="1" smtClean="0">
                <a:solidFill>
                  <a:srgbClr val="8000FF"/>
                </a:solidFill>
                <a:latin typeface="Courier New" panose="02070309020205020404" pitchFamily="49" charset="0"/>
              </a:rPr>
              <a:t>public</a:t>
            </a:r>
            <a:r>
              <a:rPr lang="es-MX" sz="1600" dirty="0" smtClean="0">
                <a:solidFill>
                  <a:srgbClr val="000000"/>
                </a:solidFill>
                <a:latin typeface="Courier New" panose="02070309020205020404" pitchFamily="49" charset="0"/>
              </a:rPr>
              <a:t> </a:t>
            </a:r>
            <a:r>
              <a:rPr lang="es-MX" sz="1600" dirty="0" err="1">
                <a:solidFill>
                  <a:srgbClr val="8000FF"/>
                </a:solidFill>
                <a:latin typeface="Courier New" panose="02070309020205020404" pitchFamily="49" charset="0"/>
              </a:rPr>
              <a:t>void</a:t>
            </a:r>
            <a:r>
              <a:rPr lang="es-MX" sz="1600" dirty="0">
                <a:solidFill>
                  <a:srgbClr val="000000"/>
                </a:solidFill>
                <a:latin typeface="Courier New" panose="02070309020205020404" pitchFamily="49" charset="0"/>
              </a:rPr>
              <a:t> dobla</a:t>
            </a:r>
            <a:r>
              <a:rPr lang="es-MX" sz="1600" b="1" dirty="0">
                <a:solidFill>
                  <a:srgbClr val="000080"/>
                </a:solidFill>
                <a:latin typeface="Courier New" panose="02070309020205020404" pitchFamily="49" charset="0"/>
              </a:rPr>
              <a:t>()</a:t>
            </a:r>
            <a:r>
              <a:rPr lang="es-MX" sz="1600" dirty="0">
                <a:solidFill>
                  <a:srgbClr val="000000"/>
                </a:solidFill>
                <a:latin typeface="Courier New" panose="02070309020205020404" pitchFamily="49" charset="0"/>
              </a:rPr>
              <a:t> </a:t>
            </a:r>
            <a:endParaRPr lang="es-MX" sz="1600" dirty="0" smtClean="0">
              <a:solidFill>
                <a:srgbClr val="000000"/>
              </a:solidFill>
              <a:latin typeface="Courier New" panose="02070309020205020404" pitchFamily="49" charset="0"/>
            </a:endParaRPr>
          </a:p>
          <a:p>
            <a:r>
              <a:rPr lang="es-MX" sz="1600" b="1" dirty="0">
                <a:solidFill>
                  <a:srgbClr val="000000"/>
                </a:solidFill>
                <a:latin typeface="Courier New" panose="02070309020205020404" pitchFamily="49" charset="0"/>
              </a:rPr>
              <a:t>	</a:t>
            </a:r>
            <a:r>
              <a:rPr lang="es-MX" sz="1600" b="1" dirty="0" smtClean="0">
                <a:solidFill>
                  <a:srgbClr val="000080"/>
                </a:solidFill>
                <a:latin typeface="Courier New" panose="02070309020205020404" pitchFamily="49" charset="0"/>
              </a:rPr>
              <a:t>{</a:t>
            </a:r>
            <a:r>
              <a:rPr lang="es-MX" sz="1600" dirty="0" smtClean="0">
                <a:solidFill>
                  <a:srgbClr val="000000"/>
                </a:solidFill>
                <a:latin typeface="Courier New" panose="02070309020205020404" pitchFamily="49" charset="0"/>
              </a:rPr>
              <a:t> 					</a:t>
            </a:r>
            <a:r>
              <a:rPr lang="es-MX" sz="1600" dirty="0" err="1" smtClean="0">
                <a:solidFill>
                  <a:srgbClr val="000000"/>
                </a:solidFill>
                <a:latin typeface="Courier New" panose="02070309020205020404" pitchFamily="49" charset="0"/>
              </a:rPr>
              <a:t>mi_timon</a:t>
            </a:r>
            <a:r>
              <a:rPr lang="es-MX" sz="1600" b="1" dirty="0" err="1" smtClean="0">
                <a:solidFill>
                  <a:srgbClr val="000080"/>
                </a:solidFill>
                <a:latin typeface="Courier New" panose="02070309020205020404" pitchFamily="49" charset="0"/>
              </a:rPr>
              <a:t>.</a:t>
            </a:r>
            <a:r>
              <a:rPr lang="es-MX" sz="1600" dirty="0" err="1" smtClean="0">
                <a:solidFill>
                  <a:srgbClr val="000000"/>
                </a:solidFill>
                <a:latin typeface="Courier New" panose="02070309020205020404" pitchFamily="49" charset="0"/>
              </a:rPr>
              <a:t>dobla</a:t>
            </a:r>
            <a:r>
              <a:rPr lang="es-MX" sz="1600" b="1" dirty="0">
                <a:solidFill>
                  <a:srgbClr val="000080"/>
                </a:solidFill>
                <a:latin typeface="Courier New" panose="02070309020205020404" pitchFamily="49" charset="0"/>
              </a:rPr>
              <a:t>();</a:t>
            </a:r>
            <a:r>
              <a:rPr lang="es-MX" sz="1600" dirty="0">
                <a:solidFill>
                  <a:srgbClr val="000000"/>
                </a:solidFill>
                <a:latin typeface="Courier New" panose="02070309020205020404" pitchFamily="49" charset="0"/>
              </a:rPr>
              <a:t> </a:t>
            </a:r>
            <a:endParaRPr lang="es-MX" sz="1600" dirty="0" smtClean="0">
              <a:solidFill>
                <a:srgbClr val="000000"/>
              </a:solidFill>
              <a:latin typeface="Courier New" panose="02070309020205020404" pitchFamily="49" charset="0"/>
            </a:endParaRPr>
          </a:p>
          <a:p>
            <a:r>
              <a:rPr lang="es-MX" sz="1600" b="1" dirty="0" smtClean="0">
                <a:solidFill>
                  <a:srgbClr val="000080"/>
                </a:solidFill>
                <a:latin typeface="Courier New" panose="02070309020205020404" pitchFamily="49" charset="0"/>
              </a:rPr>
              <a:t>	}</a:t>
            </a:r>
            <a:r>
              <a:rPr lang="es-MX" sz="1600" dirty="0" smtClean="0">
                <a:solidFill>
                  <a:srgbClr val="000000"/>
                </a:solidFill>
                <a:latin typeface="Courier New" panose="02070309020205020404" pitchFamily="49" charset="0"/>
              </a:rPr>
              <a:t> </a:t>
            </a:r>
          </a:p>
          <a:p>
            <a:r>
              <a:rPr lang="es-MX" sz="1600" b="1" dirty="0" smtClean="0">
                <a:solidFill>
                  <a:srgbClr val="000080"/>
                </a:solidFill>
                <a:latin typeface="Courier New" panose="02070309020205020404" pitchFamily="49" charset="0"/>
              </a:rPr>
              <a:t>}</a:t>
            </a:r>
            <a:r>
              <a:rPr lang="es-MX" sz="1600" dirty="0" smtClean="0">
                <a:solidFill>
                  <a:srgbClr val="000000"/>
                </a:solidFill>
                <a:latin typeface="Courier New" panose="02070309020205020404" pitchFamily="49" charset="0"/>
              </a:rPr>
              <a:t> </a:t>
            </a:r>
            <a:endParaRPr lang="es-MX" sz="1600" dirty="0">
              <a:effectLst/>
            </a:endParaRPr>
          </a:p>
        </p:txBody>
      </p:sp>
      <p:sp>
        <p:nvSpPr>
          <p:cNvPr id="7" name="Título 1"/>
          <p:cNvSpPr>
            <a:spLocks noGrp="1"/>
          </p:cNvSpPr>
          <p:nvPr>
            <p:ph type="title"/>
          </p:nvPr>
        </p:nvSpPr>
        <p:spPr>
          <a:xfrm>
            <a:off x="685800" y="304800"/>
            <a:ext cx="8534400" cy="1371600"/>
          </a:xfrm>
        </p:spPr>
        <p:txBody>
          <a:bodyPr/>
          <a:lstStyle/>
          <a:p>
            <a:r>
              <a:rPr lang="es-ES_tradnl" altLang="es-MX" sz="3200" b="1" dirty="0" smtClean="0"/>
              <a:t>1.5 Programación Orientada a Objetos (POO </a:t>
            </a:r>
            <a:r>
              <a:rPr lang="es-ES_tradnl" altLang="es-MX" sz="3200" b="1" dirty="0" err="1" smtClean="0"/>
              <a:t>ó</a:t>
            </a:r>
            <a:r>
              <a:rPr lang="es-ES_tradnl" altLang="es-MX" sz="3200" b="1" dirty="0" smtClean="0"/>
              <a:t> </a:t>
            </a:r>
            <a:r>
              <a:rPr lang="es-ES_tradnl" altLang="es-MX" sz="3200" b="1" i="1" dirty="0" smtClean="0"/>
              <a:t>OOP</a:t>
            </a:r>
            <a:r>
              <a:rPr lang="es-ES_tradnl" altLang="es-MX" sz="3200" b="1" dirty="0" smtClean="0"/>
              <a:t>).</a:t>
            </a:r>
            <a:endParaRPr lang="es-MX" sz="3200" dirty="0"/>
          </a:p>
        </p:txBody>
      </p:sp>
    </p:spTree>
    <p:extLst>
      <p:ext uri="{BB962C8B-B14F-4D97-AF65-F5344CB8AC3E}">
        <p14:creationId xmlns:p14="http://schemas.microsoft.com/office/powerpoint/2010/main" val="314705639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21</a:t>
            </a:fld>
            <a:endParaRPr lang="en-US" altLang="es-MX"/>
          </a:p>
        </p:txBody>
      </p:sp>
      <p:sp>
        <p:nvSpPr>
          <p:cNvPr id="6" name="Título 1"/>
          <p:cNvSpPr>
            <a:spLocks noGrp="1"/>
          </p:cNvSpPr>
          <p:nvPr>
            <p:ph type="title"/>
          </p:nvPr>
        </p:nvSpPr>
        <p:spPr>
          <a:xfrm>
            <a:off x="685800" y="304800"/>
            <a:ext cx="8534400" cy="1371600"/>
          </a:xfrm>
        </p:spPr>
        <p:txBody>
          <a:bodyPr/>
          <a:lstStyle/>
          <a:p>
            <a:r>
              <a:rPr lang="es-ES_tradnl" altLang="es-MX" sz="3200" b="1" dirty="0" smtClean="0"/>
              <a:t>Repasar conceptos anteriores.</a:t>
            </a:r>
            <a:endParaRPr lang="es-MX" sz="3200" dirty="0"/>
          </a:p>
        </p:txBody>
      </p:sp>
      <p:sp>
        <p:nvSpPr>
          <p:cNvPr id="7" name="CuadroTexto 6"/>
          <p:cNvSpPr txBox="1"/>
          <p:nvPr/>
        </p:nvSpPr>
        <p:spPr>
          <a:xfrm>
            <a:off x="792245" y="2209800"/>
            <a:ext cx="8321509" cy="2862322"/>
          </a:xfrm>
          <a:prstGeom prst="rect">
            <a:avLst/>
          </a:prstGeom>
          <a:noFill/>
        </p:spPr>
        <p:txBody>
          <a:bodyPr wrap="none" rtlCol="0">
            <a:spAutoFit/>
          </a:bodyPr>
          <a:lstStyle/>
          <a:p>
            <a:pPr marL="285750" indent="-285750">
              <a:buFont typeface="Arial" panose="020B0604020202020204" pitchFamily="34" charset="0"/>
              <a:buChar char="•"/>
            </a:pPr>
            <a:r>
              <a:rPr lang="en-US" sz="3600" dirty="0" smtClean="0"/>
              <a:t>Que </a:t>
            </a:r>
            <a:r>
              <a:rPr lang="en-US" sz="3600" dirty="0" err="1" smtClean="0"/>
              <a:t>es</a:t>
            </a:r>
            <a:r>
              <a:rPr lang="en-US" sz="3600" dirty="0" smtClean="0"/>
              <a:t> un </a:t>
            </a:r>
            <a:r>
              <a:rPr lang="en-US" sz="3600" dirty="0" err="1" smtClean="0"/>
              <a:t>programa</a:t>
            </a:r>
            <a:r>
              <a:rPr lang="en-US" sz="3600" dirty="0" smtClean="0"/>
              <a:t>?</a:t>
            </a:r>
          </a:p>
          <a:p>
            <a:pPr marL="285750" indent="-285750">
              <a:buFont typeface="Arial" panose="020B0604020202020204" pitchFamily="34" charset="0"/>
              <a:buChar char="•"/>
            </a:pPr>
            <a:r>
              <a:rPr lang="en-US" sz="3600" dirty="0" smtClean="0"/>
              <a:t>Que </a:t>
            </a:r>
            <a:r>
              <a:rPr lang="en-US" sz="3600" dirty="0" err="1" smtClean="0"/>
              <a:t>es</a:t>
            </a:r>
            <a:r>
              <a:rPr lang="en-US" sz="3600" dirty="0" smtClean="0"/>
              <a:t> un </a:t>
            </a:r>
            <a:r>
              <a:rPr lang="en-US" sz="3600" dirty="0" err="1" smtClean="0"/>
              <a:t>algoritmo</a:t>
            </a:r>
            <a:r>
              <a:rPr lang="en-US" sz="3600" dirty="0" smtClean="0"/>
              <a:t>?</a:t>
            </a:r>
            <a:endParaRPr lang="en-US" sz="3600" dirty="0"/>
          </a:p>
          <a:p>
            <a:pPr marL="285750" indent="-285750">
              <a:buFont typeface="Arial" panose="020B0604020202020204" pitchFamily="34" charset="0"/>
              <a:buChar char="•"/>
            </a:pPr>
            <a:r>
              <a:rPr lang="en-US" sz="3600" dirty="0" smtClean="0"/>
              <a:t>Que </a:t>
            </a:r>
            <a:r>
              <a:rPr lang="en-US" sz="3600" dirty="0" err="1" smtClean="0"/>
              <a:t>es</a:t>
            </a:r>
            <a:r>
              <a:rPr lang="en-US" sz="3600" dirty="0" smtClean="0"/>
              <a:t> un </a:t>
            </a:r>
            <a:r>
              <a:rPr lang="en-US" sz="3600" dirty="0" err="1" smtClean="0"/>
              <a:t>lenguaje</a:t>
            </a:r>
            <a:r>
              <a:rPr lang="en-US" sz="3600" dirty="0" smtClean="0"/>
              <a:t> de </a:t>
            </a:r>
            <a:r>
              <a:rPr lang="en-US" sz="3600" dirty="0" err="1" smtClean="0"/>
              <a:t>programación</a:t>
            </a:r>
            <a:r>
              <a:rPr lang="en-US" sz="3600" dirty="0" smtClean="0"/>
              <a:t>?</a:t>
            </a:r>
          </a:p>
          <a:p>
            <a:pPr marL="285750" indent="-285750">
              <a:buFont typeface="Arial" panose="020B0604020202020204" pitchFamily="34" charset="0"/>
              <a:buChar char="•"/>
            </a:pPr>
            <a:r>
              <a:rPr lang="en-US" sz="3600" dirty="0" smtClean="0"/>
              <a:t>Que </a:t>
            </a:r>
            <a:r>
              <a:rPr lang="en-US" sz="3600" dirty="0" err="1" smtClean="0"/>
              <a:t>es</a:t>
            </a:r>
            <a:r>
              <a:rPr lang="en-US" sz="3600" dirty="0" smtClean="0"/>
              <a:t> la POO?</a:t>
            </a:r>
          </a:p>
          <a:p>
            <a:pPr marL="285750" indent="-285750">
              <a:buFont typeface="Arial" panose="020B0604020202020204" pitchFamily="34" charset="0"/>
              <a:buChar char="•"/>
            </a:pPr>
            <a:r>
              <a:rPr lang="en-US" sz="3600" dirty="0" smtClean="0"/>
              <a:t>Que </a:t>
            </a:r>
            <a:r>
              <a:rPr lang="en-US" sz="3600" dirty="0" err="1" smtClean="0"/>
              <a:t>significan</a:t>
            </a:r>
            <a:r>
              <a:rPr lang="en-US" sz="3600" dirty="0" smtClean="0"/>
              <a:t> las </a:t>
            </a:r>
            <a:r>
              <a:rPr lang="en-US" sz="3600" dirty="0" err="1" smtClean="0"/>
              <a:t>siglas</a:t>
            </a:r>
            <a:r>
              <a:rPr lang="en-US" sz="3600" dirty="0" smtClean="0"/>
              <a:t> </a:t>
            </a:r>
            <a:r>
              <a:rPr lang="en-US" sz="3600" dirty="0" err="1" smtClean="0"/>
              <a:t>anteriores</a:t>
            </a:r>
            <a:r>
              <a:rPr lang="en-US" sz="3600" dirty="0" smtClean="0"/>
              <a:t>?</a:t>
            </a:r>
          </a:p>
        </p:txBody>
      </p:sp>
    </p:spTree>
    <p:extLst>
      <p:ext uri="{BB962C8B-B14F-4D97-AF65-F5344CB8AC3E}">
        <p14:creationId xmlns:p14="http://schemas.microsoft.com/office/powerpoint/2010/main" val="420884288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revistadigital.inesem.es/informatica-y-tics/files/2015/10/inesem-jav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1701" y="2057400"/>
            <a:ext cx="3438099" cy="28194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n-US" dirty="0" smtClean="0"/>
              <a:t>1.6 </a:t>
            </a:r>
            <a:r>
              <a:rPr lang="en-US" dirty="0" err="1" smtClean="0"/>
              <a:t>Lenguaje</a:t>
            </a:r>
            <a:r>
              <a:rPr lang="en-US" dirty="0" smtClean="0"/>
              <a:t> Java</a:t>
            </a:r>
            <a:endParaRPr lang="es-MX" dirty="0"/>
          </a:p>
        </p:txBody>
      </p:sp>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22</a:t>
            </a:fld>
            <a:endParaRPr lang="en-US" altLang="es-MX"/>
          </a:p>
        </p:txBody>
      </p:sp>
      <p:sp>
        <p:nvSpPr>
          <p:cNvPr id="6" name="Rectángulo 5"/>
          <p:cNvSpPr/>
          <p:nvPr/>
        </p:nvSpPr>
        <p:spPr>
          <a:xfrm>
            <a:off x="457200" y="1595021"/>
            <a:ext cx="6781800" cy="4524315"/>
          </a:xfrm>
          <a:prstGeom prst="rect">
            <a:avLst/>
          </a:prstGeom>
        </p:spPr>
        <p:txBody>
          <a:bodyPr wrap="square">
            <a:spAutoFit/>
          </a:bodyPr>
          <a:lstStyle/>
          <a:p>
            <a:pPr algn="just">
              <a:spcBef>
                <a:spcPts val="600"/>
              </a:spcBef>
              <a:spcAft>
                <a:spcPts val="0"/>
              </a:spcAft>
            </a:pPr>
            <a:r>
              <a:rPr lang="es-ES_tradnl" sz="2400" dirty="0">
                <a:latin typeface="+mj-lt"/>
                <a:ea typeface="Times New Roman" panose="02020603050405020304" pitchFamily="18" charset="0"/>
              </a:rPr>
              <a:t>A principios de los años 90 la compañía </a:t>
            </a:r>
            <a:r>
              <a:rPr lang="es-ES_tradnl" sz="2400" dirty="0" err="1">
                <a:latin typeface="+mj-lt"/>
                <a:ea typeface="Times New Roman" panose="02020603050405020304" pitchFamily="18" charset="0"/>
              </a:rPr>
              <a:t>Sun</a:t>
            </a:r>
            <a:r>
              <a:rPr lang="es-ES_tradnl" sz="2400" dirty="0">
                <a:latin typeface="+mj-lt"/>
                <a:ea typeface="Times New Roman" panose="02020603050405020304" pitchFamily="18" charset="0"/>
              </a:rPr>
              <a:t> Microsystems creó un nuevo lenguaje llamado </a:t>
            </a:r>
            <a:r>
              <a:rPr lang="es-ES_tradnl" sz="2400" dirty="0" err="1">
                <a:latin typeface="+mj-lt"/>
                <a:ea typeface="Times New Roman" panose="02020603050405020304" pitchFamily="18" charset="0"/>
              </a:rPr>
              <a:t>Oak</a:t>
            </a:r>
            <a:r>
              <a:rPr lang="es-ES_tradnl" sz="2400" dirty="0">
                <a:latin typeface="+mj-lt"/>
                <a:ea typeface="Times New Roman" panose="02020603050405020304" pitchFamily="18" charset="0"/>
              </a:rPr>
              <a:t>, era un lenguaje que usaba la compañía internamente para sus proyectos, cuando en 1995 la compañía decide lanzar el lenguaje al mercado se decidió cambiar el nombre por algo más comercial y se bautizó al lenguaje como Java, a partir de ese momento ha ido ganando en popularidad el lenguaje y hoy en día es reconocido como un lenguaje importante orientado a objeto y sobre todo un lenguaje muy útil para la programación de aplicaciones Web. </a:t>
            </a:r>
            <a:endParaRPr lang="es-MX" sz="2400" dirty="0">
              <a:effectLst/>
              <a:latin typeface="+mj-lt"/>
              <a:ea typeface="Times New Roman" panose="02020603050405020304" pitchFamily="18" charset="0"/>
            </a:endParaRPr>
          </a:p>
        </p:txBody>
      </p:sp>
    </p:spTree>
    <p:extLst>
      <p:ext uri="{BB962C8B-B14F-4D97-AF65-F5344CB8AC3E}">
        <p14:creationId xmlns:p14="http://schemas.microsoft.com/office/powerpoint/2010/main" val="55672365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23</a:t>
            </a:fld>
            <a:endParaRPr lang="en-US" altLang="es-MX"/>
          </a:p>
        </p:txBody>
      </p:sp>
      <p:sp>
        <p:nvSpPr>
          <p:cNvPr id="6" name="Rectángulo 5"/>
          <p:cNvSpPr/>
          <p:nvPr/>
        </p:nvSpPr>
        <p:spPr>
          <a:xfrm>
            <a:off x="390099" y="1752600"/>
            <a:ext cx="8458200" cy="4154984"/>
          </a:xfrm>
          <a:prstGeom prst="rect">
            <a:avLst/>
          </a:prstGeom>
        </p:spPr>
        <p:txBody>
          <a:bodyPr wrap="square">
            <a:spAutoFit/>
          </a:bodyPr>
          <a:lstStyle/>
          <a:p>
            <a:r>
              <a:rPr lang="es-MX" sz="2400" b="1" dirty="0">
                <a:solidFill>
                  <a:srgbClr val="000000"/>
                </a:solidFill>
                <a:latin typeface="+mj-lt"/>
              </a:rPr>
              <a:t>¿Qué se puede programar con Java?</a:t>
            </a:r>
            <a:br>
              <a:rPr lang="es-MX" sz="2400" b="1" dirty="0">
                <a:solidFill>
                  <a:srgbClr val="000000"/>
                </a:solidFill>
                <a:latin typeface="+mj-lt"/>
              </a:rPr>
            </a:br>
            <a:r>
              <a:rPr lang="es-MX" sz="2400" dirty="0">
                <a:solidFill>
                  <a:srgbClr val="000000"/>
                </a:solidFill>
                <a:latin typeface="+mj-lt"/>
              </a:rPr>
              <a:t>Java es un lenguaje de propósito general, puede programarse en él cualquier cosa</a:t>
            </a:r>
            <a:r>
              <a:rPr lang="es-MX" sz="2400" dirty="0" smtClean="0">
                <a:solidFill>
                  <a:srgbClr val="000000"/>
                </a:solidFill>
                <a:latin typeface="+mj-lt"/>
              </a:rPr>
              <a:t>:</a:t>
            </a:r>
          </a:p>
          <a:p>
            <a:r>
              <a:rPr lang="es-MX" sz="2400" dirty="0">
                <a:solidFill>
                  <a:srgbClr val="000000"/>
                </a:solidFill>
                <a:latin typeface="+mj-lt"/>
              </a:rPr>
              <a:t/>
            </a:r>
            <a:br>
              <a:rPr lang="es-MX" sz="2400" dirty="0">
                <a:solidFill>
                  <a:srgbClr val="000000"/>
                </a:solidFill>
                <a:latin typeface="+mj-lt"/>
              </a:rPr>
            </a:br>
            <a:r>
              <a:rPr lang="es-MX" sz="2400" b="1" dirty="0" smtClean="0">
                <a:solidFill>
                  <a:srgbClr val="000000"/>
                </a:solidFill>
                <a:latin typeface="+mj-lt"/>
              </a:rPr>
              <a:t>Aplicaciones </a:t>
            </a:r>
            <a:r>
              <a:rPr lang="es-MX" sz="2400" b="1" dirty="0">
                <a:solidFill>
                  <a:srgbClr val="000000"/>
                </a:solidFill>
                <a:latin typeface="+mj-lt"/>
              </a:rPr>
              <a:t>independientes</a:t>
            </a:r>
            <a:r>
              <a:rPr lang="es-MX" sz="2400" dirty="0">
                <a:solidFill>
                  <a:srgbClr val="000000"/>
                </a:solidFill>
                <a:latin typeface="+mj-lt"/>
              </a:rPr>
              <a:t>. Como con cualquier otro lenguaje de propósito general</a:t>
            </a:r>
            <a:r>
              <a:rPr lang="es-MX" sz="2400" dirty="0" smtClean="0">
                <a:solidFill>
                  <a:srgbClr val="000000"/>
                </a:solidFill>
                <a:latin typeface="+mj-lt"/>
              </a:rPr>
              <a:t>.</a:t>
            </a:r>
          </a:p>
          <a:p>
            <a:r>
              <a:rPr lang="es-MX" sz="2400" dirty="0">
                <a:solidFill>
                  <a:srgbClr val="000000"/>
                </a:solidFill>
                <a:latin typeface="+mj-lt"/>
              </a:rPr>
              <a:t/>
            </a:r>
            <a:br>
              <a:rPr lang="es-MX" sz="2400" dirty="0">
                <a:solidFill>
                  <a:srgbClr val="000000"/>
                </a:solidFill>
                <a:latin typeface="+mj-lt"/>
              </a:rPr>
            </a:br>
            <a:r>
              <a:rPr lang="es-MX" sz="2400" b="1" dirty="0" err="1" smtClean="0">
                <a:solidFill>
                  <a:srgbClr val="000000"/>
                </a:solidFill>
                <a:latin typeface="+mj-lt"/>
              </a:rPr>
              <a:t>Applets</a:t>
            </a:r>
            <a:r>
              <a:rPr lang="es-MX" sz="2400" dirty="0">
                <a:solidFill>
                  <a:srgbClr val="000000"/>
                </a:solidFill>
                <a:latin typeface="+mj-lt"/>
              </a:rPr>
              <a:t>. Pequeñas aplicaciones que se ejecutan en un </a:t>
            </a:r>
            <a:r>
              <a:rPr lang="es-MX" sz="2400" dirty="0" smtClean="0">
                <a:solidFill>
                  <a:srgbClr val="000000"/>
                </a:solidFill>
                <a:latin typeface="+mj-lt"/>
              </a:rPr>
              <a:t>navegador Web.</a:t>
            </a:r>
          </a:p>
          <a:p>
            <a:endParaRPr lang="en-US" sz="2400" dirty="0">
              <a:solidFill>
                <a:srgbClr val="000000"/>
              </a:solidFill>
              <a:latin typeface="+mj-lt"/>
            </a:endParaRPr>
          </a:p>
          <a:p>
            <a:r>
              <a:rPr lang="es-MX" sz="2400" b="1" dirty="0"/>
              <a:t>Aplicaciones </a:t>
            </a:r>
            <a:r>
              <a:rPr lang="es-MX" sz="2400" b="1" dirty="0" smtClean="0"/>
              <a:t>móviles. </a:t>
            </a:r>
            <a:r>
              <a:rPr lang="en-US" sz="2400" dirty="0" err="1" smtClean="0">
                <a:solidFill>
                  <a:srgbClr val="000000"/>
                </a:solidFill>
                <a:latin typeface="+mj-lt"/>
              </a:rPr>
              <a:t>Aplicaciones</a:t>
            </a:r>
            <a:r>
              <a:rPr lang="en-US" sz="2400" dirty="0" smtClean="0">
                <a:solidFill>
                  <a:srgbClr val="000000"/>
                </a:solidFill>
                <a:latin typeface="+mj-lt"/>
              </a:rPr>
              <a:t> para Android.</a:t>
            </a:r>
            <a:endParaRPr lang="es-MX" sz="2400" dirty="0">
              <a:latin typeface="+mj-lt"/>
            </a:endParaRPr>
          </a:p>
        </p:txBody>
      </p:sp>
      <p:sp>
        <p:nvSpPr>
          <p:cNvPr id="7" name="Título 1"/>
          <p:cNvSpPr>
            <a:spLocks noGrp="1"/>
          </p:cNvSpPr>
          <p:nvPr>
            <p:ph type="title"/>
          </p:nvPr>
        </p:nvSpPr>
        <p:spPr>
          <a:xfrm>
            <a:off x="381000" y="381000"/>
            <a:ext cx="8229600" cy="1371600"/>
          </a:xfrm>
        </p:spPr>
        <p:txBody>
          <a:bodyPr/>
          <a:lstStyle/>
          <a:p>
            <a:r>
              <a:rPr lang="en-US" dirty="0" smtClean="0"/>
              <a:t>1.6 </a:t>
            </a:r>
            <a:r>
              <a:rPr lang="en-US" dirty="0" err="1" smtClean="0"/>
              <a:t>Lenguaje</a:t>
            </a:r>
            <a:r>
              <a:rPr lang="en-US" dirty="0" smtClean="0"/>
              <a:t> Java</a:t>
            </a:r>
            <a:endParaRPr lang="es-MX" dirty="0"/>
          </a:p>
        </p:txBody>
      </p:sp>
    </p:spTree>
    <p:extLst>
      <p:ext uri="{BB962C8B-B14F-4D97-AF65-F5344CB8AC3E}">
        <p14:creationId xmlns:p14="http://schemas.microsoft.com/office/powerpoint/2010/main" val="353875068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24</a:t>
            </a:fld>
            <a:endParaRPr lang="en-US" altLang="es-MX"/>
          </a:p>
        </p:txBody>
      </p:sp>
      <p:sp>
        <p:nvSpPr>
          <p:cNvPr id="6" name="Título 1"/>
          <p:cNvSpPr>
            <a:spLocks noGrp="1"/>
          </p:cNvSpPr>
          <p:nvPr>
            <p:ph type="title"/>
          </p:nvPr>
        </p:nvSpPr>
        <p:spPr>
          <a:xfrm>
            <a:off x="457200" y="457200"/>
            <a:ext cx="8229600" cy="1371600"/>
          </a:xfrm>
        </p:spPr>
        <p:txBody>
          <a:bodyPr/>
          <a:lstStyle/>
          <a:p>
            <a:r>
              <a:rPr lang="en-US" dirty="0" smtClean="0"/>
              <a:t>1.6 </a:t>
            </a:r>
            <a:r>
              <a:rPr lang="en-US" dirty="0" err="1" smtClean="0"/>
              <a:t>Lenguaje</a:t>
            </a:r>
            <a:r>
              <a:rPr lang="en-US" dirty="0" smtClean="0"/>
              <a:t> Java</a:t>
            </a:r>
            <a:endParaRPr lang="es-MX" dirty="0"/>
          </a:p>
        </p:txBody>
      </p:sp>
      <p:sp>
        <p:nvSpPr>
          <p:cNvPr id="7" name="Rectángulo 6"/>
          <p:cNvSpPr/>
          <p:nvPr/>
        </p:nvSpPr>
        <p:spPr>
          <a:xfrm>
            <a:off x="228600" y="1600200"/>
            <a:ext cx="8458200" cy="4939814"/>
          </a:xfrm>
          <a:prstGeom prst="rect">
            <a:avLst/>
          </a:prstGeom>
        </p:spPr>
        <p:txBody>
          <a:bodyPr wrap="square">
            <a:spAutoFit/>
          </a:bodyPr>
          <a:lstStyle/>
          <a:p>
            <a:pPr algn="just">
              <a:spcBef>
                <a:spcPts val="600"/>
              </a:spcBef>
              <a:spcAft>
                <a:spcPts val="0"/>
              </a:spcAft>
            </a:pPr>
            <a:r>
              <a:rPr lang="es-ES_tradnl" sz="2000" b="1" dirty="0">
                <a:latin typeface="+mj-lt"/>
                <a:ea typeface="Times New Roman" panose="02020603050405020304" pitchFamily="18" charset="0"/>
              </a:rPr>
              <a:t>Características </a:t>
            </a:r>
            <a:r>
              <a:rPr lang="es-ES_tradnl" sz="2000" b="1" dirty="0" smtClean="0">
                <a:latin typeface="+mj-lt"/>
                <a:ea typeface="Times New Roman" panose="02020603050405020304" pitchFamily="18" charset="0"/>
              </a:rPr>
              <a:t>de Java:</a:t>
            </a:r>
          </a:p>
          <a:p>
            <a:pPr algn="just">
              <a:spcBef>
                <a:spcPts val="600"/>
              </a:spcBef>
              <a:spcAft>
                <a:spcPts val="0"/>
              </a:spcAft>
            </a:pPr>
            <a:endParaRPr lang="es-ES_tradnl" sz="2000" b="1" dirty="0" smtClean="0">
              <a:latin typeface="+mj-lt"/>
              <a:ea typeface="Times New Roman" panose="02020603050405020304" pitchFamily="18" charset="0"/>
            </a:endParaRPr>
          </a:p>
          <a:p>
            <a:pPr algn="just">
              <a:spcBef>
                <a:spcPts val="600"/>
              </a:spcBef>
              <a:spcAft>
                <a:spcPts val="0"/>
              </a:spcAft>
            </a:pPr>
            <a:r>
              <a:rPr lang="es-ES_tradnl" sz="2000" b="1" dirty="0" smtClean="0">
                <a:latin typeface="+mj-lt"/>
                <a:ea typeface="Times New Roman" panose="02020603050405020304" pitchFamily="18" charset="0"/>
              </a:rPr>
              <a:t>Simple</a:t>
            </a:r>
            <a:endParaRPr lang="es-MX" sz="2000" b="1" dirty="0" smtClean="0">
              <a:latin typeface="+mj-lt"/>
              <a:ea typeface="Times New Roman" panose="02020603050405020304" pitchFamily="18" charset="0"/>
            </a:endParaRPr>
          </a:p>
          <a:p>
            <a:pPr algn="just">
              <a:spcBef>
                <a:spcPts val="600"/>
              </a:spcBef>
              <a:spcAft>
                <a:spcPts val="0"/>
              </a:spcAft>
            </a:pPr>
            <a:r>
              <a:rPr lang="es-ES_tradnl" sz="2000" dirty="0" smtClean="0">
                <a:latin typeface="+mj-lt"/>
                <a:ea typeface="Times New Roman" panose="02020603050405020304" pitchFamily="18" charset="0"/>
              </a:rPr>
              <a:t>Java </a:t>
            </a:r>
            <a:r>
              <a:rPr lang="es-ES_tradnl" sz="2000" dirty="0">
                <a:latin typeface="+mj-lt"/>
                <a:ea typeface="Times New Roman" panose="02020603050405020304" pitchFamily="18" charset="0"/>
              </a:rPr>
              <a:t>ofrece toda la funcionalidad de un lenguaje potente, pero sin las características menos usadas y más confusas de éstos</a:t>
            </a:r>
            <a:r>
              <a:rPr lang="es-ES_tradnl" sz="2000" dirty="0" smtClean="0">
                <a:latin typeface="+mj-lt"/>
                <a:ea typeface="Times New Roman" panose="02020603050405020304" pitchFamily="18" charset="0"/>
              </a:rPr>
              <a:t>.</a:t>
            </a:r>
          </a:p>
          <a:p>
            <a:pPr algn="just">
              <a:spcBef>
                <a:spcPts val="600"/>
              </a:spcBef>
              <a:spcAft>
                <a:spcPts val="0"/>
              </a:spcAft>
            </a:pPr>
            <a:endParaRPr lang="es-MX" sz="2000" dirty="0">
              <a:latin typeface="+mj-lt"/>
              <a:ea typeface="Times New Roman" panose="02020603050405020304" pitchFamily="18" charset="0"/>
            </a:endParaRPr>
          </a:p>
          <a:p>
            <a:pPr lvl="0" algn="just">
              <a:spcBef>
                <a:spcPts val="600"/>
              </a:spcBef>
              <a:spcAft>
                <a:spcPts val="0"/>
              </a:spcAft>
              <a:tabLst>
                <a:tab pos="457200" algn="l"/>
              </a:tabLst>
            </a:pPr>
            <a:r>
              <a:rPr lang="es-ES_tradnl" sz="2000" b="1" dirty="0">
                <a:latin typeface="+mj-lt"/>
                <a:ea typeface="Times New Roman" panose="02020603050405020304" pitchFamily="18" charset="0"/>
              </a:rPr>
              <a:t>Orientado a </a:t>
            </a:r>
            <a:r>
              <a:rPr lang="es-ES_tradnl" sz="2000" b="1" dirty="0" smtClean="0">
                <a:latin typeface="+mj-lt"/>
                <a:ea typeface="Times New Roman" panose="02020603050405020304" pitchFamily="18" charset="0"/>
              </a:rPr>
              <a:t>Objetos</a:t>
            </a:r>
            <a:endParaRPr lang="es-MX" sz="2000" dirty="0" smtClean="0">
              <a:latin typeface="+mj-lt"/>
              <a:ea typeface="Times New Roman" panose="02020603050405020304" pitchFamily="18" charset="0"/>
            </a:endParaRPr>
          </a:p>
          <a:p>
            <a:pPr lvl="0" algn="just">
              <a:spcBef>
                <a:spcPts val="600"/>
              </a:spcBef>
              <a:spcAft>
                <a:spcPts val="0"/>
              </a:spcAft>
              <a:tabLst>
                <a:tab pos="457200" algn="l"/>
              </a:tabLst>
            </a:pPr>
            <a:r>
              <a:rPr lang="es-ES_tradnl" sz="2000" dirty="0" smtClean="0">
                <a:latin typeface="+mj-lt"/>
                <a:ea typeface="Times New Roman" panose="02020603050405020304" pitchFamily="18" charset="0"/>
              </a:rPr>
              <a:t>Soporta </a:t>
            </a:r>
            <a:r>
              <a:rPr lang="es-ES_tradnl" sz="2000" dirty="0">
                <a:latin typeface="+mj-lt"/>
                <a:ea typeface="Times New Roman" panose="02020603050405020304" pitchFamily="18" charset="0"/>
              </a:rPr>
              <a:t>las características fundamentales del paradigma, todo en Java es clase u objeto</a:t>
            </a:r>
            <a:r>
              <a:rPr lang="es-ES_tradnl" sz="2000" dirty="0" smtClean="0">
                <a:latin typeface="+mj-lt"/>
                <a:ea typeface="Times New Roman" panose="02020603050405020304" pitchFamily="18" charset="0"/>
              </a:rPr>
              <a:t>.</a:t>
            </a:r>
          </a:p>
          <a:p>
            <a:pPr lvl="0" algn="just">
              <a:spcBef>
                <a:spcPts val="600"/>
              </a:spcBef>
              <a:spcAft>
                <a:spcPts val="0"/>
              </a:spcAft>
              <a:tabLst>
                <a:tab pos="457200" algn="l"/>
              </a:tabLst>
            </a:pPr>
            <a:endParaRPr lang="es-MX" sz="2000" dirty="0">
              <a:latin typeface="+mj-lt"/>
              <a:ea typeface="Times New Roman" panose="02020603050405020304" pitchFamily="18" charset="0"/>
            </a:endParaRPr>
          </a:p>
          <a:p>
            <a:pPr lvl="0"/>
            <a:r>
              <a:rPr lang="es-ES_tradnl" sz="2000" b="1" dirty="0">
                <a:latin typeface="+mj-lt"/>
              </a:rPr>
              <a:t>Robusto</a:t>
            </a:r>
            <a:endParaRPr lang="es-MX" sz="2000" b="1" dirty="0">
              <a:latin typeface="+mj-lt"/>
            </a:endParaRPr>
          </a:p>
          <a:p>
            <a:r>
              <a:rPr lang="es-ES_tradnl" sz="2000" dirty="0" smtClean="0">
                <a:latin typeface="+mj-lt"/>
              </a:rPr>
              <a:t>Java </a:t>
            </a:r>
            <a:r>
              <a:rPr lang="es-ES_tradnl" sz="2000" dirty="0">
                <a:latin typeface="+mj-lt"/>
              </a:rPr>
              <a:t>realiza verificaciones en busca de problemas tanto en </a:t>
            </a:r>
            <a:r>
              <a:rPr lang="es-ES_tradnl" sz="2000" dirty="0" smtClean="0">
                <a:latin typeface="+mj-lt"/>
              </a:rPr>
              <a:t>tiempo </a:t>
            </a:r>
            <a:r>
              <a:rPr lang="es-ES_tradnl" sz="2000" dirty="0">
                <a:latin typeface="+mj-lt"/>
              </a:rPr>
              <a:t>de compilación como en tiempo de ejecución</a:t>
            </a:r>
            <a:r>
              <a:rPr lang="es-ES_tradnl" sz="2000" dirty="0" smtClean="0">
                <a:latin typeface="+mj-lt"/>
              </a:rPr>
              <a:t>.</a:t>
            </a:r>
          </a:p>
          <a:p>
            <a:endParaRPr lang="es-MX" sz="2000" dirty="0">
              <a:latin typeface="+mj-lt"/>
            </a:endParaRPr>
          </a:p>
        </p:txBody>
      </p:sp>
    </p:spTree>
    <p:extLst>
      <p:ext uri="{BB962C8B-B14F-4D97-AF65-F5344CB8AC3E}">
        <p14:creationId xmlns:p14="http://schemas.microsoft.com/office/powerpoint/2010/main" val="123776213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25</a:t>
            </a:fld>
            <a:endParaRPr lang="en-US" altLang="es-MX"/>
          </a:p>
        </p:txBody>
      </p:sp>
      <p:sp>
        <p:nvSpPr>
          <p:cNvPr id="6" name="Título 1"/>
          <p:cNvSpPr txBox="1">
            <a:spLocks/>
          </p:cNvSpPr>
          <p:nvPr/>
        </p:nvSpPr>
        <p:spPr bwMode="auto">
          <a:xfrm>
            <a:off x="494731" y="2286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kern="0" dirty="0" smtClean="0"/>
              <a:t>1.6 </a:t>
            </a:r>
            <a:r>
              <a:rPr lang="en-US" kern="0" dirty="0" err="1" smtClean="0"/>
              <a:t>Lenguaje</a:t>
            </a:r>
            <a:r>
              <a:rPr lang="en-US" kern="0" dirty="0" smtClean="0"/>
              <a:t> Java</a:t>
            </a:r>
            <a:endParaRPr lang="es-MX" kern="0" dirty="0"/>
          </a:p>
        </p:txBody>
      </p:sp>
      <p:sp>
        <p:nvSpPr>
          <p:cNvPr id="7" name="Rectángulo 6"/>
          <p:cNvSpPr/>
          <p:nvPr/>
        </p:nvSpPr>
        <p:spPr>
          <a:xfrm>
            <a:off x="266131" y="1352941"/>
            <a:ext cx="8458200" cy="5401479"/>
          </a:xfrm>
          <a:prstGeom prst="rect">
            <a:avLst/>
          </a:prstGeom>
        </p:spPr>
        <p:txBody>
          <a:bodyPr wrap="square">
            <a:spAutoFit/>
          </a:bodyPr>
          <a:lstStyle/>
          <a:p>
            <a:pPr algn="just">
              <a:spcBef>
                <a:spcPts val="600"/>
              </a:spcBef>
              <a:spcAft>
                <a:spcPts val="0"/>
              </a:spcAft>
            </a:pPr>
            <a:r>
              <a:rPr lang="es-ES_tradnl" sz="2000" b="1" dirty="0">
                <a:latin typeface="+mj-lt"/>
                <a:ea typeface="Times New Roman" panose="02020603050405020304" pitchFamily="18" charset="0"/>
              </a:rPr>
              <a:t>Características </a:t>
            </a:r>
            <a:r>
              <a:rPr lang="es-ES_tradnl" sz="2000" b="1" dirty="0" smtClean="0">
                <a:latin typeface="+mj-lt"/>
                <a:ea typeface="Times New Roman" panose="02020603050405020304" pitchFamily="18" charset="0"/>
              </a:rPr>
              <a:t>de Java:</a:t>
            </a:r>
          </a:p>
          <a:p>
            <a:pPr algn="just">
              <a:spcBef>
                <a:spcPts val="600"/>
              </a:spcBef>
              <a:spcAft>
                <a:spcPts val="0"/>
              </a:spcAft>
            </a:pPr>
            <a:endParaRPr lang="es-ES_tradnl" sz="2000" b="1" dirty="0" smtClean="0">
              <a:latin typeface="+mj-lt"/>
              <a:ea typeface="Times New Roman" panose="02020603050405020304" pitchFamily="18" charset="0"/>
            </a:endParaRPr>
          </a:p>
          <a:p>
            <a:pPr lvl="0"/>
            <a:r>
              <a:rPr lang="es-ES_tradnl" sz="2000" b="1" dirty="0"/>
              <a:t>Arquitectura neutral</a:t>
            </a:r>
            <a:endParaRPr lang="es-MX" sz="2000" b="1" dirty="0"/>
          </a:p>
          <a:p>
            <a:r>
              <a:rPr lang="es-ES_tradnl" sz="2000" dirty="0"/>
              <a:t>El compilador Java compila su código a un fichero objeto de formato independiente de la arquitectura de la máquina en que se ejecutará. Cualquier máquina que tenga el sistema de ejecución (run-time) puede ejecutar ese código objeto, sin importar en modo alguno la máquina en que ha sido generado.</a:t>
            </a:r>
            <a:endParaRPr lang="es-MX" sz="2000" dirty="0"/>
          </a:p>
          <a:p>
            <a:pPr lvl="0"/>
            <a:endParaRPr lang="es-ES_tradnl" sz="2000" dirty="0" smtClean="0"/>
          </a:p>
          <a:p>
            <a:pPr lvl="0"/>
            <a:r>
              <a:rPr lang="es-ES_tradnl" sz="2000" b="1" dirty="0" smtClean="0"/>
              <a:t>Seguro</a:t>
            </a:r>
            <a:endParaRPr lang="es-MX" sz="2000" b="1" dirty="0"/>
          </a:p>
          <a:p>
            <a:r>
              <a:rPr lang="es-ES_tradnl" sz="2000" dirty="0"/>
              <a:t>La máquina virtual hace chequeos para asegurarse de la autenticidad del código.</a:t>
            </a:r>
            <a:endParaRPr lang="es-MX" sz="2000" dirty="0"/>
          </a:p>
          <a:p>
            <a:pPr lvl="0"/>
            <a:endParaRPr lang="es-ES_tradnl" sz="2000" dirty="0" smtClean="0"/>
          </a:p>
          <a:p>
            <a:pPr lvl="0"/>
            <a:r>
              <a:rPr lang="es-ES_tradnl" sz="2000" b="1" dirty="0" smtClean="0"/>
              <a:t>Portable</a:t>
            </a:r>
            <a:endParaRPr lang="es-MX" sz="2000" b="1" dirty="0"/>
          </a:p>
          <a:p>
            <a:r>
              <a:rPr lang="es-ES_tradnl" sz="2000" dirty="0"/>
              <a:t>Los tipos de datos se implementan siempre de igual forma. El sistema de ventana sirve en cualquier Sistema Operativo.</a:t>
            </a:r>
            <a:endParaRPr lang="es-MX" sz="2000" dirty="0"/>
          </a:p>
          <a:p>
            <a:endParaRPr lang="es-MX" sz="2000" dirty="0">
              <a:latin typeface="+mj-lt"/>
            </a:endParaRPr>
          </a:p>
        </p:txBody>
      </p:sp>
    </p:spTree>
    <p:extLst>
      <p:ext uri="{BB962C8B-B14F-4D97-AF65-F5344CB8AC3E}">
        <p14:creationId xmlns:p14="http://schemas.microsoft.com/office/powerpoint/2010/main" val="425211334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26</a:t>
            </a:fld>
            <a:endParaRPr lang="en-US" altLang="es-MX"/>
          </a:p>
        </p:txBody>
      </p:sp>
      <p:sp>
        <p:nvSpPr>
          <p:cNvPr id="6" name="Rectángulo 5"/>
          <p:cNvSpPr/>
          <p:nvPr/>
        </p:nvSpPr>
        <p:spPr>
          <a:xfrm>
            <a:off x="453789" y="2133600"/>
            <a:ext cx="8877869" cy="3123932"/>
          </a:xfrm>
          <a:prstGeom prst="rect">
            <a:avLst/>
          </a:prstGeom>
        </p:spPr>
        <p:txBody>
          <a:bodyPr wrap="square">
            <a:spAutoFit/>
          </a:bodyPr>
          <a:lstStyle/>
          <a:p>
            <a:pPr algn="just">
              <a:spcBef>
                <a:spcPts val="600"/>
              </a:spcBef>
              <a:spcAft>
                <a:spcPts val="0"/>
              </a:spcAft>
            </a:pPr>
            <a:r>
              <a:rPr lang="es-ES_tradnl" sz="2400" b="1" dirty="0">
                <a:latin typeface="+mj-lt"/>
                <a:ea typeface="Times New Roman" panose="02020603050405020304" pitchFamily="18" charset="0"/>
              </a:rPr>
              <a:t>Características </a:t>
            </a:r>
            <a:r>
              <a:rPr lang="es-ES_tradnl" sz="2400" b="1" dirty="0" smtClean="0">
                <a:latin typeface="+mj-lt"/>
                <a:ea typeface="Times New Roman" panose="02020603050405020304" pitchFamily="18" charset="0"/>
              </a:rPr>
              <a:t>de Java:</a:t>
            </a:r>
          </a:p>
          <a:p>
            <a:pPr algn="just">
              <a:spcBef>
                <a:spcPts val="600"/>
              </a:spcBef>
              <a:spcAft>
                <a:spcPts val="0"/>
              </a:spcAft>
            </a:pPr>
            <a:endParaRPr lang="es-ES_tradnl" sz="2400" b="1" dirty="0" smtClean="0">
              <a:latin typeface="+mj-lt"/>
              <a:ea typeface="Times New Roman" panose="02020603050405020304" pitchFamily="18" charset="0"/>
            </a:endParaRPr>
          </a:p>
          <a:p>
            <a:pPr lvl="0"/>
            <a:r>
              <a:rPr lang="es-ES_tradnl" sz="2400" b="1" dirty="0">
                <a:latin typeface="+mj-lt"/>
              </a:rPr>
              <a:t>Interpretado</a:t>
            </a:r>
            <a:endParaRPr lang="es-MX" sz="2400" b="1" dirty="0">
              <a:latin typeface="+mj-lt"/>
            </a:endParaRPr>
          </a:p>
          <a:p>
            <a:r>
              <a:rPr lang="es-ES_tradnl" sz="2400" i="1" dirty="0">
                <a:latin typeface="+mj-lt"/>
              </a:rPr>
              <a:t>Se necesita la máquina virtual para poder correr los programas</a:t>
            </a:r>
            <a:r>
              <a:rPr lang="es-ES_tradnl" sz="2400" i="1" dirty="0" smtClean="0">
                <a:latin typeface="+mj-lt"/>
              </a:rPr>
              <a:t>.</a:t>
            </a:r>
          </a:p>
          <a:p>
            <a:endParaRPr lang="es-MX" sz="2400" dirty="0">
              <a:latin typeface="+mj-lt"/>
            </a:endParaRPr>
          </a:p>
          <a:p>
            <a:pPr lvl="0"/>
            <a:r>
              <a:rPr lang="es-ES_tradnl" sz="2400" b="1" dirty="0" err="1" smtClean="0">
                <a:latin typeface="+mj-lt"/>
              </a:rPr>
              <a:t>Multihilo</a:t>
            </a:r>
            <a:endParaRPr lang="es-MX" sz="2400" b="1" dirty="0">
              <a:latin typeface="+mj-lt"/>
            </a:endParaRPr>
          </a:p>
          <a:p>
            <a:r>
              <a:rPr lang="es-ES_tradnl" sz="2400" dirty="0">
                <a:latin typeface="+mj-lt"/>
              </a:rPr>
              <a:t>Java permite muchas actividades simultáneas en un programa.</a:t>
            </a:r>
            <a:endParaRPr lang="es-MX" sz="2400" dirty="0">
              <a:latin typeface="+mj-lt"/>
            </a:endParaRPr>
          </a:p>
          <a:p>
            <a:endParaRPr lang="es-MX" sz="2400" dirty="0">
              <a:latin typeface="+mj-lt"/>
            </a:endParaRPr>
          </a:p>
        </p:txBody>
      </p:sp>
      <p:sp>
        <p:nvSpPr>
          <p:cNvPr id="7" name="Título 1"/>
          <p:cNvSpPr txBox="1">
            <a:spLocks/>
          </p:cNvSpPr>
          <p:nvPr/>
        </p:nvSpPr>
        <p:spPr bwMode="auto">
          <a:xfrm>
            <a:off x="484496" y="77337"/>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kern="0" dirty="0" smtClean="0"/>
              <a:t>1.6 </a:t>
            </a:r>
            <a:r>
              <a:rPr lang="en-US" kern="0" dirty="0" err="1" smtClean="0"/>
              <a:t>Lenguaje</a:t>
            </a:r>
            <a:r>
              <a:rPr lang="en-US" kern="0" dirty="0" smtClean="0"/>
              <a:t> Java</a:t>
            </a:r>
            <a:endParaRPr lang="es-MX" kern="0" dirty="0"/>
          </a:p>
        </p:txBody>
      </p:sp>
    </p:spTree>
    <p:extLst>
      <p:ext uri="{BB962C8B-B14F-4D97-AF65-F5344CB8AC3E}">
        <p14:creationId xmlns:p14="http://schemas.microsoft.com/office/powerpoint/2010/main" val="27608055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27</a:t>
            </a:fld>
            <a:endParaRPr lang="en-US" altLang="es-MX"/>
          </a:p>
        </p:txBody>
      </p:sp>
      <p:sp>
        <p:nvSpPr>
          <p:cNvPr id="6" name="Título 1"/>
          <p:cNvSpPr txBox="1">
            <a:spLocks/>
          </p:cNvSpPr>
          <p:nvPr/>
        </p:nvSpPr>
        <p:spPr bwMode="auto">
          <a:xfrm>
            <a:off x="484496" y="77337"/>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kern="0" dirty="0" smtClean="0"/>
              <a:t>1.6 </a:t>
            </a:r>
            <a:r>
              <a:rPr lang="en-US" kern="0" dirty="0" err="1" smtClean="0"/>
              <a:t>Lenguaje</a:t>
            </a:r>
            <a:r>
              <a:rPr lang="en-US" kern="0" dirty="0" smtClean="0"/>
              <a:t> Java</a:t>
            </a:r>
            <a:endParaRPr lang="es-MX" kern="0" dirty="0"/>
          </a:p>
        </p:txBody>
      </p:sp>
      <p:sp>
        <p:nvSpPr>
          <p:cNvPr id="7" name="Rectángulo 6"/>
          <p:cNvSpPr/>
          <p:nvPr/>
        </p:nvSpPr>
        <p:spPr>
          <a:xfrm>
            <a:off x="396923" y="1194629"/>
            <a:ext cx="8404746" cy="5339923"/>
          </a:xfrm>
          <a:prstGeom prst="rect">
            <a:avLst/>
          </a:prstGeom>
        </p:spPr>
        <p:txBody>
          <a:bodyPr wrap="square">
            <a:spAutoFit/>
          </a:bodyPr>
          <a:lstStyle/>
          <a:p>
            <a:pPr algn="just">
              <a:spcBef>
                <a:spcPts val="600"/>
              </a:spcBef>
              <a:spcAft>
                <a:spcPts val="0"/>
              </a:spcAft>
            </a:pPr>
            <a:r>
              <a:rPr lang="es-ES_tradnl" sz="2400" b="1" dirty="0">
                <a:latin typeface="Times New Roman" panose="02020603050405020304" pitchFamily="18" charset="0"/>
                <a:ea typeface="Times New Roman" panose="02020603050405020304" pitchFamily="18" charset="0"/>
              </a:rPr>
              <a:t>La  portabilidad </a:t>
            </a:r>
            <a:r>
              <a:rPr lang="es-ES_tradnl" sz="2400" dirty="0">
                <a:latin typeface="Times New Roman" panose="02020603050405020304" pitchFamily="18" charset="0"/>
                <a:ea typeface="Times New Roman" panose="02020603050405020304" pitchFamily="18" charset="0"/>
              </a:rPr>
              <a:t>es una de las características que hacen a Java más popular y se argumenta que una de las principales ventajas del lenguaje, dicen los autores de Java </a:t>
            </a:r>
            <a:r>
              <a:rPr lang="es-ES_tradnl" sz="2400" b="1" i="1" dirty="0">
                <a:latin typeface="Times New Roman" panose="02020603050405020304" pitchFamily="18" charset="0"/>
                <a:ea typeface="Times New Roman" panose="02020603050405020304" pitchFamily="18" charset="0"/>
              </a:rPr>
              <a:t>“escribir una vez y correr donde quiera”</a:t>
            </a:r>
            <a:r>
              <a:rPr lang="es-ES_tradnl" sz="2400" dirty="0">
                <a:latin typeface="Times New Roman" panose="02020603050405020304" pitchFamily="18" charset="0"/>
                <a:ea typeface="Times New Roman" panose="02020603050405020304" pitchFamily="18" charset="0"/>
              </a:rPr>
              <a:t> (“</a:t>
            </a:r>
            <a:r>
              <a:rPr lang="es-ES_tradnl" sz="2400" dirty="0" err="1">
                <a:latin typeface="Times New Roman" panose="02020603050405020304" pitchFamily="18" charset="0"/>
                <a:ea typeface="Times New Roman" panose="02020603050405020304" pitchFamily="18" charset="0"/>
              </a:rPr>
              <a:t>write</a:t>
            </a:r>
            <a:r>
              <a:rPr lang="es-ES_tradnl" sz="2400" dirty="0">
                <a:latin typeface="Times New Roman" panose="02020603050405020304" pitchFamily="18" charset="0"/>
                <a:ea typeface="Times New Roman" panose="02020603050405020304" pitchFamily="18" charset="0"/>
              </a:rPr>
              <a:t> once, run </a:t>
            </a:r>
            <a:r>
              <a:rPr lang="es-ES_tradnl" sz="2400" dirty="0" err="1">
                <a:latin typeface="Times New Roman" panose="02020603050405020304" pitchFamily="18" charset="0"/>
                <a:ea typeface="Times New Roman" panose="02020603050405020304" pitchFamily="18" charset="0"/>
              </a:rPr>
              <a:t>anywhere</a:t>
            </a:r>
            <a:r>
              <a:rPr lang="es-ES_tradnl" sz="2400" dirty="0">
                <a:latin typeface="Times New Roman" panose="02020603050405020304" pitchFamily="18" charset="0"/>
                <a:ea typeface="Times New Roman" panose="02020603050405020304" pitchFamily="18" charset="0"/>
              </a:rPr>
              <a:t>”). </a:t>
            </a:r>
            <a:endParaRPr lang="es-ES_tradnl" sz="2400" dirty="0" smtClean="0">
              <a:latin typeface="Times New Roman" panose="02020603050405020304" pitchFamily="18" charset="0"/>
              <a:ea typeface="Times New Roman" panose="02020603050405020304" pitchFamily="18" charset="0"/>
            </a:endParaRPr>
          </a:p>
          <a:p>
            <a:pPr algn="just">
              <a:spcBef>
                <a:spcPts val="600"/>
              </a:spcBef>
              <a:spcAft>
                <a:spcPts val="0"/>
              </a:spcAft>
            </a:pPr>
            <a:r>
              <a:rPr lang="es-ES_tradnl" sz="2400" dirty="0" smtClean="0">
                <a:latin typeface="Times New Roman" panose="02020603050405020304" pitchFamily="18" charset="0"/>
                <a:ea typeface="Times New Roman" panose="02020603050405020304" pitchFamily="18" charset="0"/>
              </a:rPr>
              <a:t>Esto </a:t>
            </a:r>
            <a:r>
              <a:rPr lang="es-ES_tradnl" sz="2400" dirty="0">
                <a:latin typeface="Times New Roman" panose="02020603050405020304" pitchFamily="18" charset="0"/>
                <a:ea typeface="Times New Roman" panose="02020603050405020304" pitchFamily="18" charset="0"/>
              </a:rPr>
              <a:t>se logra de la siguiente forma: El programador escribe su programa Java en un fichero (con extensión </a:t>
            </a:r>
            <a:r>
              <a:rPr lang="es-ES_tradnl" sz="2400" b="1" dirty="0">
                <a:latin typeface="Times New Roman" panose="02020603050405020304" pitchFamily="18" charset="0"/>
                <a:ea typeface="Times New Roman" panose="02020603050405020304" pitchFamily="18" charset="0"/>
              </a:rPr>
              <a:t>.java</a:t>
            </a:r>
            <a:r>
              <a:rPr lang="es-ES_tradnl" sz="2400" dirty="0">
                <a:latin typeface="Times New Roman" panose="02020603050405020304" pitchFamily="18" charset="0"/>
                <a:ea typeface="Times New Roman" panose="02020603050405020304" pitchFamily="18" charset="0"/>
              </a:rPr>
              <a:t>), existe un </a:t>
            </a:r>
            <a:r>
              <a:rPr lang="es-ES_tradnl" sz="2400" b="1" dirty="0">
                <a:latin typeface="Times New Roman" panose="02020603050405020304" pitchFamily="18" charset="0"/>
                <a:ea typeface="Times New Roman" panose="02020603050405020304" pitchFamily="18" charset="0"/>
              </a:rPr>
              <a:t>compilador</a:t>
            </a:r>
            <a:r>
              <a:rPr lang="es-ES_tradnl" sz="2400" dirty="0">
                <a:latin typeface="Times New Roman" panose="02020603050405020304" pitchFamily="18" charset="0"/>
                <a:ea typeface="Times New Roman" panose="02020603050405020304" pitchFamily="18" charset="0"/>
              </a:rPr>
              <a:t> que toma este programa y crea un nuevo fichero (con extensión </a:t>
            </a:r>
            <a:r>
              <a:rPr lang="es-ES_tradnl" sz="2400" b="1" dirty="0">
                <a:latin typeface="Times New Roman" panose="02020603050405020304" pitchFamily="18" charset="0"/>
                <a:ea typeface="Times New Roman" panose="02020603050405020304" pitchFamily="18" charset="0"/>
              </a:rPr>
              <a:t>.</a:t>
            </a:r>
            <a:r>
              <a:rPr lang="es-ES_tradnl" sz="2400" b="1" dirty="0" err="1">
                <a:latin typeface="Times New Roman" panose="02020603050405020304" pitchFamily="18" charset="0"/>
                <a:ea typeface="Times New Roman" panose="02020603050405020304" pitchFamily="18" charset="0"/>
              </a:rPr>
              <a:t>class</a:t>
            </a:r>
            <a:r>
              <a:rPr lang="es-ES_tradnl" sz="2400" dirty="0">
                <a:latin typeface="Times New Roman" panose="02020603050405020304" pitchFamily="18" charset="0"/>
                <a:ea typeface="Times New Roman" panose="02020603050405020304" pitchFamily="18" charset="0"/>
              </a:rPr>
              <a:t>) que no es exactamente un ejecutable, no puede ser corrido en una máquina por él solo, necesita de otro programa llamado intérprete (</a:t>
            </a:r>
            <a:r>
              <a:rPr lang="es-ES_tradnl" sz="2400" b="1" dirty="0">
                <a:latin typeface="Times New Roman" panose="02020603050405020304" pitchFamily="18" charset="0"/>
                <a:ea typeface="Times New Roman" panose="02020603050405020304" pitchFamily="18" charset="0"/>
              </a:rPr>
              <a:t>Máquina Virtual de Java</a:t>
            </a:r>
            <a:r>
              <a:rPr lang="es-ES_tradnl" sz="2400" dirty="0">
                <a:latin typeface="Times New Roman" panose="02020603050405020304" pitchFamily="18" charset="0"/>
                <a:ea typeface="Times New Roman" panose="02020603050405020304" pitchFamily="18" charset="0"/>
              </a:rPr>
              <a:t>) que sea capaz de correrlo. Esta Máquina Virtual de Java (</a:t>
            </a:r>
            <a:r>
              <a:rPr lang="es-ES_tradnl" sz="2400" b="1" dirty="0">
                <a:latin typeface="Times New Roman" panose="02020603050405020304" pitchFamily="18" charset="0"/>
                <a:ea typeface="Times New Roman" panose="02020603050405020304" pitchFamily="18" charset="0"/>
              </a:rPr>
              <a:t>Java Virtual </a:t>
            </a:r>
            <a:r>
              <a:rPr lang="es-ES_tradnl" sz="2400" b="1" dirty="0" smtClean="0">
                <a:latin typeface="Times New Roman" panose="02020603050405020304" pitchFamily="18" charset="0"/>
                <a:ea typeface="Times New Roman" panose="02020603050405020304" pitchFamily="18" charset="0"/>
              </a:rPr>
              <a:t>Machine</a:t>
            </a:r>
            <a:r>
              <a:rPr lang="es-ES_tradnl" sz="2400" dirty="0" smtClean="0">
                <a:latin typeface="Times New Roman" panose="02020603050405020304" pitchFamily="18" charset="0"/>
                <a:ea typeface="Times New Roman" panose="02020603050405020304" pitchFamily="18" charset="0"/>
              </a:rPr>
              <a:t>, </a:t>
            </a:r>
            <a:r>
              <a:rPr lang="es-ES_tradnl" sz="2400" dirty="0">
                <a:latin typeface="Times New Roman" panose="02020603050405020304" pitchFamily="18" charset="0"/>
                <a:ea typeface="Times New Roman" panose="02020603050405020304" pitchFamily="18" charset="0"/>
              </a:rPr>
              <a:t>Java VM, JVM) sí depende de la máquina en concreto y del sistema operativo. La corporación brinda una JVM para diferentes plataformas.</a:t>
            </a:r>
            <a:endParaRPr lang="es-MX"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605911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28</a:t>
            </a:fld>
            <a:endParaRPr lang="en-US" altLang="es-MX"/>
          </a:p>
        </p:txBody>
      </p:sp>
      <p:sp>
        <p:nvSpPr>
          <p:cNvPr id="6" name="Rectángulo 5"/>
          <p:cNvSpPr/>
          <p:nvPr/>
        </p:nvSpPr>
        <p:spPr>
          <a:xfrm>
            <a:off x="609600" y="1006624"/>
            <a:ext cx="7772400" cy="369332"/>
          </a:xfrm>
          <a:prstGeom prst="rect">
            <a:avLst/>
          </a:prstGeom>
        </p:spPr>
        <p:txBody>
          <a:bodyPr wrap="square">
            <a:spAutoFit/>
          </a:bodyPr>
          <a:lstStyle/>
          <a:p>
            <a:pPr>
              <a:spcBef>
                <a:spcPts val="600"/>
              </a:spcBef>
              <a:spcAft>
                <a:spcPts val="0"/>
              </a:spcAft>
            </a:pPr>
            <a:r>
              <a:rPr lang="es-ES_tradnl" b="1" dirty="0">
                <a:latin typeface="Times New Roman" panose="02020603050405020304" pitchFamily="18" charset="0"/>
                <a:ea typeface="Times New Roman" panose="02020603050405020304" pitchFamily="18" charset="0"/>
              </a:rPr>
              <a:t>Se puede utilizar la siguiente figura para tener  a idea de lo que </a:t>
            </a:r>
            <a:r>
              <a:rPr lang="es-ES_tradnl" b="1" dirty="0" smtClean="0">
                <a:latin typeface="Times New Roman" panose="02020603050405020304" pitchFamily="18" charset="0"/>
                <a:ea typeface="Times New Roman" panose="02020603050405020304" pitchFamily="18" charset="0"/>
              </a:rPr>
              <a:t>sucede:</a:t>
            </a:r>
            <a:endParaRPr lang="es-MX" b="1" dirty="0">
              <a:effectLst/>
              <a:latin typeface="Times New Roman" panose="02020603050405020304" pitchFamily="18" charset="0"/>
              <a:ea typeface="Times New Roman" panose="02020603050405020304" pitchFamily="18" charset="0"/>
            </a:endParaRPr>
          </a:p>
        </p:txBody>
      </p:sp>
      <p:sp>
        <p:nvSpPr>
          <p:cNvPr id="7" name="Título 1"/>
          <p:cNvSpPr txBox="1">
            <a:spLocks/>
          </p:cNvSpPr>
          <p:nvPr/>
        </p:nvSpPr>
        <p:spPr bwMode="auto">
          <a:xfrm>
            <a:off x="457200" y="-4181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kern="0" dirty="0" smtClean="0"/>
              <a:t>1.6 </a:t>
            </a:r>
            <a:r>
              <a:rPr lang="en-US" kern="0" dirty="0" err="1" smtClean="0"/>
              <a:t>Lenguaje</a:t>
            </a:r>
            <a:r>
              <a:rPr lang="en-US" kern="0" dirty="0" smtClean="0"/>
              <a:t> Java</a:t>
            </a:r>
            <a:endParaRPr lang="es-MX" kern="0"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19200"/>
            <a:ext cx="5867400" cy="5638800"/>
          </a:xfrm>
          <a:prstGeom prst="rect">
            <a:avLst/>
          </a:prstGeom>
        </p:spPr>
      </p:pic>
    </p:spTree>
    <p:extLst>
      <p:ext uri="{BB962C8B-B14F-4D97-AF65-F5344CB8AC3E}">
        <p14:creationId xmlns:p14="http://schemas.microsoft.com/office/powerpoint/2010/main" val="125823554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29</a:t>
            </a:fld>
            <a:endParaRPr lang="en-US" altLang="es-MX"/>
          </a:p>
        </p:txBody>
      </p:sp>
      <p:sp>
        <p:nvSpPr>
          <p:cNvPr id="6" name="Título 1"/>
          <p:cNvSpPr txBox="1">
            <a:spLocks/>
          </p:cNvSpPr>
          <p:nvPr/>
        </p:nvSpPr>
        <p:spPr bwMode="auto">
          <a:xfrm>
            <a:off x="457200" y="86587"/>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kern="0" dirty="0" smtClean="0"/>
              <a:t>1.6 </a:t>
            </a:r>
            <a:r>
              <a:rPr lang="en-US" kern="0" dirty="0" err="1" smtClean="0"/>
              <a:t>Lenguaje</a:t>
            </a:r>
            <a:r>
              <a:rPr lang="en-US" kern="0" dirty="0" smtClean="0"/>
              <a:t> Java</a:t>
            </a:r>
            <a:endParaRPr lang="es-MX" kern="0" dirty="0"/>
          </a:p>
        </p:txBody>
      </p:sp>
      <p:sp>
        <p:nvSpPr>
          <p:cNvPr id="7" name="Rectángulo 6"/>
          <p:cNvSpPr/>
          <p:nvPr/>
        </p:nvSpPr>
        <p:spPr>
          <a:xfrm>
            <a:off x="448100" y="1330927"/>
            <a:ext cx="5952699" cy="830997"/>
          </a:xfrm>
          <a:prstGeom prst="rect">
            <a:avLst/>
          </a:prstGeom>
        </p:spPr>
        <p:txBody>
          <a:bodyPr wrap="square">
            <a:spAutoFit/>
          </a:bodyPr>
          <a:lstStyle/>
          <a:p>
            <a:r>
              <a:rPr lang="es-MX" sz="2400" b="1" dirty="0">
                <a:solidFill>
                  <a:srgbClr val="000000"/>
                </a:solidFill>
                <a:latin typeface="+mj-lt"/>
              </a:rPr>
              <a:t>Entorno de Desarrollo </a:t>
            </a:r>
            <a:r>
              <a:rPr lang="es-MX" sz="2400" b="1" dirty="0" smtClean="0">
                <a:solidFill>
                  <a:srgbClr val="000000"/>
                </a:solidFill>
                <a:latin typeface="+mj-lt"/>
              </a:rPr>
              <a:t>para </a:t>
            </a:r>
            <a:r>
              <a:rPr lang="es-MX" sz="2400" b="1" dirty="0">
                <a:solidFill>
                  <a:srgbClr val="000000"/>
                </a:solidFill>
                <a:latin typeface="+mj-lt"/>
              </a:rPr>
              <a:t>Java</a:t>
            </a:r>
            <a:r>
              <a:rPr lang="es-MX" sz="2400" b="1" dirty="0">
                <a:latin typeface="+mj-lt"/>
              </a:rPr>
              <a:t> </a:t>
            </a:r>
            <a:r>
              <a:rPr lang="es-MX" sz="2400" b="1" dirty="0" smtClean="0">
                <a:latin typeface="+mj-lt"/>
              </a:rPr>
              <a:t>(IDE)</a:t>
            </a:r>
            <a:r>
              <a:rPr lang="es-MX" sz="2400" b="1" dirty="0">
                <a:latin typeface="+mj-lt"/>
              </a:rPr>
              <a:t/>
            </a:r>
            <a:br>
              <a:rPr lang="es-MX" sz="2400" b="1" dirty="0">
                <a:latin typeface="+mj-lt"/>
              </a:rPr>
            </a:br>
            <a:endParaRPr lang="es-MX" sz="2400" b="1" dirty="0">
              <a:latin typeface="+mj-lt"/>
            </a:endParaRPr>
          </a:p>
        </p:txBody>
      </p:sp>
      <p:sp>
        <p:nvSpPr>
          <p:cNvPr id="8" name="Rectángulo 7"/>
          <p:cNvSpPr/>
          <p:nvPr/>
        </p:nvSpPr>
        <p:spPr>
          <a:xfrm>
            <a:off x="228599" y="2376432"/>
            <a:ext cx="8686800" cy="2246769"/>
          </a:xfrm>
          <a:prstGeom prst="rect">
            <a:avLst/>
          </a:prstGeom>
        </p:spPr>
        <p:txBody>
          <a:bodyPr wrap="square">
            <a:spAutoFit/>
          </a:bodyPr>
          <a:lstStyle/>
          <a:p>
            <a:pPr algn="just"/>
            <a:r>
              <a:rPr lang="es-MX" sz="2000" dirty="0">
                <a:solidFill>
                  <a:srgbClr val="000000"/>
                </a:solidFill>
                <a:latin typeface="+mj-lt"/>
              </a:rPr>
              <a:t>Los </a:t>
            </a:r>
            <a:r>
              <a:rPr lang="es-MX" sz="2000" dirty="0" err="1">
                <a:solidFill>
                  <a:srgbClr val="000000"/>
                </a:solidFill>
                <a:latin typeface="+mj-lt"/>
              </a:rPr>
              <a:t>IDEs</a:t>
            </a:r>
            <a:r>
              <a:rPr lang="es-MX" sz="2000" dirty="0">
                <a:solidFill>
                  <a:srgbClr val="000000"/>
                </a:solidFill>
                <a:latin typeface="+mj-lt"/>
              </a:rPr>
              <a:t> (</a:t>
            </a:r>
            <a:r>
              <a:rPr lang="es-MX" sz="2000" i="1" dirty="0" err="1">
                <a:solidFill>
                  <a:srgbClr val="000000"/>
                </a:solidFill>
                <a:latin typeface="+mj-lt"/>
              </a:rPr>
              <a:t>Integrated</a:t>
            </a:r>
            <a:r>
              <a:rPr lang="es-MX" sz="2000" i="1" dirty="0">
                <a:solidFill>
                  <a:srgbClr val="000000"/>
                </a:solidFill>
                <a:latin typeface="+mj-lt"/>
              </a:rPr>
              <a:t> </a:t>
            </a:r>
            <a:r>
              <a:rPr lang="es-MX" sz="2000" i="1" dirty="0" err="1">
                <a:solidFill>
                  <a:srgbClr val="000000"/>
                </a:solidFill>
                <a:latin typeface="+mj-lt"/>
              </a:rPr>
              <a:t>Development</a:t>
            </a:r>
            <a:r>
              <a:rPr lang="es-MX" sz="2000" i="1" dirty="0">
                <a:solidFill>
                  <a:srgbClr val="000000"/>
                </a:solidFill>
                <a:latin typeface="+mj-lt"/>
              </a:rPr>
              <a:t> </a:t>
            </a:r>
            <a:r>
              <a:rPr lang="es-MX" sz="2000" i="1" dirty="0" err="1">
                <a:solidFill>
                  <a:srgbClr val="000000"/>
                </a:solidFill>
                <a:latin typeface="+mj-lt"/>
              </a:rPr>
              <a:t>Environment</a:t>
            </a:r>
            <a:r>
              <a:rPr lang="es-MX" sz="2000" dirty="0">
                <a:solidFill>
                  <a:srgbClr val="000000"/>
                </a:solidFill>
                <a:latin typeface="+mj-lt"/>
              </a:rPr>
              <a:t>), tal y como su nombre indica, son Entornos </a:t>
            </a:r>
            <a:r>
              <a:rPr lang="es-MX" sz="2000" dirty="0" smtClean="0">
                <a:solidFill>
                  <a:srgbClr val="000000"/>
                </a:solidFill>
                <a:latin typeface="+mj-lt"/>
              </a:rPr>
              <a:t>de Desarrollo </a:t>
            </a:r>
            <a:r>
              <a:rPr lang="es-MX" sz="2000" dirty="0">
                <a:solidFill>
                  <a:srgbClr val="000000"/>
                </a:solidFill>
                <a:latin typeface="+mj-lt"/>
              </a:rPr>
              <a:t>Integrados. En un mismo programa es posible escribir el código Java, compilarlo y </a:t>
            </a:r>
            <a:r>
              <a:rPr lang="es-MX" sz="2000" dirty="0" smtClean="0">
                <a:solidFill>
                  <a:srgbClr val="000000"/>
                </a:solidFill>
                <a:latin typeface="+mj-lt"/>
              </a:rPr>
              <a:t>ejecutarlo sin </a:t>
            </a:r>
            <a:r>
              <a:rPr lang="es-MX" sz="2000" dirty="0">
                <a:solidFill>
                  <a:srgbClr val="000000"/>
                </a:solidFill>
                <a:latin typeface="+mj-lt"/>
              </a:rPr>
              <a:t>tener que cambiar de aplicación. Estos entornos integrados permiten desarrollar las aplicaciones </a:t>
            </a:r>
            <a:r>
              <a:rPr lang="es-MX" sz="2000" dirty="0" smtClean="0">
                <a:solidFill>
                  <a:srgbClr val="000000"/>
                </a:solidFill>
                <a:latin typeface="+mj-lt"/>
              </a:rPr>
              <a:t>de forma </a:t>
            </a:r>
            <a:r>
              <a:rPr lang="es-MX" sz="2000" dirty="0">
                <a:solidFill>
                  <a:srgbClr val="000000"/>
                </a:solidFill>
                <a:latin typeface="+mj-lt"/>
              </a:rPr>
              <a:t>mucho más rápida, incorporando en muchos casos librerías con componentes ya desarrollados,</a:t>
            </a:r>
            <a:br>
              <a:rPr lang="es-MX" sz="2000" dirty="0">
                <a:solidFill>
                  <a:srgbClr val="000000"/>
                </a:solidFill>
                <a:latin typeface="+mj-lt"/>
              </a:rPr>
            </a:br>
            <a:r>
              <a:rPr lang="es-MX" sz="2000" dirty="0">
                <a:solidFill>
                  <a:srgbClr val="000000"/>
                </a:solidFill>
                <a:latin typeface="+mj-lt"/>
              </a:rPr>
              <a:t>los cuales se incorporan al proyecto o programa</a:t>
            </a:r>
            <a:r>
              <a:rPr lang="es-MX" sz="2000" dirty="0" smtClean="0">
                <a:solidFill>
                  <a:srgbClr val="000000"/>
                </a:solidFill>
                <a:latin typeface="+mj-lt"/>
              </a:rPr>
              <a:t>.</a:t>
            </a:r>
            <a:endParaRPr lang="es-MX" sz="2000" dirty="0">
              <a:latin typeface="+mj-lt"/>
            </a:endParaRPr>
          </a:p>
        </p:txBody>
      </p:sp>
      <p:sp>
        <p:nvSpPr>
          <p:cNvPr id="9" name="CuadroTexto 8"/>
          <p:cNvSpPr txBox="1"/>
          <p:nvPr/>
        </p:nvSpPr>
        <p:spPr>
          <a:xfrm>
            <a:off x="2136075" y="4868490"/>
            <a:ext cx="4871847" cy="461665"/>
          </a:xfrm>
          <a:prstGeom prst="rect">
            <a:avLst/>
          </a:prstGeom>
          <a:noFill/>
        </p:spPr>
        <p:txBody>
          <a:bodyPr wrap="none" rtlCol="0">
            <a:spAutoFit/>
          </a:bodyPr>
          <a:lstStyle/>
          <a:p>
            <a:r>
              <a:rPr lang="en-US" sz="2400" b="1" dirty="0" smtClean="0"/>
              <a:t>Eclipse IDE for Java Developers</a:t>
            </a:r>
            <a:endParaRPr lang="es-MX" sz="2400" b="1" dirty="0"/>
          </a:p>
        </p:txBody>
      </p:sp>
    </p:spTree>
    <p:extLst>
      <p:ext uri="{BB962C8B-B14F-4D97-AF65-F5344CB8AC3E}">
        <p14:creationId xmlns:p14="http://schemas.microsoft.com/office/powerpoint/2010/main" val="107575951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3</a:t>
            </a:fld>
            <a:endParaRPr lang="en-US" altLang="es-MX"/>
          </a:p>
        </p:txBody>
      </p:sp>
      <p:sp>
        <p:nvSpPr>
          <p:cNvPr id="5" name="Rectangle 4"/>
          <p:cNvSpPr txBox="1">
            <a:spLocks noChangeArrowheads="1"/>
          </p:cNvSpPr>
          <p:nvPr/>
        </p:nvSpPr>
        <p:spPr bwMode="auto">
          <a:xfrm>
            <a:off x="609600" y="6096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1.1 Introducción</a:t>
            </a:r>
            <a:endParaRPr lang="en-US" altLang="es-MX" sz="4000" b="1" kern="0" dirty="0" smtClean="0"/>
          </a:p>
        </p:txBody>
      </p:sp>
      <p:sp>
        <p:nvSpPr>
          <p:cNvPr id="6" name="CuadroTexto 5"/>
          <p:cNvSpPr txBox="1"/>
          <p:nvPr/>
        </p:nvSpPr>
        <p:spPr>
          <a:xfrm>
            <a:off x="493594" y="2590800"/>
            <a:ext cx="8229600" cy="2308324"/>
          </a:xfrm>
          <a:prstGeom prst="rect">
            <a:avLst/>
          </a:prstGeom>
          <a:noFill/>
        </p:spPr>
        <p:txBody>
          <a:bodyPr wrap="square" rtlCol="0">
            <a:spAutoFit/>
          </a:bodyPr>
          <a:lstStyle/>
          <a:p>
            <a:pPr marL="285750" indent="-285750">
              <a:buFont typeface="Arial" panose="020B0604020202020204" pitchFamily="34" charset="0"/>
              <a:buChar char="•"/>
            </a:pPr>
            <a:r>
              <a:rPr lang="es-MX" sz="2400" dirty="0" smtClean="0"/>
              <a:t>Conferencias (1-2 horas)</a:t>
            </a:r>
          </a:p>
          <a:p>
            <a:pPr marL="285750" indent="-285750">
              <a:buFont typeface="Arial" panose="020B0604020202020204" pitchFamily="34" charset="0"/>
              <a:buChar char="•"/>
            </a:pPr>
            <a:r>
              <a:rPr lang="es-MX" sz="2400" dirty="0" smtClean="0"/>
              <a:t>Clases prácticas (1 hora)</a:t>
            </a:r>
          </a:p>
          <a:p>
            <a:pPr marL="285750" indent="-285750">
              <a:buFont typeface="Arial" panose="020B0604020202020204" pitchFamily="34" charset="0"/>
              <a:buChar char="•"/>
            </a:pPr>
            <a:r>
              <a:rPr lang="es-MX" sz="2400" dirty="0" smtClean="0"/>
              <a:t>Tarea </a:t>
            </a:r>
            <a:r>
              <a:rPr lang="es-MX" sz="2400" dirty="0" err="1" smtClean="0"/>
              <a:t>extraclase</a:t>
            </a:r>
            <a:endParaRPr lang="es-MX" sz="2400" dirty="0" smtClean="0"/>
          </a:p>
          <a:p>
            <a:pPr marL="285750" indent="-285750">
              <a:buFont typeface="Arial" panose="020B0604020202020204" pitchFamily="34" charset="0"/>
              <a:buChar char="•"/>
            </a:pPr>
            <a:r>
              <a:rPr lang="es-MX" sz="2400" dirty="0" smtClean="0"/>
              <a:t>Programas y herramientas para el entorno de desarrollo</a:t>
            </a:r>
          </a:p>
          <a:p>
            <a:pPr marL="285750" indent="-285750">
              <a:buFont typeface="Arial" panose="020B0604020202020204" pitchFamily="34" charset="0"/>
              <a:buChar char="•"/>
            </a:pPr>
            <a:r>
              <a:rPr lang="es-MX" sz="2400" dirty="0" smtClean="0"/>
              <a:t>Libro de Texto</a:t>
            </a:r>
          </a:p>
          <a:p>
            <a:pPr marL="285750" indent="-285750">
              <a:buFont typeface="Arial" panose="020B0604020202020204" pitchFamily="34" charset="0"/>
              <a:buChar char="•"/>
            </a:pPr>
            <a:r>
              <a:rPr lang="es-MX" sz="2400" dirty="0" smtClean="0"/>
              <a:t>Test</a:t>
            </a:r>
            <a:endParaRPr lang="es-MX" sz="2400" dirty="0"/>
          </a:p>
        </p:txBody>
      </p:sp>
    </p:spTree>
    <p:extLst>
      <p:ext uri="{BB962C8B-B14F-4D97-AF65-F5344CB8AC3E}">
        <p14:creationId xmlns:p14="http://schemas.microsoft.com/office/powerpoint/2010/main" val="1577395227"/>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30</a:t>
            </a:fld>
            <a:endParaRPr lang="en-US" altLang="es-MX"/>
          </a:p>
        </p:txBody>
      </p:sp>
      <p:sp>
        <p:nvSpPr>
          <p:cNvPr id="6" name="Título 1"/>
          <p:cNvSpPr txBox="1">
            <a:spLocks/>
          </p:cNvSpPr>
          <p:nvPr/>
        </p:nvSpPr>
        <p:spPr bwMode="auto">
          <a:xfrm>
            <a:off x="457200" y="86587"/>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kern="0" dirty="0" smtClean="0"/>
              <a:t>1.6 </a:t>
            </a:r>
            <a:r>
              <a:rPr lang="en-US" kern="0" dirty="0" err="1" smtClean="0"/>
              <a:t>Lenguaje</a:t>
            </a:r>
            <a:r>
              <a:rPr lang="en-US" kern="0" dirty="0" smtClean="0"/>
              <a:t> Java</a:t>
            </a:r>
            <a:endParaRPr lang="es-MX" kern="0" dirty="0"/>
          </a:p>
        </p:txBody>
      </p:sp>
      <p:sp>
        <p:nvSpPr>
          <p:cNvPr id="7" name="CuadroTexto 6"/>
          <p:cNvSpPr txBox="1"/>
          <p:nvPr/>
        </p:nvSpPr>
        <p:spPr>
          <a:xfrm>
            <a:off x="479946" y="1296128"/>
            <a:ext cx="3384260" cy="461665"/>
          </a:xfrm>
          <a:prstGeom prst="rect">
            <a:avLst/>
          </a:prstGeom>
          <a:noFill/>
        </p:spPr>
        <p:txBody>
          <a:bodyPr wrap="none" rtlCol="0">
            <a:spAutoFit/>
          </a:bodyPr>
          <a:lstStyle/>
          <a:p>
            <a:r>
              <a:rPr lang="en-US" sz="2400" b="1" dirty="0" smtClean="0"/>
              <a:t>Java Development Kit</a:t>
            </a:r>
            <a:endParaRPr lang="es-MX" sz="2400" b="1" dirty="0"/>
          </a:p>
        </p:txBody>
      </p:sp>
      <p:sp>
        <p:nvSpPr>
          <p:cNvPr id="8" name="Rectángulo 7"/>
          <p:cNvSpPr/>
          <p:nvPr/>
        </p:nvSpPr>
        <p:spPr>
          <a:xfrm>
            <a:off x="457200" y="1757793"/>
            <a:ext cx="8331958" cy="3785652"/>
          </a:xfrm>
          <a:prstGeom prst="rect">
            <a:avLst/>
          </a:prstGeom>
        </p:spPr>
        <p:txBody>
          <a:bodyPr wrap="square">
            <a:spAutoFit/>
          </a:bodyPr>
          <a:lstStyle/>
          <a:p>
            <a:pPr algn="just"/>
            <a:r>
              <a:rPr lang="es-MX" sz="2400" dirty="0">
                <a:solidFill>
                  <a:srgbClr val="000000"/>
                </a:solidFill>
                <a:latin typeface="+mj-lt"/>
              </a:rPr>
              <a:t>Se trata de un conjunto </a:t>
            </a:r>
            <a:r>
              <a:rPr lang="es-MX" sz="2400" dirty="0" smtClean="0">
                <a:solidFill>
                  <a:srgbClr val="000000"/>
                </a:solidFill>
                <a:latin typeface="+mj-lt"/>
              </a:rPr>
              <a:t>de programas </a:t>
            </a:r>
            <a:r>
              <a:rPr lang="es-MX" sz="2400" dirty="0">
                <a:solidFill>
                  <a:srgbClr val="000000"/>
                </a:solidFill>
                <a:latin typeface="+mj-lt"/>
              </a:rPr>
              <a:t>y librerías que permiten desarrollar, compilar y ejecutar programas en Java. </a:t>
            </a:r>
            <a:r>
              <a:rPr lang="es-MX" sz="2400" dirty="0" smtClean="0">
                <a:solidFill>
                  <a:srgbClr val="000000"/>
                </a:solidFill>
                <a:latin typeface="+mj-lt"/>
              </a:rPr>
              <a:t>Incorpora además </a:t>
            </a:r>
            <a:r>
              <a:rPr lang="es-MX" sz="2400" dirty="0">
                <a:solidFill>
                  <a:srgbClr val="000000"/>
                </a:solidFill>
                <a:latin typeface="+mj-lt"/>
              </a:rPr>
              <a:t>la posibilidad de ejecutar parcialmente el programa, deteniendo la ejecución en el </a:t>
            </a:r>
            <a:r>
              <a:rPr lang="es-MX" sz="2400" dirty="0" smtClean="0">
                <a:solidFill>
                  <a:srgbClr val="000000"/>
                </a:solidFill>
                <a:latin typeface="+mj-lt"/>
              </a:rPr>
              <a:t>punto deseado </a:t>
            </a:r>
            <a:r>
              <a:rPr lang="es-MX" sz="2400" dirty="0">
                <a:solidFill>
                  <a:srgbClr val="000000"/>
                </a:solidFill>
                <a:latin typeface="+mj-lt"/>
              </a:rPr>
              <a:t>y estudiando en cada momento el valor de cada una de las variables (con el </a:t>
            </a:r>
            <a:r>
              <a:rPr lang="es-MX" sz="2400" dirty="0" smtClean="0">
                <a:solidFill>
                  <a:srgbClr val="000000"/>
                </a:solidFill>
                <a:latin typeface="+mj-lt"/>
              </a:rPr>
              <a:t>denominado </a:t>
            </a:r>
            <a:r>
              <a:rPr lang="es-MX" sz="2400" dirty="0" err="1" smtClean="0">
                <a:solidFill>
                  <a:srgbClr val="000000"/>
                </a:solidFill>
                <a:latin typeface="+mj-lt"/>
              </a:rPr>
              <a:t>Debugger</a:t>
            </a:r>
            <a:r>
              <a:rPr lang="es-MX" sz="2400" dirty="0" smtClean="0">
                <a:solidFill>
                  <a:srgbClr val="000000"/>
                </a:solidFill>
                <a:latin typeface="+mj-lt"/>
              </a:rPr>
              <a:t>).</a:t>
            </a:r>
          </a:p>
          <a:p>
            <a:pPr algn="just"/>
            <a:endParaRPr lang="es-MX" sz="2400" dirty="0">
              <a:solidFill>
                <a:srgbClr val="000000"/>
              </a:solidFill>
              <a:latin typeface="+mj-lt"/>
            </a:endParaRPr>
          </a:p>
          <a:p>
            <a:pPr algn="just"/>
            <a:r>
              <a:rPr lang="es-MX" sz="2400" dirty="0" smtClean="0">
                <a:solidFill>
                  <a:srgbClr val="000000"/>
                </a:solidFill>
                <a:latin typeface="+mj-lt"/>
              </a:rPr>
              <a:t>Existe </a:t>
            </a:r>
            <a:r>
              <a:rPr lang="es-MX" sz="2400" dirty="0">
                <a:solidFill>
                  <a:srgbClr val="000000"/>
                </a:solidFill>
                <a:latin typeface="+mj-lt"/>
              </a:rPr>
              <a:t>también una versión reducida del JDK, denominada JRE (</a:t>
            </a:r>
            <a:r>
              <a:rPr lang="es-MX" sz="2400" b="1" dirty="0">
                <a:solidFill>
                  <a:srgbClr val="000000"/>
                </a:solidFill>
                <a:latin typeface="+mj-lt"/>
              </a:rPr>
              <a:t>Java </a:t>
            </a:r>
            <a:r>
              <a:rPr lang="es-MX" sz="2400" b="1" dirty="0" err="1">
                <a:solidFill>
                  <a:srgbClr val="000000"/>
                </a:solidFill>
                <a:latin typeface="+mj-lt"/>
              </a:rPr>
              <a:t>Runtime</a:t>
            </a:r>
            <a:r>
              <a:rPr lang="es-MX" sz="2400" b="1" dirty="0">
                <a:solidFill>
                  <a:srgbClr val="000000"/>
                </a:solidFill>
                <a:latin typeface="+mj-lt"/>
              </a:rPr>
              <a:t> </a:t>
            </a:r>
            <a:r>
              <a:rPr lang="es-MX" sz="2400" b="1" dirty="0" err="1" smtClean="0">
                <a:solidFill>
                  <a:srgbClr val="000000"/>
                </a:solidFill>
                <a:latin typeface="+mj-lt"/>
              </a:rPr>
              <a:t>Environment</a:t>
            </a:r>
            <a:r>
              <a:rPr lang="es-MX" sz="2400" dirty="0" smtClean="0">
                <a:solidFill>
                  <a:srgbClr val="000000"/>
                </a:solidFill>
                <a:latin typeface="+mj-lt"/>
              </a:rPr>
              <a:t>) destinada </a:t>
            </a:r>
            <a:r>
              <a:rPr lang="es-MX" sz="2400" dirty="0">
                <a:solidFill>
                  <a:srgbClr val="000000"/>
                </a:solidFill>
                <a:latin typeface="+mj-lt"/>
              </a:rPr>
              <a:t>únicamente a ejecutar código Java (no permite compilar).</a:t>
            </a:r>
            <a:r>
              <a:rPr lang="es-MX" sz="2400" dirty="0">
                <a:latin typeface="+mj-lt"/>
              </a:rPr>
              <a:t> </a:t>
            </a:r>
          </a:p>
        </p:txBody>
      </p:sp>
      <p:sp>
        <p:nvSpPr>
          <p:cNvPr id="9" name="CuadroTexto 8"/>
          <p:cNvSpPr txBox="1"/>
          <p:nvPr/>
        </p:nvSpPr>
        <p:spPr>
          <a:xfrm>
            <a:off x="6621555" y="6048345"/>
            <a:ext cx="2065245" cy="400110"/>
          </a:xfrm>
          <a:prstGeom prst="rect">
            <a:avLst/>
          </a:prstGeom>
          <a:noFill/>
        </p:spPr>
        <p:txBody>
          <a:bodyPr wrap="none" rtlCol="0">
            <a:spAutoFit/>
          </a:bodyPr>
          <a:lstStyle/>
          <a:p>
            <a:r>
              <a:rPr lang="en-US" sz="2000" b="1" dirty="0" err="1" smtClean="0"/>
              <a:t>Ver</a:t>
            </a:r>
            <a:r>
              <a:rPr lang="en-US" sz="2000" b="1" dirty="0" smtClean="0"/>
              <a:t> </a:t>
            </a:r>
            <a:r>
              <a:rPr lang="en-US" sz="2000" b="1" dirty="0" err="1" smtClean="0"/>
              <a:t>Programas</a:t>
            </a:r>
            <a:r>
              <a:rPr lang="en-US" sz="2000" b="1" dirty="0" smtClean="0"/>
              <a:t>.</a:t>
            </a:r>
            <a:endParaRPr lang="es-MX" sz="2000" b="1" dirty="0"/>
          </a:p>
        </p:txBody>
      </p:sp>
    </p:spTree>
    <p:extLst>
      <p:ext uri="{BB962C8B-B14F-4D97-AF65-F5344CB8AC3E}">
        <p14:creationId xmlns:p14="http://schemas.microsoft.com/office/powerpoint/2010/main" val="115723988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31</a:t>
            </a:fld>
            <a:endParaRPr lang="en-US" altLang="es-MX"/>
          </a:p>
        </p:txBody>
      </p:sp>
      <p:sp>
        <p:nvSpPr>
          <p:cNvPr id="6" name="Título 1"/>
          <p:cNvSpPr txBox="1">
            <a:spLocks/>
          </p:cNvSpPr>
          <p:nvPr/>
        </p:nvSpPr>
        <p:spPr bwMode="auto">
          <a:xfrm>
            <a:off x="457200" y="68389"/>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sz="4000" b="1" kern="0" dirty="0" smtClean="0"/>
              <a:t>1.7 </a:t>
            </a:r>
            <a:r>
              <a:rPr lang="es-ES_tradnl" sz="4000" b="1" dirty="0">
                <a:ea typeface="Times New Roman" panose="02020603050405020304" pitchFamily="18" charset="0"/>
              </a:rPr>
              <a:t>Elementos básicos de </a:t>
            </a:r>
            <a:r>
              <a:rPr lang="es-ES_tradnl" sz="4000" b="1" dirty="0" smtClean="0">
                <a:ea typeface="Times New Roman" panose="02020603050405020304" pitchFamily="18" charset="0"/>
              </a:rPr>
              <a:t>Java</a:t>
            </a:r>
            <a:endParaRPr lang="es-MX" sz="4000" b="1" dirty="0">
              <a:ea typeface="Times New Roman" panose="02020603050405020304" pitchFamily="18" charset="0"/>
            </a:endParaRPr>
          </a:p>
        </p:txBody>
      </p:sp>
      <p:sp>
        <p:nvSpPr>
          <p:cNvPr id="8" name="Rectángulo 7"/>
          <p:cNvSpPr/>
          <p:nvPr/>
        </p:nvSpPr>
        <p:spPr>
          <a:xfrm>
            <a:off x="419100" y="1283800"/>
            <a:ext cx="8267700" cy="5401479"/>
          </a:xfrm>
          <a:prstGeom prst="rect">
            <a:avLst/>
          </a:prstGeom>
        </p:spPr>
        <p:txBody>
          <a:bodyPr wrap="square">
            <a:spAutoFit/>
          </a:bodyPr>
          <a:lstStyle/>
          <a:p>
            <a:pPr algn="just">
              <a:spcBef>
                <a:spcPts val="600"/>
              </a:spcBef>
              <a:spcAft>
                <a:spcPts val="0"/>
              </a:spcAft>
            </a:pPr>
            <a:r>
              <a:rPr lang="es-ES_tradnl" sz="2000" b="1" dirty="0" smtClean="0">
                <a:latin typeface="+mj-lt"/>
                <a:ea typeface="Times New Roman" panose="02020603050405020304" pitchFamily="18" charset="0"/>
              </a:rPr>
              <a:t>Comentarios:</a:t>
            </a:r>
            <a:endParaRPr lang="es-MX" sz="2000" b="1" dirty="0" smtClean="0">
              <a:latin typeface="+mj-lt"/>
              <a:ea typeface="Times New Roman" panose="02020603050405020304" pitchFamily="18" charset="0"/>
            </a:endParaRPr>
          </a:p>
          <a:p>
            <a:pPr algn="just">
              <a:spcBef>
                <a:spcPts val="600"/>
              </a:spcBef>
              <a:spcAft>
                <a:spcPts val="0"/>
              </a:spcAft>
            </a:pPr>
            <a:r>
              <a:rPr lang="es-ES_tradnl" sz="2000" dirty="0" smtClean="0">
                <a:latin typeface="+mj-lt"/>
                <a:ea typeface="Times New Roman" panose="02020603050405020304" pitchFamily="18" charset="0"/>
              </a:rPr>
              <a:t>Los </a:t>
            </a:r>
            <a:r>
              <a:rPr lang="es-ES_tradnl" sz="2000" dirty="0">
                <a:latin typeface="+mj-lt"/>
                <a:ea typeface="Times New Roman" panose="02020603050405020304" pitchFamily="18" charset="0"/>
              </a:rPr>
              <a:t>comentarios son elementos que se utilizan en los programas para describir, documentar lo que se está haciendo, no juegan ningún papel en  la </a:t>
            </a:r>
            <a:r>
              <a:rPr lang="es-ES_tradnl" sz="2000" dirty="0" smtClean="0">
                <a:latin typeface="+mj-lt"/>
                <a:ea typeface="Times New Roman" panose="02020603050405020304" pitchFamily="18" charset="0"/>
              </a:rPr>
              <a:t>ejecución.</a:t>
            </a:r>
            <a:endParaRPr lang="es-MX" sz="2000" dirty="0" smtClean="0">
              <a:latin typeface="+mj-lt"/>
              <a:ea typeface="Times New Roman" panose="02020603050405020304" pitchFamily="18" charset="0"/>
            </a:endParaRPr>
          </a:p>
          <a:p>
            <a:pPr algn="just">
              <a:spcBef>
                <a:spcPts val="600"/>
              </a:spcBef>
              <a:spcAft>
                <a:spcPts val="0"/>
              </a:spcAft>
            </a:pPr>
            <a:r>
              <a:rPr lang="es-ES_tradnl" sz="2000" dirty="0" smtClean="0">
                <a:latin typeface="+mj-lt"/>
                <a:ea typeface="Times New Roman" panose="02020603050405020304" pitchFamily="18" charset="0"/>
              </a:rPr>
              <a:t>En </a:t>
            </a:r>
            <a:r>
              <a:rPr lang="es-ES_tradnl" sz="2000" dirty="0">
                <a:latin typeface="+mj-lt"/>
                <a:ea typeface="Times New Roman" panose="02020603050405020304" pitchFamily="18" charset="0"/>
              </a:rPr>
              <a:t>Java hay tres tipos de </a:t>
            </a:r>
            <a:r>
              <a:rPr lang="es-ES_tradnl" sz="2000" dirty="0" smtClean="0">
                <a:latin typeface="+mj-lt"/>
                <a:ea typeface="Times New Roman" panose="02020603050405020304" pitchFamily="18" charset="0"/>
              </a:rPr>
              <a:t>comentarios:</a:t>
            </a:r>
            <a:endParaRPr lang="es-MX" dirty="0" smtClean="0">
              <a:latin typeface="+mj-lt"/>
              <a:ea typeface="Times New Roman" panose="02020603050405020304" pitchFamily="18" charset="0"/>
            </a:endParaRPr>
          </a:p>
          <a:p>
            <a:pPr marL="685800">
              <a:spcBef>
                <a:spcPts val="600"/>
              </a:spcBef>
              <a:spcAft>
                <a:spcPts val="0"/>
              </a:spcAft>
            </a:pPr>
            <a:r>
              <a:rPr lang="es-ES_tradnl" sz="2000" dirty="0" smtClean="0">
                <a:latin typeface="+mj-lt"/>
                <a:ea typeface="Times New Roman" panose="02020603050405020304" pitchFamily="18" charset="0"/>
              </a:rPr>
              <a:t>a)        // comentarios para una sola línea</a:t>
            </a:r>
            <a:endParaRPr lang="es-MX" dirty="0" smtClean="0">
              <a:latin typeface="+mj-lt"/>
              <a:ea typeface="Times New Roman" panose="02020603050405020304" pitchFamily="18" charset="0"/>
            </a:endParaRPr>
          </a:p>
          <a:p>
            <a:pPr marL="685800">
              <a:spcBef>
                <a:spcPts val="600"/>
              </a:spcBef>
              <a:spcAft>
                <a:spcPts val="0"/>
              </a:spcAft>
            </a:pPr>
            <a:r>
              <a:rPr lang="es-ES_tradnl" sz="2000" dirty="0" smtClean="0">
                <a:latin typeface="+mj-lt"/>
                <a:ea typeface="Times New Roman" panose="02020603050405020304" pitchFamily="18" charset="0"/>
              </a:rPr>
              <a:t>b)        /* comentarios de una o</a:t>
            </a:r>
            <a:endParaRPr lang="es-MX" dirty="0" smtClean="0">
              <a:latin typeface="+mj-lt"/>
              <a:ea typeface="Times New Roman" panose="02020603050405020304" pitchFamily="18" charset="0"/>
            </a:endParaRPr>
          </a:p>
          <a:p>
            <a:pPr marL="685800">
              <a:spcBef>
                <a:spcPts val="600"/>
              </a:spcBef>
              <a:spcAft>
                <a:spcPts val="0"/>
              </a:spcAft>
            </a:pPr>
            <a:r>
              <a:rPr lang="es-ES_tradnl" sz="2000" dirty="0" smtClean="0">
                <a:latin typeface="+mj-lt"/>
                <a:ea typeface="Times New Roman" panose="02020603050405020304" pitchFamily="18" charset="0"/>
              </a:rPr>
              <a:t>            	más </a:t>
            </a:r>
            <a:r>
              <a:rPr lang="es-ES_tradnl" sz="2000" dirty="0">
                <a:latin typeface="+mj-lt"/>
                <a:ea typeface="Times New Roman" panose="02020603050405020304" pitchFamily="18" charset="0"/>
              </a:rPr>
              <a:t>líneas</a:t>
            </a:r>
            <a:endParaRPr lang="es-MX" dirty="0">
              <a:latin typeface="+mj-lt"/>
              <a:ea typeface="Times New Roman" panose="02020603050405020304" pitchFamily="18" charset="0"/>
            </a:endParaRPr>
          </a:p>
          <a:p>
            <a:pPr marL="457200">
              <a:spcBef>
                <a:spcPts val="600"/>
              </a:spcBef>
              <a:spcAft>
                <a:spcPts val="0"/>
              </a:spcAft>
            </a:pPr>
            <a:r>
              <a:rPr lang="es-ES_tradnl" sz="2000" dirty="0">
                <a:latin typeface="+mj-lt"/>
                <a:ea typeface="Times New Roman" panose="02020603050405020304" pitchFamily="18" charset="0"/>
              </a:rPr>
              <a:t>              </a:t>
            </a:r>
            <a:r>
              <a:rPr lang="es-ES_tradnl" sz="2000" dirty="0" smtClean="0">
                <a:latin typeface="+mj-lt"/>
                <a:ea typeface="Times New Roman" panose="02020603050405020304" pitchFamily="18" charset="0"/>
              </a:rPr>
              <a:t>  */</a:t>
            </a:r>
            <a:endParaRPr lang="es-MX" sz="2000" dirty="0" smtClean="0">
              <a:latin typeface="+mj-lt"/>
              <a:ea typeface="Times New Roman" panose="02020603050405020304" pitchFamily="18" charset="0"/>
            </a:endParaRPr>
          </a:p>
          <a:p>
            <a:pPr marL="457200">
              <a:spcBef>
                <a:spcPts val="600"/>
              </a:spcBef>
              <a:spcAft>
                <a:spcPts val="0"/>
              </a:spcAft>
            </a:pPr>
            <a:r>
              <a:rPr lang="es-ES_tradnl" sz="2000" dirty="0" smtClean="0">
                <a:latin typeface="+mj-lt"/>
                <a:ea typeface="Times New Roman" panose="02020603050405020304" pitchFamily="18" charset="0"/>
              </a:rPr>
              <a:t>     c)    /** comentario de documentación, de una o más líneas</a:t>
            </a:r>
            <a:endParaRPr lang="es-MX" sz="2000" dirty="0" smtClean="0">
              <a:latin typeface="+mj-lt"/>
              <a:ea typeface="Times New Roman" panose="02020603050405020304" pitchFamily="18" charset="0"/>
            </a:endParaRPr>
          </a:p>
          <a:p>
            <a:pPr marL="457200">
              <a:spcBef>
                <a:spcPts val="600"/>
              </a:spcBef>
              <a:spcAft>
                <a:spcPts val="0"/>
              </a:spcAft>
            </a:pPr>
            <a:r>
              <a:rPr lang="es-ES_tradnl" sz="2000" dirty="0" smtClean="0">
                <a:latin typeface="+mj-lt"/>
                <a:ea typeface="Times New Roman" panose="02020603050405020304" pitchFamily="18" charset="0"/>
              </a:rPr>
              <a:t>            */</a:t>
            </a:r>
            <a:endParaRPr lang="es-MX" sz="2000" dirty="0">
              <a:latin typeface="+mj-lt"/>
              <a:ea typeface="Times New Roman" panose="02020603050405020304" pitchFamily="18" charset="0"/>
            </a:endParaRPr>
          </a:p>
          <a:p>
            <a:pPr marL="457200">
              <a:spcBef>
                <a:spcPts val="600"/>
              </a:spcBef>
              <a:spcAft>
                <a:spcPts val="0"/>
              </a:spcAft>
            </a:pPr>
            <a:r>
              <a:rPr lang="es-ES_tradnl" sz="2000" dirty="0" smtClean="0">
                <a:latin typeface="+mj-lt"/>
                <a:ea typeface="Times New Roman" panose="02020603050405020304" pitchFamily="18" charset="0"/>
              </a:rPr>
              <a:t>Es </a:t>
            </a:r>
            <a:r>
              <a:rPr lang="es-ES_tradnl" sz="2000" dirty="0">
                <a:latin typeface="+mj-lt"/>
                <a:ea typeface="Times New Roman" panose="02020603050405020304" pitchFamily="18" charset="0"/>
              </a:rPr>
              <a:t>muy importante tener como práctica incluir comentarios en los programas de manera de documentarlos para luego saber uno mismo qué quiso hacer, significado de las variables, explicación de algún proceso complicado, etc.</a:t>
            </a:r>
            <a:endParaRPr lang="es-MX" sz="2000" dirty="0">
              <a:effectLst/>
              <a:latin typeface="+mj-lt"/>
              <a:ea typeface="Times New Roman" panose="02020603050405020304" pitchFamily="18" charset="0"/>
            </a:endParaRPr>
          </a:p>
        </p:txBody>
      </p:sp>
    </p:spTree>
    <p:extLst>
      <p:ext uri="{BB962C8B-B14F-4D97-AF65-F5344CB8AC3E}">
        <p14:creationId xmlns:p14="http://schemas.microsoft.com/office/powerpoint/2010/main" val="395718448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32</a:t>
            </a:fld>
            <a:endParaRPr lang="en-US" altLang="es-MX"/>
          </a:p>
        </p:txBody>
      </p:sp>
      <p:sp>
        <p:nvSpPr>
          <p:cNvPr id="6" name="Título 1"/>
          <p:cNvSpPr txBox="1">
            <a:spLocks/>
          </p:cNvSpPr>
          <p:nvPr/>
        </p:nvSpPr>
        <p:spPr bwMode="auto">
          <a:xfrm>
            <a:off x="567519"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sz="4000" b="1" kern="0" dirty="0" smtClean="0"/>
              <a:t>1.7 </a:t>
            </a:r>
            <a:r>
              <a:rPr lang="es-ES_tradnl" sz="4000" b="1" dirty="0">
                <a:ea typeface="Times New Roman" panose="02020603050405020304" pitchFamily="18" charset="0"/>
              </a:rPr>
              <a:t>Elementos básicos de </a:t>
            </a:r>
            <a:r>
              <a:rPr lang="es-ES_tradnl" sz="4000" b="1" dirty="0" smtClean="0">
                <a:ea typeface="Times New Roman" panose="02020603050405020304" pitchFamily="18" charset="0"/>
              </a:rPr>
              <a:t>Java</a:t>
            </a:r>
            <a:endParaRPr lang="es-MX" sz="4000" b="1" dirty="0">
              <a:ea typeface="Times New Roman" panose="02020603050405020304" pitchFamily="18" charset="0"/>
            </a:endParaRPr>
          </a:p>
        </p:txBody>
      </p:sp>
      <p:sp>
        <p:nvSpPr>
          <p:cNvPr id="7" name="Rectángulo 6"/>
          <p:cNvSpPr/>
          <p:nvPr/>
        </p:nvSpPr>
        <p:spPr>
          <a:xfrm>
            <a:off x="0" y="1119246"/>
            <a:ext cx="8686800" cy="5724644"/>
          </a:xfrm>
          <a:prstGeom prst="rect">
            <a:avLst/>
          </a:prstGeom>
        </p:spPr>
        <p:txBody>
          <a:bodyPr wrap="square">
            <a:spAutoFit/>
          </a:bodyPr>
          <a:lstStyle/>
          <a:p>
            <a:pPr>
              <a:spcBef>
                <a:spcPts val="600"/>
              </a:spcBef>
              <a:spcAft>
                <a:spcPts val="0"/>
              </a:spcAft>
            </a:pPr>
            <a:r>
              <a:rPr lang="es-ES_tradnl" b="1" dirty="0">
                <a:latin typeface="+mj-lt"/>
                <a:ea typeface="Times New Roman" panose="02020603050405020304" pitchFamily="18" charset="0"/>
              </a:rPr>
              <a:t> </a:t>
            </a:r>
            <a:r>
              <a:rPr lang="es-ES_tradnl" b="1" dirty="0" smtClean="0">
                <a:latin typeface="+mj-lt"/>
                <a:ea typeface="Times New Roman" panose="02020603050405020304" pitchFamily="18" charset="0"/>
              </a:rPr>
              <a:t>      Identificadores</a:t>
            </a:r>
            <a:endParaRPr lang="es-MX" b="1" dirty="0">
              <a:latin typeface="+mj-lt"/>
              <a:ea typeface="Times New Roman" panose="02020603050405020304" pitchFamily="18" charset="0"/>
            </a:endParaRPr>
          </a:p>
          <a:p>
            <a:pPr marL="457200">
              <a:spcBef>
                <a:spcPts val="600"/>
              </a:spcBef>
              <a:spcAft>
                <a:spcPts val="0"/>
              </a:spcAft>
            </a:pPr>
            <a:r>
              <a:rPr lang="es-ES_tradnl" dirty="0">
                <a:latin typeface="+mj-lt"/>
                <a:ea typeface="Times New Roman" panose="02020603050405020304" pitchFamily="18" charset="0"/>
              </a:rPr>
              <a:t>Los identificadores sirven para </a:t>
            </a:r>
            <a:r>
              <a:rPr lang="es-ES_tradnl" b="1" dirty="0">
                <a:latin typeface="+mj-lt"/>
                <a:ea typeface="Times New Roman" panose="02020603050405020304" pitchFamily="18" charset="0"/>
              </a:rPr>
              <a:t>nombrar </a:t>
            </a:r>
            <a:r>
              <a:rPr lang="es-ES_tradnl" dirty="0">
                <a:latin typeface="+mj-lt"/>
                <a:ea typeface="Times New Roman" panose="02020603050405020304" pitchFamily="18" charset="0"/>
              </a:rPr>
              <a:t>todos los elementos del lenguaje: clases, atributos, métodos, variables, etc.</a:t>
            </a:r>
            <a:endParaRPr lang="es-MX" dirty="0">
              <a:latin typeface="+mj-lt"/>
              <a:ea typeface="Times New Roman" panose="02020603050405020304" pitchFamily="18" charset="0"/>
            </a:endParaRPr>
          </a:p>
          <a:p>
            <a:pPr marL="457200">
              <a:spcBef>
                <a:spcPts val="600"/>
              </a:spcBef>
              <a:spcAft>
                <a:spcPts val="0"/>
              </a:spcAft>
            </a:pPr>
            <a:r>
              <a:rPr lang="es-ES_tradnl" dirty="0">
                <a:latin typeface="+mj-lt"/>
                <a:ea typeface="Times New Roman" panose="02020603050405020304" pitchFamily="18" charset="0"/>
              </a:rPr>
              <a:t>En Java, un identificador comienza con una </a:t>
            </a:r>
            <a:r>
              <a:rPr lang="es-ES_tradnl" dirty="0" smtClean="0">
                <a:latin typeface="+mj-lt"/>
                <a:ea typeface="Times New Roman" panose="02020603050405020304" pitchFamily="18" charset="0"/>
              </a:rPr>
              <a:t>letra, </a:t>
            </a:r>
            <a:r>
              <a:rPr lang="es-ES_tradnl" dirty="0">
                <a:latin typeface="+mj-lt"/>
                <a:ea typeface="Times New Roman" panose="02020603050405020304" pitchFamily="18" charset="0"/>
              </a:rPr>
              <a:t>un subrayado (_) o un símbolo de dólar ($). Los siguientes caracteres pueden ser letras, dígitos o subrayado. </a:t>
            </a:r>
            <a:r>
              <a:rPr lang="es-ES_tradnl" b="1" dirty="0">
                <a:latin typeface="+mj-lt"/>
                <a:ea typeface="Times New Roman" panose="02020603050405020304" pitchFamily="18" charset="0"/>
              </a:rPr>
              <a:t>Se distinguen las mayúsculas de las minúsculas</a:t>
            </a:r>
            <a:r>
              <a:rPr lang="es-ES_tradnl" dirty="0">
                <a:latin typeface="+mj-lt"/>
                <a:ea typeface="Times New Roman" panose="02020603050405020304" pitchFamily="18" charset="0"/>
              </a:rPr>
              <a:t> y no hay longitud máxima.</a:t>
            </a:r>
            <a:endParaRPr lang="es-MX" dirty="0">
              <a:latin typeface="+mj-lt"/>
              <a:ea typeface="Times New Roman" panose="02020603050405020304" pitchFamily="18" charset="0"/>
            </a:endParaRPr>
          </a:p>
          <a:p>
            <a:pPr marL="457200">
              <a:spcBef>
                <a:spcPts val="600"/>
              </a:spcBef>
              <a:spcAft>
                <a:spcPts val="0"/>
              </a:spcAft>
            </a:pPr>
            <a:r>
              <a:rPr lang="es-ES_tradnl" b="1" dirty="0" smtClean="0">
                <a:latin typeface="+mj-lt"/>
                <a:ea typeface="Times New Roman" panose="02020603050405020304" pitchFamily="18" charset="0"/>
              </a:rPr>
              <a:t>Son </a:t>
            </a:r>
            <a:r>
              <a:rPr lang="es-ES_tradnl" b="1" dirty="0">
                <a:latin typeface="+mj-lt"/>
                <a:ea typeface="Times New Roman" panose="02020603050405020304" pitchFamily="18" charset="0"/>
              </a:rPr>
              <a:t>identificadores válidos:</a:t>
            </a:r>
            <a:endParaRPr lang="es-MX" b="1" dirty="0">
              <a:latin typeface="+mj-lt"/>
              <a:ea typeface="Times New Roman" panose="02020603050405020304" pitchFamily="18" charset="0"/>
            </a:endParaRPr>
          </a:p>
          <a:p>
            <a:pPr marL="914400">
              <a:spcBef>
                <a:spcPts val="600"/>
              </a:spcBef>
              <a:spcAft>
                <a:spcPts val="0"/>
              </a:spcAft>
            </a:pPr>
            <a:r>
              <a:rPr lang="es-ES_tradnl" dirty="0">
                <a:latin typeface="+mj-lt"/>
                <a:ea typeface="Times New Roman" panose="02020603050405020304" pitchFamily="18" charset="0"/>
              </a:rPr>
              <a:t>largo</a:t>
            </a:r>
            <a:endParaRPr lang="es-MX" dirty="0">
              <a:latin typeface="+mj-lt"/>
              <a:ea typeface="Times New Roman" panose="02020603050405020304" pitchFamily="18" charset="0"/>
            </a:endParaRPr>
          </a:p>
          <a:p>
            <a:pPr marL="914400">
              <a:spcBef>
                <a:spcPts val="600"/>
              </a:spcBef>
              <a:spcAft>
                <a:spcPts val="0"/>
              </a:spcAft>
            </a:pPr>
            <a:r>
              <a:rPr lang="es-ES_tradnl" dirty="0">
                <a:latin typeface="+mj-lt"/>
                <a:ea typeface="Times New Roman" panose="02020603050405020304" pitchFamily="18" charset="0"/>
              </a:rPr>
              <a:t>velocidad</a:t>
            </a:r>
            <a:endParaRPr lang="es-MX" dirty="0">
              <a:latin typeface="+mj-lt"/>
              <a:ea typeface="Times New Roman" panose="02020603050405020304" pitchFamily="18" charset="0"/>
            </a:endParaRPr>
          </a:p>
          <a:p>
            <a:pPr marL="914400">
              <a:spcBef>
                <a:spcPts val="600"/>
              </a:spcBef>
              <a:spcAft>
                <a:spcPts val="0"/>
              </a:spcAft>
            </a:pPr>
            <a:r>
              <a:rPr lang="es-ES_tradnl" dirty="0" err="1">
                <a:latin typeface="+mj-lt"/>
                <a:ea typeface="Times New Roman" panose="02020603050405020304" pitchFamily="18" charset="0"/>
              </a:rPr>
              <a:t>velocidadMovil</a:t>
            </a:r>
            <a:endParaRPr lang="es-MX" dirty="0">
              <a:latin typeface="+mj-lt"/>
              <a:ea typeface="Times New Roman" panose="02020603050405020304" pitchFamily="18" charset="0"/>
            </a:endParaRPr>
          </a:p>
          <a:p>
            <a:pPr marL="914400">
              <a:spcBef>
                <a:spcPts val="600"/>
              </a:spcBef>
              <a:spcAft>
                <a:spcPts val="0"/>
              </a:spcAft>
            </a:pPr>
            <a:r>
              <a:rPr lang="es-ES_tradnl" dirty="0">
                <a:latin typeface="+mj-lt"/>
                <a:ea typeface="Times New Roman" panose="02020603050405020304" pitchFamily="18" charset="0"/>
              </a:rPr>
              <a:t>_vel1</a:t>
            </a:r>
            <a:endParaRPr lang="es-MX" dirty="0">
              <a:latin typeface="+mj-lt"/>
              <a:ea typeface="Times New Roman" panose="02020603050405020304" pitchFamily="18" charset="0"/>
            </a:endParaRPr>
          </a:p>
          <a:p>
            <a:pPr marL="914400">
              <a:spcBef>
                <a:spcPts val="600"/>
              </a:spcBef>
              <a:spcAft>
                <a:spcPts val="0"/>
              </a:spcAft>
            </a:pPr>
            <a:r>
              <a:rPr lang="es-ES_tradnl" dirty="0">
                <a:latin typeface="+mj-lt"/>
                <a:ea typeface="Times New Roman" panose="02020603050405020304" pitchFamily="18" charset="0"/>
              </a:rPr>
              <a:t>$vel2</a:t>
            </a:r>
            <a:endParaRPr lang="es-MX" dirty="0">
              <a:latin typeface="+mj-lt"/>
              <a:ea typeface="Times New Roman" panose="02020603050405020304" pitchFamily="18" charset="0"/>
            </a:endParaRPr>
          </a:p>
          <a:p>
            <a:pPr marL="914400">
              <a:spcBef>
                <a:spcPts val="600"/>
              </a:spcBef>
              <a:spcAft>
                <a:spcPts val="0"/>
              </a:spcAft>
            </a:pPr>
            <a:r>
              <a:rPr lang="es-ES_tradnl" dirty="0" err="1">
                <a:latin typeface="+mj-lt"/>
                <a:ea typeface="Times New Roman" panose="02020603050405020304" pitchFamily="18" charset="0"/>
              </a:rPr>
              <a:t>vel_movil</a:t>
            </a:r>
            <a:endParaRPr lang="es-MX" dirty="0">
              <a:latin typeface="+mj-lt"/>
              <a:ea typeface="Times New Roman" panose="02020603050405020304" pitchFamily="18" charset="0"/>
            </a:endParaRPr>
          </a:p>
          <a:p>
            <a:pPr marL="457200">
              <a:spcBef>
                <a:spcPts val="600"/>
              </a:spcBef>
              <a:spcAft>
                <a:spcPts val="0"/>
              </a:spcAft>
            </a:pPr>
            <a:r>
              <a:rPr lang="es-ES_tradnl" b="1" dirty="0">
                <a:latin typeface="+mj-lt"/>
                <a:ea typeface="Times New Roman" panose="02020603050405020304" pitchFamily="18" charset="0"/>
              </a:rPr>
              <a:t>Son identificadores ilegales:</a:t>
            </a:r>
            <a:endParaRPr lang="es-MX" b="1" dirty="0">
              <a:latin typeface="+mj-lt"/>
              <a:ea typeface="Times New Roman" panose="02020603050405020304" pitchFamily="18" charset="0"/>
            </a:endParaRPr>
          </a:p>
          <a:p>
            <a:pPr marL="914400">
              <a:spcBef>
                <a:spcPts val="600"/>
              </a:spcBef>
              <a:spcAft>
                <a:spcPts val="0"/>
              </a:spcAft>
            </a:pPr>
            <a:r>
              <a:rPr lang="es-ES_tradnl" dirty="0">
                <a:latin typeface="+mj-lt"/>
                <a:ea typeface="Times New Roman" panose="02020603050405020304" pitchFamily="18" charset="0"/>
              </a:rPr>
              <a:t>2seg		// comienza por un dígito</a:t>
            </a:r>
            <a:endParaRPr lang="es-MX" dirty="0">
              <a:latin typeface="+mj-lt"/>
              <a:ea typeface="Times New Roman" panose="02020603050405020304" pitchFamily="18" charset="0"/>
            </a:endParaRPr>
          </a:p>
          <a:p>
            <a:pPr marL="914400">
              <a:spcBef>
                <a:spcPts val="600"/>
              </a:spcBef>
              <a:spcAft>
                <a:spcPts val="0"/>
              </a:spcAft>
            </a:pPr>
            <a:r>
              <a:rPr lang="es-ES_tradnl" dirty="0" err="1">
                <a:latin typeface="+mj-lt"/>
                <a:ea typeface="Times New Roman" panose="02020603050405020304" pitchFamily="18" charset="0"/>
              </a:rPr>
              <a:t>vel</a:t>
            </a:r>
            <a:r>
              <a:rPr lang="es-ES_tradnl" dirty="0">
                <a:latin typeface="+mj-lt"/>
                <a:ea typeface="Times New Roman" panose="02020603050405020304" pitchFamily="18" charset="0"/>
              </a:rPr>
              <a:t> </a:t>
            </a:r>
            <a:r>
              <a:rPr lang="es-ES_tradnl" dirty="0" err="1">
                <a:latin typeface="+mj-lt"/>
                <a:ea typeface="Times New Roman" panose="02020603050405020304" pitchFamily="18" charset="0"/>
              </a:rPr>
              <a:t>movil</a:t>
            </a:r>
            <a:r>
              <a:rPr lang="es-ES_tradnl" dirty="0">
                <a:latin typeface="+mj-lt"/>
                <a:ea typeface="Times New Roman" panose="02020603050405020304" pitchFamily="18" charset="0"/>
              </a:rPr>
              <a:t>	// contiene un espacio, se toma como dos identificadores</a:t>
            </a:r>
            <a:endParaRPr lang="es-MX" dirty="0">
              <a:effectLst/>
              <a:latin typeface="+mj-lt"/>
              <a:ea typeface="Times New Roman" panose="02020603050405020304" pitchFamily="18" charset="0"/>
            </a:endParaRPr>
          </a:p>
        </p:txBody>
      </p:sp>
    </p:spTree>
    <p:extLst>
      <p:ext uri="{BB962C8B-B14F-4D97-AF65-F5344CB8AC3E}">
        <p14:creationId xmlns:p14="http://schemas.microsoft.com/office/powerpoint/2010/main" val="109225759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33</a:t>
            </a:fld>
            <a:endParaRPr lang="en-US" altLang="es-MX"/>
          </a:p>
        </p:txBody>
      </p:sp>
      <p:sp>
        <p:nvSpPr>
          <p:cNvPr id="6" name="Título 1"/>
          <p:cNvSpPr txBox="1">
            <a:spLocks/>
          </p:cNvSpPr>
          <p:nvPr/>
        </p:nvSpPr>
        <p:spPr bwMode="auto">
          <a:xfrm>
            <a:off x="567519"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sz="4000" b="1" kern="0" dirty="0" smtClean="0"/>
              <a:t>1.7 </a:t>
            </a:r>
            <a:r>
              <a:rPr lang="es-ES_tradnl" sz="4000" b="1" dirty="0">
                <a:ea typeface="Times New Roman" panose="02020603050405020304" pitchFamily="18" charset="0"/>
              </a:rPr>
              <a:t>Elementos básicos de </a:t>
            </a:r>
            <a:r>
              <a:rPr lang="es-ES_tradnl" sz="4000" b="1" dirty="0" smtClean="0">
                <a:ea typeface="Times New Roman" panose="02020603050405020304" pitchFamily="18" charset="0"/>
              </a:rPr>
              <a:t>Java</a:t>
            </a:r>
            <a:endParaRPr lang="es-MX" sz="4000" b="1" dirty="0">
              <a:ea typeface="Times New Roman" panose="02020603050405020304" pitchFamily="18" charset="0"/>
            </a:endParaRPr>
          </a:p>
        </p:txBody>
      </p:sp>
      <p:sp>
        <p:nvSpPr>
          <p:cNvPr id="8" name="Rectangle 1"/>
          <p:cNvSpPr>
            <a:spLocks noChangeArrowheads="1"/>
          </p:cNvSpPr>
          <p:nvPr/>
        </p:nvSpPr>
        <p:spPr bwMode="auto">
          <a:xfrm>
            <a:off x="639738" y="1178511"/>
            <a:ext cx="808516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MX"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Palabras claves</a:t>
            </a:r>
            <a:endParaRPr kumimoji="0" lang="es-MX" altLang="es-MX" sz="12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MX"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Son identificadores que tienen un uso reservado en  Java y no pueden ser utilizados para otra cosa.</a:t>
            </a:r>
            <a:endParaRPr kumimoji="0" lang="es-MX" altLang="es-MX"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3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a 6"/>
          <p:cNvGraphicFramePr>
            <a:graphicFrameLocks noGrp="1"/>
          </p:cNvGraphicFramePr>
          <p:nvPr>
            <p:extLst>
              <p:ext uri="{D42A27DB-BD31-4B8C-83A1-F6EECF244321}">
                <p14:modId xmlns:p14="http://schemas.microsoft.com/office/powerpoint/2010/main" val="3349201590"/>
              </p:ext>
            </p:extLst>
          </p:nvPr>
        </p:nvGraphicFramePr>
        <p:xfrm>
          <a:off x="1371598" y="2550111"/>
          <a:ext cx="6248402" cy="3710582"/>
        </p:xfrm>
        <a:graphic>
          <a:graphicData uri="http://schemas.openxmlformats.org/drawingml/2006/table">
            <a:tbl>
              <a:tblPr>
                <a:tableStyleId>{5C22544A-7EE6-4342-B048-85BDC9FD1C3A}</a:tableStyleId>
              </a:tblPr>
              <a:tblGrid>
                <a:gridCol w="1178355"/>
                <a:gridCol w="1178355"/>
                <a:gridCol w="1178355"/>
                <a:gridCol w="1178355"/>
                <a:gridCol w="1534982"/>
              </a:tblGrid>
              <a:tr h="607876">
                <a:tc>
                  <a:txBody>
                    <a:bodyPr/>
                    <a:lstStyle/>
                    <a:p>
                      <a:pPr algn="l" fontAlgn="auto" hangingPunct="1">
                        <a:spcAft>
                          <a:spcPts val="0"/>
                        </a:spcAft>
                      </a:pPr>
                      <a:r>
                        <a:rPr lang="en-US" sz="1200" b="1" dirty="0">
                          <a:effectLst/>
                        </a:rPr>
                        <a:t>abstract</a:t>
                      </a:r>
                      <a:endParaRPr lang="es-MX" sz="12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do</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implements</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private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dirty="0">
                          <a:effectLst/>
                        </a:rPr>
                        <a:t>this</a:t>
                      </a:r>
                      <a:endParaRPr lang="es-MX" sz="1200" b="1" dirty="0">
                        <a:effectLst/>
                        <a:latin typeface="Times New Roman" panose="02020603050405020304" pitchFamily="18" charset="0"/>
                        <a:ea typeface="Times New Roman" panose="02020603050405020304" pitchFamily="18" charset="0"/>
                      </a:endParaRPr>
                    </a:p>
                  </a:txBody>
                  <a:tcPr marL="68580" marR="68580" marT="0" marB="0" anchor="ctr"/>
                </a:tc>
              </a:tr>
              <a:tr h="314492">
                <a:tc>
                  <a:txBody>
                    <a:bodyPr/>
                    <a:lstStyle/>
                    <a:p>
                      <a:pPr algn="l" fontAlgn="auto" hangingPunct="1">
                        <a:spcAft>
                          <a:spcPts val="0"/>
                        </a:spcAft>
                      </a:pPr>
                      <a:r>
                        <a:rPr lang="en-US" sz="1200" b="1">
                          <a:effectLst/>
                        </a:rPr>
                        <a:t>boolean</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double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import</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protected</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throw</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r>
              <a:tr h="314492">
                <a:tc>
                  <a:txBody>
                    <a:bodyPr/>
                    <a:lstStyle/>
                    <a:p>
                      <a:pPr algn="l" fontAlgn="auto" hangingPunct="1">
                        <a:spcAft>
                          <a:spcPts val="0"/>
                        </a:spcAft>
                      </a:pPr>
                      <a:r>
                        <a:rPr lang="en-US" sz="1200" b="1">
                          <a:effectLst/>
                        </a:rPr>
                        <a:t>break</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else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instanceof</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public</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throws</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r>
              <a:tr h="303939">
                <a:tc>
                  <a:txBody>
                    <a:bodyPr/>
                    <a:lstStyle/>
                    <a:p>
                      <a:pPr algn="l" fontAlgn="auto" hangingPunct="1">
                        <a:spcAft>
                          <a:spcPts val="0"/>
                        </a:spcAft>
                      </a:pPr>
                      <a:r>
                        <a:rPr lang="en-US" sz="1200" b="1">
                          <a:effectLst/>
                        </a:rPr>
                        <a:t>byte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extends</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int</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return</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transient</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r>
              <a:tr h="314492">
                <a:tc>
                  <a:txBody>
                    <a:bodyPr/>
                    <a:lstStyle/>
                    <a:p>
                      <a:pPr algn="l" fontAlgn="auto" hangingPunct="1">
                        <a:spcAft>
                          <a:spcPts val="0"/>
                        </a:spcAft>
                      </a:pPr>
                      <a:r>
                        <a:rPr lang="en-US" sz="1200" b="1">
                          <a:effectLst/>
                        </a:rPr>
                        <a:t>case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false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interface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short</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true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r>
              <a:tr h="314492">
                <a:tc>
                  <a:txBody>
                    <a:bodyPr/>
                    <a:lstStyle/>
                    <a:p>
                      <a:pPr algn="l" fontAlgn="auto" hangingPunct="1">
                        <a:spcAft>
                          <a:spcPts val="0"/>
                        </a:spcAft>
                      </a:pPr>
                      <a:r>
                        <a:rPr lang="en-US" sz="1200" b="1">
                          <a:effectLst/>
                        </a:rPr>
                        <a:t>catch</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final</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long</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static</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try</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r>
              <a:tr h="314492">
                <a:tc>
                  <a:txBody>
                    <a:bodyPr/>
                    <a:lstStyle/>
                    <a:p>
                      <a:pPr algn="l" fontAlgn="auto" hangingPunct="1">
                        <a:spcAft>
                          <a:spcPts val="0"/>
                        </a:spcAft>
                      </a:pPr>
                      <a:r>
                        <a:rPr lang="en-US" sz="1200" b="1">
                          <a:effectLst/>
                        </a:rPr>
                        <a:t>char</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finally</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native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strictfp</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void</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r>
              <a:tr h="303939">
                <a:tc>
                  <a:txBody>
                    <a:bodyPr/>
                    <a:lstStyle/>
                    <a:p>
                      <a:pPr algn="l" fontAlgn="auto" hangingPunct="1">
                        <a:spcAft>
                          <a:spcPts val="0"/>
                        </a:spcAft>
                      </a:pPr>
                      <a:r>
                        <a:rPr lang="en-US" sz="1200" b="1">
                          <a:effectLst/>
                        </a:rPr>
                        <a:t>class</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float</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new</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super</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volatile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r>
              <a:tr h="314492">
                <a:tc>
                  <a:txBody>
                    <a:bodyPr/>
                    <a:lstStyle/>
                    <a:p>
                      <a:pPr algn="l" fontAlgn="auto" hangingPunct="1">
                        <a:spcAft>
                          <a:spcPts val="0"/>
                        </a:spcAft>
                      </a:pPr>
                      <a:r>
                        <a:rPr lang="en-US" sz="1200" b="1">
                          <a:effectLst/>
                        </a:rPr>
                        <a:t>continue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for</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null</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switch</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while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r>
              <a:tr h="607876">
                <a:tc>
                  <a:txBody>
                    <a:bodyPr/>
                    <a:lstStyle/>
                    <a:p>
                      <a:pPr algn="l" fontAlgn="auto" hangingPunct="1">
                        <a:spcAft>
                          <a:spcPts val="0"/>
                        </a:spcAft>
                      </a:pPr>
                      <a:r>
                        <a:rPr lang="en-US" sz="1200" b="1" dirty="0">
                          <a:effectLst/>
                        </a:rPr>
                        <a:t>default</a:t>
                      </a:r>
                      <a:endParaRPr lang="es-MX" sz="12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if</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package</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a:effectLst/>
                        </a:rPr>
                        <a:t>synchronized</a:t>
                      </a:r>
                      <a:endParaRPr lang="es-MX"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fontAlgn="auto" hangingPunct="1">
                        <a:spcAft>
                          <a:spcPts val="0"/>
                        </a:spcAft>
                      </a:pPr>
                      <a:r>
                        <a:rPr lang="en-US" sz="1200" b="1" dirty="0">
                          <a:effectLst/>
                        </a:rPr>
                        <a:t> </a:t>
                      </a:r>
                      <a:endParaRPr lang="es-MX" sz="1200" b="1"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027402284"/>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34</a:t>
            </a:fld>
            <a:endParaRPr lang="en-US" altLang="es-MX"/>
          </a:p>
        </p:txBody>
      </p:sp>
      <p:sp>
        <p:nvSpPr>
          <p:cNvPr id="6" name="Rectángulo 5"/>
          <p:cNvSpPr/>
          <p:nvPr/>
        </p:nvSpPr>
        <p:spPr>
          <a:xfrm>
            <a:off x="228600" y="1137705"/>
            <a:ext cx="8458200" cy="2970044"/>
          </a:xfrm>
          <a:prstGeom prst="rect">
            <a:avLst/>
          </a:prstGeom>
        </p:spPr>
        <p:txBody>
          <a:bodyPr wrap="square">
            <a:spAutoFit/>
          </a:bodyPr>
          <a:lstStyle/>
          <a:p>
            <a:pPr algn="just">
              <a:spcAft>
                <a:spcPts val="0"/>
              </a:spcAft>
            </a:pPr>
            <a:r>
              <a:rPr lang="es-ES_tradnl" dirty="0" smtClean="0">
                <a:latin typeface="Times New Roman" panose="02020603050405020304" pitchFamily="18" charset="0"/>
                <a:ea typeface="Times New Roman" panose="02020603050405020304" pitchFamily="18" charset="0"/>
              </a:rPr>
              <a:t>        </a:t>
            </a:r>
            <a:r>
              <a:rPr lang="es-ES_tradnl" b="1" dirty="0" smtClean="0">
                <a:latin typeface="Times New Roman" panose="02020603050405020304" pitchFamily="18" charset="0"/>
                <a:ea typeface="Times New Roman" panose="02020603050405020304" pitchFamily="18" charset="0"/>
              </a:rPr>
              <a:t>Tipos </a:t>
            </a:r>
            <a:r>
              <a:rPr lang="es-ES_tradnl" b="1" dirty="0">
                <a:latin typeface="Times New Roman" panose="02020603050405020304" pitchFamily="18" charset="0"/>
                <a:ea typeface="Times New Roman" panose="02020603050405020304" pitchFamily="18" charset="0"/>
              </a:rPr>
              <a:t>de datos primitivos</a:t>
            </a:r>
            <a:endParaRPr lang="es-MX" b="1" dirty="0">
              <a:latin typeface="Times New Roman" panose="02020603050405020304" pitchFamily="18" charset="0"/>
              <a:ea typeface="Times New Roman" panose="02020603050405020304" pitchFamily="18" charset="0"/>
            </a:endParaRPr>
          </a:p>
          <a:p>
            <a:pPr algn="just">
              <a:spcAft>
                <a:spcPts val="0"/>
              </a:spcAft>
            </a:pPr>
            <a:r>
              <a:rPr lang="es-ES_tradnl" dirty="0">
                <a:latin typeface="Times New Roman" panose="02020603050405020304" pitchFamily="18" charset="0"/>
                <a:ea typeface="Times New Roman" panose="02020603050405020304" pitchFamily="18" charset="0"/>
              </a:rPr>
              <a:t> </a:t>
            </a:r>
            <a:endParaRPr lang="es-MX" dirty="0">
              <a:latin typeface="Times New Roman" panose="02020603050405020304" pitchFamily="18" charset="0"/>
              <a:ea typeface="Times New Roman" panose="02020603050405020304" pitchFamily="18" charset="0"/>
            </a:endParaRPr>
          </a:p>
          <a:p>
            <a:pPr marL="457200" algn="just">
              <a:spcAft>
                <a:spcPts val="0"/>
              </a:spcAft>
            </a:pPr>
            <a:r>
              <a:rPr lang="es-ES_tradnl" dirty="0">
                <a:latin typeface="Times New Roman" panose="02020603050405020304" pitchFamily="18" charset="0"/>
                <a:ea typeface="Times New Roman" panose="02020603050405020304" pitchFamily="18" charset="0"/>
              </a:rPr>
              <a:t>En Java existen 8 tipos de datos primitivos, esto significa que son datos que el propio lenguaje manipula y con los cuales se puede trabajar.</a:t>
            </a:r>
            <a:endParaRPr lang="es-MX" dirty="0">
              <a:latin typeface="Times New Roman" panose="02020603050405020304" pitchFamily="18" charset="0"/>
              <a:ea typeface="Times New Roman" panose="02020603050405020304" pitchFamily="18" charset="0"/>
            </a:endParaRPr>
          </a:p>
          <a:p>
            <a:pPr marL="457200">
              <a:spcBef>
                <a:spcPts val="600"/>
              </a:spcBef>
              <a:spcAft>
                <a:spcPts val="0"/>
              </a:spcAft>
            </a:pPr>
            <a:r>
              <a:rPr lang="es-ES_tradnl" dirty="0">
                <a:latin typeface="Times New Roman" panose="02020603050405020304" pitchFamily="18" charset="0"/>
                <a:ea typeface="Times New Roman" panose="02020603050405020304" pitchFamily="18" charset="0"/>
              </a:rPr>
              <a:t>Ellos </a:t>
            </a:r>
            <a:r>
              <a:rPr lang="es-ES_tradnl" dirty="0" smtClean="0">
                <a:latin typeface="Times New Roman" panose="02020603050405020304" pitchFamily="18" charset="0"/>
                <a:ea typeface="Times New Roman" panose="02020603050405020304" pitchFamily="18" charset="0"/>
              </a:rPr>
              <a:t>son:</a:t>
            </a:r>
            <a:endParaRPr lang="es-MX" dirty="0" smtClean="0">
              <a:latin typeface="Times New Roman" panose="02020603050405020304" pitchFamily="18" charset="0"/>
              <a:ea typeface="Times New Roman" panose="02020603050405020304" pitchFamily="18" charset="0"/>
            </a:endParaRPr>
          </a:p>
          <a:p>
            <a:pPr marL="457200">
              <a:spcBef>
                <a:spcPts val="600"/>
              </a:spcBef>
              <a:spcAft>
                <a:spcPts val="0"/>
              </a:spcAft>
            </a:pPr>
            <a:r>
              <a:rPr lang="en-US" b="1" dirty="0" err="1" smtClean="0">
                <a:latin typeface="Times New Roman" panose="02020603050405020304" pitchFamily="18" charset="0"/>
                <a:ea typeface="Times New Roman" panose="02020603050405020304" pitchFamily="18" charset="0"/>
              </a:rPr>
              <a:t>Enteros</a:t>
            </a:r>
            <a:r>
              <a:rPr lang="en-US"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byte, short, </a:t>
            </a:r>
            <a:r>
              <a:rPr lang="en-US" dirty="0" err="1">
                <a:latin typeface="Times New Roman" panose="02020603050405020304" pitchFamily="18" charset="0"/>
                <a:ea typeface="Times New Roman" panose="02020603050405020304" pitchFamily="18" charset="0"/>
              </a:rPr>
              <a:t>int</a:t>
            </a: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long)</a:t>
            </a:r>
            <a:endParaRPr lang="es-MX" dirty="0" smtClean="0">
              <a:latin typeface="Times New Roman" panose="02020603050405020304" pitchFamily="18" charset="0"/>
              <a:ea typeface="Times New Roman" panose="02020603050405020304" pitchFamily="18" charset="0"/>
            </a:endParaRPr>
          </a:p>
          <a:p>
            <a:pPr marL="457200">
              <a:spcBef>
                <a:spcPts val="600"/>
              </a:spcBef>
              <a:spcAft>
                <a:spcPts val="0"/>
              </a:spcAft>
            </a:pPr>
            <a:r>
              <a:rPr lang="es-ES_tradnl" b="1" dirty="0" smtClean="0">
                <a:latin typeface="Times New Roman" panose="02020603050405020304" pitchFamily="18" charset="0"/>
                <a:ea typeface="Times New Roman" panose="02020603050405020304" pitchFamily="18" charset="0"/>
              </a:rPr>
              <a:t>Reales</a:t>
            </a:r>
            <a:r>
              <a:rPr lang="es-ES_tradnl" dirty="0" smtClean="0">
                <a:latin typeface="Times New Roman" panose="02020603050405020304" pitchFamily="18" charset="0"/>
                <a:ea typeface="Times New Roman" panose="02020603050405020304" pitchFamily="18" charset="0"/>
              </a:rPr>
              <a:t> </a:t>
            </a:r>
            <a:r>
              <a:rPr lang="es-ES_tradnl" dirty="0">
                <a:latin typeface="Times New Roman" panose="02020603050405020304" pitchFamily="18" charset="0"/>
                <a:ea typeface="Times New Roman" panose="02020603050405020304" pitchFamily="18" charset="0"/>
              </a:rPr>
              <a:t>(</a:t>
            </a:r>
            <a:r>
              <a:rPr lang="es-ES_tradnl" dirty="0" err="1">
                <a:latin typeface="Times New Roman" panose="02020603050405020304" pitchFamily="18" charset="0"/>
                <a:ea typeface="Times New Roman" panose="02020603050405020304" pitchFamily="18" charset="0"/>
              </a:rPr>
              <a:t>double</a:t>
            </a:r>
            <a:r>
              <a:rPr lang="es-ES_tradnl" dirty="0">
                <a:latin typeface="Times New Roman" panose="02020603050405020304" pitchFamily="18" charset="0"/>
                <a:ea typeface="Times New Roman" panose="02020603050405020304" pitchFamily="18" charset="0"/>
              </a:rPr>
              <a:t>, </a:t>
            </a:r>
            <a:r>
              <a:rPr lang="es-ES_tradnl" dirty="0" err="1" smtClean="0">
                <a:latin typeface="Times New Roman" panose="02020603050405020304" pitchFamily="18" charset="0"/>
                <a:ea typeface="Times New Roman" panose="02020603050405020304" pitchFamily="18" charset="0"/>
              </a:rPr>
              <a:t>float</a:t>
            </a:r>
            <a:r>
              <a:rPr lang="es-ES_tradnl" dirty="0" smtClean="0">
                <a:latin typeface="Times New Roman" panose="02020603050405020304" pitchFamily="18" charset="0"/>
                <a:ea typeface="Times New Roman" panose="02020603050405020304" pitchFamily="18" charset="0"/>
              </a:rPr>
              <a:t>)</a:t>
            </a:r>
            <a:endParaRPr lang="es-MX" dirty="0" smtClean="0">
              <a:latin typeface="Times New Roman" panose="02020603050405020304" pitchFamily="18" charset="0"/>
              <a:ea typeface="Times New Roman" panose="02020603050405020304" pitchFamily="18" charset="0"/>
            </a:endParaRPr>
          </a:p>
          <a:p>
            <a:pPr marL="457200">
              <a:spcBef>
                <a:spcPts val="600"/>
              </a:spcBef>
              <a:spcAft>
                <a:spcPts val="0"/>
              </a:spcAft>
            </a:pPr>
            <a:r>
              <a:rPr lang="es-ES_tradnl" b="1" dirty="0" smtClean="0">
                <a:latin typeface="Times New Roman" panose="02020603050405020304" pitchFamily="18" charset="0"/>
                <a:ea typeface="Times New Roman" panose="02020603050405020304" pitchFamily="18" charset="0"/>
              </a:rPr>
              <a:t>Caracteres</a:t>
            </a:r>
            <a:r>
              <a:rPr lang="es-ES_tradnl" dirty="0" smtClean="0">
                <a:latin typeface="Times New Roman" panose="02020603050405020304" pitchFamily="18" charset="0"/>
                <a:ea typeface="Times New Roman" panose="02020603050405020304" pitchFamily="18" charset="0"/>
              </a:rPr>
              <a:t> </a:t>
            </a:r>
            <a:r>
              <a:rPr lang="es-ES_tradnl" dirty="0">
                <a:latin typeface="Times New Roman" panose="02020603050405020304" pitchFamily="18" charset="0"/>
                <a:ea typeface="Times New Roman" panose="02020603050405020304" pitchFamily="18" charset="0"/>
              </a:rPr>
              <a:t>(</a:t>
            </a:r>
            <a:r>
              <a:rPr lang="es-ES_tradnl" dirty="0" err="1">
                <a:latin typeface="Times New Roman" panose="02020603050405020304" pitchFamily="18" charset="0"/>
                <a:ea typeface="Times New Roman" panose="02020603050405020304" pitchFamily="18" charset="0"/>
              </a:rPr>
              <a:t>char</a:t>
            </a:r>
            <a:r>
              <a:rPr lang="es-ES_tradnl" dirty="0">
                <a:latin typeface="Times New Roman" panose="02020603050405020304" pitchFamily="18" charset="0"/>
                <a:ea typeface="Times New Roman" panose="02020603050405020304" pitchFamily="18" charset="0"/>
              </a:rPr>
              <a:t>) </a:t>
            </a:r>
            <a:endParaRPr lang="es-MX" dirty="0" smtClean="0">
              <a:latin typeface="Times New Roman" panose="02020603050405020304" pitchFamily="18" charset="0"/>
              <a:ea typeface="Times New Roman" panose="02020603050405020304" pitchFamily="18" charset="0"/>
            </a:endParaRPr>
          </a:p>
          <a:p>
            <a:pPr marL="457200">
              <a:spcBef>
                <a:spcPts val="600"/>
              </a:spcBef>
              <a:spcAft>
                <a:spcPts val="0"/>
              </a:spcAft>
            </a:pPr>
            <a:r>
              <a:rPr lang="es-ES_tradnl" b="1" dirty="0" smtClean="0">
                <a:latin typeface="Times New Roman" panose="02020603050405020304" pitchFamily="18" charset="0"/>
                <a:ea typeface="Times New Roman" panose="02020603050405020304" pitchFamily="18" charset="0"/>
              </a:rPr>
              <a:t>Lógicos</a:t>
            </a:r>
            <a:r>
              <a:rPr lang="es-ES_tradnl" dirty="0" smtClean="0">
                <a:latin typeface="Times New Roman" panose="02020603050405020304" pitchFamily="18" charset="0"/>
                <a:ea typeface="Times New Roman" panose="02020603050405020304" pitchFamily="18" charset="0"/>
              </a:rPr>
              <a:t> </a:t>
            </a:r>
            <a:r>
              <a:rPr lang="es-ES_tradnl" dirty="0">
                <a:latin typeface="Times New Roman" panose="02020603050405020304" pitchFamily="18" charset="0"/>
                <a:ea typeface="Times New Roman" panose="02020603050405020304" pitchFamily="18" charset="0"/>
              </a:rPr>
              <a:t>(</a:t>
            </a:r>
            <a:r>
              <a:rPr lang="es-ES_tradnl" dirty="0" err="1">
                <a:latin typeface="Times New Roman" panose="02020603050405020304" pitchFamily="18" charset="0"/>
                <a:ea typeface="Times New Roman" panose="02020603050405020304" pitchFamily="18" charset="0"/>
              </a:rPr>
              <a:t>boolean</a:t>
            </a:r>
            <a:r>
              <a:rPr lang="es-ES_tradnl" dirty="0">
                <a:latin typeface="Times New Roman" panose="02020603050405020304" pitchFamily="18" charset="0"/>
                <a:ea typeface="Times New Roman" panose="02020603050405020304" pitchFamily="18" charset="0"/>
              </a:rPr>
              <a:t>)</a:t>
            </a:r>
            <a:endParaRPr lang="es-MX" dirty="0">
              <a:effectLst/>
              <a:latin typeface="Times New Roman" panose="02020603050405020304" pitchFamily="18" charset="0"/>
              <a:ea typeface="Times New Roman" panose="02020603050405020304" pitchFamily="18" charset="0"/>
            </a:endParaRPr>
          </a:p>
        </p:txBody>
      </p:sp>
      <p:graphicFrame>
        <p:nvGraphicFramePr>
          <p:cNvPr id="7" name="Tabla 6"/>
          <p:cNvGraphicFramePr>
            <a:graphicFrameLocks noGrp="1"/>
          </p:cNvGraphicFramePr>
          <p:nvPr>
            <p:extLst>
              <p:ext uri="{D42A27DB-BD31-4B8C-83A1-F6EECF244321}">
                <p14:modId xmlns:p14="http://schemas.microsoft.com/office/powerpoint/2010/main" val="3688768181"/>
              </p:ext>
            </p:extLst>
          </p:nvPr>
        </p:nvGraphicFramePr>
        <p:xfrm>
          <a:off x="3810000" y="2884620"/>
          <a:ext cx="5191836" cy="3363780"/>
        </p:xfrm>
        <a:graphic>
          <a:graphicData uri="http://schemas.openxmlformats.org/drawingml/2006/table">
            <a:tbl>
              <a:tblPr>
                <a:tableStyleId>{5C22544A-7EE6-4342-B048-85BDC9FD1C3A}</a:tableStyleId>
              </a:tblPr>
              <a:tblGrid>
                <a:gridCol w="1730612"/>
                <a:gridCol w="1730612"/>
                <a:gridCol w="1730612"/>
              </a:tblGrid>
              <a:tr h="305798">
                <a:tc>
                  <a:txBody>
                    <a:bodyPr/>
                    <a:lstStyle/>
                    <a:p>
                      <a:pPr algn="ctr" fontAlgn="auto" hangingPunct="1">
                        <a:spcAft>
                          <a:spcPts val="0"/>
                        </a:spcAft>
                      </a:pPr>
                      <a:r>
                        <a:rPr lang="en-US" sz="1200" b="1" dirty="0" err="1">
                          <a:effectLst/>
                        </a:rPr>
                        <a:t>Longitud</a:t>
                      </a:r>
                      <a:endParaRPr lang="es-MX"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auto" hangingPunct="1">
                        <a:spcAft>
                          <a:spcPts val="0"/>
                        </a:spcAft>
                      </a:pPr>
                      <a:r>
                        <a:rPr lang="en-US" sz="1200" b="1">
                          <a:effectLst/>
                        </a:rPr>
                        <a:t>Nombre </a:t>
                      </a:r>
                      <a:endParaRPr lang="es-MX"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auto" hangingPunct="1">
                        <a:spcAft>
                          <a:spcPts val="0"/>
                        </a:spcAft>
                      </a:pPr>
                      <a:r>
                        <a:rPr lang="en-US" sz="1200" b="1">
                          <a:effectLst/>
                        </a:rPr>
                        <a:t>Rango </a:t>
                      </a:r>
                      <a:endParaRPr lang="es-MX" sz="1200" b="1">
                        <a:effectLst/>
                        <a:latin typeface="Times New Roman" panose="02020603050405020304" pitchFamily="18" charset="0"/>
                        <a:ea typeface="Times New Roman" panose="02020603050405020304" pitchFamily="18" charset="0"/>
                      </a:endParaRPr>
                    </a:p>
                  </a:txBody>
                  <a:tcPr marL="68580" marR="68580" marT="0" marB="0"/>
                </a:tc>
              </a:tr>
              <a:tr h="305798">
                <a:tc>
                  <a:txBody>
                    <a:bodyPr/>
                    <a:lstStyle/>
                    <a:p>
                      <a:pPr fontAlgn="auto" hangingPunct="1">
                        <a:spcAft>
                          <a:spcPts val="0"/>
                        </a:spcAft>
                      </a:pPr>
                      <a:r>
                        <a:rPr lang="en-US" sz="1200" b="1" dirty="0">
                          <a:effectLst/>
                        </a:rPr>
                        <a:t>8 bits </a:t>
                      </a:r>
                      <a:endParaRPr lang="es-MX"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200" b="1">
                          <a:effectLst/>
                        </a:rPr>
                        <a:t>byte </a:t>
                      </a:r>
                      <a:endParaRPr lang="es-MX"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200" b="1">
                          <a:effectLst/>
                        </a:rPr>
                        <a:t>-128 .. 127 </a:t>
                      </a:r>
                      <a:endParaRPr lang="es-MX" sz="1200" b="1">
                        <a:effectLst/>
                        <a:latin typeface="Times New Roman" panose="02020603050405020304" pitchFamily="18" charset="0"/>
                        <a:ea typeface="Times New Roman" panose="02020603050405020304" pitchFamily="18" charset="0"/>
                      </a:endParaRPr>
                    </a:p>
                  </a:txBody>
                  <a:tcPr marL="68580" marR="68580" marT="0" marB="0"/>
                </a:tc>
              </a:tr>
              <a:tr h="305798">
                <a:tc>
                  <a:txBody>
                    <a:bodyPr/>
                    <a:lstStyle/>
                    <a:p>
                      <a:pPr fontAlgn="auto" hangingPunct="1">
                        <a:spcAft>
                          <a:spcPts val="0"/>
                        </a:spcAft>
                      </a:pPr>
                      <a:r>
                        <a:rPr lang="en-US" sz="1200" b="1">
                          <a:effectLst/>
                        </a:rPr>
                        <a:t>16 bits </a:t>
                      </a:r>
                      <a:endParaRPr lang="es-MX"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200" b="1">
                          <a:effectLst/>
                        </a:rPr>
                        <a:t>short </a:t>
                      </a:r>
                      <a:endParaRPr lang="es-MX"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200" b="1">
                          <a:effectLst/>
                        </a:rPr>
                        <a:t>-2</a:t>
                      </a:r>
                      <a:r>
                        <a:rPr lang="en-US" sz="1200" b="1" baseline="30000">
                          <a:effectLst/>
                        </a:rPr>
                        <a:t>15 </a:t>
                      </a:r>
                      <a:r>
                        <a:rPr lang="en-US" sz="1200" b="1">
                          <a:effectLst/>
                        </a:rPr>
                        <a:t>.. 2</a:t>
                      </a:r>
                      <a:r>
                        <a:rPr lang="en-US" sz="1200" b="1" baseline="30000">
                          <a:effectLst/>
                        </a:rPr>
                        <a:t>15</a:t>
                      </a:r>
                      <a:r>
                        <a:rPr lang="en-US" sz="1200" b="1">
                          <a:effectLst/>
                        </a:rPr>
                        <a:t> -1 </a:t>
                      </a:r>
                      <a:endParaRPr lang="es-MX" sz="1200" b="1">
                        <a:effectLst/>
                        <a:latin typeface="Times New Roman" panose="02020603050405020304" pitchFamily="18" charset="0"/>
                        <a:ea typeface="Times New Roman" panose="02020603050405020304" pitchFamily="18" charset="0"/>
                      </a:endParaRPr>
                    </a:p>
                  </a:txBody>
                  <a:tcPr marL="68580" marR="68580" marT="0" marB="0"/>
                </a:tc>
              </a:tr>
              <a:tr h="305798">
                <a:tc>
                  <a:txBody>
                    <a:bodyPr/>
                    <a:lstStyle/>
                    <a:p>
                      <a:pPr fontAlgn="auto" hangingPunct="1">
                        <a:spcAft>
                          <a:spcPts val="0"/>
                        </a:spcAft>
                      </a:pPr>
                      <a:r>
                        <a:rPr lang="en-US" sz="1200" b="1">
                          <a:effectLst/>
                        </a:rPr>
                        <a:t>32 bits </a:t>
                      </a:r>
                      <a:endParaRPr lang="es-MX"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200" b="1">
                          <a:effectLst/>
                        </a:rPr>
                        <a:t>int </a:t>
                      </a:r>
                      <a:endParaRPr lang="es-MX"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200" b="1">
                          <a:effectLst/>
                        </a:rPr>
                        <a:t>-2</a:t>
                      </a:r>
                      <a:r>
                        <a:rPr lang="en-US" sz="1200" b="1" baseline="30000">
                          <a:effectLst/>
                        </a:rPr>
                        <a:t>31</a:t>
                      </a:r>
                      <a:r>
                        <a:rPr lang="en-US" sz="1200" b="1">
                          <a:effectLst/>
                        </a:rPr>
                        <a:t> .. 2</a:t>
                      </a:r>
                      <a:r>
                        <a:rPr lang="en-US" sz="1200" b="1" baseline="30000">
                          <a:effectLst/>
                        </a:rPr>
                        <a:t>31</a:t>
                      </a:r>
                      <a:r>
                        <a:rPr lang="en-US" sz="1200" b="1">
                          <a:effectLst/>
                        </a:rPr>
                        <a:t> -1 </a:t>
                      </a:r>
                      <a:endParaRPr lang="es-MX" sz="1200" b="1">
                        <a:effectLst/>
                        <a:latin typeface="Times New Roman" panose="02020603050405020304" pitchFamily="18" charset="0"/>
                        <a:ea typeface="Times New Roman" panose="02020603050405020304" pitchFamily="18" charset="0"/>
                      </a:endParaRPr>
                    </a:p>
                  </a:txBody>
                  <a:tcPr marL="68580" marR="68580" marT="0" marB="0"/>
                </a:tc>
              </a:tr>
              <a:tr h="305798">
                <a:tc>
                  <a:txBody>
                    <a:bodyPr/>
                    <a:lstStyle/>
                    <a:p>
                      <a:pPr fontAlgn="auto" hangingPunct="1">
                        <a:spcAft>
                          <a:spcPts val="0"/>
                        </a:spcAft>
                      </a:pPr>
                      <a:r>
                        <a:rPr lang="en-US" sz="1200" b="1">
                          <a:effectLst/>
                        </a:rPr>
                        <a:t>64 bits </a:t>
                      </a:r>
                      <a:endParaRPr lang="es-MX"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200" b="1">
                          <a:effectLst/>
                        </a:rPr>
                        <a:t>long </a:t>
                      </a:r>
                      <a:endParaRPr lang="es-MX"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200" b="1">
                          <a:effectLst/>
                        </a:rPr>
                        <a:t>-2</a:t>
                      </a:r>
                      <a:r>
                        <a:rPr lang="es-ES_tradnl" sz="1200" b="1" baseline="30000">
                          <a:effectLst/>
                        </a:rPr>
                        <a:t>63</a:t>
                      </a:r>
                      <a:r>
                        <a:rPr lang="es-ES_tradnl" sz="1200" b="1">
                          <a:effectLst/>
                        </a:rPr>
                        <a:t> .. 2</a:t>
                      </a:r>
                      <a:r>
                        <a:rPr lang="es-ES_tradnl" sz="1200" b="1" baseline="30000">
                          <a:effectLst/>
                        </a:rPr>
                        <a:t>63</a:t>
                      </a:r>
                      <a:r>
                        <a:rPr lang="es-ES_tradnl" sz="1200" b="1">
                          <a:effectLst/>
                        </a:rPr>
                        <a:t> -1 </a:t>
                      </a:r>
                      <a:endParaRPr lang="es-MX" sz="1200" b="1">
                        <a:effectLst/>
                        <a:latin typeface="Times New Roman" panose="02020603050405020304" pitchFamily="18" charset="0"/>
                        <a:ea typeface="Times New Roman" panose="02020603050405020304" pitchFamily="18" charset="0"/>
                      </a:endParaRPr>
                    </a:p>
                  </a:txBody>
                  <a:tcPr marL="68580" marR="68580" marT="0" marB="0"/>
                </a:tc>
              </a:tr>
              <a:tr h="917395">
                <a:tc>
                  <a:txBody>
                    <a:bodyPr/>
                    <a:lstStyle/>
                    <a:p>
                      <a:pPr fontAlgn="auto" hangingPunct="1">
                        <a:spcAft>
                          <a:spcPts val="0"/>
                        </a:spcAft>
                      </a:pPr>
                      <a:r>
                        <a:rPr lang="es-ES_tradnl" sz="1200" b="1">
                          <a:effectLst/>
                        </a:rPr>
                        <a:t>32 bits</a:t>
                      </a:r>
                      <a:endParaRPr lang="es-MX"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200" b="1">
                          <a:effectLst/>
                        </a:rPr>
                        <a:t>float</a:t>
                      </a:r>
                      <a:endParaRPr lang="es-MX"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200" b="1">
                          <a:effectLst/>
                        </a:rPr>
                        <a:t>6 dígitos significativos</a:t>
                      </a:r>
                      <a:endParaRPr lang="es-MX" sz="1200" b="1">
                        <a:effectLst/>
                      </a:endParaRPr>
                    </a:p>
                    <a:p>
                      <a:pPr fontAlgn="auto" hangingPunct="1">
                        <a:spcAft>
                          <a:spcPts val="0"/>
                        </a:spcAft>
                      </a:pPr>
                      <a:r>
                        <a:rPr lang="es-ES_tradnl" sz="1200" b="1">
                          <a:effectLst/>
                        </a:rPr>
                        <a:t>10</a:t>
                      </a:r>
                      <a:r>
                        <a:rPr lang="es-ES_tradnl" sz="1200" b="1" baseline="30000">
                          <a:effectLst/>
                        </a:rPr>
                        <a:t>-46 </a:t>
                      </a:r>
                      <a:r>
                        <a:rPr lang="es-ES_tradnl" sz="1200" b="1">
                          <a:effectLst/>
                        </a:rPr>
                        <a:t> .. 10</a:t>
                      </a:r>
                      <a:r>
                        <a:rPr lang="es-ES_tradnl" sz="1200" b="1" baseline="30000">
                          <a:effectLst/>
                        </a:rPr>
                        <a:t>38</a:t>
                      </a:r>
                      <a:endParaRPr lang="es-MX" sz="1200" b="1">
                        <a:effectLst/>
                        <a:latin typeface="Times New Roman" panose="02020603050405020304" pitchFamily="18" charset="0"/>
                        <a:ea typeface="Times New Roman" panose="02020603050405020304" pitchFamily="18" charset="0"/>
                      </a:endParaRPr>
                    </a:p>
                  </a:txBody>
                  <a:tcPr marL="68580" marR="68580" marT="0" marB="0"/>
                </a:tc>
              </a:tr>
              <a:tr h="917395">
                <a:tc>
                  <a:txBody>
                    <a:bodyPr/>
                    <a:lstStyle/>
                    <a:p>
                      <a:pPr fontAlgn="auto" hangingPunct="1">
                        <a:spcAft>
                          <a:spcPts val="0"/>
                        </a:spcAft>
                      </a:pPr>
                      <a:r>
                        <a:rPr lang="es-ES_tradnl" sz="1200" b="1" dirty="0">
                          <a:effectLst/>
                        </a:rPr>
                        <a:t>64 bits</a:t>
                      </a:r>
                      <a:endParaRPr lang="es-MX"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200" b="1" dirty="0" err="1">
                          <a:effectLst/>
                        </a:rPr>
                        <a:t>double</a:t>
                      </a:r>
                      <a:endParaRPr lang="es-MX"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200" b="1" dirty="0">
                          <a:effectLst/>
                        </a:rPr>
                        <a:t>15 dígitos significativos</a:t>
                      </a:r>
                      <a:endParaRPr lang="es-MX" sz="1200" b="1" dirty="0">
                        <a:effectLst/>
                      </a:endParaRPr>
                    </a:p>
                    <a:p>
                      <a:pPr fontAlgn="auto" hangingPunct="1">
                        <a:spcAft>
                          <a:spcPts val="0"/>
                        </a:spcAft>
                      </a:pPr>
                      <a:r>
                        <a:rPr lang="es-ES_tradnl" sz="1200" b="1" dirty="0">
                          <a:effectLst/>
                        </a:rPr>
                        <a:t>10</a:t>
                      </a:r>
                      <a:r>
                        <a:rPr lang="es-ES_tradnl" sz="1200" b="1" baseline="30000" dirty="0">
                          <a:effectLst/>
                        </a:rPr>
                        <a:t>-324</a:t>
                      </a:r>
                      <a:r>
                        <a:rPr lang="es-ES_tradnl" sz="1200" b="1" dirty="0">
                          <a:effectLst/>
                        </a:rPr>
                        <a:t> .. 10</a:t>
                      </a:r>
                      <a:r>
                        <a:rPr lang="es-ES_tradnl" sz="1200" b="1" baseline="30000" dirty="0">
                          <a:effectLst/>
                        </a:rPr>
                        <a:t>308</a:t>
                      </a:r>
                      <a:endParaRPr lang="es-MX" sz="1200" b="1"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8" name="Título 1"/>
          <p:cNvSpPr txBox="1">
            <a:spLocks/>
          </p:cNvSpPr>
          <p:nvPr/>
        </p:nvSpPr>
        <p:spPr bwMode="auto">
          <a:xfrm>
            <a:off x="567519"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sz="4000" b="1" kern="0" dirty="0" smtClean="0"/>
              <a:t>1.7 </a:t>
            </a:r>
            <a:r>
              <a:rPr lang="es-ES_tradnl" sz="4000" b="1" dirty="0">
                <a:ea typeface="Times New Roman" panose="02020603050405020304" pitchFamily="18" charset="0"/>
              </a:rPr>
              <a:t>Elementos básicos de </a:t>
            </a:r>
            <a:r>
              <a:rPr lang="es-ES_tradnl" sz="4000" b="1" dirty="0" smtClean="0">
                <a:ea typeface="Times New Roman" panose="02020603050405020304" pitchFamily="18" charset="0"/>
              </a:rPr>
              <a:t>Java</a:t>
            </a:r>
            <a:endParaRPr lang="es-MX" sz="4000" b="1" dirty="0">
              <a:ea typeface="Times New Roman" panose="02020603050405020304" pitchFamily="18" charset="0"/>
            </a:endParaRPr>
          </a:p>
        </p:txBody>
      </p:sp>
    </p:spTree>
    <p:extLst>
      <p:ext uri="{BB962C8B-B14F-4D97-AF65-F5344CB8AC3E}">
        <p14:creationId xmlns:p14="http://schemas.microsoft.com/office/powerpoint/2010/main" val="81940946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35</a:t>
            </a:fld>
            <a:endParaRPr lang="en-US" altLang="es-MX"/>
          </a:p>
        </p:txBody>
      </p:sp>
      <p:sp>
        <p:nvSpPr>
          <p:cNvPr id="6" name="Rectángulo 5"/>
          <p:cNvSpPr/>
          <p:nvPr/>
        </p:nvSpPr>
        <p:spPr>
          <a:xfrm>
            <a:off x="457200" y="1102850"/>
            <a:ext cx="2847254" cy="400110"/>
          </a:xfrm>
          <a:prstGeom prst="rect">
            <a:avLst/>
          </a:prstGeom>
        </p:spPr>
        <p:txBody>
          <a:bodyPr wrap="none">
            <a:spAutoFit/>
          </a:bodyPr>
          <a:lstStyle/>
          <a:p>
            <a:pPr algn="just">
              <a:spcAft>
                <a:spcPts val="0"/>
              </a:spcAft>
            </a:pPr>
            <a:r>
              <a:rPr lang="es-ES_tradnl" sz="2000" b="1" dirty="0">
                <a:latin typeface="+mj-lt"/>
                <a:ea typeface="Times New Roman" panose="02020603050405020304" pitchFamily="18" charset="0"/>
              </a:rPr>
              <a:t>Constantes o literales</a:t>
            </a:r>
            <a:endParaRPr lang="es-MX" sz="2000" b="1" dirty="0">
              <a:effectLst/>
              <a:latin typeface="+mj-lt"/>
              <a:ea typeface="Times New Roman" panose="02020603050405020304" pitchFamily="18" charset="0"/>
            </a:endParaRPr>
          </a:p>
        </p:txBody>
      </p:sp>
      <p:sp>
        <p:nvSpPr>
          <p:cNvPr id="7" name="Título 1"/>
          <p:cNvSpPr txBox="1">
            <a:spLocks/>
          </p:cNvSpPr>
          <p:nvPr/>
        </p:nvSpPr>
        <p:spPr bwMode="auto">
          <a:xfrm>
            <a:off x="457200" y="27296"/>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sz="4000" b="1" kern="0" dirty="0" smtClean="0"/>
              <a:t>1.7 </a:t>
            </a:r>
            <a:r>
              <a:rPr lang="es-ES_tradnl" sz="4000" b="1" dirty="0">
                <a:ea typeface="Times New Roman" panose="02020603050405020304" pitchFamily="18" charset="0"/>
              </a:rPr>
              <a:t>Elementos básicos de </a:t>
            </a:r>
            <a:r>
              <a:rPr lang="es-ES_tradnl" sz="4000" b="1" dirty="0" smtClean="0">
                <a:ea typeface="Times New Roman" panose="02020603050405020304" pitchFamily="18" charset="0"/>
              </a:rPr>
              <a:t>Java</a:t>
            </a:r>
            <a:endParaRPr lang="es-MX" sz="4000" b="1" dirty="0">
              <a:ea typeface="Times New Roman" panose="02020603050405020304" pitchFamily="18" charset="0"/>
            </a:endParaRPr>
          </a:p>
        </p:txBody>
      </p:sp>
      <p:sp>
        <p:nvSpPr>
          <p:cNvPr id="8" name="Rectángulo 7"/>
          <p:cNvSpPr/>
          <p:nvPr/>
        </p:nvSpPr>
        <p:spPr>
          <a:xfrm>
            <a:off x="-37531" y="1465429"/>
            <a:ext cx="8991600" cy="2262158"/>
          </a:xfrm>
          <a:prstGeom prst="rect">
            <a:avLst/>
          </a:prstGeom>
        </p:spPr>
        <p:txBody>
          <a:bodyPr wrap="square">
            <a:spAutoFit/>
          </a:bodyPr>
          <a:lstStyle/>
          <a:p>
            <a:pPr marL="457200" algn="just">
              <a:spcAft>
                <a:spcPts val="0"/>
              </a:spcAft>
            </a:pPr>
            <a:r>
              <a:rPr lang="es-ES_tradnl" dirty="0">
                <a:latin typeface="Times New Roman" panose="02020603050405020304" pitchFamily="18" charset="0"/>
                <a:ea typeface="Times New Roman" panose="02020603050405020304" pitchFamily="18" charset="0"/>
              </a:rPr>
              <a:t>Se pueden trabajar con valores constantes (que se conocen también como literales de estos tipos de </a:t>
            </a:r>
            <a:r>
              <a:rPr lang="es-ES_tradnl" dirty="0" smtClean="0">
                <a:latin typeface="Times New Roman" panose="02020603050405020304" pitchFamily="18" charset="0"/>
                <a:ea typeface="Times New Roman" panose="02020603050405020304" pitchFamily="18" charset="0"/>
              </a:rPr>
              <a:t>datos).</a:t>
            </a:r>
          </a:p>
          <a:p>
            <a:pPr marL="457200" algn="just">
              <a:spcAft>
                <a:spcPts val="0"/>
              </a:spcAft>
            </a:pPr>
            <a:endParaRPr lang="es-MX" dirty="0">
              <a:latin typeface="Times New Roman" panose="02020603050405020304" pitchFamily="18" charset="0"/>
              <a:ea typeface="Times New Roman" panose="02020603050405020304" pitchFamily="18" charset="0"/>
            </a:endParaRPr>
          </a:p>
          <a:p>
            <a:pPr marL="457200" algn="just">
              <a:spcBef>
                <a:spcPts val="600"/>
              </a:spcBef>
              <a:spcAft>
                <a:spcPts val="0"/>
              </a:spcAft>
            </a:pPr>
            <a:r>
              <a:rPr lang="es-ES_tradnl" b="1" dirty="0">
                <a:latin typeface="Times New Roman" panose="02020603050405020304" pitchFamily="18" charset="0"/>
                <a:ea typeface="Times New Roman" panose="02020603050405020304" pitchFamily="18" charset="0"/>
              </a:rPr>
              <a:t>Enteros:</a:t>
            </a:r>
            <a:endParaRPr lang="es-MX" b="1" dirty="0">
              <a:latin typeface="Times New Roman" panose="02020603050405020304" pitchFamily="18" charset="0"/>
              <a:ea typeface="Times New Roman" panose="02020603050405020304" pitchFamily="18" charset="0"/>
            </a:endParaRPr>
          </a:p>
          <a:p>
            <a:pPr marL="914400" algn="just">
              <a:spcBef>
                <a:spcPts val="600"/>
              </a:spcBef>
              <a:spcAft>
                <a:spcPts val="0"/>
              </a:spcAft>
            </a:pPr>
            <a:r>
              <a:rPr lang="es-ES_tradnl" dirty="0">
                <a:latin typeface="Times New Roman" panose="02020603050405020304" pitchFamily="18" charset="0"/>
                <a:ea typeface="Times New Roman" panose="02020603050405020304" pitchFamily="18" charset="0"/>
              </a:rPr>
              <a:t>Un número entero como se está acostumbrado a escribir, con o sin signo. NO puede contener punto decimal.</a:t>
            </a:r>
            <a:endParaRPr lang="es-MX" dirty="0">
              <a:latin typeface="Times New Roman" panose="02020603050405020304" pitchFamily="18" charset="0"/>
              <a:ea typeface="Times New Roman" panose="02020603050405020304" pitchFamily="18" charset="0"/>
            </a:endParaRPr>
          </a:p>
          <a:p>
            <a:pPr marL="914400" algn="just">
              <a:spcBef>
                <a:spcPts val="600"/>
              </a:spcBef>
              <a:spcAft>
                <a:spcPts val="0"/>
              </a:spcAft>
            </a:pPr>
            <a:r>
              <a:rPr lang="es-ES_tradnl" dirty="0">
                <a:latin typeface="Times New Roman" panose="02020603050405020304" pitchFamily="18" charset="0"/>
                <a:ea typeface="Times New Roman" panose="02020603050405020304" pitchFamily="18" charset="0"/>
              </a:rPr>
              <a:t>Ejemplos:   345    -78     </a:t>
            </a:r>
            <a:r>
              <a:rPr lang="es-ES_tradnl" dirty="0" smtClean="0">
                <a:latin typeface="Times New Roman" panose="02020603050405020304" pitchFamily="18" charset="0"/>
                <a:ea typeface="Times New Roman" panose="02020603050405020304" pitchFamily="18" charset="0"/>
              </a:rPr>
              <a:t>12</a:t>
            </a:r>
            <a:endParaRPr lang="es-MX" dirty="0">
              <a:latin typeface="Times New Roman" panose="02020603050405020304" pitchFamily="18" charset="0"/>
              <a:ea typeface="Times New Roman" panose="02020603050405020304" pitchFamily="18" charset="0"/>
            </a:endParaRPr>
          </a:p>
        </p:txBody>
      </p:sp>
      <p:sp>
        <p:nvSpPr>
          <p:cNvPr id="9" name="Rectángulo 8"/>
          <p:cNvSpPr/>
          <p:nvPr/>
        </p:nvSpPr>
        <p:spPr>
          <a:xfrm>
            <a:off x="0" y="3727587"/>
            <a:ext cx="9144000" cy="3046988"/>
          </a:xfrm>
          <a:prstGeom prst="rect">
            <a:avLst/>
          </a:prstGeom>
        </p:spPr>
        <p:txBody>
          <a:bodyPr wrap="square">
            <a:spAutoFit/>
          </a:bodyPr>
          <a:lstStyle/>
          <a:p>
            <a:pPr marL="457200" algn="just">
              <a:spcBef>
                <a:spcPts val="600"/>
              </a:spcBef>
              <a:spcAft>
                <a:spcPts val="0"/>
              </a:spcAft>
            </a:pPr>
            <a:r>
              <a:rPr lang="es-ES_tradnl" b="1" dirty="0">
                <a:latin typeface="Times New Roman" panose="02020603050405020304" pitchFamily="18" charset="0"/>
                <a:ea typeface="Times New Roman" panose="02020603050405020304" pitchFamily="18" charset="0"/>
              </a:rPr>
              <a:t>Reales</a:t>
            </a:r>
            <a:endParaRPr lang="es-MX" b="1" dirty="0">
              <a:latin typeface="Times New Roman" panose="02020603050405020304" pitchFamily="18" charset="0"/>
              <a:ea typeface="Times New Roman" panose="02020603050405020304" pitchFamily="18" charset="0"/>
            </a:endParaRPr>
          </a:p>
          <a:p>
            <a:pPr marL="914400" algn="just">
              <a:spcBef>
                <a:spcPts val="600"/>
              </a:spcBef>
              <a:spcAft>
                <a:spcPts val="0"/>
              </a:spcAft>
            </a:pPr>
            <a:r>
              <a:rPr lang="es-ES_tradnl" dirty="0">
                <a:latin typeface="Times New Roman" panose="02020603050405020304" pitchFamily="18" charset="0"/>
                <a:ea typeface="Times New Roman" panose="02020603050405020304" pitchFamily="18" charset="0"/>
              </a:rPr>
              <a:t>Un número real se escribe de manera usual, pero teniendo en cuenta que se escribe un punto para separar la parte real de la parte fraccionaria y no una coma como se suele hacer en matemática.</a:t>
            </a:r>
            <a:endParaRPr lang="es-MX" dirty="0">
              <a:latin typeface="Times New Roman" panose="02020603050405020304" pitchFamily="18" charset="0"/>
              <a:ea typeface="Times New Roman" panose="02020603050405020304" pitchFamily="18" charset="0"/>
            </a:endParaRPr>
          </a:p>
          <a:p>
            <a:pPr marL="914400" algn="just">
              <a:spcBef>
                <a:spcPts val="600"/>
              </a:spcBef>
              <a:spcAft>
                <a:spcPts val="0"/>
              </a:spcAft>
            </a:pPr>
            <a:r>
              <a:rPr lang="es-ES_tradnl" dirty="0">
                <a:latin typeface="Times New Roman" panose="02020603050405020304" pitchFamily="18" charset="0"/>
                <a:ea typeface="Times New Roman" panose="02020603050405020304" pitchFamily="18" charset="0"/>
              </a:rPr>
              <a:t>Ejemplos:    45.6    -567.8</a:t>
            </a:r>
            <a:endParaRPr lang="es-MX" dirty="0">
              <a:latin typeface="Times New Roman" panose="02020603050405020304" pitchFamily="18" charset="0"/>
              <a:ea typeface="Times New Roman" panose="02020603050405020304" pitchFamily="18" charset="0"/>
            </a:endParaRPr>
          </a:p>
          <a:p>
            <a:pPr marL="914400" algn="just">
              <a:spcBef>
                <a:spcPts val="600"/>
              </a:spcBef>
              <a:spcAft>
                <a:spcPts val="0"/>
              </a:spcAft>
            </a:pPr>
            <a:r>
              <a:rPr lang="es-ES_tradnl" dirty="0">
                <a:latin typeface="Times New Roman" panose="02020603050405020304" pitchFamily="18" charset="0"/>
                <a:ea typeface="Times New Roman" panose="02020603050405020304" pitchFamily="18" charset="0"/>
              </a:rPr>
              <a:t>También se pueden escribir en notación exponencial: </a:t>
            </a:r>
            <a:endParaRPr lang="es-MX" dirty="0">
              <a:latin typeface="Times New Roman" panose="02020603050405020304" pitchFamily="18" charset="0"/>
              <a:ea typeface="Times New Roman" panose="02020603050405020304" pitchFamily="18" charset="0"/>
            </a:endParaRPr>
          </a:p>
          <a:p>
            <a:pPr marL="914400" algn="just">
              <a:spcBef>
                <a:spcPts val="600"/>
              </a:spcBef>
              <a:spcAft>
                <a:spcPts val="0"/>
              </a:spcAft>
            </a:pPr>
            <a:r>
              <a:rPr lang="es-ES_tradnl" dirty="0">
                <a:latin typeface="Times New Roman" panose="02020603050405020304" pitchFamily="18" charset="0"/>
                <a:ea typeface="Times New Roman" panose="02020603050405020304" pitchFamily="18" charset="0"/>
              </a:rPr>
              <a:t>4.5e5     	significa   4,5 . 10</a:t>
            </a:r>
            <a:r>
              <a:rPr lang="es-ES_tradnl" baseline="30000" dirty="0">
                <a:latin typeface="Times New Roman" panose="02020603050405020304" pitchFamily="18" charset="0"/>
                <a:ea typeface="Times New Roman" panose="02020603050405020304" pitchFamily="18" charset="0"/>
              </a:rPr>
              <a:t>5</a:t>
            </a:r>
            <a:endParaRPr lang="es-MX" dirty="0">
              <a:latin typeface="Times New Roman" panose="02020603050405020304" pitchFamily="18" charset="0"/>
              <a:ea typeface="Times New Roman" panose="02020603050405020304" pitchFamily="18" charset="0"/>
            </a:endParaRPr>
          </a:p>
          <a:p>
            <a:pPr marL="914400" algn="just">
              <a:spcBef>
                <a:spcPts val="600"/>
              </a:spcBef>
              <a:spcAft>
                <a:spcPts val="0"/>
              </a:spcAft>
            </a:pPr>
            <a:r>
              <a:rPr lang="es-ES_tradnl" dirty="0">
                <a:latin typeface="Times New Roman" panose="02020603050405020304" pitchFamily="18" charset="0"/>
                <a:ea typeface="Times New Roman" panose="02020603050405020304" pitchFamily="18" charset="0"/>
              </a:rPr>
              <a:t>6.234E-6   	significa   6,234 . </a:t>
            </a:r>
            <a:r>
              <a:rPr lang="es-ES_tradnl" dirty="0" smtClean="0">
                <a:latin typeface="Times New Roman" panose="02020603050405020304" pitchFamily="18" charset="0"/>
                <a:ea typeface="Times New Roman" panose="02020603050405020304" pitchFamily="18" charset="0"/>
              </a:rPr>
              <a:t>10</a:t>
            </a:r>
            <a:r>
              <a:rPr lang="es-ES_tradnl" baseline="30000" dirty="0" smtClean="0">
                <a:latin typeface="Times New Roman" panose="02020603050405020304" pitchFamily="18" charset="0"/>
                <a:ea typeface="Times New Roman" panose="02020603050405020304" pitchFamily="18" charset="0"/>
              </a:rPr>
              <a:t>-6</a:t>
            </a:r>
          </a:p>
          <a:p>
            <a:pPr marL="914400" algn="just">
              <a:spcBef>
                <a:spcPts val="600"/>
              </a:spcBef>
              <a:spcAft>
                <a:spcPts val="0"/>
              </a:spcAft>
            </a:pPr>
            <a:r>
              <a:rPr lang="es-ES_tradnl" dirty="0" smtClean="0">
                <a:latin typeface="Times New Roman" panose="02020603050405020304" pitchFamily="18" charset="0"/>
                <a:ea typeface="Times New Roman" panose="02020603050405020304" pitchFamily="18" charset="0"/>
              </a:rPr>
              <a:t>Observar que se puede utilizar una e mayúscula o minúscula.</a:t>
            </a:r>
            <a:endParaRPr lang="es-MX"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755964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A932150A-C9E5-4FB8-927A-C07FB0FBA5DE}" type="slidenum">
              <a:rPr lang="en-US" altLang="es-MX" smtClean="0"/>
              <a:pPr/>
              <a:t>36</a:t>
            </a:fld>
            <a:endParaRPr lang="en-US" altLang="es-MX"/>
          </a:p>
        </p:txBody>
      </p:sp>
      <p:sp>
        <p:nvSpPr>
          <p:cNvPr id="6" name="Título 1"/>
          <p:cNvSpPr txBox="1">
            <a:spLocks/>
          </p:cNvSpPr>
          <p:nvPr/>
        </p:nvSpPr>
        <p:spPr bwMode="auto">
          <a:xfrm>
            <a:off x="457200" y="21609"/>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n-US" sz="4000" b="1" kern="0" dirty="0" smtClean="0"/>
              <a:t>1.7 </a:t>
            </a:r>
            <a:r>
              <a:rPr lang="es-ES_tradnl" sz="4000" b="1" dirty="0">
                <a:ea typeface="Times New Roman" panose="02020603050405020304" pitchFamily="18" charset="0"/>
              </a:rPr>
              <a:t>Elementos básicos de </a:t>
            </a:r>
            <a:r>
              <a:rPr lang="es-ES_tradnl" sz="4000" b="1" dirty="0" smtClean="0">
                <a:ea typeface="Times New Roman" panose="02020603050405020304" pitchFamily="18" charset="0"/>
              </a:rPr>
              <a:t>Java</a:t>
            </a:r>
            <a:endParaRPr lang="es-MX" sz="4000" b="1" dirty="0">
              <a:ea typeface="Times New Roman" panose="02020603050405020304" pitchFamily="18" charset="0"/>
            </a:endParaRPr>
          </a:p>
        </p:txBody>
      </p:sp>
      <p:sp>
        <p:nvSpPr>
          <p:cNvPr id="7" name="Rectángulo 6"/>
          <p:cNvSpPr/>
          <p:nvPr/>
        </p:nvSpPr>
        <p:spPr>
          <a:xfrm>
            <a:off x="5687" y="1600200"/>
            <a:ext cx="8763000" cy="5016758"/>
          </a:xfrm>
          <a:prstGeom prst="rect">
            <a:avLst/>
          </a:prstGeom>
        </p:spPr>
        <p:txBody>
          <a:bodyPr wrap="square">
            <a:spAutoFit/>
          </a:bodyPr>
          <a:lstStyle/>
          <a:p>
            <a:pPr marL="457200" algn="just">
              <a:spcBef>
                <a:spcPts val="600"/>
              </a:spcBef>
              <a:spcAft>
                <a:spcPts val="0"/>
              </a:spcAft>
            </a:pPr>
            <a:r>
              <a:rPr lang="es-ES_tradnl" b="1" dirty="0">
                <a:latin typeface="+mj-lt"/>
                <a:ea typeface="Times New Roman" panose="02020603050405020304" pitchFamily="18" charset="0"/>
              </a:rPr>
              <a:t>Carácter</a:t>
            </a:r>
            <a:endParaRPr lang="es-MX" b="1" dirty="0">
              <a:latin typeface="+mj-lt"/>
              <a:ea typeface="Times New Roman" panose="02020603050405020304" pitchFamily="18" charset="0"/>
            </a:endParaRPr>
          </a:p>
          <a:p>
            <a:pPr marL="914400" algn="just">
              <a:spcBef>
                <a:spcPts val="600"/>
              </a:spcBef>
              <a:spcAft>
                <a:spcPts val="0"/>
              </a:spcAft>
            </a:pPr>
            <a:r>
              <a:rPr lang="es-ES_tradnl" dirty="0">
                <a:latin typeface="+mj-lt"/>
                <a:ea typeface="Times New Roman" panose="02020603050405020304" pitchFamily="18" charset="0"/>
              </a:rPr>
              <a:t>Los caracteres se escriben entre apóstrofes simples, y puede ser cualquier </a:t>
            </a:r>
            <a:r>
              <a:rPr lang="es-ES_tradnl" dirty="0" smtClean="0">
                <a:latin typeface="+mj-lt"/>
                <a:ea typeface="Times New Roman" panose="02020603050405020304" pitchFamily="18" charset="0"/>
              </a:rPr>
              <a:t>carácter</a:t>
            </a:r>
          </a:p>
          <a:p>
            <a:pPr marL="914400" algn="just">
              <a:spcBef>
                <a:spcPts val="600"/>
              </a:spcBef>
              <a:spcAft>
                <a:spcPts val="0"/>
              </a:spcAft>
            </a:pPr>
            <a:r>
              <a:rPr lang="es-ES_tradnl" dirty="0" smtClean="0">
                <a:latin typeface="+mj-lt"/>
                <a:ea typeface="Times New Roman" panose="02020603050405020304" pitchFamily="18" charset="0"/>
              </a:rPr>
              <a:t>Ejemplos</a:t>
            </a:r>
            <a:r>
              <a:rPr lang="es-ES_tradnl" dirty="0">
                <a:latin typeface="+mj-lt"/>
                <a:ea typeface="Times New Roman" panose="02020603050405020304" pitchFamily="18" charset="0"/>
              </a:rPr>
              <a:t>:   'a'     'g'      '2'</a:t>
            </a:r>
            <a:endParaRPr lang="es-MX" dirty="0">
              <a:latin typeface="+mj-lt"/>
              <a:ea typeface="Times New Roman" panose="02020603050405020304" pitchFamily="18" charset="0"/>
            </a:endParaRPr>
          </a:p>
          <a:p>
            <a:pPr marL="914400" algn="just">
              <a:spcBef>
                <a:spcPts val="600"/>
              </a:spcBef>
              <a:spcAft>
                <a:spcPts val="0"/>
              </a:spcAft>
            </a:pPr>
            <a:r>
              <a:rPr lang="es-ES_tradnl" dirty="0">
                <a:latin typeface="+mj-lt"/>
                <a:ea typeface="Times New Roman" panose="02020603050405020304" pitchFamily="18" charset="0"/>
              </a:rPr>
              <a:t>En el último caso el 2 no se toma como un valor numérico sino como un carácter</a:t>
            </a:r>
            <a:r>
              <a:rPr lang="es-ES_tradnl" dirty="0" smtClean="0">
                <a:latin typeface="+mj-lt"/>
                <a:ea typeface="Times New Roman" panose="02020603050405020304" pitchFamily="18" charset="0"/>
              </a:rPr>
              <a:t>.</a:t>
            </a:r>
          </a:p>
          <a:p>
            <a:pPr marL="914400" algn="just">
              <a:spcBef>
                <a:spcPts val="600"/>
              </a:spcBef>
              <a:spcAft>
                <a:spcPts val="0"/>
              </a:spcAft>
            </a:pPr>
            <a:endParaRPr lang="es-MX" dirty="0">
              <a:latin typeface="+mj-lt"/>
              <a:ea typeface="Times New Roman" panose="02020603050405020304" pitchFamily="18" charset="0"/>
            </a:endParaRPr>
          </a:p>
          <a:p>
            <a:pPr marL="457200" algn="just">
              <a:spcBef>
                <a:spcPts val="600"/>
              </a:spcBef>
              <a:spcAft>
                <a:spcPts val="0"/>
              </a:spcAft>
            </a:pPr>
            <a:r>
              <a:rPr lang="es-ES_tradnl" b="1" dirty="0">
                <a:latin typeface="+mj-lt"/>
                <a:ea typeface="Times New Roman" panose="02020603050405020304" pitchFamily="18" charset="0"/>
              </a:rPr>
              <a:t>Lógicos</a:t>
            </a:r>
            <a:endParaRPr lang="es-MX" b="1" dirty="0">
              <a:latin typeface="+mj-lt"/>
              <a:ea typeface="Times New Roman" panose="02020603050405020304" pitchFamily="18" charset="0"/>
            </a:endParaRPr>
          </a:p>
          <a:p>
            <a:pPr marL="914400" algn="just">
              <a:spcBef>
                <a:spcPts val="600"/>
              </a:spcBef>
              <a:spcAft>
                <a:spcPts val="0"/>
              </a:spcAft>
            </a:pPr>
            <a:r>
              <a:rPr lang="es-ES_tradnl" dirty="0">
                <a:latin typeface="+mj-lt"/>
                <a:ea typeface="Times New Roman" panose="02020603050405020304" pitchFamily="18" charset="0"/>
              </a:rPr>
              <a:t>Los datos lógicos solo pueden tomar los valores </a:t>
            </a:r>
            <a:r>
              <a:rPr lang="es-ES_tradnl" b="1" dirty="0">
                <a:latin typeface="+mj-lt"/>
                <a:ea typeface="Times New Roman" panose="02020603050405020304" pitchFamily="18" charset="0"/>
              </a:rPr>
              <a:t>true</a:t>
            </a:r>
            <a:r>
              <a:rPr lang="es-ES_tradnl" dirty="0">
                <a:latin typeface="+mj-lt"/>
                <a:ea typeface="Times New Roman" panose="02020603050405020304" pitchFamily="18" charset="0"/>
              </a:rPr>
              <a:t>  y </a:t>
            </a:r>
            <a:r>
              <a:rPr lang="es-ES_tradnl" b="1" dirty="0">
                <a:latin typeface="+mj-lt"/>
                <a:ea typeface="Times New Roman" panose="02020603050405020304" pitchFamily="18" charset="0"/>
              </a:rPr>
              <a:t>false</a:t>
            </a:r>
            <a:r>
              <a:rPr lang="es-ES_tradnl" dirty="0" smtClean="0">
                <a:latin typeface="+mj-lt"/>
                <a:ea typeface="Times New Roman" panose="02020603050405020304" pitchFamily="18" charset="0"/>
              </a:rPr>
              <a:t>.</a:t>
            </a:r>
          </a:p>
          <a:p>
            <a:pPr marL="914400" algn="just">
              <a:spcBef>
                <a:spcPts val="600"/>
              </a:spcBef>
              <a:spcAft>
                <a:spcPts val="0"/>
              </a:spcAft>
            </a:pPr>
            <a:endParaRPr lang="es-MX" dirty="0">
              <a:latin typeface="+mj-lt"/>
              <a:ea typeface="Times New Roman" panose="02020603050405020304" pitchFamily="18" charset="0"/>
            </a:endParaRPr>
          </a:p>
          <a:p>
            <a:pPr marL="457200" algn="just">
              <a:spcBef>
                <a:spcPts val="600"/>
              </a:spcBef>
              <a:spcAft>
                <a:spcPts val="0"/>
              </a:spcAft>
            </a:pPr>
            <a:r>
              <a:rPr lang="es-ES_tradnl" b="1" dirty="0">
                <a:latin typeface="+mj-lt"/>
                <a:ea typeface="Times New Roman" panose="02020603050405020304" pitchFamily="18" charset="0"/>
              </a:rPr>
              <a:t>Cadenas</a:t>
            </a:r>
            <a:endParaRPr lang="es-MX" b="1" dirty="0">
              <a:latin typeface="+mj-lt"/>
              <a:ea typeface="Times New Roman" panose="02020603050405020304" pitchFamily="18" charset="0"/>
            </a:endParaRPr>
          </a:p>
          <a:p>
            <a:pPr marL="914400" algn="just">
              <a:spcBef>
                <a:spcPts val="600"/>
              </a:spcBef>
              <a:spcAft>
                <a:spcPts val="0"/>
              </a:spcAft>
            </a:pPr>
            <a:r>
              <a:rPr lang="es-ES_tradnl" dirty="0">
                <a:latin typeface="+mj-lt"/>
                <a:ea typeface="Times New Roman" panose="02020603050405020304" pitchFamily="18" charset="0"/>
              </a:rPr>
              <a:t>Aunque las cadenas no constituyen datos primitivos </a:t>
            </a:r>
            <a:r>
              <a:rPr lang="es-ES_tradnl" dirty="0" smtClean="0">
                <a:latin typeface="+mj-lt"/>
                <a:ea typeface="Times New Roman" panose="02020603050405020304" pitchFamily="18" charset="0"/>
              </a:rPr>
              <a:t>(los estudiaremos </a:t>
            </a:r>
            <a:r>
              <a:rPr lang="es-ES_tradnl" dirty="0">
                <a:latin typeface="+mj-lt"/>
                <a:ea typeface="Times New Roman" panose="02020603050405020304" pitchFamily="18" charset="0"/>
              </a:rPr>
              <a:t>en detalle más adelante), si se pueden utilizar constantes cadenas. Para ello es necesario encerrarlas entre comillas.</a:t>
            </a:r>
            <a:endParaRPr lang="es-MX" dirty="0">
              <a:latin typeface="+mj-lt"/>
              <a:ea typeface="Times New Roman" panose="02020603050405020304" pitchFamily="18" charset="0"/>
            </a:endParaRPr>
          </a:p>
          <a:p>
            <a:pPr marL="914400" algn="just">
              <a:spcBef>
                <a:spcPts val="600"/>
              </a:spcBef>
              <a:spcAft>
                <a:spcPts val="0"/>
              </a:spcAft>
            </a:pPr>
            <a:r>
              <a:rPr lang="es-ES_tradnl" dirty="0">
                <a:latin typeface="+mj-lt"/>
                <a:ea typeface="Times New Roman" panose="02020603050405020304" pitchFamily="18" charset="0"/>
              </a:rPr>
              <a:t>Ejemplos:  "Suma total: "</a:t>
            </a:r>
            <a:endParaRPr lang="es-MX" dirty="0">
              <a:effectLst/>
              <a:latin typeface="+mj-lt"/>
              <a:ea typeface="Times New Roman" panose="02020603050405020304" pitchFamily="18" charset="0"/>
            </a:endParaRPr>
          </a:p>
        </p:txBody>
      </p:sp>
      <p:sp>
        <p:nvSpPr>
          <p:cNvPr id="8" name="Rectángulo 7"/>
          <p:cNvSpPr/>
          <p:nvPr/>
        </p:nvSpPr>
        <p:spPr>
          <a:xfrm>
            <a:off x="494731" y="1040385"/>
            <a:ext cx="2847254" cy="400110"/>
          </a:xfrm>
          <a:prstGeom prst="rect">
            <a:avLst/>
          </a:prstGeom>
        </p:spPr>
        <p:txBody>
          <a:bodyPr wrap="none">
            <a:spAutoFit/>
          </a:bodyPr>
          <a:lstStyle/>
          <a:p>
            <a:pPr algn="just">
              <a:spcAft>
                <a:spcPts val="0"/>
              </a:spcAft>
            </a:pPr>
            <a:r>
              <a:rPr lang="es-ES_tradnl" sz="2000" b="1" dirty="0">
                <a:latin typeface="+mj-lt"/>
                <a:ea typeface="Times New Roman" panose="02020603050405020304" pitchFamily="18" charset="0"/>
              </a:rPr>
              <a:t>Constantes o literales</a:t>
            </a:r>
            <a:endParaRPr lang="es-MX" sz="2000" b="1" dirty="0">
              <a:effectLst/>
              <a:latin typeface="+mj-lt"/>
              <a:ea typeface="Times New Roman" panose="02020603050405020304" pitchFamily="18" charset="0"/>
            </a:endParaRPr>
          </a:p>
        </p:txBody>
      </p:sp>
    </p:spTree>
    <p:extLst>
      <p:ext uri="{BB962C8B-B14F-4D97-AF65-F5344CB8AC3E}">
        <p14:creationId xmlns:p14="http://schemas.microsoft.com/office/powerpoint/2010/main" val="1164554474"/>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D1AED1-020E-42A8-919F-F35B8DD684A8}" type="slidenum">
              <a:rPr lang="en-US" altLang="es-MX">
                <a:latin typeface="Arial Black" panose="020B0A04020102020204" pitchFamily="34" charset="0"/>
              </a:rPr>
              <a:pPr/>
              <a:t>37</a:t>
            </a:fld>
            <a:endParaRPr lang="en-US" altLang="es-MX">
              <a:latin typeface="Arial Black" panose="020B0A04020102020204" pitchFamily="34" charset="0"/>
            </a:endParaRPr>
          </a:p>
        </p:txBody>
      </p:sp>
      <p:sp>
        <p:nvSpPr>
          <p:cNvPr id="32771" name="Rectangle 4"/>
          <p:cNvSpPr>
            <a:spLocks noGrp="1" noChangeArrowheads="1"/>
          </p:cNvSpPr>
          <p:nvPr>
            <p:ph type="title"/>
          </p:nvPr>
        </p:nvSpPr>
        <p:spPr>
          <a:xfrm>
            <a:off x="457200" y="2275"/>
            <a:ext cx="8229600" cy="1371600"/>
          </a:xfrm>
        </p:spPr>
        <p:txBody>
          <a:bodyPr/>
          <a:lstStyle/>
          <a:p>
            <a:pPr algn="ctr" eaLnBrk="1" hangingPunct="1"/>
            <a:r>
              <a:rPr lang="en-US" altLang="es-MX" dirty="0" err="1" smtClean="0"/>
              <a:t>Conclusiones</a:t>
            </a:r>
            <a:endParaRPr lang="en-US" altLang="es-MX" dirty="0" smtClean="0"/>
          </a:p>
        </p:txBody>
      </p:sp>
      <p:sp>
        <p:nvSpPr>
          <p:cNvPr id="176133" name="Rectangle 5"/>
          <p:cNvSpPr>
            <a:spLocks noChangeArrowheads="1"/>
          </p:cNvSpPr>
          <p:nvPr/>
        </p:nvSpPr>
        <p:spPr bwMode="auto">
          <a:xfrm>
            <a:off x="489045" y="863474"/>
            <a:ext cx="82296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tabLst>
                <a:tab pos="457200" algn="r"/>
                <a:tab pos="2743200" algn="ctr"/>
                <a:tab pos="5486400" algn="r"/>
              </a:tabLst>
              <a:defRPr>
                <a:solidFill>
                  <a:schemeClr val="tx1"/>
                </a:solidFill>
                <a:latin typeface="Arial" panose="020B0604020202020204" pitchFamily="34" charset="0"/>
              </a:defRPr>
            </a:lvl1pPr>
            <a:lvl2pPr marL="742950" indent="-285750">
              <a:tabLst>
                <a:tab pos="457200" algn="r"/>
                <a:tab pos="2743200" algn="ctr"/>
                <a:tab pos="5486400" algn="r"/>
              </a:tabLst>
              <a:defRPr>
                <a:solidFill>
                  <a:schemeClr val="tx1"/>
                </a:solidFill>
                <a:latin typeface="Arial" panose="020B0604020202020204" pitchFamily="34" charset="0"/>
              </a:defRPr>
            </a:lvl2pPr>
            <a:lvl3pPr marL="1143000" indent="-228600">
              <a:tabLst>
                <a:tab pos="457200" algn="r"/>
                <a:tab pos="2743200" algn="ctr"/>
                <a:tab pos="5486400" algn="r"/>
              </a:tabLst>
              <a:defRPr>
                <a:solidFill>
                  <a:schemeClr val="tx1"/>
                </a:solidFill>
                <a:latin typeface="Arial" panose="020B0604020202020204" pitchFamily="34" charset="0"/>
              </a:defRPr>
            </a:lvl3pPr>
            <a:lvl4pPr marL="1600200" indent="-228600">
              <a:tabLst>
                <a:tab pos="457200" algn="r"/>
                <a:tab pos="2743200" algn="ctr"/>
                <a:tab pos="5486400" algn="r"/>
              </a:tabLst>
              <a:defRPr>
                <a:solidFill>
                  <a:schemeClr val="tx1"/>
                </a:solidFill>
                <a:latin typeface="Arial" panose="020B0604020202020204" pitchFamily="34" charset="0"/>
              </a:defRPr>
            </a:lvl4pPr>
            <a:lvl5pPr marL="2057400" indent="-228600">
              <a:tabLst>
                <a:tab pos="457200" algn="r"/>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r>
              <a:rPr lang="es-ES_tradnl" sz="2000" dirty="0">
                <a:latin typeface="+mj-lt"/>
              </a:rPr>
              <a:t>Se han estudiado algunos conceptos que son importantes </a:t>
            </a:r>
            <a:r>
              <a:rPr lang="es-ES_tradnl" sz="2000" dirty="0" smtClean="0">
                <a:latin typeface="+mj-lt"/>
              </a:rPr>
              <a:t>para adentrarnos </a:t>
            </a:r>
            <a:r>
              <a:rPr lang="es-ES_tradnl" sz="2000" dirty="0">
                <a:latin typeface="+mj-lt"/>
              </a:rPr>
              <a:t>en el estudio más profundo del lenguaje. </a:t>
            </a:r>
            <a:endParaRPr lang="es-ES_tradnl" sz="2000" dirty="0" smtClean="0">
              <a:latin typeface="+mj-lt"/>
            </a:endParaRPr>
          </a:p>
          <a:p>
            <a:endParaRPr lang="es-MX" sz="2000" dirty="0">
              <a:latin typeface="+mj-lt"/>
            </a:endParaRPr>
          </a:p>
          <a:p>
            <a:r>
              <a:rPr lang="es-ES_tradnl" sz="2000" dirty="0">
                <a:latin typeface="+mj-lt"/>
              </a:rPr>
              <a:t>Se han tratado los siguientes </a:t>
            </a:r>
            <a:r>
              <a:rPr lang="es-ES_tradnl" sz="2000" dirty="0" smtClean="0">
                <a:latin typeface="+mj-lt"/>
              </a:rPr>
              <a:t>aspectos:</a:t>
            </a:r>
            <a:endParaRPr lang="es-MX" sz="2000" dirty="0">
              <a:latin typeface="+mj-lt"/>
            </a:endParaRPr>
          </a:p>
          <a:p>
            <a:pPr marL="342900" lvl="0" indent="-342900">
              <a:buFont typeface="Arial" panose="020B0604020202020204" pitchFamily="34" charset="0"/>
              <a:buChar char="•"/>
            </a:pPr>
            <a:r>
              <a:rPr lang="en-US" sz="2000" dirty="0" err="1" smtClean="0">
                <a:latin typeface="+mj-lt"/>
              </a:rPr>
              <a:t>Programas</a:t>
            </a:r>
            <a:r>
              <a:rPr lang="en-US" sz="2000" dirty="0" smtClean="0">
                <a:latin typeface="+mj-lt"/>
              </a:rPr>
              <a:t>, </a:t>
            </a:r>
            <a:r>
              <a:rPr lang="en-US" sz="2000" dirty="0" err="1" smtClean="0">
                <a:latin typeface="+mj-lt"/>
              </a:rPr>
              <a:t>algoritmos</a:t>
            </a:r>
            <a:r>
              <a:rPr lang="en-US" sz="2000" dirty="0" smtClean="0">
                <a:latin typeface="+mj-lt"/>
              </a:rPr>
              <a:t> y </a:t>
            </a:r>
            <a:r>
              <a:rPr lang="en-US" sz="2000" dirty="0" err="1" smtClean="0">
                <a:latin typeface="+mj-lt"/>
              </a:rPr>
              <a:t>lenguajes</a:t>
            </a:r>
            <a:r>
              <a:rPr lang="en-US" sz="2000" dirty="0" smtClean="0">
                <a:latin typeface="+mj-lt"/>
              </a:rPr>
              <a:t>.</a:t>
            </a:r>
            <a:endParaRPr lang="es-MX" sz="2000" dirty="0">
              <a:latin typeface="+mj-lt"/>
            </a:endParaRPr>
          </a:p>
          <a:p>
            <a:pPr marL="342900" indent="-342900" eaLnBrk="1" hangingPunct="1">
              <a:buFont typeface="Arial" panose="020B0604020202020204" pitchFamily="34" charset="0"/>
              <a:buChar char="•"/>
            </a:pPr>
            <a:r>
              <a:rPr lang="es-ES_tradnl" altLang="es-MX" sz="2000" dirty="0" smtClean="0">
                <a:latin typeface="+mj-lt"/>
              </a:rPr>
              <a:t>Programación orientada a objetos.</a:t>
            </a:r>
          </a:p>
          <a:p>
            <a:pPr marL="342900" indent="-342900" eaLnBrk="1" hangingPunct="1">
              <a:buFont typeface="Arial" panose="020B0604020202020204" pitchFamily="34" charset="0"/>
              <a:buChar char="•"/>
            </a:pPr>
            <a:r>
              <a:rPr lang="es-ES_tradnl" altLang="es-MX" sz="2000" dirty="0" smtClean="0">
                <a:latin typeface="+mj-lt"/>
              </a:rPr>
              <a:t>Tecnología Java.</a:t>
            </a:r>
          </a:p>
          <a:p>
            <a:pPr marL="285750" lvl="0" indent="-285750">
              <a:buFont typeface="Arial" panose="020B0604020202020204" pitchFamily="34" charset="0"/>
              <a:buChar char="•"/>
            </a:pPr>
            <a:r>
              <a:rPr lang="es-ES_tradnl" sz="2000" dirty="0" smtClean="0">
                <a:latin typeface="+mj-lt"/>
              </a:rPr>
              <a:t> Elementos </a:t>
            </a:r>
            <a:r>
              <a:rPr lang="es-ES_tradnl" sz="2000" dirty="0">
                <a:latin typeface="+mj-lt"/>
              </a:rPr>
              <a:t>básicos</a:t>
            </a:r>
            <a:endParaRPr lang="es-MX" sz="2000" dirty="0">
              <a:latin typeface="+mj-lt"/>
            </a:endParaRPr>
          </a:p>
          <a:p>
            <a:pPr lvl="1"/>
            <a:r>
              <a:rPr lang="es-ES_tradnl" sz="2000" dirty="0">
                <a:latin typeface="+mj-lt"/>
              </a:rPr>
              <a:t>Comentarios</a:t>
            </a:r>
            <a:endParaRPr lang="es-MX" sz="2000" dirty="0">
              <a:latin typeface="+mj-lt"/>
            </a:endParaRPr>
          </a:p>
          <a:p>
            <a:pPr lvl="1"/>
            <a:r>
              <a:rPr lang="es-ES_tradnl" sz="2000" dirty="0">
                <a:latin typeface="+mj-lt"/>
              </a:rPr>
              <a:t>Identificadores </a:t>
            </a:r>
            <a:endParaRPr lang="es-MX" sz="2000" dirty="0">
              <a:latin typeface="+mj-lt"/>
            </a:endParaRPr>
          </a:p>
          <a:p>
            <a:pPr lvl="1"/>
            <a:r>
              <a:rPr lang="es-ES_tradnl" sz="2000" dirty="0">
                <a:latin typeface="+mj-lt"/>
              </a:rPr>
              <a:t>Tipos primitivos</a:t>
            </a:r>
            <a:endParaRPr lang="es-MX" sz="2000" dirty="0">
              <a:latin typeface="+mj-lt"/>
            </a:endParaRPr>
          </a:p>
          <a:p>
            <a:pPr lvl="1"/>
            <a:r>
              <a:rPr lang="es-ES_tradnl" sz="2000" dirty="0">
                <a:latin typeface="+mj-lt"/>
              </a:rPr>
              <a:t>Constantes.</a:t>
            </a:r>
            <a:endParaRPr lang="es-MX" sz="2000" dirty="0">
              <a:latin typeface="+mj-lt"/>
            </a:endParaRPr>
          </a:p>
          <a:p>
            <a:pPr marL="342900" indent="-342900" eaLnBrk="1" hangingPunct="1">
              <a:buFont typeface="Arial" panose="020B0604020202020204" pitchFamily="34" charset="0"/>
              <a:buChar char="•"/>
            </a:pPr>
            <a:endParaRPr lang="es-ES_tradnl" altLang="es-MX" sz="2000" dirty="0">
              <a:latin typeface="+mj-lt"/>
            </a:endParaRPr>
          </a:p>
        </p:txBody>
      </p:sp>
      <p:sp>
        <p:nvSpPr>
          <p:cNvPr id="176134" name="Text Box 6"/>
          <p:cNvSpPr txBox="1">
            <a:spLocks noChangeArrowheads="1"/>
          </p:cNvSpPr>
          <p:nvPr/>
        </p:nvSpPr>
        <p:spPr bwMode="auto">
          <a:xfrm>
            <a:off x="458337" y="4727475"/>
            <a:ext cx="82296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defRPr/>
            </a:pPr>
            <a:r>
              <a:rPr lang="en-US" sz="4000" dirty="0" err="1" smtClean="0"/>
              <a:t>Bibliograf</a:t>
            </a:r>
            <a:r>
              <a:rPr lang="es-ES_tradnl" sz="4000" dirty="0" smtClean="0"/>
              <a:t>í</a:t>
            </a:r>
            <a:r>
              <a:rPr lang="en-US" sz="4000" dirty="0" smtClean="0"/>
              <a:t>a</a:t>
            </a:r>
          </a:p>
          <a:p>
            <a:pPr algn="ctr">
              <a:spcBef>
                <a:spcPct val="50000"/>
              </a:spcBef>
              <a:defRPr/>
            </a:pPr>
            <a:r>
              <a:rPr lang="es-MX" sz="2800" dirty="0"/>
              <a:t>Aprenda Java</a:t>
            </a:r>
            <a:br>
              <a:rPr lang="es-MX" sz="2800" dirty="0"/>
            </a:br>
            <a:r>
              <a:rPr lang="es-MX" sz="2800" i="1" dirty="0"/>
              <a:t>como si estuviera en </a:t>
            </a:r>
            <a:r>
              <a:rPr lang="es-MX" sz="2800" i="1" dirty="0" smtClean="0"/>
              <a:t>primero.</a:t>
            </a:r>
            <a:r>
              <a:rPr lang="es-MX" sz="4000" dirty="0" smtClean="0"/>
              <a:t> </a:t>
            </a:r>
            <a:r>
              <a:rPr lang="es-MX" sz="4000" dirty="0"/>
              <a:t/>
            </a:r>
            <a:br>
              <a:rPr lang="es-MX" sz="4000" dirty="0"/>
            </a:br>
            <a:endParaRPr lang="en-US" sz="4000" dirty="0" smtClean="0"/>
          </a:p>
          <a:p>
            <a:pPr marL="342900" indent="-342900">
              <a:buFont typeface="Arial" pitchFamily="34" charset="0"/>
              <a:buChar char="•"/>
              <a:defRPr/>
            </a:pPr>
            <a:endParaRPr lang="es-ES" sz="2400"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3">
                                            <p:txEl>
                                              <p:pRg st="0" end="0"/>
                                            </p:txEl>
                                          </p:spTgt>
                                        </p:tgtEl>
                                        <p:attrNameLst>
                                          <p:attrName>style.visibility</p:attrName>
                                        </p:attrNameLst>
                                      </p:cBhvr>
                                      <p:to>
                                        <p:strVal val="visible"/>
                                      </p:to>
                                    </p:set>
                                    <p:animEffect transition="in" filter="blinds(horizontal)">
                                      <p:cBhvr>
                                        <p:cTn id="7" dur="500"/>
                                        <p:tgtEl>
                                          <p:spTgt spid="176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3">
                                            <p:txEl>
                                              <p:pRg st="2" end="2"/>
                                            </p:txEl>
                                          </p:spTgt>
                                        </p:tgtEl>
                                        <p:attrNameLst>
                                          <p:attrName>style.visibility</p:attrName>
                                        </p:attrNameLst>
                                      </p:cBhvr>
                                      <p:to>
                                        <p:strVal val="visible"/>
                                      </p:to>
                                    </p:set>
                                    <p:animEffect transition="in" filter="blinds(horizontal)">
                                      <p:cBhvr>
                                        <p:cTn id="12" dur="500"/>
                                        <p:tgtEl>
                                          <p:spTgt spid="1761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6133">
                                            <p:txEl>
                                              <p:pRg st="3" end="3"/>
                                            </p:txEl>
                                          </p:spTgt>
                                        </p:tgtEl>
                                        <p:attrNameLst>
                                          <p:attrName>style.visibility</p:attrName>
                                        </p:attrNameLst>
                                      </p:cBhvr>
                                      <p:to>
                                        <p:strVal val="visible"/>
                                      </p:to>
                                    </p:set>
                                    <p:animEffect transition="in" filter="blinds(horizontal)">
                                      <p:cBhvr>
                                        <p:cTn id="17" dur="500"/>
                                        <p:tgtEl>
                                          <p:spTgt spid="17613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6133">
                                            <p:txEl>
                                              <p:pRg st="4" end="4"/>
                                            </p:txEl>
                                          </p:spTgt>
                                        </p:tgtEl>
                                        <p:attrNameLst>
                                          <p:attrName>style.visibility</p:attrName>
                                        </p:attrNameLst>
                                      </p:cBhvr>
                                      <p:to>
                                        <p:strVal val="visible"/>
                                      </p:to>
                                    </p:set>
                                    <p:animEffect transition="in" filter="blinds(horizontal)">
                                      <p:cBhvr>
                                        <p:cTn id="22" dur="500"/>
                                        <p:tgtEl>
                                          <p:spTgt spid="17613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6133">
                                            <p:txEl>
                                              <p:pRg st="5" end="5"/>
                                            </p:txEl>
                                          </p:spTgt>
                                        </p:tgtEl>
                                        <p:attrNameLst>
                                          <p:attrName>style.visibility</p:attrName>
                                        </p:attrNameLst>
                                      </p:cBhvr>
                                      <p:to>
                                        <p:strVal val="visible"/>
                                      </p:to>
                                    </p:set>
                                    <p:animEffect transition="in" filter="blinds(horizontal)">
                                      <p:cBhvr>
                                        <p:cTn id="27" dur="500"/>
                                        <p:tgtEl>
                                          <p:spTgt spid="17613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6133">
                                            <p:txEl>
                                              <p:pRg st="6" end="6"/>
                                            </p:txEl>
                                          </p:spTgt>
                                        </p:tgtEl>
                                        <p:attrNameLst>
                                          <p:attrName>style.visibility</p:attrName>
                                        </p:attrNameLst>
                                      </p:cBhvr>
                                      <p:to>
                                        <p:strVal val="visible"/>
                                      </p:to>
                                    </p:set>
                                    <p:animEffect transition="in" filter="blinds(horizontal)">
                                      <p:cBhvr>
                                        <p:cTn id="32" dur="500"/>
                                        <p:tgtEl>
                                          <p:spTgt spid="17613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6133">
                                            <p:txEl>
                                              <p:pRg st="7" end="7"/>
                                            </p:txEl>
                                          </p:spTgt>
                                        </p:tgtEl>
                                        <p:attrNameLst>
                                          <p:attrName>style.visibility</p:attrName>
                                        </p:attrNameLst>
                                      </p:cBhvr>
                                      <p:to>
                                        <p:strVal val="visible"/>
                                      </p:to>
                                    </p:set>
                                    <p:animEffect transition="in" filter="blinds(horizontal)">
                                      <p:cBhvr>
                                        <p:cTn id="37" dur="500"/>
                                        <p:tgtEl>
                                          <p:spTgt spid="17613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6133">
                                            <p:txEl>
                                              <p:pRg st="8" end="8"/>
                                            </p:txEl>
                                          </p:spTgt>
                                        </p:tgtEl>
                                        <p:attrNameLst>
                                          <p:attrName>style.visibility</p:attrName>
                                        </p:attrNameLst>
                                      </p:cBhvr>
                                      <p:to>
                                        <p:strVal val="visible"/>
                                      </p:to>
                                    </p:set>
                                    <p:animEffect transition="in" filter="blinds(horizontal)">
                                      <p:cBhvr>
                                        <p:cTn id="42" dur="500"/>
                                        <p:tgtEl>
                                          <p:spTgt spid="17613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6133">
                                            <p:txEl>
                                              <p:pRg st="9" end="9"/>
                                            </p:txEl>
                                          </p:spTgt>
                                        </p:tgtEl>
                                        <p:attrNameLst>
                                          <p:attrName>style.visibility</p:attrName>
                                        </p:attrNameLst>
                                      </p:cBhvr>
                                      <p:to>
                                        <p:strVal val="visible"/>
                                      </p:to>
                                    </p:set>
                                    <p:animEffect transition="in" filter="blinds(horizontal)">
                                      <p:cBhvr>
                                        <p:cTn id="47" dur="500"/>
                                        <p:tgtEl>
                                          <p:spTgt spid="17613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76133">
                                            <p:txEl>
                                              <p:pRg st="10" end="10"/>
                                            </p:txEl>
                                          </p:spTgt>
                                        </p:tgtEl>
                                        <p:attrNameLst>
                                          <p:attrName>style.visibility</p:attrName>
                                        </p:attrNameLst>
                                      </p:cBhvr>
                                      <p:to>
                                        <p:strVal val="visible"/>
                                      </p:to>
                                    </p:set>
                                    <p:animEffect transition="in" filter="blinds(horizontal)">
                                      <p:cBhvr>
                                        <p:cTn id="52" dur="500"/>
                                        <p:tgtEl>
                                          <p:spTgt spid="17613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76134">
                                            <p:txEl>
                                              <p:pRg st="0" end="0"/>
                                            </p:txEl>
                                          </p:spTgt>
                                        </p:tgtEl>
                                        <p:attrNameLst>
                                          <p:attrName>style.visibility</p:attrName>
                                        </p:attrNameLst>
                                      </p:cBhvr>
                                      <p:to>
                                        <p:strVal val="visible"/>
                                      </p:to>
                                    </p:set>
                                    <p:animEffect transition="in" filter="blinds(horizontal)">
                                      <p:cBhvr>
                                        <p:cTn id="57" dur="500"/>
                                        <p:tgtEl>
                                          <p:spTgt spid="17613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6134">
                                            <p:txEl>
                                              <p:pRg st="1" end="1"/>
                                            </p:txEl>
                                          </p:spTgt>
                                        </p:tgtEl>
                                        <p:attrNameLst>
                                          <p:attrName>style.visibility</p:attrName>
                                        </p:attrNameLst>
                                      </p:cBhvr>
                                      <p:to>
                                        <p:strVal val="visible"/>
                                      </p:to>
                                    </p:set>
                                    <p:animEffect transition="in" filter="blinds(horizontal)">
                                      <p:cBhvr>
                                        <p:cTn id="62" dur="500"/>
                                        <p:tgtEl>
                                          <p:spTgt spid="1761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9385D2-0AA6-4174-824D-EECB24A688AF}" type="slidenum">
              <a:rPr lang="en-US" altLang="es-MX">
                <a:latin typeface="Arial Black" panose="020B0A04020102020204" pitchFamily="34" charset="0"/>
              </a:rPr>
              <a:pPr/>
              <a:t>4</a:t>
            </a:fld>
            <a:endParaRPr lang="en-US" altLang="es-MX">
              <a:latin typeface="Arial Black" panose="020B0A04020102020204" pitchFamily="34" charset="0"/>
            </a:endParaRPr>
          </a:p>
        </p:txBody>
      </p:sp>
      <p:sp>
        <p:nvSpPr>
          <p:cNvPr id="6147" name="Rectangle 4"/>
          <p:cNvSpPr>
            <a:spLocks noGrp="1" noChangeArrowheads="1"/>
          </p:cNvSpPr>
          <p:nvPr>
            <p:ph type="title"/>
          </p:nvPr>
        </p:nvSpPr>
        <p:spPr/>
        <p:txBody>
          <a:bodyPr/>
          <a:lstStyle/>
          <a:p>
            <a:pPr eaLnBrk="1" hangingPunct="1"/>
            <a:r>
              <a:rPr lang="es-ES_tradnl" altLang="es-MX" sz="4000" b="1" dirty="0" smtClean="0"/>
              <a:t>1.2 Concepto de programa</a:t>
            </a:r>
            <a:endParaRPr lang="en-US" altLang="es-MX" sz="4000" b="1" dirty="0" smtClean="0"/>
          </a:p>
        </p:txBody>
      </p:sp>
      <p:sp>
        <p:nvSpPr>
          <p:cNvPr id="6148" name="Rectangle 5"/>
          <p:cNvSpPr>
            <a:spLocks noChangeArrowheads="1"/>
          </p:cNvSpPr>
          <p:nvPr/>
        </p:nvSpPr>
        <p:spPr bwMode="auto">
          <a:xfrm>
            <a:off x="1430338" y="3181985"/>
            <a:ext cx="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ES_tradnl" altLang="es-MX" sz="3200" dirty="0"/>
          </a:p>
        </p:txBody>
      </p:sp>
      <p:sp>
        <p:nvSpPr>
          <p:cNvPr id="2" name="Rectángulo 1"/>
          <p:cNvSpPr/>
          <p:nvPr/>
        </p:nvSpPr>
        <p:spPr>
          <a:xfrm>
            <a:off x="381000" y="1612324"/>
            <a:ext cx="8382000" cy="1815882"/>
          </a:xfrm>
          <a:prstGeom prst="rect">
            <a:avLst/>
          </a:prstGeom>
        </p:spPr>
        <p:txBody>
          <a:bodyPr wrap="square">
            <a:spAutoFit/>
          </a:bodyPr>
          <a:lstStyle/>
          <a:p>
            <a:pPr algn="just"/>
            <a:r>
              <a:rPr lang="es-MX" sz="2800" dirty="0"/>
              <a:t>Un programa es un </a:t>
            </a:r>
            <a:r>
              <a:rPr lang="es-MX" sz="2800" b="1" dirty="0"/>
              <a:t>conjunto de instrucciones </a:t>
            </a:r>
            <a:r>
              <a:rPr lang="es-MX" sz="2800" dirty="0"/>
              <a:t>u </a:t>
            </a:r>
            <a:r>
              <a:rPr lang="es-MX" sz="2800" dirty="0" smtClean="0"/>
              <a:t>órdenes </a:t>
            </a:r>
            <a:r>
              <a:rPr lang="es-MX" sz="2800" dirty="0"/>
              <a:t>basadas en un lenguaje de programación que una computadora interpreta para resolver un problema o una función especifica. </a:t>
            </a:r>
          </a:p>
        </p:txBody>
      </p:sp>
      <p:pic>
        <p:nvPicPr>
          <p:cNvPr id="3" name="Imagen 2"/>
          <p:cNvPicPr>
            <a:picLocks noChangeAspect="1"/>
          </p:cNvPicPr>
          <p:nvPr/>
        </p:nvPicPr>
        <p:blipFill>
          <a:blip r:embed="rId2"/>
          <a:stretch>
            <a:fillRect/>
          </a:stretch>
        </p:blipFill>
        <p:spPr>
          <a:xfrm>
            <a:off x="381000" y="3457776"/>
            <a:ext cx="5891212" cy="3087188"/>
          </a:xfrm>
          <a:prstGeom prst="rect">
            <a:avLst/>
          </a:prstGeom>
        </p:spPr>
      </p:pic>
      <p:pic>
        <p:nvPicPr>
          <p:cNvPr id="4" name="Picture 2" descr="https://fscl01.fonpit.de/userfiles/6473479/image/recover_deleted_texts/androidpit-weather-app-1-w7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585" y="4071888"/>
            <a:ext cx="2206376" cy="1858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4366"/>
            <a:ext cx="8229600" cy="1371600"/>
          </a:xfrm>
        </p:spPr>
        <p:txBody>
          <a:bodyPr/>
          <a:lstStyle/>
          <a:p>
            <a:r>
              <a:rPr lang="es-ES_tradnl" altLang="es-MX" b="1" dirty="0"/>
              <a:t>1.2 Concepto de programa</a:t>
            </a:r>
            <a:endParaRPr lang="es-MX" dirty="0"/>
          </a:p>
        </p:txBody>
      </p:sp>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5</a:t>
            </a:fld>
            <a:endParaRPr lang="en-US" altLang="es-MX" dirty="0"/>
          </a:p>
        </p:txBody>
      </p:sp>
      <p:sp>
        <p:nvSpPr>
          <p:cNvPr id="5" name="Rectángulo 4"/>
          <p:cNvSpPr/>
          <p:nvPr/>
        </p:nvSpPr>
        <p:spPr>
          <a:xfrm>
            <a:off x="457200" y="1509372"/>
            <a:ext cx="8229600" cy="4493538"/>
          </a:xfrm>
          <a:prstGeom prst="rect">
            <a:avLst/>
          </a:prstGeom>
        </p:spPr>
        <p:txBody>
          <a:bodyPr wrap="square">
            <a:spAutoFit/>
          </a:bodyPr>
          <a:lstStyle/>
          <a:p>
            <a:pPr marL="342900" indent="-342900" algn="just">
              <a:buAutoNum type="arabicPeriod"/>
            </a:pPr>
            <a:r>
              <a:rPr lang="es-MX" sz="2200" dirty="0" smtClean="0"/>
              <a:t>Es </a:t>
            </a:r>
            <a:r>
              <a:rPr lang="es-MX" sz="2200" dirty="0"/>
              <a:t>la relación ordenada de actividades, en informática se </a:t>
            </a:r>
            <a:r>
              <a:rPr lang="es-MX" sz="2200" dirty="0" smtClean="0"/>
              <a:t>le conoce </a:t>
            </a:r>
            <a:r>
              <a:rPr lang="es-MX" sz="2200" dirty="0"/>
              <a:t>como la serie codificada de instrucciones. </a:t>
            </a:r>
            <a:endParaRPr lang="es-MX" sz="2200" dirty="0" smtClean="0"/>
          </a:p>
          <a:p>
            <a:pPr marL="342900" indent="-342900" algn="just">
              <a:buAutoNum type="arabicPeriod"/>
            </a:pPr>
            <a:endParaRPr lang="es-MX" sz="2200" dirty="0" smtClean="0"/>
          </a:p>
          <a:p>
            <a:pPr algn="just"/>
            <a:r>
              <a:rPr lang="es-MX" sz="2200" dirty="0"/>
              <a:t>2</a:t>
            </a:r>
            <a:r>
              <a:rPr lang="es-MX" sz="2200" dirty="0" smtClean="0"/>
              <a:t>. </a:t>
            </a:r>
            <a:r>
              <a:rPr lang="es-MX" sz="2200" dirty="0"/>
              <a:t>Redacción de un algoritmo en un lenguaje de programación. </a:t>
            </a:r>
            <a:endParaRPr lang="es-MX" sz="2200" dirty="0" smtClean="0"/>
          </a:p>
          <a:p>
            <a:pPr algn="just"/>
            <a:endParaRPr lang="es-MX" sz="2200" dirty="0" smtClean="0"/>
          </a:p>
          <a:p>
            <a:pPr algn="just"/>
            <a:r>
              <a:rPr lang="es-MX" sz="2200" dirty="0" smtClean="0"/>
              <a:t>3. Conjunto </a:t>
            </a:r>
            <a:r>
              <a:rPr lang="es-MX" sz="2200" dirty="0"/>
              <a:t>de instrucciones ordenadas correctamente que permiten realizar una tarea o trabajo específico. </a:t>
            </a:r>
            <a:endParaRPr lang="es-MX" sz="2200" dirty="0" smtClean="0"/>
          </a:p>
          <a:p>
            <a:pPr algn="just"/>
            <a:endParaRPr lang="es-MX" sz="2200" dirty="0" smtClean="0"/>
          </a:p>
          <a:p>
            <a:pPr algn="just"/>
            <a:r>
              <a:rPr lang="es-MX" sz="2200" dirty="0"/>
              <a:t>4</a:t>
            </a:r>
            <a:r>
              <a:rPr lang="es-MX" sz="2200" dirty="0" smtClean="0"/>
              <a:t>. </a:t>
            </a:r>
            <a:r>
              <a:rPr lang="es-MX" sz="2200" dirty="0"/>
              <a:t>Toda secuencia de instrucciones o indicaciones destinadas a ser utilizadas, directa o indirectamente, en un sistema informático para realizar una función o una terea o para obtener un resultado determinado, cualquiera que fuere su forma de expresión y fijación</a:t>
            </a:r>
          </a:p>
        </p:txBody>
      </p:sp>
    </p:spTree>
    <p:extLst>
      <p:ext uri="{BB962C8B-B14F-4D97-AF65-F5344CB8AC3E}">
        <p14:creationId xmlns:p14="http://schemas.microsoft.com/office/powerpoint/2010/main" val="194219400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EB43AB-414F-4772-A5A3-C5B3F206072C}" type="slidenum">
              <a:rPr lang="en-US" altLang="es-MX">
                <a:latin typeface="Arial Black" panose="020B0A04020102020204" pitchFamily="34" charset="0"/>
              </a:rPr>
              <a:pPr/>
              <a:t>6</a:t>
            </a:fld>
            <a:endParaRPr lang="en-US" altLang="es-MX">
              <a:latin typeface="Arial Black" panose="020B0A04020102020204" pitchFamily="34" charset="0"/>
            </a:endParaRPr>
          </a:p>
        </p:txBody>
      </p:sp>
      <p:sp>
        <p:nvSpPr>
          <p:cNvPr id="7171" name="Rectangle 4"/>
          <p:cNvSpPr>
            <a:spLocks noGrp="1" noChangeArrowheads="1"/>
          </p:cNvSpPr>
          <p:nvPr>
            <p:ph type="title"/>
          </p:nvPr>
        </p:nvSpPr>
        <p:spPr>
          <a:xfrm>
            <a:off x="419100" y="114300"/>
            <a:ext cx="8229600" cy="1371600"/>
          </a:xfrm>
        </p:spPr>
        <p:txBody>
          <a:bodyPr/>
          <a:lstStyle/>
          <a:p>
            <a:pPr eaLnBrk="1" hangingPunct="1"/>
            <a:r>
              <a:rPr lang="es-ES_tradnl" altLang="es-MX" sz="4000" b="1" dirty="0"/>
              <a:t>1.2 Concepto de programa</a:t>
            </a:r>
            <a:endParaRPr lang="en-US" altLang="es-MX" sz="4000" b="1" dirty="0" smtClean="0"/>
          </a:p>
        </p:txBody>
      </p:sp>
      <p:pic>
        <p:nvPicPr>
          <p:cNvPr id="2" name="Imagen 1"/>
          <p:cNvPicPr>
            <a:picLocks noChangeAspect="1"/>
          </p:cNvPicPr>
          <p:nvPr/>
        </p:nvPicPr>
        <p:blipFill>
          <a:blip r:embed="rId2"/>
          <a:stretch>
            <a:fillRect/>
          </a:stretch>
        </p:blipFill>
        <p:spPr>
          <a:xfrm>
            <a:off x="533400" y="2295205"/>
            <a:ext cx="4202657" cy="3784387"/>
          </a:xfrm>
          <a:prstGeom prst="rect">
            <a:avLst/>
          </a:prstGeom>
        </p:spPr>
      </p:pic>
      <p:sp>
        <p:nvSpPr>
          <p:cNvPr id="3" name="CuadroTexto 2"/>
          <p:cNvSpPr txBox="1"/>
          <p:nvPr/>
        </p:nvSpPr>
        <p:spPr>
          <a:xfrm>
            <a:off x="533400" y="1315009"/>
            <a:ext cx="3638550" cy="923330"/>
          </a:xfrm>
          <a:prstGeom prst="rect">
            <a:avLst/>
          </a:prstGeom>
          <a:noFill/>
        </p:spPr>
        <p:txBody>
          <a:bodyPr wrap="square" rtlCol="0">
            <a:spAutoFit/>
          </a:bodyPr>
          <a:lstStyle/>
          <a:p>
            <a:pPr algn="just"/>
            <a:r>
              <a:rPr lang="en-US" b="1" dirty="0" err="1" smtClean="0"/>
              <a:t>Programa</a:t>
            </a:r>
            <a:r>
              <a:rPr lang="en-US" b="1" dirty="0" smtClean="0"/>
              <a:t> </a:t>
            </a:r>
            <a:r>
              <a:rPr lang="en-US" b="1" dirty="0" err="1" smtClean="0"/>
              <a:t>escrito</a:t>
            </a:r>
            <a:r>
              <a:rPr lang="en-US" b="1" dirty="0" smtClean="0"/>
              <a:t> </a:t>
            </a:r>
            <a:r>
              <a:rPr lang="en-US" b="1" dirty="0" err="1" smtClean="0"/>
              <a:t>en</a:t>
            </a:r>
            <a:r>
              <a:rPr lang="en-US" b="1" dirty="0" smtClean="0"/>
              <a:t> </a:t>
            </a:r>
            <a:r>
              <a:rPr lang="en-US" b="1" dirty="0" err="1" smtClean="0"/>
              <a:t>lenguaje</a:t>
            </a:r>
            <a:r>
              <a:rPr lang="en-US" b="1" dirty="0" smtClean="0"/>
              <a:t> </a:t>
            </a:r>
            <a:r>
              <a:rPr lang="en-US" b="1" dirty="0" err="1" smtClean="0"/>
              <a:t>ensamblador</a:t>
            </a:r>
            <a:r>
              <a:rPr lang="en-US" b="1" dirty="0" smtClean="0"/>
              <a:t> o </a:t>
            </a:r>
            <a:r>
              <a:rPr lang="en-US" b="1" dirty="0" err="1" smtClean="0"/>
              <a:t>lenguaje</a:t>
            </a:r>
            <a:r>
              <a:rPr lang="en-US" b="1" dirty="0" smtClean="0"/>
              <a:t> de </a:t>
            </a:r>
            <a:r>
              <a:rPr lang="en-US" b="1" dirty="0" err="1" smtClean="0"/>
              <a:t>máquina</a:t>
            </a:r>
            <a:r>
              <a:rPr lang="en-US" b="1" dirty="0" smtClean="0"/>
              <a:t>.</a:t>
            </a:r>
            <a:endParaRPr lang="es-MX" b="1" dirty="0"/>
          </a:p>
        </p:txBody>
      </p:sp>
      <p:pic>
        <p:nvPicPr>
          <p:cNvPr id="4" name="Imagen 3"/>
          <p:cNvPicPr>
            <a:picLocks noChangeAspect="1"/>
          </p:cNvPicPr>
          <p:nvPr/>
        </p:nvPicPr>
        <p:blipFill>
          <a:blip r:embed="rId3"/>
          <a:stretch>
            <a:fillRect/>
          </a:stretch>
        </p:blipFill>
        <p:spPr>
          <a:xfrm>
            <a:off x="4736057" y="2274733"/>
            <a:ext cx="4279710" cy="3675691"/>
          </a:xfrm>
          <a:prstGeom prst="rect">
            <a:avLst/>
          </a:prstGeom>
        </p:spPr>
      </p:pic>
      <p:sp>
        <p:nvSpPr>
          <p:cNvPr id="9" name="CuadroTexto 8"/>
          <p:cNvSpPr txBox="1"/>
          <p:nvPr/>
        </p:nvSpPr>
        <p:spPr>
          <a:xfrm>
            <a:off x="4915469" y="1361639"/>
            <a:ext cx="3638550" cy="646331"/>
          </a:xfrm>
          <a:prstGeom prst="rect">
            <a:avLst/>
          </a:prstGeom>
          <a:noFill/>
        </p:spPr>
        <p:txBody>
          <a:bodyPr wrap="square" rtlCol="0">
            <a:spAutoFit/>
          </a:bodyPr>
          <a:lstStyle/>
          <a:p>
            <a:pPr algn="just"/>
            <a:r>
              <a:rPr lang="en-US" b="1" dirty="0" err="1" smtClean="0"/>
              <a:t>Programa</a:t>
            </a:r>
            <a:r>
              <a:rPr lang="en-US" b="1" dirty="0" smtClean="0"/>
              <a:t> </a:t>
            </a:r>
            <a:r>
              <a:rPr lang="en-US" b="1" dirty="0" err="1" smtClean="0"/>
              <a:t>escrito</a:t>
            </a:r>
            <a:r>
              <a:rPr lang="en-US" b="1" dirty="0" smtClean="0"/>
              <a:t> </a:t>
            </a:r>
            <a:r>
              <a:rPr lang="en-US" b="1" dirty="0" err="1" smtClean="0"/>
              <a:t>en</a:t>
            </a:r>
            <a:r>
              <a:rPr lang="en-US" b="1" dirty="0" smtClean="0"/>
              <a:t> </a:t>
            </a:r>
            <a:r>
              <a:rPr lang="en-US" b="1" dirty="0" err="1" smtClean="0"/>
              <a:t>lenguaje</a:t>
            </a:r>
            <a:r>
              <a:rPr lang="en-US" b="1" dirty="0" smtClean="0"/>
              <a:t> Java.</a:t>
            </a:r>
            <a:endParaRPr lang="es-MX" b="1"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0965FC-DB7B-4723-A5E2-50415462D30C}" type="slidenum">
              <a:rPr lang="en-US" altLang="es-MX">
                <a:latin typeface="Arial Black" panose="020B0A04020102020204" pitchFamily="34" charset="0"/>
              </a:rPr>
              <a:pPr/>
              <a:t>7</a:t>
            </a:fld>
            <a:endParaRPr lang="en-US" altLang="es-MX">
              <a:latin typeface="Arial Black" panose="020B0A04020102020204" pitchFamily="34" charset="0"/>
            </a:endParaRPr>
          </a:p>
        </p:txBody>
      </p:sp>
      <p:sp>
        <p:nvSpPr>
          <p:cNvPr id="8195" name="Rectangle 4"/>
          <p:cNvSpPr>
            <a:spLocks noGrp="1" noChangeArrowheads="1"/>
          </p:cNvSpPr>
          <p:nvPr>
            <p:ph type="title"/>
          </p:nvPr>
        </p:nvSpPr>
        <p:spPr>
          <a:xfrm>
            <a:off x="762000" y="228600"/>
            <a:ext cx="8229600" cy="1371600"/>
          </a:xfrm>
        </p:spPr>
        <p:txBody>
          <a:bodyPr/>
          <a:lstStyle/>
          <a:p>
            <a:pPr eaLnBrk="1" hangingPunct="1"/>
            <a:r>
              <a:rPr lang="es-ES_tradnl" altLang="es-MX" b="1" dirty="0" smtClean="0"/>
              <a:t>1.3 </a:t>
            </a:r>
            <a:r>
              <a:rPr lang="es-ES_tradnl" altLang="es-MX" b="1" dirty="0"/>
              <a:t>Qué es un algoritmo?</a:t>
            </a:r>
            <a:endParaRPr lang="en-US" altLang="es-MX" b="1" dirty="0" smtClean="0"/>
          </a:p>
        </p:txBody>
      </p:sp>
      <p:sp>
        <p:nvSpPr>
          <p:cNvPr id="8227" name="Text Box 137"/>
          <p:cNvSpPr txBox="1">
            <a:spLocks noChangeArrowheads="1"/>
          </p:cNvSpPr>
          <p:nvPr/>
        </p:nvSpPr>
        <p:spPr bwMode="auto">
          <a:xfrm>
            <a:off x="1965325" y="5675313"/>
            <a:ext cx="5273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ES" altLang="es-MX"/>
          </a:p>
        </p:txBody>
      </p:sp>
      <p:sp>
        <p:nvSpPr>
          <p:cNvPr id="3" name="Rectángulo 2"/>
          <p:cNvSpPr/>
          <p:nvPr/>
        </p:nvSpPr>
        <p:spPr>
          <a:xfrm>
            <a:off x="601662" y="2325138"/>
            <a:ext cx="8001000" cy="3108543"/>
          </a:xfrm>
          <a:prstGeom prst="rect">
            <a:avLst/>
          </a:prstGeom>
        </p:spPr>
        <p:txBody>
          <a:bodyPr wrap="square">
            <a:spAutoFit/>
          </a:bodyPr>
          <a:lstStyle/>
          <a:p>
            <a:pPr algn="just"/>
            <a:r>
              <a:rPr lang="es-MX" sz="2800" dirty="0">
                <a:solidFill>
                  <a:srgbClr val="000000"/>
                </a:solidFill>
              </a:rPr>
              <a:t>Un </a:t>
            </a:r>
            <a:r>
              <a:rPr lang="es-MX" sz="2800" b="1" dirty="0">
                <a:solidFill>
                  <a:srgbClr val="000000"/>
                </a:solidFill>
              </a:rPr>
              <a:t>algoritmo</a:t>
            </a:r>
            <a:r>
              <a:rPr lang="es-MX" sz="2800" dirty="0">
                <a:solidFill>
                  <a:srgbClr val="000000"/>
                </a:solidFill>
              </a:rPr>
              <a:t> se puede definir como una secuencia de instrucciones </a:t>
            </a:r>
            <a:r>
              <a:rPr lang="es-MX" sz="2800" dirty="0" smtClean="0">
                <a:solidFill>
                  <a:srgbClr val="000000"/>
                </a:solidFill>
              </a:rPr>
              <a:t>que representan </a:t>
            </a:r>
            <a:r>
              <a:rPr lang="es-MX" sz="2800" dirty="0">
                <a:solidFill>
                  <a:srgbClr val="000000"/>
                </a:solidFill>
              </a:rPr>
              <a:t>un modelo de solución para determinado tipo de problemas. </a:t>
            </a:r>
            <a:r>
              <a:rPr lang="es-MX" sz="2800" dirty="0" smtClean="0">
                <a:solidFill>
                  <a:srgbClr val="000000"/>
                </a:solidFill>
              </a:rPr>
              <a:t>O bien </a:t>
            </a:r>
            <a:r>
              <a:rPr lang="es-MX" sz="2800" dirty="0">
                <a:solidFill>
                  <a:srgbClr val="000000"/>
                </a:solidFill>
              </a:rPr>
              <a:t>como un conjunto de instrucciones que realizadas en orden conducen </a:t>
            </a:r>
            <a:r>
              <a:rPr lang="es-MX" sz="2800" dirty="0" smtClean="0">
                <a:solidFill>
                  <a:srgbClr val="000000"/>
                </a:solidFill>
              </a:rPr>
              <a:t>a obtener </a:t>
            </a:r>
            <a:r>
              <a:rPr lang="es-MX" sz="2800" dirty="0">
                <a:solidFill>
                  <a:srgbClr val="000000"/>
                </a:solidFill>
              </a:rPr>
              <a:t>la solución de un problema.</a:t>
            </a:r>
            <a:r>
              <a:rPr lang="es-MX" sz="2800" dirty="0"/>
              <a:t> </a:t>
            </a:r>
            <a:br>
              <a:rPr lang="es-MX" sz="2800" dirty="0"/>
            </a:br>
            <a:endParaRPr lang="es-MX" sz="2800"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7D50DD-BED1-4C02-898C-2F527B73BFCF}" type="slidenum">
              <a:rPr lang="en-US" altLang="es-MX">
                <a:latin typeface="Arial Black" panose="020B0A04020102020204" pitchFamily="34" charset="0"/>
              </a:rPr>
              <a:pPr/>
              <a:t>8</a:t>
            </a:fld>
            <a:endParaRPr lang="en-US" altLang="es-MX">
              <a:latin typeface="Arial Black" panose="020B0A04020102020204" pitchFamily="34" charset="0"/>
            </a:endParaRPr>
          </a:p>
        </p:txBody>
      </p:sp>
      <p:sp>
        <p:nvSpPr>
          <p:cNvPr id="9219" name="Rectangle 4"/>
          <p:cNvSpPr>
            <a:spLocks noGrp="1" noChangeArrowheads="1"/>
          </p:cNvSpPr>
          <p:nvPr>
            <p:ph type="title"/>
          </p:nvPr>
        </p:nvSpPr>
        <p:spPr>
          <a:xfrm>
            <a:off x="457200" y="914400"/>
            <a:ext cx="8229600" cy="762000"/>
          </a:xfrm>
        </p:spPr>
        <p:txBody>
          <a:bodyPr/>
          <a:lstStyle/>
          <a:p>
            <a:pPr algn="ctr" eaLnBrk="1" hangingPunct="1"/>
            <a:r>
              <a:rPr lang="es-ES_tradnl" altLang="es-MX" sz="4000" b="1" dirty="0"/>
              <a:t>1.3 Qué es un algoritmo?</a:t>
            </a:r>
            <a:r>
              <a:rPr lang="es-ES_tradnl" altLang="es-MX" sz="4000" dirty="0" smtClean="0"/>
              <a:t/>
            </a:r>
            <a:br>
              <a:rPr lang="es-ES_tradnl" altLang="es-MX" sz="4000" dirty="0" smtClean="0"/>
            </a:br>
            <a:endParaRPr lang="en-US" altLang="es-MX" sz="4000" dirty="0" smtClean="0"/>
          </a:p>
        </p:txBody>
      </p:sp>
      <p:sp>
        <p:nvSpPr>
          <p:cNvPr id="5" name="Rectángulo 4"/>
          <p:cNvSpPr/>
          <p:nvPr/>
        </p:nvSpPr>
        <p:spPr>
          <a:xfrm>
            <a:off x="571500" y="1407854"/>
            <a:ext cx="8001000" cy="1815882"/>
          </a:xfrm>
          <a:prstGeom prst="rect">
            <a:avLst/>
          </a:prstGeom>
        </p:spPr>
        <p:txBody>
          <a:bodyPr wrap="square">
            <a:spAutoFit/>
          </a:bodyPr>
          <a:lstStyle/>
          <a:p>
            <a:r>
              <a:rPr lang="es-MX" sz="2800" dirty="0" smtClean="0">
                <a:solidFill>
                  <a:srgbClr val="000000"/>
                </a:solidFill>
              </a:rPr>
              <a:t>Los </a:t>
            </a:r>
            <a:r>
              <a:rPr lang="es-MX" sz="2800" dirty="0">
                <a:solidFill>
                  <a:srgbClr val="000000"/>
                </a:solidFill>
              </a:rPr>
              <a:t>algoritmos son independientes de los lenguajes de programación. En </a:t>
            </a:r>
            <a:r>
              <a:rPr lang="es-MX" sz="2800" dirty="0" smtClean="0">
                <a:solidFill>
                  <a:srgbClr val="000000"/>
                </a:solidFill>
              </a:rPr>
              <a:t>cada problema </a:t>
            </a:r>
            <a:r>
              <a:rPr lang="es-MX" sz="2800" dirty="0">
                <a:solidFill>
                  <a:srgbClr val="000000"/>
                </a:solidFill>
              </a:rPr>
              <a:t>el algoritmo puede escribirse y luego ejecutarse en un </a:t>
            </a:r>
            <a:r>
              <a:rPr lang="es-MX" sz="2800" dirty="0" smtClean="0">
                <a:solidFill>
                  <a:srgbClr val="000000"/>
                </a:solidFill>
              </a:rPr>
              <a:t>lenguaje diferente </a:t>
            </a:r>
            <a:r>
              <a:rPr lang="es-MX" sz="2800" dirty="0">
                <a:solidFill>
                  <a:srgbClr val="000000"/>
                </a:solidFill>
              </a:rPr>
              <a:t>de programación. </a:t>
            </a:r>
            <a:endParaRPr lang="es-MX" sz="2800" dirty="0"/>
          </a:p>
        </p:txBody>
      </p:sp>
      <p:pic>
        <p:nvPicPr>
          <p:cNvPr id="2050" name="Picture 2" descr="http://static.wixstatic.com/media/9c0e52_6ed124867e824aac8acc39fc5475d94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23736"/>
            <a:ext cx="7378249" cy="34085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C2AB39-40A1-46E4-800A-EA81DCF602D9}" type="slidenum">
              <a:rPr lang="en-US" altLang="es-MX">
                <a:latin typeface="Arial Black" panose="020B0A04020102020204" pitchFamily="34" charset="0"/>
              </a:rPr>
              <a:pPr/>
              <a:t>9</a:t>
            </a:fld>
            <a:endParaRPr lang="en-US" altLang="es-MX">
              <a:latin typeface="Arial Black" panose="020B0A04020102020204" pitchFamily="34" charset="0"/>
            </a:endParaRPr>
          </a:p>
        </p:txBody>
      </p:sp>
      <p:sp>
        <p:nvSpPr>
          <p:cNvPr id="10243" name="Rectangle 4"/>
          <p:cNvSpPr>
            <a:spLocks noGrp="1" noChangeArrowheads="1"/>
          </p:cNvSpPr>
          <p:nvPr>
            <p:ph type="title"/>
          </p:nvPr>
        </p:nvSpPr>
        <p:spPr>
          <a:xfrm>
            <a:off x="609600" y="261938"/>
            <a:ext cx="8229600" cy="1371600"/>
          </a:xfrm>
        </p:spPr>
        <p:txBody>
          <a:bodyPr/>
          <a:lstStyle/>
          <a:p>
            <a:pPr eaLnBrk="1" hangingPunct="1"/>
            <a:r>
              <a:rPr lang="es-ES_tradnl" altLang="es-MX" sz="4000" b="1" dirty="0" smtClean="0"/>
              <a:t>1</a:t>
            </a:r>
            <a:r>
              <a:rPr lang="es-ES_tradnl" altLang="es-MX" sz="4000" b="1" dirty="0" smtClean="0"/>
              <a:t>.4</a:t>
            </a:r>
            <a:r>
              <a:rPr lang="es-ES_tradnl" altLang="es-MX" sz="4000" b="1" dirty="0" smtClean="0"/>
              <a:t> Lenguaje de programación</a:t>
            </a:r>
            <a:endParaRPr lang="en-US" altLang="es-MX" sz="4000" b="1" dirty="0" smtClean="0"/>
          </a:p>
        </p:txBody>
      </p:sp>
      <p:sp>
        <p:nvSpPr>
          <p:cNvPr id="2" name="Rectángulo 1"/>
          <p:cNvSpPr/>
          <p:nvPr/>
        </p:nvSpPr>
        <p:spPr>
          <a:xfrm>
            <a:off x="457200" y="1981200"/>
            <a:ext cx="8001000" cy="3539430"/>
          </a:xfrm>
          <a:prstGeom prst="rect">
            <a:avLst/>
          </a:prstGeom>
        </p:spPr>
        <p:txBody>
          <a:bodyPr wrap="square">
            <a:spAutoFit/>
          </a:bodyPr>
          <a:lstStyle/>
          <a:p>
            <a:pPr algn="just"/>
            <a:r>
              <a:rPr lang="es-MX" sz="3200" dirty="0">
                <a:solidFill>
                  <a:srgbClr val="303030"/>
                </a:solidFill>
                <a:latin typeface="+mj-lt"/>
              </a:rPr>
              <a:t>Un </a:t>
            </a:r>
            <a:r>
              <a:rPr lang="es-MX" sz="3200" b="1" dirty="0">
                <a:solidFill>
                  <a:srgbClr val="303030"/>
                </a:solidFill>
                <a:latin typeface="+mj-lt"/>
              </a:rPr>
              <a:t>lenguaje de programación</a:t>
            </a:r>
            <a:r>
              <a:rPr lang="es-MX" sz="3200" dirty="0">
                <a:solidFill>
                  <a:srgbClr val="303030"/>
                </a:solidFill>
                <a:latin typeface="+mj-lt"/>
              </a:rPr>
              <a:t> es un lenguaje diseñado para describir el conjunto de acciones consecutivas que un equipo debe ejecutar. Por lo tanto, un lenguaje de programación es un modo práctico para que los seres humanos puedan dar instrucciones a un equipo</a:t>
            </a:r>
            <a:r>
              <a:rPr lang="es-MX" sz="3200" dirty="0" smtClean="0">
                <a:solidFill>
                  <a:srgbClr val="303030"/>
                </a:solidFill>
                <a:latin typeface="+mj-lt"/>
              </a:rPr>
              <a:t>.</a:t>
            </a:r>
            <a:endParaRPr lang="es-MX" sz="3200" dirty="0">
              <a:latin typeface="+mj-lt"/>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1036</TotalTime>
  <Words>1853</Words>
  <Application>Microsoft Office PowerPoint</Application>
  <PresentationFormat>Presentación en pantalla (4:3)</PresentationFormat>
  <Paragraphs>333</Paragraphs>
  <Slides>37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37</vt:i4>
      </vt:variant>
    </vt:vector>
  </HeadingPairs>
  <TitlesOfParts>
    <vt:vector size="43" baseType="lpstr">
      <vt:lpstr>Arial</vt:lpstr>
      <vt:lpstr>Arial Black</vt:lpstr>
      <vt:lpstr>Courier New</vt:lpstr>
      <vt:lpstr>Times New Roman</vt:lpstr>
      <vt:lpstr>Wingdings</vt:lpstr>
      <vt:lpstr>Pixel</vt:lpstr>
      <vt:lpstr>Introducción a la programación en Java</vt:lpstr>
      <vt:lpstr>SUMARIO</vt:lpstr>
      <vt:lpstr>Presentación de PowerPoint</vt:lpstr>
      <vt:lpstr>1.2 Concepto de programa</vt:lpstr>
      <vt:lpstr>1.2 Concepto de programa</vt:lpstr>
      <vt:lpstr>1.2 Concepto de programa</vt:lpstr>
      <vt:lpstr>1.3 Qué es un algoritmo?</vt:lpstr>
      <vt:lpstr>1.3 Qué es un algoritmo? </vt:lpstr>
      <vt:lpstr>1.4 Lenguaje de programación</vt:lpstr>
      <vt:lpstr>1.4 Lenguaje de programación</vt:lpstr>
      <vt:lpstr>1.4 Lenguaje de programación</vt:lpstr>
      <vt:lpstr>1.4 Lenguaje de programación</vt:lpstr>
      <vt:lpstr>1.4 Lenguaje de programación</vt:lpstr>
      <vt:lpstr>Presentación de PowerPoint</vt:lpstr>
      <vt:lpstr>1.5 Programación Orientada a Objetos (POO ó OOP).</vt:lpstr>
      <vt:lpstr>1.5 Programación Orientada a Objetos (POO ó OOP).</vt:lpstr>
      <vt:lpstr>1.5 Programación Orientada a Objetos (POO ó OOP).</vt:lpstr>
      <vt:lpstr>1.5 Programación Orientada a Objetos (POO ó OOP).</vt:lpstr>
      <vt:lpstr>1.5 Programación Orientada a Objetos (POO ó OOP).</vt:lpstr>
      <vt:lpstr>1.5 Programación Orientada a Objetos (POO ó OOP).</vt:lpstr>
      <vt:lpstr>Repasar conceptos anteriores.</vt:lpstr>
      <vt:lpstr>1.6 Lenguaje Java</vt:lpstr>
      <vt:lpstr>1.6 Lenguaje Java</vt:lpstr>
      <vt:lpstr>1.6 Lenguaje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vector>
  </TitlesOfParts>
  <Company>uclv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MICROPROCESADORES I</dc:title>
  <dc:creator>fie</dc:creator>
  <cp:lastModifiedBy>Reinier</cp:lastModifiedBy>
  <cp:revision>191</cp:revision>
  <cp:lastPrinted>1601-01-01T00:00:00Z</cp:lastPrinted>
  <dcterms:created xsi:type="dcterms:W3CDTF">1999-11-30T05:08:43Z</dcterms:created>
  <dcterms:modified xsi:type="dcterms:W3CDTF">2017-10-23T01:35:18Z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9</vt:i4>
  </property>
</Properties>
</file>