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notesMasterIdLst>
    <p:notesMasterId r:id="rId36"/>
  </p:notesMasterIdLst>
  <p:sldIdLst>
    <p:sldId id="256" r:id="rId2"/>
    <p:sldId id="257" r:id="rId3"/>
    <p:sldId id="294" r:id="rId4"/>
    <p:sldId id="288" r:id="rId5"/>
    <p:sldId id="292" r:id="rId6"/>
    <p:sldId id="291" r:id="rId7"/>
    <p:sldId id="290" r:id="rId8"/>
    <p:sldId id="295" r:id="rId9"/>
    <p:sldId id="296" r:id="rId10"/>
    <p:sldId id="303" r:id="rId11"/>
    <p:sldId id="302" r:id="rId12"/>
    <p:sldId id="301" r:id="rId13"/>
    <p:sldId id="300" r:id="rId14"/>
    <p:sldId id="299" r:id="rId15"/>
    <p:sldId id="298" r:id="rId16"/>
    <p:sldId id="297" r:id="rId17"/>
    <p:sldId id="308" r:id="rId18"/>
    <p:sldId id="307" r:id="rId19"/>
    <p:sldId id="306" r:id="rId20"/>
    <p:sldId id="305" r:id="rId21"/>
    <p:sldId id="304" r:id="rId22"/>
    <p:sldId id="312" r:id="rId23"/>
    <p:sldId id="319" r:id="rId24"/>
    <p:sldId id="311" r:id="rId25"/>
    <p:sldId id="310" r:id="rId26"/>
    <p:sldId id="309" r:id="rId27"/>
    <p:sldId id="313" r:id="rId28"/>
    <p:sldId id="314" r:id="rId29"/>
    <p:sldId id="315" r:id="rId30"/>
    <p:sldId id="316" r:id="rId31"/>
    <p:sldId id="317" r:id="rId32"/>
    <p:sldId id="318" r:id="rId33"/>
    <p:sldId id="284" r:id="rId34"/>
    <p:sldId id="32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763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0FC1700-5A6E-42DA-90FD-B033E4B2622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78293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2B861F-3D77-48E7-888F-E309BA3C0B7C}" type="slidenum">
              <a:rPr lang="en-US" altLang="es-MX"/>
              <a:pPr/>
              <a:t>1</a:t>
            </a:fld>
            <a:endParaRPr lang="en-US" altLang="es-MX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MX" smtClean="0"/>
          </a:p>
        </p:txBody>
      </p:sp>
    </p:spTree>
    <p:extLst>
      <p:ext uri="{BB962C8B-B14F-4D97-AF65-F5344CB8AC3E}">
        <p14:creationId xmlns:p14="http://schemas.microsoft.com/office/powerpoint/2010/main" val="1762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4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42EB2-175C-4FC9-9537-DC862286AD6C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5C955-7A26-437D-8B94-DB3C1752C70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049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92802-FCF2-4EAB-B389-8984B8B51381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B9713-1D81-4ED1-A9B3-EFFE8A31E675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57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19620-D69F-4D94-9466-3A9C01484233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4D09-31FC-4E0F-AD23-F085FFBA02A9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36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B425B-3029-40A4-9A2F-4AD7250EA2D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1752-720C-4A79-A37E-FD2BA394F499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4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150A-C9E5-4FB8-927A-C07FB0FBA5DE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52C6-21F9-48C3-B6E1-8C58C7F7C957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8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4D79B-2F32-4AF1-B1A5-5203CB267C52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A6FC-5B58-4F21-ACE2-D8E41298971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0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FF87D-CC2F-403A-9348-414A0D0A0A5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FA29B-4B2A-493E-AC5E-95BBEF35661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52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ECAA3-A6AE-48D9-9F51-17BD28394106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5D26C-B17D-4B74-A552-0C1E6E3300E9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62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652E4-414A-43FE-B49C-24D79F20214D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1EEE-08D3-4149-972F-AB488EB48786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21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92381-1A6C-415E-9678-EEC6379AD52B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302F6-7674-49A4-8DDD-4D7B3F77A8FA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36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FB1D1-174D-4E66-9F5E-162078E1397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A282A-1C59-452E-AC35-85DAAC0FAE32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15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97366-35DF-4E15-A6DE-45680BE3A41C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1C51-9329-4B5E-A052-984FE904FA09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98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523F66F3-6544-4B7D-94F7-2BC60CEAD1E4}" type="slidenum">
              <a:rPr lang="en-US" altLang="es-MX"/>
              <a:pPr/>
              <a:t>‹Nº›</a:t>
            </a:fld>
            <a:endParaRPr lang="en-US" altLang="es-MX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</p:grpSp>
      <p:sp>
        <p:nvSpPr>
          <p:cNvPr id="1331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33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FF220A7-0BA4-4090-9332-4C78F541BFD7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81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4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4BB779-E2C4-47DC-80BD-44E7A9DF411B}" type="slidenum">
              <a:rPr lang="en-US" altLang="es-MX">
                <a:latin typeface="Arial Black" panose="020B0A04020102020204" pitchFamily="34" charset="0"/>
              </a:rPr>
              <a:pPr/>
              <a:t>1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316706" y="762000"/>
            <a:ext cx="8510587" cy="914400"/>
          </a:xfrm>
        </p:spPr>
        <p:txBody>
          <a:bodyPr/>
          <a:lstStyle/>
          <a:p>
            <a:pPr eaLnBrk="1" hangingPunct="1"/>
            <a:r>
              <a:rPr lang="en-US" altLang="es-MX" sz="4000" b="1" dirty="0" err="1" smtClean="0">
                <a:solidFill>
                  <a:srgbClr val="000000"/>
                </a:solidFill>
              </a:rPr>
              <a:t>Introducción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a la </a:t>
            </a:r>
            <a:r>
              <a:rPr lang="en-US" altLang="es-MX" sz="4000" b="1" dirty="0" err="1" smtClean="0">
                <a:solidFill>
                  <a:srgbClr val="000000"/>
                </a:solidFill>
              </a:rPr>
              <a:t>programación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</a:t>
            </a:r>
            <a:r>
              <a:rPr lang="en-US" altLang="es-MX" sz="4000" b="1" dirty="0" err="1" smtClean="0">
                <a:solidFill>
                  <a:srgbClr val="000000"/>
                </a:solidFill>
              </a:rPr>
              <a:t>en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Java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11019" y="317643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s-ES_tradnl" sz="2000" b="1" dirty="0"/>
              <a:t>  </a:t>
            </a:r>
            <a:r>
              <a:rPr lang="es-ES_tradnl" sz="2800" b="1" dirty="0"/>
              <a:t>Conferencia </a:t>
            </a:r>
            <a:r>
              <a:rPr lang="es-ES_tradnl" sz="2800" b="1" dirty="0" smtClean="0"/>
              <a:t>2 “Elementos básicos del lenguaje”</a:t>
            </a:r>
            <a:endParaRPr lang="es-ES_tradnl" sz="2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10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200" y="254366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27630" y="1828800"/>
            <a:ext cx="81067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>Tipos primitivos de </a:t>
            </a:r>
            <a:r>
              <a:rPr lang="es-MX" sz="2400" b="1" dirty="0" smtClean="0">
                <a:solidFill>
                  <a:srgbClr val="000000"/>
                </a:solidFill>
                <a:latin typeface="+mn-lt"/>
              </a:rPr>
              <a:t>variables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b="1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Java dispone de ocho tipos primitivos de variables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Un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tipo para almacenar valores true y false (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boolean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)</a:t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Un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tipo para almacenar caracteres (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char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).</a:t>
            </a:r>
          </a:p>
          <a:p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Seis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tipos para guardar valores numéricos:</a:t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Cuatro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tipos para enteros (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byte, short,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long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).</a:t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Dos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para valores reales de punto flotante (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float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double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)</a:t>
            </a:r>
            <a:r>
              <a:rPr lang="es-MX" sz="2400" dirty="0">
                <a:latin typeface="+mn-lt"/>
              </a:rPr>
              <a:t> </a:t>
            </a:r>
            <a:br>
              <a:rPr lang="es-MX" sz="2400" dirty="0">
                <a:latin typeface="+mn-lt"/>
              </a:rPr>
            </a:b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052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11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200" y="254366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03467"/>
              </p:ext>
            </p:extLst>
          </p:nvPr>
        </p:nvGraphicFramePr>
        <p:xfrm>
          <a:off x="685800" y="1655536"/>
          <a:ext cx="7391400" cy="4592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417533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Longitud</a:t>
                      </a:r>
                      <a:endParaRPr lang="es-MX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Nombre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Rango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753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 bits </a:t>
                      </a:r>
                      <a:endParaRPr lang="es-MX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byte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-128 .. 127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753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16 bits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short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-2</a:t>
                      </a:r>
                      <a:r>
                        <a:rPr lang="en-US" sz="1800" b="1" baseline="30000">
                          <a:effectLst/>
                        </a:rPr>
                        <a:t>15 </a:t>
                      </a:r>
                      <a:r>
                        <a:rPr lang="en-US" sz="1800" b="1">
                          <a:effectLst/>
                        </a:rPr>
                        <a:t>.. 2</a:t>
                      </a:r>
                      <a:r>
                        <a:rPr lang="en-US" sz="1800" b="1" baseline="30000">
                          <a:effectLst/>
                        </a:rPr>
                        <a:t>15</a:t>
                      </a:r>
                      <a:r>
                        <a:rPr lang="en-US" sz="1800" b="1">
                          <a:effectLst/>
                        </a:rPr>
                        <a:t> -1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753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32 bits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int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-2</a:t>
                      </a:r>
                      <a:r>
                        <a:rPr lang="en-US" sz="1800" b="1" baseline="30000">
                          <a:effectLst/>
                        </a:rPr>
                        <a:t>31</a:t>
                      </a:r>
                      <a:r>
                        <a:rPr lang="en-US" sz="1800" b="1">
                          <a:effectLst/>
                        </a:rPr>
                        <a:t> .. 2</a:t>
                      </a:r>
                      <a:r>
                        <a:rPr lang="en-US" sz="1800" b="1" baseline="30000">
                          <a:effectLst/>
                        </a:rPr>
                        <a:t>31</a:t>
                      </a:r>
                      <a:r>
                        <a:rPr lang="en-US" sz="1800" b="1">
                          <a:effectLst/>
                        </a:rPr>
                        <a:t> -1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753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64 bits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long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>
                          <a:effectLst/>
                        </a:rPr>
                        <a:t>-2</a:t>
                      </a:r>
                      <a:r>
                        <a:rPr lang="es-ES_tradnl" sz="1800" b="1" baseline="30000">
                          <a:effectLst/>
                        </a:rPr>
                        <a:t>63</a:t>
                      </a:r>
                      <a:r>
                        <a:rPr lang="es-ES_tradnl" sz="1800" b="1">
                          <a:effectLst/>
                        </a:rPr>
                        <a:t> .. 2</a:t>
                      </a:r>
                      <a:r>
                        <a:rPr lang="es-ES_tradnl" sz="1800" b="1" baseline="30000">
                          <a:effectLst/>
                        </a:rPr>
                        <a:t>63</a:t>
                      </a:r>
                      <a:r>
                        <a:rPr lang="es-ES_tradnl" sz="1800" b="1">
                          <a:effectLst/>
                        </a:rPr>
                        <a:t> -1 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52600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>
                          <a:effectLst/>
                        </a:rPr>
                        <a:t>32 bits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>
                          <a:effectLst/>
                        </a:rPr>
                        <a:t>float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>
                          <a:effectLst/>
                        </a:rPr>
                        <a:t>6 dígitos significativos</a:t>
                      </a:r>
                      <a:endParaRPr lang="es-MX" sz="1800" b="1">
                        <a:effectLst/>
                      </a:endParaRPr>
                    </a:p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>
                          <a:effectLst/>
                        </a:rPr>
                        <a:t>10</a:t>
                      </a:r>
                      <a:r>
                        <a:rPr lang="es-ES_tradnl" sz="1800" b="1" baseline="30000">
                          <a:effectLst/>
                        </a:rPr>
                        <a:t>-46 </a:t>
                      </a:r>
                      <a:r>
                        <a:rPr lang="es-ES_tradnl" sz="1800" b="1">
                          <a:effectLst/>
                        </a:rPr>
                        <a:t> .. 10</a:t>
                      </a:r>
                      <a:r>
                        <a:rPr lang="es-ES_tradnl" sz="1800" b="1" baseline="30000">
                          <a:effectLst/>
                        </a:rPr>
                        <a:t>38</a:t>
                      </a:r>
                      <a:endParaRPr lang="es-MX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52600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64 bits</a:t>
                      </a:r>
                      <a:endParaRPr lang="es-MX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 dirty="0" err="1">
                          <a:effectLst/>
                        </a:rPr>
                        <a:t>double</a:t>
                      </a:r>
                      <a:endParaRPr lang="es-MX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15 dígitos significativos</a:t>
                      </a:r>
                      <a:endParaRPr lang="es-MX" sz="1800" b="1" dirty="0">
                        <a:effectLst/>
                      </a:endParaRPr>
                    </a:p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10</a:t>
                      </a:r>
                      <a:r>
                        <a:rPr lang="es-ES_tradnl" sz="1800" b="1" baseline="30000" dirty="0">
                          <a:effectLst/>
                        </a:rPr>
                        <a:t>-324</a:t>
                      </a:r>
                      <a:r>
                        <a:rPr lang="es-ES_tradnl" sz="1800" b="1" dirty="0">
                          <a:effectLst/>
                        </a:rPr>
                        <a:t> .. 10</a:t>
                      </a:r>
                      <a:r>
                        <a:rPr lang="es-ES_tradnl" sz="1800" b="1" baseline="30000" dirty="0">
                          <a:effectLst/>
                        </a:rPr>
                        <a:t>308</a:t>
                      </a:r>
                      <a:endParaRPr lang="es-MX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2004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12</a:t>
            </a:fld>
            <a:endParaRPr lang="en-US" altLang="es-MX"/>
          </a:p>
        </p:txBody>
      </p:sp>
      <p:sp>
        <p:nvSpPr>
          <p:cNvPr id="6" name="Rectángulo 5"/>
          <p:cNvSpPr/>
          <p:nvPr/>
        </p:nvSpPr>
        <p:spPr>
          <a:xfrm>
            <a:off x="364509" y="10668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>Los tipos primitivos de Java tienen algunas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características importantes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que se resumen a continuación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1. El tipo </a:t>
            </a:r>
            <a:r>
              <a:rPr lang="es-MX" sz="2000" dirty="0" err="1">
                <a:solidFill>
                  <a:srgbClr val="000000"/>
                </a:solidFill>
                <a:latin typeface="+mn-lt"/>
              </a:rPr>
              <a:t>boolean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no es un valor numérico: sólo admite los valores 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true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o 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false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2. El tipo </a:t>
            </a:r>
            <a:r>
              <a:rPr lang="es-MX" sz="2000" dirty="0" err="1">
                <a:solidFill>
                  <a:srgbClr val="000000"/>
                </a:solidFill>
                <a:latin typeface="+mn-lt"/>
              </a:rPr>
              <a:t>char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contiene caracteres en código UNICODE (que incluye el código ASCII), y ocupan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16 bits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por carácter. Comprende los caracteres de prácticamente todos los idiomas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3. Los 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tipos byte, short, </a:t>
            </a:r>
            <a:r>
              <a:rPr lang="es-MX" sz="2000" b="1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s-MX" sz="2000" b="1" dirty="0" err="1">
                <a:solidFill>
                  <a:srgbClr val="000000"/>
                </a:solidFill>
                <a:latin typeface="+mn-lt"/>
              </a:rPr>
              <a:t>long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son números enteros que pueden ser positivos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o negativos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, con distintos valores máximos y mínimos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4. Los tipos </a:t>
            </a:r>
            <a:r>
              <a:rPr lang="es-MX" sz="2000" b="1" dirty="0" err="1">
                <a:solidFill>
                  <a:srgbClr val="000000"/>
                </a:solidFill>
                <a:latin typeface="+mn-lt"/>
              </a:rPr>
              <a:t>float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s-MX" sz="2000" b="1" dirty="0" err="1">
                <a:solidFill>
                  <a:srgbClr val="000000"/>
                </a:solidFill>
                <a:latin typeface="+mn-lt"/>
              </a:rPr>
              <a:t>double</a:t>
            </a:r>
            <a:r>
              <a:rPr lang="es-MX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son valores de punto flotante (números </a:t>
            </a:r>
            <a:endParaRPr lang="es-MX" sz="200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reales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) con 6-7 y 15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cifras decimales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equivalentes, respectivamente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5. Se utiliza la palabra </a:t>
            </a:r>
            <a:r>
              <a:rPr lang="es-MX" sz="2000" b="1" dirty="0" err="1">
                <a:solidFill>
                  <a:srgbClr val="000000"/>
                </a:solidFill>
                <a:latin typeface="+mn-lt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para indicar la ausencia de un tipo de variable determinado.</a:t>
            </a:r>
            <a:r>
              <a:rPr lang="es-MX" sz="2000" dirty="0">
                <a:latin typeface="+mn-lt"/>
              </a:rPr>
              <a:t>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364509" y="-113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</p:spTree>
    <p:extLst>
      <p:ext uri="{BB962C8B-B14F-4D97-AF65-F5344CB8AC3E}">
        <p14:creationId xmlns:p14="http://schemas.microsoft.com/office/powerpoint/2010/main" val="5654516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13</a:t>
            </a:fld>
            <a:endParaRPr lang="en-US" altLang="es-MX"/>
          </a:p>
        </p:txBody>
      </p:sp>
      <p:sp>
        <p:nvSpPr>
          <p:cNvPr id="6" name="Rectángulo 5"/>
          <p:cNvSpPr/>
          <p:nvPr/>
        </p:nvSpPr>
        <p:spPr>
          <a:xfrm>
            <a:off x="351998" y="1228172"/>
            <a:ext cx="559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0000"/>
                </a:solidFill>
                <a:latin typeface="+mj-lt"/>
              </a:rPr>
              <a:t>Cómo se definen e inicializan las variables</a:t>
            </a:r>
            <a:r>
              <a:rPr lang="es-MX" sz="2000" dirty="0">
                <a:latin typeface="+mj-lt"/>
              </a:rPr>
              <a:t>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351999" y="-1706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8" name="Rectángulo 7"/>
          <p:cNvSpPr/>
          <p:nvPr/>
        </p:nvSpPr>
        <p:spPr>
          <a:xfrm>
            <a:off x="324702" y="1908644"/>
            <a:ext cx="8516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Una variable se define especificando el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tipo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y el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nombre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de dicha variable. Estas variables pueden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ser tanto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de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tipos primitivos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como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referencias a objetos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de alguna clase perteneciente al API de Java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o generada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por el usuario. </a:t>
            </a:r>
            <a:endParaRPr lang="es-MX" sz="240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s-MX" sz="24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Si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no se especifica un valor en su declaración, las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variables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primitivas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se inicializan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a cero (salvo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boolean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char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, que se inicializan a false y '\0'). Análogamente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las variables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de tipo referencia son inicializadas por defecto a un valor especial: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null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.</a:t>
            </a:r>
            <a:r>
              <a:rPr lang="es-MX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352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14</a:t>
            </a:fld>
            <a:endParaRPr lang="en-US" altLang="es-MX"/>
          </a:p>
        </p:txBody>
      </p:sp>
      <p:sp>
        <p:nvSpPr>
          <p:cNvPr id="6" name="Rectángulo 5"/>
          <p:cNvSpPr/>
          <p:nvPr/>
        </p:nvSpPr>
        <p:spPr>
          <a:xfrm>
            <a:off x="1295400" y="1204791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+mn-lt"/>
              </a:rPr>
              <a:t>Ejemplos de declaración e inicialización de variables:</a:t>
            </a:r>
            <a:r>
              <a:rPr lang="es-MX" b="1" dirty="0">
                <a:latin typeface="+mn-lt"/>
              </a:rPr>
              <a:t> </a:t>
            </a:r>
            <a:br>
              <a:rPr lang="es-MX" b="1" dirty="0">
                <a:latin typeface="+mn-lt"/>
              </a:rPr>
            </a:br>
            <a:endParaRPr lang="es-MX" b="1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351999" y="-1706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8" name="Rectángulo 7"/>
          <p:cNvSpPr/>
          <p:nvPr/>
        </p:nvSpPr>
        <p:spPr>
          <a:xfrm>
            <a:off x="152400" y="1577622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b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	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//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Se inicializa false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b.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   //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Se inicializa true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c. Se inicializa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a '\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endParaRPr lang="es-MX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c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 Se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inicializa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x. Se inicializa a 0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y. Se inicializa a 5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FF8000"/>
                </a:solidFill>
                <a:latin typeface="Courier New" panose="02070309020205020404" pitchFamily="49" charset="0"/>
              </a:rPr>
              <a:t>2.5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la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variable primitiva f. //Se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inicializa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a 2.5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FF8000"/>
                </a:solidFill>
                <a:latin typeface="Courier New" panose="02070309020205020404" pitchFamily="49" charset="0"/>
              </a:rPr>
              <a:t>2.2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primitiva d. //Se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inicializa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a 2.2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unaRef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Declaracion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una referencia a un objeto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	</a:t>
            </a:r>
            <a:r>
              <a:rPr lang="es-MX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MyClass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. //Se inicializa a </a:t>
            </a:r>
            <a:r>
              <a:rPr lang="es-MX" dirty="0" err="1">
                <a:solidFill>
                  <a:srgbClr val="008000"/>
                </a:solidFill>
                <a:latin typeface="Courier New" panose="02070309020205020404" pitchFamily="49" charset="0"/>
              </a:rPr>
              <a:t>null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unaRef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//La referencia apunta al nuevo objeto </a:t>
            </a:r>
            <a:r>
              <a:rPr lang="es-MX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creado </a:t>
            </a:r>
            <a:r>
              <a:rPr lang="es-MX" dirty="0">
                <a:solidFill>
                  <a:srgbClr val="008000"/>
                </a:solidFill>
                <a:latin typeface="Courier New" panose="02070309020205020404" pitchFamily="49" charset="0"/>
              </a:rPr>
              <a:t>//Se ha utilizado el constructor por defecto.</a:t>
            </a:r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4623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15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51999" y="-1706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351998" y="1066800"/>
            <a:ext cx="8334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solidFill>
                  <a:srgbClr val="000000"/>
                </a:solidFill>
                <a:latin typeface="+mn-lt"/>
              </a:rPr>
              <a:t>Constantes</a:t>
            </a:r>
          </a:p>
          <a:p>
            <a:pPr algn="just"/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Las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constantes en Java son declaradas como atributos de tipo final que no permite la modificación de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su valor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. El valor de un atributo final debe ser asignado en la declaración del mismo. Cualquier intento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de modificar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su valor generará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un error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por parte del compilador.</a:t>
            </a:r>
            <a:r>
              <a:rPr lang="es-MX" sz="2400" dirty="0">
                <a:latin typeface="+mn-lt"/>
              </a:rPr>
              <a:t> </a:t>
            </a:r>
            <a:endParaRPr lang="es-MX" sz="2400" dirty="0" smtClean="0">
              <a:latin typeface="+mn-lt"/>
            </a:endParaRPr>
          </a:p>
          <a:p>
            <a:pPr algn="just"/>
            <a:endParaRPr lang="es-MX" sz="24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2468" y="3839975"/>
            <a:ext cx="8542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Circulo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argumentos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PI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FF8000"/>
                </a:solidFill>
                <a:latin typeface="Courier New" panose="02070309020205020404" pitchFamily="49" charset="0"/>
              </a:rPr>
              <a:t>3.14159265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radio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area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PI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radio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radio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       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s-MX" dirty="0" err="1">
                <a:solidFill>
                  <a:srgbClr val="808080"/>
                </a:solidFill>
                <a:latin typeface="Courier New" panose="02070309020205020404" pitchFamily="49" charset="0"/>
              </a:rPr>
              <a:t>Area</a:t>
            </a:r>
            <a:r>
              <a:rPr lang="es-MX" dirty="0">
                <a:solidFill>
                  <a:srgbClr val="808080"/>
                </a:solidFill>
                <a:latin typeface="Courier New" panose="02070309020205020404" pitchFamily="49" charset="0"/>
              </a:rPr>
              <a:t>:"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area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s-MX" dirty="0">
              <a:effectLst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51997" y="341286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Ejemplo</a:t>
            </a:r>
            <a:r>
              <a:rPr lang="en-US" sz="2000" b="1" dirty="0" smtClean="0"/>
              <a:t>: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3453684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16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51999" y="-1706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66800" y="1833179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Hacer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ejemplos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prácticos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el IDE.</a:t>
            </a:r>
            <a:endParaRPr lang="es-MX" sz="24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926342" y="2797367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Declarar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variable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entero</a:t>
            </a:r>
            <a:r>
              <a:rPr lang="en-US" sz="2000" dirty="0"/>
              <a:t> </a:t>
            </a:r>
            <a:r>
              <a:rPr lang="en-US" sz="2000" dirty="0" smtClean="0"/>
              <a:t>sin </a:t>
            </a:r>
            <a:r>
              <a:rPr lang="en-US" sz="2000" dirty="0" err="1" smtClean="0"/>
              <a:t>inicializarla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variable de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 smtClean="0"/>
              <a:t>entero</a:t>
            </a:r>
            <a:r>
              <a:rPr lang="en-US" sz="2000" dirty="0" smtClean="0"/>
              <a:t> e </a:t>
            </a:r>
            <a:r>
              <a:rPr lang="en-US" sz="2000" dirty="0" err="1" smtClean="0"/>
              <a:t>inicializarla</a:t>
            </a:r>
            <a:r>
              <a:rPr lang="en-US" sz="2000" dirty="0" smtClean="0"/>
              <a:t> a 0.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variable </a:t>
            </a:r>
            <a:r>
              <a:rPr lang="en-US" sz="2000" dirty="0" err="1" smtClean="0"/>
              <a:t>numerica</a:t>
            </a:r>
            <a:r>
              <a:rPr lang="en-US" sz="2000" dirty="0" smtClean="0"/>
              <a:t> </a:t>
            </a:r>
            <a:r>
              <a:rPr lang="en-US" sz="2000" dirty="0"/>
              <a:t>e</a:t>
            </a:r>
            <a:r>
              <a:rPr lang="en-US" sz="2000" dirty="0" smtClean="0"/>
              <a:t> </a:t>
            </a:r>
            <a:r>
              <a:rPr lang="en-US" sz="2000" dirty="0" err="1" smtClean="0"/>
              <a:t>inicializarla</a:t>
            </a:r>
            <a:r>
              <a:rPr lang="en-US" sz="2000" dirty="0" smtClean="0"/>
              <a:t> a 30000.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Declarar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variable para </a:t>
            </a:r>
            <a:r>
              <a:rPr lang="en-US" sz="2000" dirty="0" err="1" smtClean="0"/>
              <a:t>almacenar</a:t>
            </a:r>
            <a:r>
              <a:rPr lang="en-US" sz="2000" dirty="0" smtClean="0"/>
              <a:t> </a:t>
            </a:r>
            <a:r>
              <a:rPr lang="en-US" sz="2000" dirty="0" err="1" smtClean="0"/>
              <a:t>datos</a:t>
            </a:r>
            <a:r>
              <a:rPr lang="en-US" sz="2000" dirty="0" smtClean="0"/>
              <a:t> de 0 a 125 e </a:t>
            </a:r>
            <a:r>
              <a:rPr lang="en-US" sz="2000" dirty="0" err="1" smtClean="0"/>
              <a:t>inicializarla</a:t>
            </a:r>
            <a:r>
              <a:rPr lang="en-US" sz="2000" dirty="0" smtClean="0"/>
              <a:t> a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Declarar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variable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Coche</a:t>
            </a:r>
            <a:r>
              <a:rPr lang="en-US" sz="2000" dirty="0" smtClean="0"/>
              <a:t> sin </a:t>
            </a:r>
            <a:r>
              <a:rPr lang="en-US" sz="2000" dirty="0" err="1" smtClean="0"/>
              <a:t>inicializar</a:t>
            </a:r>
            <a:r>
              <a:rPr lang="en-US" sz="2000" dirty="0" smtClean="0"/>
              <a:t> e </a:t>
            </a:r>
            <a:r>
              <a:rPr lang="en-US" sz="2000" dirty="0" err="1" smtClean="0"/>
              <a:t>inicializada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9410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17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27630" y="15922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346881" y="3429000"/>
            <a:ext cx="72731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Diferentes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ipos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operadores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b="1" dirty="0" smtClean="0">
              <a:solidFill>
                <a:srgbClr val="000000"/>
              </a:solidFill>
              <a:latin typeface="+mn-lt"/>
            </a:endParaRPr>
          </a:p>
          <a:p>
            <a:endParaRPr lang="es-MX" dirty="0" smtClean="0">
              <a:solidFill>
                <a:srgbClr val="000000"/>
              </a:solidFill>
              <a:latin typeface="+mn-lt"/>
            </a:endParaRPr>
          </a:p>
          <a:p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Operadores aritméticos</a:t>
            </a:r>
          </a:p>
          <a:p>
            <a:r>
              <a:rPr lang="es-MX" sz="2000" dirty="0">
                <a:latin typeface="+mn-lt"/>
              </a:rPr>
              <a:t>Operadores de asignación 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Operadores unarios 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Operador condicional: ? 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Operadores incrementales 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Operadores relacionales 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Operadores </a:t>
            </a:r>
            <a:r>
              <a:rPr lang="es-MX" sz="2000" dirty="0" smtClean="0">
                <a:latin typeface="+mn-lt"/>
              </a:rPr>
              <a:t>lógicos</a:t>
            </a:r>
          </a:p>
          <a:p>
            <a:r>
              <a:rPr lang="es-MX" sz="2000" dirty="0">
                <a:latin typeface="+mn-lt"/>
              </a:rPr>
              <a:t>Operador de concatenación de cadenas de caracteres (+) </a:t>
            </a:r>
            <a:br>
              <a:rPr lang="es-MX" sz="2000" dirty="0">
                <a:latin typeface="+mn-lt"/>
              </a:rPr>
            </a:br>
            <a:r>
              <a:rPr lang="es-MX" dirty="0">
                <a:latin typeface="+mn-lt"/>
              </a:rPr>
              <a:t> </a:t>
            </a:r>
            <a:br>
              <a:rPr lang="es-MX" dirty="0">
                <a:latin typeface="+mn-lt"/>
              </a:rPr>
            </a:br>
            <a:endParaRPr lang="es-MX" dirty="0">
              <a:latin typeface="+mn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923" y="1066800"/>
            <a:ext cx="8260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rgbClr val="222222"/>
                </a:solidFill>
                <a:latin typeface="+mn-lt"/>
              </a:rPr>
              <a:t>Un </a:t>
            </a:r>
            <a:r>
              <a:rPr lang="es-MX" sz="2000" i="1" dirty="0">
                <a:solidFill>
                  <a:srgbClr val="222222"/>
                </a:solidFill>
                <a:latin typeface="+mn-lt"/>
              </a:rPr>
              <a:t>operador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 es un elemento de programa que se aplica a uno o varios </a:t>
            </a:r>
            <a:r>
              <a:rPr lang="es-MX" sz="2000" i="1" dirty="0" err="1">
                <a:solidFill>
                  <a:srgbClr val="222222"/>
                </a:solidFill>
                <a:latin typeface="+mn-lt"/>
              </a:rPr>
              <a:t>operandos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 en una expresión o </a:t>
            </a:r>
            <a:r>
              <a:rPr lang="es-MX" sz="2000" dirty="0" smtClean="0">
                <a:solidFill>
                  <a:srgbClr val="222222"/>
                </a:solidFill>
                <a:latin typeface="+mn-lt"/>
              </a:rPr>
              <a:t>instrucción.</a:t>
            </a:r>
          </a:p>
          <a:p>
            <a:pPr algn="just"/>
            <a:endParaRPr lang="es-MX" sz="2000" dirty="0" smtClean="0">
              <a:latin typeface="+mn-lt"/>
            </a:endParaRPr>
          </a:p>
          <a:p>
            <a:pPr algn="just"/>
            <a:r>
              <a:rPr lang="es-MX" sz="2000" dirty="0" smtClean="0">
                <a:latin typeface="+mn-lt"/>
              </a:rPr>
              <a:t>Los </a:t>
            </a:r>
            <a:r>
              <a:rPr lang="es-MX" sz="2000" dirty="0">
                <a:latin typeface="+mn-lt"/>
              </a:rPr>
              <a:t>operadores que toman un operando, como el operador de incremento (++) o new, se conocen como operadores </a:t>
            </a:r>
            <a:r>
              <a:rPr lang="es-MX" sz="2000" dirty="0" smtClean="0">
                <a:latin typeface="+mn-lt"/>
              </a:rPr>
              <a:t>unarios. </a:t>
            </a:r>
            <a:r>
              <a:rPr lang="es-MX" sz="2000" dirty="0">
                <a:latin typeface="+mn-lt"/>
              </a:rPr>
              <a:t>Los operadores que toman dos </a:t>
            </a:r>
            <a:r>
              <a:rPr lang="es-MX" sz="2000" dirty="0" err="1">
                <a:latin typeface="+mn-lt"/>
              </a:rPr>
              <a:t>operandos</a:t>
            </a:r>
            <a:r>
              <a:rPr lang="es-MX" sz="2000" dirty="0">
                <a:latin typeface="+mn-lt"/>
              </a:rPr>
              <a:t>, como los operadores aritméticos </a:t>
            </a:r>
            <a:r>
              <a:rPr lang="es-MX" sz="2000" dirty="0" smtClean="0">
                <a:latin typeface="+mn-lt"/>
              </a:rPr>
              <a:t>(+, -, *, /) </a:t>
            </a:r>
            <a:r>
              <a:rPr lang="es-MX" sz="2000" dirty="0">
                <a:latin typeface="+mn-lt"/>
              </a:rPr>
              <a:t>se conocen como operadores binarios .</a:t>
            </a:r>
            <a:endParaRPr lang="en-US" sz="2000" dirty="0">
              <a:latin typeface="+mn-lt"/>
            </a:endParaRPr>
          </a:p>
          <a:p>
            <a:pPr algn="just"/>
            <a:endParaRPr lang="es-MX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9595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18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27630" y="15922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609600" y="1219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>Operadores aritméticos</a:t>
            </a:r>
            <a:r>
              <a:rPr lang="es-MX" sz="2400" dirty="0">
                <a:latin typeface="+mn-lt"/>
              </a:rPr>
              <a:t> </a:t>
            </a:r>
            <a:br>
              <a:rPr lang="es-MX" sz="2400" dirty="0">
                <a:latin typeface="+mn-lt"/>
              </a:rPr>
            </a:br>
            <a:endParaRPr lang="es-MX" sz="24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80030" y="17526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Son operadores binarios (requieren siempre dos </a:t>
            </a:r>
            <a:r>
              <a:rPr lang="es-MX" sz="2400" dirty="0" err="1">
                <a:solidFill>
                  <a:srgbClr val="000000"/>
                </a:solidFill>
                <a:latin typeface="+mn-lt"/>
              </a:rPr>
              <a:t>operandos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) que realizan las operaciones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aritméticas habituales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: suma (+), resta (-), multiplicación (*), división (/) y resto de la división (%).</a:t>
            </a:r>
            <a:r>
              <a:rPr lang="es-MX" sz="2400" dirty="0">
                <a:latin typeface="+mn-lt"/>
              </a:rPr>
              <a:t> 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0664"/>
              </p:ext>
            </p:extLst>
          </p:nvPr>
        </p:nvGraphicFramePr>
        <p:xfrm>
          <a:off x="2286000" y="3696177"/>
          <a:ext cx="487680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044"/>
                <a:gridCol w="3280756"/>
              </a:tblGrid>
              <a:tr h="22352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 dirty="0">
                          <a:effectLst/>
                        </a:rPr>
                        <a:t>Operador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 dirty="0">
                          <a:effectLst/>
                        </a:rPr>
                        <a:t>Significado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892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+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Suma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-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Resta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 dirty="0">
                          <a:effectLst/>
                        </a:rPr>
                        <a:t>*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Multiplicación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/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División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>
                          <a:effectLst/>
                        </a:rPr>
                        <a:t>%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400" dirty="0">
                          <a:effectLst/>
                        </a:rPr>
                        <a:t>Resto de la división entera.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840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19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27630" y="15922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33317" y="11566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/>
              <a:t>Operadores de asignación</a:t>
            </a:r>
            <a:r>
              <a:rPr lang="es-MX" sz="2400" dirty="0"/>
              <a:t> </a:t>
            </a:r>
            <a:endParaRPr lang="es-MX" sz="24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1707" y="1905758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Los operadores de asignación permiten asignar un valor a una variable. El operador de asignación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por excelencia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es el operador igual (=). La forma general de las sentencias de asignación con este operador</a:t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es: </a:t>
            </a:r>
            <a:endParaRPr lang="es-MX" sz="240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s-MX" sz="2400" i="1" dirty="0" smtClean="0">
                <a:solidFill>
                  <a:srgbClr val="000000"/>
                </a:solidFill>
                <a:latin typeface="+mn-lt"/>
              </a:rPr>
              <a:t>variable </a:t>
            </a:r>
            <a:r>
              <a:rPr lang="es-MX" sz="2400" i="1" dirty="0">
                <a:solidFill>
                  <a:srgbClr val="000000"/>
                </a:solidFill>
                <a:latin typeface="+mn-lt"/>
              </a:rPr>
              <a:t>= </a:t>
            </a:r>
            <a:r>
              <a:rPr lang="es-MX" sz="2400" i="1" dirty="0" err="1" smtClean="0">
                <a:solidFill>
                  <a:srgbClr val="000000"/>
                </a:solidFill>
                <a:latin typeface="+mn-lt"/>
              </a:rPr>
              <a:t>expression</a:t>
            </a:r>
            <a:r>
              <a:rPr lang="es-MX" sz="2400" i="1" dirty="0" smtClean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/>
            <a:endParaRPr lang="es-MX" sz="24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Java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dispone de otros operadores de asignación. Se trata de versiones abreviadas del operador (=)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que realizan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operaciones “acumulativas” sobre una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variable.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4349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D9C11-7CBF-493C-8A90-38EE85D9DD2D}" type="slidenum">
              <a:rPr lang="en-US" altLang="es-MX">
                <a:latin typeface="Arial Black" panose="020B0A04020102020204" pitchFamily="34" charset="0"/>
              </a:rPr>
              <a:pPr/>
              <a:t>2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altLang="es-MX" sz="3200" smtClean="0">
                <a:solidFill>
                  <a:srgbClr val="000000"/>
                </a:solidFill>
              </a:rPr>
              <a:t>SUMARIO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763000" cy="2971800"/>
          </a:xfrm>
        </p:spPr>
        <p:txBody>
          <a:bodyPr/>
          <a:lstStyle/>
          <a:p>
            <a:pPr eaLnBrk="1" hangingPunct="1"/>
            <a:r>
              <a:rPr lang="es-ES_tradnl" altLang="es-MX" sz="2800" b="1" dirty="0" smtClean="0"/>
              <a:t>2.1 Variables.</a:t>
            </a:r>
          </a:p>
          <a:p>
            <a:pPr lvl="1" eaLnBrk="1" hangingPunct="1"/>
            <a:r>
              <a:rPr lang="es-ES_tradnl" altLang="es-MX" sz="2400" b="1" dirty="0" smtClean="0"/>
              <a:t>Variables de tipos primitivos</a:t>
            </a:r>
          </a:p>
          <a:p>
            <a:pPr lvl="1" eaLnBrk="1" hangingPunct="1"/>
            <a:r>
              <a:rPr lang="es-ES_tradnl" altLang="es-MX" sz="2400" b="1" dirty="0" smtClean="0"/>
              <a:t>Variables miembro de una clase</a:t>
            </a:r>
          </a:p>
          <a:p>
            <a:pPr lvl="1" eaLnBrk="1" hangingPunct="1"/>
            <a:r>
              <a:rPr lang="es-ES_tradnl" altLang="es-MX" sz="2400" b="1" dirty="0" smtClean="0"/>
              <a:t>Variables locales</a:t>
            </a:r>
          </a:p>
          <a:p>
            <a:pPr lvl="1" eaLnBrk="1" hangingPunct="1"/>
            <a:r>
              <a:rPr lang="es-ES_tradnl" altLang="es-MX" sz="2400" b="1" dirty="0" smtClean="0"/>
              <a:t>Definición e Inicialización</a:t>
            </a:r>
          </a:p>
          <a:p>
            <a:pPr lvl="1" eaLnBrk="1" hangingPunct="1"/>
            <a:r>
              <a:rPr lang="es-ES_tradnl" altLang="es-MX" sz="2400" b="1" dirty="0" smtClean="0"/>
              <a:t>Constantes</a:t>
            </a:r>
          </a:p>
          <a:p>
            <a:pPr eaLnBrk="1" hangingPunct="1"/>
            <a:r>
              <a:rPr lang="es-ES_tradnl" altLang="es-MX" sz="2800" b="1" dirty="0" smtClean="0"/>
              <a:t>2.2 Operadores.</a:t>
            </a:r>
          </a:p>
          <a:p>
            <a:pPr lvl="1" eaLnBrk="1" hangingPunct="1"/>
            <a:r>
              <a:rPr lang="es-ES_tradnl" altLang="es-MX" sz="2400" b="1" dirty="0" smtClean="0"/>
              <a:t>Aritméticos</a:t>
            </a:r>
          </a:p>
          <a:p>
            <a:pPr lvl="1" eaLnBrk="1" hangingPunct="1"/>
            <a:r>
              <a:rPr lang="es-ES_tradnl" altLang="es-MX" sz="2400" b="1" dirty="0" smtClean="0"/>
              <a:t>Asignación</a:t>
            </a:r>
          </a:p>
          <a:p>
            <a:pPr lvl="1" eaLnBrk="1" hangingPunct="1"/>
            <a:r>
              <a:rPr lang="es-ES_tradnl" altLang="es-MX" sz="2400" b="1" dirty="0" smtClean="0"/>
              <a:t>Relacionales</a:t>
            </a:r>
          </a:p>
          <a:p>
            <a:pPr lvl="1" eaLnBrk="1" hangingPunct="1"/>
            <a:r>
              <a:rPr lang="es-ES_tradnl" altLang="es-MX" sz="2400" b="1" dirty="0" smtClean="0"/>
              <a:t>Lógicos</a:t>
            </a:r>
          </a:p>
          <a:p>
            <a:pPr lvl="1" eaLnBrk="1" hangingPunct="1"/>
            <a:endParaRPr lang="es-ES_tradnl" altLang="es-MX" sz="24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20</a:t>
            </a:fld>
            <a:endParaRPr lang="en-US" altLang="es-MX"/>
          </a:p>
        </p:txBody>
      </p:sp>
      <p:sp>
        <p:nvSpPr>
          <p:cNvPr id="6" name="Rectángulo 5"/>
          <p:cNvSpPr/>
          <p:nvPr/>
        </p:nvSpPr>
        <p:spPr>
          <a:xfrm>
            <a:off x="402608" y="1639963"/>
            <a:ext cx="8254621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 smtClean="0">
                <a:latin typeface="+mn-lt"/>
                <a:ea typeface="Times New Roman" panose="02020603050405020304" pitchFamily="18" charset="0"/>
              </a:rPr>
              <a:t>Estos operadores mencionados anteriormente permiten </a:t>
            </a:r>
            <a:r>
              <a:rPr lang="es-ES_tradnl" dirty="0">
                <a:latin typeface="+mn-lt"/>
                <a:ea typeface="Times New Roman" panose="02020603050405020304" pitchFamily="18" charset="0"/>
              </a:rPr>
              <a:t>simplificar la forma de escribir algunas asignaciones muy corrientes en programación.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Por ejemplo: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marL="457200"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i = i + 3;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quiere decir que se toma el valor que tiene i, se incrementa en 3 y se le vuelve asignar a la variable i.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Esto se puede hacer de una manera más cómoda con el operador += y escribir: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marL="457200"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i+=3;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Existe esta posibilidad para otros operadores: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marL="457200" fontAlgn="auto" hangingPunct="1">
              <a:spcBef>
                <a:spcPts val="600"/>
              </a:spcBef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-=,  *=,  /=,  %=,  &amp;=,  |=,  ^= 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 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que significa la operación que se indica y la asignación, por ejemplo: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0"/>
              </a:spcAft>
              <a:tabLst>
                <a:tab pos="2138045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 </a:t>
            </a:r>
            <a:endParaRPr lang="es-MX" dirty="0">
              <a:latin typeface="+mn-lt"/>
              <a:ea typeface="Times New Roman" panose="02020603050405020304" pitchFamily="18" charset="0"/>
            </a:endParaRPr>
          </a:p>
          <a:p>
            <a:pPr marL="457200" fontAlgn="auto" hangingPunct="1">
              <a:spcAft>
                <a:spcPts val="0"/>
              </a:spcAft>
              <a:tabLst>
                <a:tab pos="1620520" algn="l"/>
              </a:tabLst>
            </a:pPr>
            <a:r>
              <a:rPr lang="es-ES_tradnl" dirty="0">
                <a:latin typeface="+mn-lt"/>
                <a:ea typeface="Times New Roman" panose="02020603050405020304" pitchFamily="18" charset="0"/>
              </a:rPr>
              <a:t>a*=5;	significa	a=a*5;</a:t>
            </a:r>
            <a:endParaRPr lang="es-MX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27630" y="15922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8" name="Rectángulo 7"/>
          <p:cNvSpPr/>
          <p:nvPr/>
        </p:nvSpPr>
        <p:spPr>
          <a:xfrm>
            <a:off x="433317" y="11566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/>
              <a:t>Operadores de asignación</a:t>
            </a:r>
            <a:r>
              <a:rPr lang="es-MX" sz="2400" dirty="0"/>
              <a:t> 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1677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21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33317" y="11566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/>
              <a:t>Operadores unarios</a:t>
            </a:r>
            <a:r>
              <a:rPr lang="es-MX" sz="2400" dirty="0"/>
              <a:t> </a:t>
            </a:r>
            <a:endParaRPr lang="es-MX" sz="24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3317" y="1828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Los operadores más (+) y menos (-) unarios sirven para mantener o cambiar el signo de una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variable, constante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o expresión numérica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</a:t>
            </a:r>
            <a:endParaRPr lang="es-MX" sz="2400" dirty="0"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38200" y="425786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y = -5 </a:t>
            </a:r>
            <a:endParaRPr lang="es-MX" sz="2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s-MX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y = 5</a:t>
            </a:r>
            <a:endParaRPr lang="es-MX" sz="2000" dirty="0">
              <a:effectLst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5592" y="357916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Ejemplo</a:t>
            </a:r>
            <a:r>
              <a:rPr lang="en-US" sz="2400" b="1" dirty="0" smtClean="0"/>
              <a:t>: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7097746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22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514066" y="117154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b="1" dirty="0">
                <a:solidFill>
                  <a:srgbClr val="000000"/>
                </a:solidFill>
                <a:latin typeface="+mn-lt"/>
              </a:rPr>
              <a:t>Operadores </a:t>
            </a:r>
            <a:r>
              <a:rPr lang="es-MX" sz="2000" b="1" dirty="0" smtClean="0">
                <a:solidFill>
                  <a:srgbClr val="000000"/>
                </a:solidFill>
                <a:latin typeface="+mn-lt"/>
              </a:rPr>
              <a:t>incrementales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4066" y="1571655"/>
            <a:ext cx="83251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Java dispone del operador incremento (++) y decremento (--). El operador (++) incrementa en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una unidad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la variable a la que se aplica, mientras que (--) la reduce en una unidad. Estos operadores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se pueden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utilizar de dos formas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just"/>
            <a:r>
              <a:rPr lang="es-MX" sz="2400" dirty="0">
                <a:latin typeface="+mn-lt"/>
              </a:rPr>
              <a:t/>
            </a:r>
            <a:br>
              <a:rPr lang="es-MX" sz="2400" dirty="0"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1. Precediendo a la variable (por ejemplo: ++i). En este caso primero se incrementa la variable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y luego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se utiliza (ya incrementada) en la expresión en la que aparece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2. Siguiendo a la variable (por ejemplo: i++). En este caso primero se utiliza la variable en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la expresión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(con el valor anterior) y luego se incrementa.</a:t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Son utilizados en </a:t>
            </a:r>
            <a:r>
              <a:rPr lang="es-MX" sz="2400" dirty="0" err="1">
                <a:solidFill>
                  <a:srgbClr val="000000"/>
                </a:solidFill>
                <a:latin typeface="+mn-lt"/>
              </a:rPr>
              <a:t>cliclos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MX" sz="2400" b="1" dirty="0" err="1">
                <a:solidFill>
                  <a:srgbClr val="000000"/>
                </a:solidFill>
                <a:latin typeface="+mn-lt"/>
              </a:rPr>
              <a:t>for</a:t>
            </a:r>
            <a:r>
              <a:rPr lang="es-MX" sz="2400" b="1" dirty="0">
                <a:latin typeface="+mn-lt"/>
              </a:rPr>
              <a:t> 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39772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23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1006521" y="15003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b="1" dirty="0" smtClean="0">
                <a:solidFill>
                  <a:srgbClr val="000000"/>
                </a:solidFill>
                <a:latin typeface="+mn-lt"/>
              </a:rPr>
              <a:t>Ejemplo</a:t>
            </a:r>
            <a:endParaRPr lang="es-MX" sz="2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28130" y="2133600"/>
            <a:ext cx="66680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a incrementa su valor a 6 </a:t>
            </a:r>
            <a:endParaRPr lang="es-MX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a </a:t>
            </a:r>
            <a:r>
              <a:rPr lang="es-MX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decrementa</a:t>
            </a:r>
            <a:r>
              <a:rPr lang="es-MX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su valor a 5 </a:t>
            </a:r>
            <a:endParaRPr lang="es-MX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s-MX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0219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24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6729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18532" y="971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b="1" dirty="0">
                <a:solidFill>
                  <a:srgbClr val="000000"/>
                </a:solidFill>
                <a:latin typeface="+mn-lt"/>
              </a:rPr>
              <a:t>Operadores relacionales</a:t>
            </a:r>
            <a:r>
              <a:rPr lang="es-MX" sz="2000" dirty="0">
                <a:latin typeface="+mn-lt"/>
              </a:rPr>
              <a:t>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4412" y="1371600"/>
            <a:ext cx="8530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Los operadores relacionales sirven para realizar comparaciones de igualdad, desigualdad y relación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de menor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o mayor. El resultado de estos operadores es siempre un valor </a:t>
            </a:r>
            <a:r>
              <a:rPr lang="es-MX" sz="2400" i="1" dirty="0" err="1">
                <a:solidFill>
                  <a:srgbClr val="000000"/>
                </a:solidFill>
                <a:latin typeface="+mn-lt"/>
              </a:rPr>
              <a:t>boolean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true o </a:t>
            </a:r>
            <a:r>
              <a:rPr lang="es-MX" sz="2400" b="1" dirty="0" smtClean="0">
                <a:solidFill>
                  <a:srgbClr val="000000"/>
                </a:solidFill>
                <a:latin typeface="+mn-lt"/>
              </a:rPr>
              <a:t>false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) según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se cumpla o no la relación considerada.</a:t>
            </a:r>
            <a:r>
              <a:rPr lang="es-MX" sz="2400" dirty="0">
                <a:latin typeface="+mn-lt"/>
              </a:rPr>
              <a:t> 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30252"/>
              </p:ext>
            </p:extLst>
          </p:nvPr>
        </p:nvGraphicFramePr>
        <p:xfrm>
          <a:off x="1600200" y="3489960"/>
          <a:ext cx="6461268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163"/>
                <a:gridCol w="4460105"/>
              </a:tblGrid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</a:rPr>
                        <a:t>Operador</a:t>
                      </a:r>
                      <a:endParaRPr lang="es-MX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1">
                          <a:effectLst/>
                        </a:rPr>
                        <a:t>Significado</a:t>
                      </a:r>
                      <a:endParaRPr lang="es-MX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&lt; 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>
                          <a:effectLst/>
                        </a:rPr>
                        <a:t>Menor que</a:t>
                      </a:r>
                      <a:endParaRPr lang="es-MX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&gt; 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Mayor que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>
                          <a:effectLst/>
                        </a:rPr>
                        <a:t>&lt;=</a:t>
                      </a:r>
                      <a:endParaRPr lang="es-MX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Menor o igual que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>
                          <a:effectLst/>
                        </a:rPr>
                        <a:t>&gt;=</a:t>
                      </a:r>
                      <a:endParaRPr lang="es-MX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Mayor o igual que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>
                          <a:effectLst/>
                        </a:rPr>
                        <a:t>==</a:t>
                      </a:r>
                      <a:endParaRPr lang="es-MX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Igual a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2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>
                          <a:effectLst/>
                        </a:rPr>
                        <a:t>!=</a:t>
                      </a:r>
                      <a:endParaRPr lang="es-MX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_tradnl" sz="2800" b="0" dirty="0">
                          <a:effectLst/>
                        </a:rPr>
                        <a:t>Diferente a </a:t>
                      </a:r>
                      <a:endParaRPr lang="es-MX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209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25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33316" y="1623304"/>
            <a:ext cx="8253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Todos estos operadores devuelven un valor lógico, por lo tanto se pueden tener expresiones tales como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3317" y="115875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b="1" dirty="0">
                <a:solidFill>
                  <a:srgbClr val="000000"/>
                </a:solidFill>
                <a:latin typeface="+mn-lt"/>
              </a:rPr>
              <a:t>Operadores relacionales</a:t>
            </a:r>
            <a:r>
              <a:rPr lang="es-MX" sz="2000" dirty="0">
                <a:latin typeface="+mn-lt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66800" y="2717626"/>
            <a:ext cx="533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0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menor </a:t>
            </a:r>
            <a:r>
              <a:rPr lang="es-MX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s-MX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 </a:t>
            </a:r>
            <a:r>
              <a:rPr lang="es-MX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s-MX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es-MX" sz="2000" dirty="0">
                <a:solidFill>
                  <a:srgbClr val="008000"/>
                </a:solidFill>
                <a:latin typeface="Courier New" panose="02070309020205020404" pitchFamily="49" charset="0"/>
              </a:rPr>
              <a:t>la variable menor toma el valor verdadero pues a(5) es menor que b(8). */</a:t>
            </a:r>
            <a:endParaRPr lang="es-MX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16394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26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33317" y="10022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>Operadores lógicos</a:t>
            </a:r>
            <a:r>
              <a:rPr lang="es-MX" sz="2400" dirty="0">
                <a:latin typeface="+mn-lt"/>
              </a:rPr>
              <a:t>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51514" y="1494851"/>
            <a:ext cx="8309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>Los operadores lógicos se utilizan para construir expresiones lógicas, combinando valores lógicos (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true y/o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false) o los resultados de los operadores relacionales. La siguiente tabla muestra los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operadores lógicos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de Java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endParaRPr lang="es-MX" sz="2400" dirty="0">
              <a:latin typeface="+mn-lt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40446"/>
              </p:ext>
            </p:extLst>
          </p:nvPr>
        </p:nvGraphicFramePr>
        <p:xfrm>
          <a:off x="557283" y="3126475"/>
          <a:ext cx="8129517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812"/>
                <a:gridCol w="6763705"/>
              </a:tblGrid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Operador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Significado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&amp;&amp;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y lógico (and, </a:t>
                      </a:r>
                      <a:r>
                        <a:rPr lang="es-ES_tradnl" sz="2000" dirty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S_tradnl" sz="2000" dirty="0">
                          <a:effectLst/>
                        </a:rPr>
                        <a:t>) (verdadero si ambos operando son verdaderos, falso en otro caso)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||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o lógico (</a:t>
                      </a:r>
                      <a:r>
                        <a:rPr lang="es-ES_tradnl" sz="2000" dirty="0" err="1">
                          <a:effectLst/>
                        </a:rPr>
                        <a:t>or</a:t>
                      </a:r>
                      <a:r>
                        <a:rPr lang="es-ES_tradnl" sz="2000" dirty="0">
                          <a:effectLst/>
                        </a:rPr>
                        <a:t>, </a:t>
                      </a:r>
                      <a:r>
                        <a:rPr lang="es-ES_tradnl" sz="2000" dirty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s-ES_tradnl" sz="2000" dirty="0">
                          <a:effectLst/>
                        </a:rPr>
                        <a:t>) (verdadero si al menos un operando es verdadero, falso cuando los dos son falsos)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!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no lógico (not) (verdadero cuando el operando es falso y falso en caso contrario)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^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xor lógico (verdadero si un único operando es verdadero, falso cuando ambos tienen el mismo valor de verdad)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&amp;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y lógico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|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o lógico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950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27</a:t>
            </a:fld>
            <a:endParaRPr lang="en-US" altLang="es-MX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8" name="Rectángulo 7"/>
          <p:cNvSpPr/>
          <p:nvPr/>
        </p:nvSpPr>
        <p:spPr>
          <a:xfrm>
            <a:off x="433317" y="10022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>Operadores lógicos</a:t>
            </a:r>
            <a:r>
              <a:rPr lang="es-MX" sz="2400" dirty="0">
                <a:latin typeface="+mn-lt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4800" y="17526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</a:rPr>
              <a:t>Debe notarse que en ciertos casos el segundo operando no se evalúa porque ya no es necesario (si ambos tienen que ser </a:t>
            </a:r>
            <a:r>
              <a:rPr lang="es-MX" sz="2400" b="1" dirty="0">
                <a:solidFill>
                  <a:srgbClr val="000000"/>
                </a:solidFill>
              </a:rPr>
              <a:t>true</a:t>
            </a:r>
            <a:r>
              <a:rPr lang="es-MX" sz="2400" dirty="0">
                <a:solidFill>
                  <a:srgbClr val="000000"/>
                </a:solidFill>
              </a:rPr>
              <a:t> y el primero es </a:t>
            </a:r>
            <a:r>
              <a:rPr lang="es-MX" sz="2400" b="1" dirty="0">
                <a:solidFill>
                  <a:srgbClr val="000000"/>
                </a:solidFill>
              </a:rPr>
              <a:t>false</a:t>
            </a:r>
            <a:r>
              <a:rPr lang="es-MX" sz="2400" dirty="0">
                <a:solidFill>
                  <a:srgbClr val="000000"/>
                </a:solidFill>
              </a:rPr>
              <a:t>, ya se sabe que la condición de que ambos sean true no se va a cumplir</a:t>
            </a:r>
            <a:r>
              <a:rPr lang="es-MX" sz="2400" dirty="0" smtClean="0">
                <a:solidFill>
                  <a:srgbClr val="000000"/>
                </a:solidFill>
              </a:rPr>
              <a:t>).</a:t>
            </a:r>
          </a:p>
          <a:p>
            <a:pPr algn="just"/>
            <a:endParaRPr lang="es-MX" sz="2400" dirty="0">
              <a:solidFill>
                <a:srgbClr val="000000"/>
              </a:solidFill>
            </a:endParaRPr>
          </a:p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Esto </a:t>
            </a:r>
            <a:r>
              <a:rPr lang="es-MX" sz="2400" dirty="0">
                <a:solidFill>
                  <a:srgbClr val="000000"/>
                </a:solidFill>
              </a:rPr>
              <a:t>puede traer resultados no deseados y por eso se han añadido los operadores (&amp;) y (|) que garantizan que los dos </a:t>
            </a:r>
            <a:r>
              <a:rPr lang="es-MX" sz="2400" dirty="0" err="1">
                <a:solidFill>
                  <a:srgbClr val="000000"/>
                </a:solidFill>
              </a:rPr>
              <a:t>operandos</a:t>
            </a:r>
            <a:r>
              <a:rPr lang="es-MX" sz="2400" dirty="0">
                <a:solidFill>
                  <a:srgbClr val="000000"/>
                </a:solidFill>
              </a:rPr>
              <a:t> se evalúan siempre.</a:t>
            </a:r>
            <a:r>
              <a:rPr lang="es-MX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18798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28</a:t>
            </a:fld>
            <a:endParaRPr lang="en-US" altLang="es-MX"/>
          </a:p>
        </p:txBody>
      </p:sp>
      <p:sp>
        <p:nvSpPr>
          <p:cNvPr id="6" name="Rectángulo 5"/>
          <p:cNvSpPr/>
          <p:nvPr/>
        </p:nvSpPr>
        <p:spPr>
          <a:xfrm>
            <a:off x="333234" y="1153001"/>
            <a:ext cx="8709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+mn-lt"/>
              </a:rPr>
              <a:t>Operador de concatenación de cadenas de caracteres (+)</a:t>
            </a:r>
            <a:r>
              <a:rPr lang="es-MX" sz="2400" dirty="0">
                <a:latin typeface="+mn-lt"/>
              </a:rPr>
              <a:t> </a:t>
            </a:r>
            <a:br>
              <a:rPr lang="es-MX" sz="2400" dirty="0">
                <a:latin typeface="+mn-lt"/>
              </a:rPr>
            </a:br>
            <a:endParaRPr lang="es-MX" sz="24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9" name="Rectángulo 8"/>
          <p:cNvSpPr/>
          <p:nvPr/>
        </p:nvSpPr>
        <p:spPr>
          <a:xfrm>
            <a:off x="333234" y="1910596"/>
            <a:ext cx="83296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>El operador más (+) se utiliza también para concatenar cadenas de caracteres. Por ejemplo, para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escribir una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cantidad con un rótulo y unas unidades puede utilizarse la sentencia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 err="1">
                <a:solidFill>
                  <a:srgbClr val="000000"/>
                </a:solidFill>
                <a:latin typeface="+mn-lt"/>
              </a:rPr>
              <a:t>System.out.println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("El total asciende a"+ </a:t>
            </a:r>
            <a:r>
              <a:rPr lang="es-MX" sz="2000" dirty="0" err="1">
                <a:solidFill>
                  <a:srgbClr val="000000"/>
                </a:solidFill>
                <a:latin typeface="+mn-lt"/>
              </a:rPr>
              <a:t>result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+ " unidades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");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+mn-lt"/>
              </a:rPr>
            </a:br>
            <a:r>
              <a:rPr lang="es-MX" sz="2000" dirty="0">
                <a:solidFill>
                  <a:srgbClr val="000000"/>
                </a:solidFill>
                <a:latin typeface="+mn-lt"/>
              </a:rPr>
              <a:t>donde el operador de concatenación se utiliza dos veces para construir la cadena de caracteres que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se desea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imprimir por medio del método </a:t>
            </a:r>
            <a:r>
              <a:rPr lang="es-MX" sz="2000" dirty="0" err="1">
                <a:solidFill>
                  <a:srgbClr val="000000"/>
                </a:solidFill>
                <a:latin typeface="+mn-lt"/>
              </a:rPr>
              <a:t>println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(). </a:t>
            </a:r>
            <a:endParaRPr lang="es-MX" sz="200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s-MX" sz="20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La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variable numérica </a:t>
            </a:r>
            <a:r>
              <a:rPr lang="es-MX" sz="2000" dirty="0" err="1">
                <a:solidFill>
                  <a:srgbClr val="000000"/>
                </a:solidFill>
                <a:latin typeface="+mn-lt"/>
              </a:rPr>
              <a:t>result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 es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convertida automáticamente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por Java en cadena de caracteres para poderla concatenar. En otras ocasiones </a:t>
            </a:r>
            <a:r>
              <a:rPr lang="es-MX" sz="2000" dirty="0" smtClean="0">
                <a:solidFill>
                  <a:srgbClr val="000000"/>
                </a:solidFill>
                <a:latin typeface="+mn-lt"/>
              </a:rPr>
              <a:t>se deberá </a:t>
            </a:r>
            <a:r>
              <a:rPr lang="es-MX" sz="2000" dirty="0">
                <a:solidFill>
                  <a:srgbClr val="000000"/>
                </a:solidFill>
                <a:latin typeface="+mn-lt"/>
              </a:rPr>
              <a:t>llamar explícitamente a un método para que realice esta conversión.</a:t>
            </a:r>
            <a:r>
              <a:rPr lang="es-MX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7481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29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33317" y="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2.2 </a:t>
            </a:r>
            <a:r>
              <a:rPr lang="es-MX" b="1" dirty="0">
                <a:solidFill>
                  <a:srgbClr val="000000"/>
                </a:solidFill>
              </a:rPr>
              <a:t>Operadores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990600" y="1752600"/>
            <a:ext cx="870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Ver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ejemplos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con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operadores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en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el IDE.</a:t>
            </a:r>
            <a:endParaRPr lang="es-MX" sz="2400" dirty="0">
              <a:latin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050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319784" y="2743200"/>
            <a:ext cx="56553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Sumar</a:t>
            </a:r>
            <a:r>
              <a:rPr lang="en-US" sz="2400" dirty="0" smtClean="0"/>
              <a:t> A +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Multiplicar</a:t>
            </a:r>
            <a:r>
              <a:rPr lang="en-US" sz="2400" dirty="0" smtClean="0"/>
              <a:t> A y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Dividir</a:t>
            </a:r>
            <a:r>
              <a:rPr lang="en-US" sz="2400" dirty="0" smtClean="0"/>
              <a:t> A y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Dado </a:t>
            </a:r>
            <a:r>
              <a:rPr lang="en-US" sz="2400" dirty="0" err="1" smtClean="0"/>
              <a:t>tres</a:t>
            </a:r>
            <a:r>
              <a:rPr lang="en-US" sz="2400" dirty="0" smtClean="0"/>
              <a:t>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 </a:t>
            </a:r>
            <a:r>
              <a:rPr lang="en-US" sz="2400" dirty="0" err="1" smtClean="0"/>
              <a:t>imprimir</a:t>
            </a:r>
            <a:r>
              <a:rPr lang="en-US" sz="2400" dirty="0" smtClean="0"/>
              <a:t> A * B +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Elevar</a:t>
            </a:r>
            <a:r>
              <a:rPr lang="en-US" sz="2400" dirty="0" smtClean="0"/>
              <a:t> al </a:t>
            </a:r>
            <a:r>
              <a:rPr lang="en-US" sz="2400" dirty="0" err="1" smtClean="0"/>
              <a:t>cuadrado</a:t>
            </a:r>
            <a:r>
              <a:rPr lang="en-US" sz="2400" dirty="0" smtClean="0"/>
              <a:t> a un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Elevar</a:t>
            </a:r>
            <a:r>
              <a:rPr lang="en-US" sz="2400" dirty="0"/>
              <a:t> al </a:t>
            </a:r>
            <a:r>
              <a:rPr lang="en-US" sz="2400" dirty="0" err="1" smtClean="0"/>
              <a:t>cubo</a:t>
            </a:r>
            <a:r>
              <a:rPr lang="en-US" sz="2400" dirty="0" smtClean="0"/>
              <a:t> </a:t>
            </a:r>
            <a:r>
              <a:rPr lang="en-US" sz="2400" dirty="0"/>
              <a:t>a un </a:t>
            </a:r>
            <a:r>
              <a:rPr lang="en-US" sz="2400" dirty="0" err="1"/>
              <a:t>número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271425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3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Repaso de algunos temas de la clase anterior.</a:t>
            </a:r>
            <a:endParaRPr lang="en-US" altLang="es-MX" sz="4000" b="1" kern="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932597" y="259080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Comentarios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Identificadores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Tipos primitivos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1577395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30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26493" y="2615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2.3 </a:t>
            </a:r>
            <a:r>
              <a:rPr lang="es-MX" b="1" dirty="0" smtClean="0">
                <a:solidFill>
                  <a:srgbClr val="000000"/>
                </a:solidFill>
              </a:rPr>
              <a:t>Clase “</a:t>
            </a:r>
            <a:r>
              <a:rPr lang="es-MX" b="1" dirty="0" err="1" smtClean="0">
                <a:solidFill>
                  <a:srgbClr val="000000"/>
                </a:solidFill>
              </a:rPr>
              <a:t>Math</a:t>
            </a:r>
            <a:r>
              <a:rPr lang="es-MX" b="1" dirty="0" smtClean="0">
                <a:solidFill>
                  <a:srgbClr val="000000"/>
                </a:solidFill>
              </a:rPr>
              <a:t>”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409433" y="1622476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 hangingPunct="1"/>
            <a:r>
              <a:rPr lang="es-ES_tradnl" sz="2000" dirty="0">
                <a:latin typeface="+mn-lt"/>
                <a:ea typeface="Times New Roman" panose="02020603050405020304" pitchFamily="18" charset="0"/>
              </a:rPr>
              <a:t>En muchas expresiones matemáticas se utilizan a menudo funciones: seno, coseno, </a:t>
            </a:r>
            <a:r>
              <a:rPr lang="es-ES_tradnl" sz="2000" dirty="0" err="1">
                <a:latin typeface="+mn-lt"/>
                <a:ea typeface="Times New Roman" panose="02020603050405020304" pitchFamily="18" charset="0"/>
              </a:rPr>
              <a:t>raiz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 cuadrada, potencia, exponenciales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.</a:t>
            </a:r>
            <a:r>
              <a:rPr lang="es-ES_tradnl" sz="2000" dirty="0">
                <a:latin typeface="+mn-lt"/>
              </a:rPr>
              <a:t> Como se ha visto, por ejemplo, no hay operadores para elevar un número a una potencia dada</a:t>
            </a:r>
            <a:r>
              <a:rPr lang="es-ES_tradnl" sz="2000" dirty="0" smtClean="0">
                <a:latin typeface="+mn-lt"/>
              </a:rPr>
              <a:t>.</a:t>
            </a:r>
          </a:p>
          <a:p>
            <a:pPr algn="just" fontAlgn="auto" hangingPunct="1"/>
            <a:endParaRPr lang="es-MX" sz="2000" dirty="0">
              <a:latin typeface="+mn-lt"/>
            </a:endParaRPr>
          </a:p>
          <a:p>
            <a:pPr algn="just" fontAlgn="auto" hangingPunct="1"/>
            <a:r>
              <a:rPr lang="es-ES_tradnl" sz="2000" dirty="0">
                <a:latin typeface="+mn-lt"/>
              </a:rPr>
              <a:t>Java proporciona una clase denominada </a:t>
            </a:r>
            <a:r>
              <a:rPr lang="es-ES_tradnl" sz="2000" dirty="0" err="1">
                <a:latin typeface="+mn-lt"/>
              </a:rPr>
              <a:t>Math</a:t>
            </a:r>
            <a:r>
              <a:rPr lang="es-ES_tradnl" sz="2000" dirty="0">
                <a:latin typeface="+mn-lt"/>
              </a:rPr>
              <a:t> que tiene un conjunto de métodos que podemos usar para este propósito, además tiene algunas constantes que también pueden ser útiles</a:t>
            </a:r>
            <a:r>
              <a:rPr lang="es-ES_tradnl" sz="2000" dirty="0" smtClean="0">
                <a:latin typeface="+mn-lt"/>
              </a:rPr>
              <a:t>.</a:t>
            </a:r>
          </a:p>
          <a:p>
            <a:pPr algn="just" fontAlgn="auto" hangingPunct="1"/>
            <a:endParaRPr lang="es-MX" sz="2000" dirty="0">
              <a:latin typeface="+mn-lt"/>
            </a:endParaRPr>
          </a:p>
          <a:p>
            <a:pPr algn="just" fontAlgn="auto" hangingPunct="1"/>
            <a:r>
              <a:rPr lang="es-ES_tradnl" sz="2000" dirty="0">
                <a:latin typeface="+mn-lt"/>
              </a:rPr>
              <a:t>La utilización siempre se hace escribiendo</a:t>
            </a:r>
            <a:r>
              <a:rPr lang="es-ES_tradnl" sz="2000" dirty="0" smtClean="0">
                <a:latin typeface="+mn-lt"/>
              </a:rPr>
              <a:t>:</a:t>
            </a:r>
            <a:endParaRPr lang="es-MX" sz="2000" dirty="0" smtClean="0">
              <a:latin typeface="+mn-lt"/>
            </a:endParaRPr>
          </a:p>
          <a:p>
            <a:pPr algn="just" fontAlgn="auto" hangingPunct="1"/>
            <a:endParaRPr lang="es-MX" sz="2000" dirty="0">
              <a:latin typeface="+mn-lt"/>
            </a:endParaRPr>
          </a:p>
          <a:p>
            <a:pPr algn="just" fontAlgn="auto" hangingPunct="1"/>
            <a:r>
              <a:rPr lang="es-ES_tradnl" sz="2000" dirty="0">
                <a:latin typeface="+mn-lt"/>
              </a:rPr>
              <a:t>	 </a:t>
            </a:r>
            <a:r>
              <a:rPr lang="es-ES_tradnl" sz="2000" i="1" dirty="0" err="1">
                <a:latin typeface="+mn-lt"/>
              </a:rPr>
              <a:t>Math</a:t>
            </a:r>
            <a:r>
              <a:rPr lang="es-ES_tradnl" sz="2000" i="1" dirty="0">
                <a:latin typeface="+mn-lt"/>
              </a:rPr>
              <a:t>.&lt;método a emplear&gt;(argumentos) </a:t>
            </a:r>
            <a:endParaRPr lang="es-ES_tradnl" sz="2000" i="1" dirty="0" smtClean="0">
              <a:latin typeface="+mn-lt"/>
            </a:endParaRPr>
          </a:p>
          <a:p>
            <a:pPr algn="just" fontAlgn="auto" hangingPunct="1"/>
            <a:endParaRPr lang="es-MX" sz="2000" dirty="0">
              <a:latin typeface="+mn-lt"/>
            </a:endParaRPr>
          </a:p>
          <a:p>
            <a:pPr algn="just" fontAlgn="auto" hangingPunct="1"/>
            <a:r>
              <a:rPr lang="es-ES_tradnl" sz="2000" dirty="0">
                <a:latin typeface="+mn-lt"/>
              </a:rPr>
              <a:t>y se puede utilizar en cualquier lugar de una expresión</a:t>
            </a:r>
            <a:r>
              <a:rPr lang="es-ES_tradnl" sz="2000" dirty="0" smtClean="0">
                <a:latin typeface="+mn-lt"/>
              </a:rPr>
              <a:t>.</a:t>
            </a:r>
            <a:endParaRPr lang="es-MX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7671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31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26493" y="2615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2.3 </a:t>
            </a:r>
            <a:r>
              <a:rPr lang="es-MX" b="1" dirty="0" smtClean="0">
                <a:solidFill>
                  <a:srgbClr val="000000"/>
                </a:solidFill>
              </a:rPr>
              <a:t>Clase “</a:t>
            </a:r>
            <a:r>
              <a:rPr lang="es-MX" b="1" dirty="0" err="1" smtClean="0">
                <a:solidFill>
                  <a:srgbClr val="000000"/>
                </a:solidFill>
              </a:rPr>
              <a:t>Math</a:t>
            </a:r>
            <a:r>
              <a:rPr lang="es-MX" b="1" dirty="0" smtClean="0">
                <a:solidFill>
                  <a:srgbClr val="000000"/>
                </a:solidFill>
              </a:rPr>
              <a:t>”</a:t>
            </a:r>
            <a:endParaRPr lang="es-MX" kern="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1128"/>
              </p:ext>
            </p:extLst>
          </p:nvPr>
        </p:nvGraphicFramePr>
        <p:xfrm>
          <a:off x="426493" y="1143000"/>
          <a:ext cx="8229600" cy="539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1106"/>
                <a:gridCol w="4528494"/>
              </a:tblGrid>
              <a:tr h="201121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Métodos</a:t>
                      </a:r>
                      <a:endParaRPr lang="es-MX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Significado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s-MX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sqrt(double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Raíz cuadrada</a:t>
                      </a:r>
                      <a:r>
                        <a:rPr lang="en-US" sz="2000">
                          <a:effectLst/>
                        </a:rPr>
                        <a:t>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double pow(double x, double y)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Potencia</a:t>
                      </a:r>
                      <a:r>
                        <a:rPr lang="en-US" sz="2000">
                          <a:effectLst/>
                        </a:rPr>
                        <a:t> x</a:t>
                      </a:r>
                      <a:r>
                        <a:rPr lang="en-US" sz="2000" baseline="30000">
                          <a:effectLst/>
                        </a:rPr>
                        <a:t>y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exp(double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Exponencial</a:t>
                      </a:r>
                      <a:r>
                        <a:rPr lang="en-US" sz="2000">
                          <a:effectLst/>
                        </a:rPr>
                        <a:t> e</a:t>
                      </a:r>
                      <a:r>
                        <a:rPr lang="en-US" sz="2000" baseline="30000">
                          <a:effectLst/>
                        </a:rPr>
                        <a:t>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sin(double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Seno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cos(double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Coseno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tan(double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Tangente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asin(x)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Arcoseno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acos(x)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Arcocoseno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atan(x)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Arcotangente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log(double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Logaritmo neperiano</a:t>
                      </a:r>
                      <a:r>
                        <a:rPr lang="en-US" sz="2000">
                          <a:effectLst/>
                        </a:rPr>
                        <a:t> de x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toDegrees(double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x en radianes lo convierte a grados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double toRadians(double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x en grados lo convierte a radianes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&lt;tipo num&gt; abs(&lt;tipo num&gt; x)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Módulo de x.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Constantes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Significado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Número de Euler e= 2,7182...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00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PI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sym typeface="Symbol" panose="05050102010706020507" pitchFamily="18" charset="2"/>
                        </a:rPr>
                        <a:t></a:t>
                      </a:r>
                      <a:r>
                        <a:rPr lang="es-ES_tradnl" sz="2000" dirty="0">
                          <a:effectLst/>
                        </a:rPr>
                        <a:t>  = 3,1415...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88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32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1371600" y="533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s-ES_tradnl" altLang="es-MX" b="1" kern="0" dirty="0" smtClean="0"/>
              <a:t>2.4 Ejemplos</a:t>
            </a:r>
            <a:endParaRPr lang="es-MX" kern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43000" y="2057400"/>
            <a:ext cx="6615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Dado un </a:t>
            </a:r>
            <a:r>
              <a:rPr lang="en-US" sz="2800" b="1" dirty="0" err="1" smtClean="0"/>
              <a:t>numero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entrado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teclado</a:t>
            </a:r>
            <a:r>
              <a:rPr lang="en-US" sz="2800" b="1" dirty="0"/>
              <a:t>: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Calcular</a:t>
            </a:r>
            <a:r>
              <a:rPr lang="en-US" sz="2800" dirty="0" smtClean="0"/>
              <a:t> </a:t>
            </a:r>
            <a:r>
              <a:rPr lang="en-US" sz="2800" dirty="0" err="1" smtClean="0"/>
              <a:t>seno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Calcular</a:t>
            </a:r>
            <a:r>
              <a:rPr lang="en-US" sz="2800" dirty="0" smtClean="0"/>
              <a:t> </a:t>
            </a:r>
            <a:r>
              <a:rPr lang="en-US" sz="2800" dirty="0" err="1" smtClean="0"/>
              <a:t>coseno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Elevarlo</a:t>
            </a:r>
            <a:r>
              <a:rPr lang="en-US" sz="2800" dirty="0" smtClean="0"/>
              <a:t> a la 10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025245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D1AED1-020E-42A8-919F-F35B8DD684A8}" type="slidenum">
              <a:rPr lang="en-US" altLang="es-MX">
                <a:latin typeface="Arial Black" panose="020B0A04020102020204" pitchFamily="34" charset="0"/>
              </a:rPr>
              <a:pPr/>
              <a:t>33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41935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s-MX" dirty="0" err="1" smtClean="0"/>
              <a:t>Conclusiones</a:t>
            </a:r>
            <a:endParaRPr lang="en-US" altLang="es-MX" dirty="0" smtClean="0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14400" y="2492395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sz="3200" dirty="0"/>
              <a:t>Se ha </a:t>
            </a:r>
            <a:r>
              <a:rPr lang="es-ES_tradnl" sz="3200" dirty="0" smtClean="0"/>
              <a:t>visto </a:t>
            </a:r>
            <a:r>
              <a:rPr lang="es-ES_tradnl" sz="3200" dirty="0"/>
              <a:t>en la </a:t>
            </a:r>
            <a:r>
              <a:rPr lang="es-ES_tradnl" sz="3200" dirty="0" smtClean="0"/>
              <a:t>conferencia</a:t>
            </a:r>
            <a:r>
              <a:rPr lang="es-ES_tradnl" sz="3200" dirty="0"/>
              <a:t>:</a:t>
            </a:r>
            <a:endParaRPr lang="es-MX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_tradnl" sz="3200" dirty="0" smtClean="0"/>
              <a:t>Variables.</a:t>
            </a:r>
            <a:endParaRPr lang="es-MX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Operadores</a:t>
            </a:r>
            <a:endParaRPr lang="es-MX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_tradnl" sz="3200" dirty="0" smtClean="0"/>
              <a:t>Clase </a:t>
            </a:r>
            <a:r>
              <a:rPr lang="es-ES_tradnl" sz="3200" dirty="0" err="1" smtClean="0"/>
              <a:t>Math</a:t>
            </a:r>
            <a:r>
              <a:rPr lang="es-ES_tradnl" sz="3200" dirty="0" smtClean="0"/>
              <a:t>.</a:t>
            </a:r>
            <a:endParaRPr lang="es-MX" sz="3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_tradnl" altLang="es-MX" sz="32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336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34</a:t>
            </a:fld>
            <a:endParaRPr lang="en-US" alt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41935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s-MX" dirty="0" err="1" smtClean="0"/>
              <a:t>Estudio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Independiente</a:t>
            </a:r>
            <a:endParaRPr lang="en-US" altLang="es-MX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352566" y="1448308"/>
            <a:ext cx="83342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0000"/>
                </a:solidFill>
              </a:rPr>
              <a:t>Ejercicio # 1:</a:t>
            </a:r>
            <a:br>
              <a:rPr lang="es-MX" sz="2400" b="1" dirty="0">
                <a:solidFill>
                  <a:srgbClr val="000000"/>
                </a:solidFill>
              </a:rPr>
            </a:br>
            <a:r>
              <a:rPr lang="es-MX" sz="2400" dirty="0">
                <a:solidFill>
                  <a:srgbClr val="000000"/>
                </a:solidFill>
              </a:rPr>
              <a:t>Imprima su nombre, edad, sexo y </a:t>
            </a:r>
            <a:r>
              <a:rPr lang="es-MX" sz="2400" dirty="0" smtClean="0">
                <a:solidFill>
                  <a:srgbClr val="000000"/>
                </a:solidFill>
              </a:rPr>
              <a:t>DNI </a:t>
            </a:r>
            <a:r>
              <a:rPr lang="es-MX" sz="2400" dirty="0">
                <a:solidFill>
                  <a:srgbClr val="000000"/>
                </a:solidFill>
              </a:rPr>
              <a:t>en el siguiente formato: “nombre: </a:t>
            </a:r>
            <a:r>
              <a:rPr lang="es-MX" sz="2400" dirty="0" smtClean="0">
                <a:solidFill>
                  <a:srgbClr val="000000"/>
                </a:solidFill>
              </a:rPr>
              <a:t>edad-sexo-DNI”. Utilice variables del tipo correcto para almacenar e imprimir los datos.</a:t>
            </a:r>
          </a:p>
          <a:p>
            <a:r>
              <a:rPr lang="es-MX" sz="2400" dirty="0">
                <a:solidFill>
                  <a:srgbClr val="000000"/>
                </a:solidFill>
              </a:rPr>
              <a:t/>
            </a:r>
            <a:br>
              <a:rPr lang="es-MX" sz="2400" dirty="0">
                <a:solidFill>
                  <a:srgbClr val="000000"/>
                </a:solidFill>
              </a:rPr>
            </a:br>
            <a:r>
              <a:rPr lang="es-MX" sz="2400" b="1" dirty="0">
                <a:solidFill>
                  <a:srgbClr val="000000"/>
                </a:solidFill>
              </a:rPr>
              <a:t>Ejercicio # 2:</a:t>
            </a:r>
            <a:br>
              <a:rPr lang="es-MX" sz="2400" b="1" dirty="0">
                <a:solidFill>
                  <a:srgbClr val="000000"/>
                </a:solidFill>
              </a:rPr>
            </a:br>
            <a:r>
              <a:rPr lang="es-MX" sz="2400" dirty="0">
                <a:solidFill>
                  <a:srgbClr val="000000"/>
                </a:solidFill>
              </a:rPr>
              <a:t>Implementar un programa en Java, que permita calcular el promedio de </a:t>
            </a:r>
            <a:r>
              <a:rPr lang="es-MX" sz="2400" dirty="0" smtClean="0">
                <a:solidFill>
                  <a:srgbClr val="000000"/>
                </a:solidFill>
              </a:rPr>
              <a:t>notas de </a:t>
            </a:r>
            <a:r>
              <a:rPr lang="es-MX" sz="2400" dirty="0">
                <a:solidFill>
                  <a:srgbClr val="000000"/>
                </a:solidFill>
              </a:rPr>
              <a:t>5 estudiantes (propóngalas usted). Visualice el promedio con la </a:t>
            </a:r>
            <a:r>
              <a:rPr lang="es-MX" sz="2400" dirty="0" smtClean="0">
                <a:solidFill>
                  <a:srgbClr val="000000"/>
                </a:solidFill>
              </a:rPr>
              <a:t>estructura de </a:t>
            </a:r>
            <a:r>
              <a:rPr lang="es-MX" sz="2400" dirty="0">
                <a:solidFill>
                  <a:srgbClr val="000000"/>
                </a:solidFill>
              </a:rPr>
              <a:t>la siguiente cadena: </a:t>
            </a:r>
            <a:endParaRPr lang="es-MX" sz="2400" dirty="0" smtClean="0">
              <a:solidFill>
                <a:srgbClr val="000000"/>
              </a:solidFill>
            </a:endParaRPr>
          </a:p>
          <a:p>
            <a:endParaRPr lang="es-MX" sz="2400" dirty="0">
              <a:solidFill>
                <a:srgbClr val="000000"/>
              </a:solidFill>
            </a:endParaRPr>
          </a:p>
          <a:p>
            <a:r>
              <a:rPr lang="es-MX" sz="2400" dirty="0" smtClean="0">
                <a:solidFill>
                  <a:srgbClr val="000000"/>
                </a:solidFill>
              </a:rPr>
              <a:t>El </a:t>
            </a:r>
            <a:r>
              <a:rPr lang="es-MX" sz="2400" dirty="0">
                <a:solidFill>
                  <a:srgbClr val="000000"/>
                </a:solidFill>
              </a:rPr>
              <a:t>promedio es: X, donde X es el valor obtenido </a:t>
            </a:r>
            <a:r>
              <a:rPr lang="es-MX" sz="2400" dirty="0" smtClean="0">
                <a:solidFill>
                  <a:srgbClr val="000000"/>
                </a:solidFill>
              </a:rPr>
              <a:t>del promedi</a:t>
            </a:r>
            <a:r>
              <a:rPr lang="es-MX" sz="2400" dirty="0" smtClean="0"/>
              <a:t>o.</a:t>
            </a:r>
            <a:r>
              <a:rPr lang="es-MX" sz="2400" dirty="0"/>
              <a:t/>
            </a: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90761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9385D2-0AA6-4174-824D-EECB24A688AF}" type="slidenum">
              <a:rPr lang="en-US" altLang="es-MX">
                <a:latin typeface="Arial Black" panose="020B0A04020102020204" pitchFamily="34" charset="0"/>
              </a:rPr>
              <a:pPr/>
              <a:t>4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sz="4000" b="1" dirty="0" smtClean="0"/>
              <a:t>2.1 Variables</a:t>
            </a:r>
            <a:endParaRPr lang="en-US" altLang="es-MX" sz="4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430338" y="3181985"/>
            <a:ext cx="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_tradnl" altLang="es-MX" sz="3200" dirty="0"/>
          </a:p>
        </p:txBody>
      </p:sp>
      <p:sp>
        <p:nvSpPr>
          <p:cNvPr id="2" name="Rectángulo 1"/>
          <p:cNvSpPr/>
          <p:nvPr/>
        </p:nvSpPr>
        <p:spPr>
          <a:xfrm>
            <a:off x="381000" y="1612324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Una variable es un nombre que contiene un valor que puede cambiar a lo largo del programa. </a:t>
            </a:r>
            <a:br>
              <a:rPr lang="es-MX" sz="2800" dirty="0"/>
            </a:br>
            <a:r>
              <a:rPr lang="es-MX" sz="2800" dirty="0"/>
              <a:t>De acuerdo con el tipo de información que contienen, en Java hay dos tipos principales de variables: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19200" y="4642921"/>
            <a:ext cx="6570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latin typeface="+mj-lt"/>
              </a:rPr>
              <a:t>Variables de tipos </a:t>
            </a:r>
            <a:r>
              <a:rPr lang="es-MX" sz="2800" dirty="0" smtClean="0">
                <a:solidFill>
                  <a:srgbClr val="000000"/>
                </a:solidFill>
                <a:latin typeface="+mj-lt"/>
              </a:rPr>
              <a:t>primitivos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+mj-lt"/>
              </a:rPr>
              <a:t>Variables referencia. </a:t>
            </a:r>
            <a:br>
              <a:rPr lang="es-MX" sz="2800" dirty="0">
                <a:latin typeface="+mj-lt"/>
              </a:rPr>
            </a:br>
            <a:r>
              <a:rPr lang="es-MX" sz="2800" dirty="0">
                <a:latin typeface="+mj-lt"/>
              </a:rPr>
              <a:t> </a:t>
            </a:r>
            <a:br>
              <a:rPr lang="es-MX" sz="2800" dirty="0">
                <a:latin typeface="+mj-lt"/>
              </a:rPr>
            </a:br>
            <a:endParaRPr lang="es-MX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4366"/>
            <a:ext cx="8229600" cy="1371600"/>
          </a:xfrm>
        </p:spPr>
        <p:txBody>
          <a:bodyPr/>
          <a:lstStyle/>
          <a:p>
            <a:r>
              <a:rPr lang="es-ES_tradnl" altLang="es-MX" b="1" dirty="0" smtClean="0"/>
              <a:t>2</a:t>
            </a:r>
            <a:r>
              <a:rPr lang="es-ES_tradnl" altLang="es-MX" b="1" dirty="0"/>
              <a:t>.1 Variables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5</a:t>
            </a:fld>
            <a:endParaRPr lang="en-US" altLang="es-MX" dirty="0"/>
          </a:p>
        </p:txBody>
      </p:sp>
      <p:sp>
        <p:nvSpPr>
          <p:cNvPr id="5" name="Rectángulo 4"/>
          <p:cNvSpPr/>
          <p:nvPr/>
        </p:nvSpPr>
        <p:spPr>
          <a:xfrm>
            <a:off x="457200" y="1509372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/>
              <a:t>Variables de tipos </a:t>
            </a:r>
            <a:r>
              <a:rPr lang="es-MX" sz="2400" b="1" dirty="0" smtClean="0"/>
              <a:t>primitivos:</a:t>
            </a:r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r>
              <a:rPr lang="es-MX" sz="2400" dirty="0" smtClean="0"/>
              <a:t>Están </a:t>
            </a:r>
            <a:r>
              <a:rPr lang="es-MX" sz="2400" dirty="0"/>
              <a:t>definidas mediante un valor único que puede ser entero, </a:t>
            </a:r>
            <a:r>
              <a:rPr lang="es-MX" sz="2400" dirty="0" smtClean="0"/>
              <a:t>de punto </a:t>
            </a:r>
            <a:r>
              <a:rPr lang="es-MX" sz="2400" dirty="0"/>
              <a:t>flotante, carácter o booleano. Java permite distinta precisión y distintos rangos de valores</a:t>
            </a:r>
            <a:br>
              <a:rPr lang="es-MX" sz="2400" dirty="0"/>
            </a:br>
            <a:r>
              <a:rPr lang="es-MX" sz="2400" dirty="0"/>
              <a:t>para estos tipos de variables (</a:t>
            </a:r>
            <a:r>
              <a:rPr lang="es-MX" sz="2400" dirty="0" err="1"/>
              <a:t>char</a:t>
            </a:r>
            <a:r>
              <a:rPr lang="es-MX" sz="2400" dirty="0"/>
              <a:t>, byte, short, </a:t>
            </a:r>
            <a:r>
              <a:rPr lang="es-MX" sz="2400" dirty="0" err="1"/>
              <a:t>int</a:t>
            </a:r>
            <a:r>
              <a:rPr lang="es-MX" sz="2400" dirty="0"/>
              <a:t>, </a:t>
            </a:r>
            <a:r>
              <a:rPr lang="es-MX" sz="2400" dirty="0" err="1"/>
              <a:t>long</a:t>
            </a:r>
            <a:r>
              <a:rPr lang="es-MX" sz="2400" dirty="0"/>
              <a:t>, </a:t>
            </a:r>
            <a:r>
              <a:rPr lang="es-MX" sz="2400" dirty="0" err="1"/>
              <a:t>float</a:t>
            </a:r>
            <a:r>
              <a:rPr lang="es-MX" sz="2400" dirty="0"/>
              <a:t>, </a:t>
            </a:r>
            <a:r>
              <a:rPr lang="es-MX" sz="2400" dirty="0" err="1"/>
              <a:t>double</a:t>
            </a:r>
            <a:r>
              <a:rPr lang="es-MX" sz="2400" dirty="0"/>
              <a:t>, </a:t>
            </a:r>
            <a:r>
              <a:rPr lang="es-MX" sz="2400" dirty="0" err="1"/>
              <a:t>boolean</a:t>
            </a:r>
            <a:r>
              <a:rPr lang="es-MX" sz="2400" dirty="0" smtClean="0"/>
              <a:t>).</a:t>
            </a:r>
          </a:p>
          <a:p>
            <a:pPr algn="just"/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Ejemplos de variables de tipos primitivos podrían ser: 123, 3456754, 3.1415, 12e-09, 'A', True,</a:t>
            </a:r>
            <a:br>
              <a:rPr lang="es-MX" sz="2400" dirty="0"/>
            </a:br>
            <a:r>
              <a:rPr lang="es-MX" sz="2400" dirty="0"/>
              <a:t>etc. 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942194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B43AB-414F-4772-A5A3-C5B3F206072C}" type="slidenum">
              <a:rPr lang="en-US" altLang="es-MX">
                <a:latin typeface="Arial Black" panose="020B0A04020102020204" pitchFamily="34" charset="0"/>
              </a:rPr>
              <a:pPr/>
              <a:t>6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54366"/>
            <a:ext cx="8229600" cy="1371600"/>
          </a:xfrm>
        </p:spPr>
        <p:txBody>
          <a:bodyPr/>
          <a:lstStyle/>
          <a:p>
            <a:r>
              <a:rPr lang="es-ES_tradnl" altLang="es-MX" b="1" dirty="0" smtClean="0"/>
              <a:t>2</a:t>
            </a:r>
            <a:r>
              <a:rPr lang="es-ES_tradnl" altLang="es-MX" b="1" dirty="0"/>
              <a:t>.1 Variables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19669" y="162596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/>
              <a:t>Variables referencia:</a:t>
            </a:r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r>
              <a:rPr lang="es-MX" sz="2400" dirty="0"/>
              <a:t>Las variables referencia son referencias o nombres de </a:t>
            </a:r>
            <a:r>
              <a:rPr lang="es-MX" sz="2400" dirty="0" smtClean="0"/>
              <a:t>una información más </a:t>
            </a:r>
            <a:r>
              <a:rPr lang="es-MX" sz="2400" dirty="0"/>
              <a:t>compleja: </a:t>
            </a:r>
            <a:r>
              <a:rPr lang="es-MX" sz="2400" i="1" dirty="0" err="1"/>
              <a:t>arrays</a:t>
            </a:r>
            <a:r>
              <a:rPr lang="es-MX" sz="2400" i="1" dirty="0"/>
              <a:t> </a:t>
            </a:r>
            <a:r>
              <a:rPr lang="es-MX" sz="2400" dirty="0"/>
              <a:t>u objetos de una determinada clase. </a:t>
            </a:r>
            <a:r>
              <a:rPr lang="es-MX" sz="2400" dirty="0" smtClean="0"/>
              <a:t> </a:t>
            </a:r>
            <a:endParaRPr lang="es-MX" sz="2200" dirty="0"/>
          </a:p>
        </p:txBody>
      </p:sp>
      <p:sp>
        <p:nvSpPr>
          <p:cNvPr id="2" name="Rectángulo 1"/>
          <p:cNvSpPr/>
          <p:nvPr/>
        </p:nvSpPr>
        <p:spPr>
          <a:xfrm>
            <a:off x="1751463" y="4806093"/>
            <a:ext cx="6600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Scanner R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Scanner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51463" y="5654022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Coche S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Coche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s-MX" sz="2400" dirty="0">
              <a:effectLst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51463" y="4164641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Ejemplo</a:t>
            </a:r>
            <a:r>
              <a:rPr lang="en-US" sz="2400" b="1" dirty="0" smtClean="0"/>
              <a:t>:</a:t>
            </a:r>
            <a:endParaRPr lang="es-MX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965FC-DB7B-4723-A5E2-50415462D30C}" type="slidenum">
              <a:rPr lang="en-US" altLang="es-MX">
                <a:latin typeface="Arial Black" panose="020B0A04020102020204" pitchFamily="34" charset="0"/>
              </a:rPr>
              <a:pPr/>
              <a:t>7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8227" name="Text Box 137"/>
          <p:cNvSpPr txBox="1">
            <a:spLocks noChangeArrowheads="1"/>
          </p:cNvSpPr>
          <p:nvPr/>
        </p:nvSpPr>
        <p:spPr bwMode="auto">
          <a:xfrm>
            <a:off x="1965325" y="5675313"/>
            <a:ext cx="527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MX"/>
          </a:p>
        </p:txBody>
      </p:sp>
      <p:sp>
        <p:nvSpPr>
          <p:cNvPr id="3" name="Rectángulo 2"/>
          <p:cNvSpPr/>
          <p:nvPr/>
        </p:nvSpPr>
        <p:spPr>
          <a:xfrm>
            <a:off x="533400" y="13716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Desde el punto de vista del papel o misión en el programa, las variables pueden ser</a:t>
            </a:r>
            <a:r>
              <a:rPr lang="es-MX" sz="2800" dirty="0" smtClean="0"/>
              <a:t>:</a:t>
            </a:r>
            <a:endParaRPr lang="es-MX" sz="2800" dirty="0"/>
          </a:p>
        </p:txBody>
      </p:sp>
      <p:sp>
        <p:nvSpPr>
          <p:cNvPr id="2" name="Rectángulo 1"/>
          <p:cNvSpPr/>
          <p:nvPr/>
        </p:nvSpPr>
        <p:spPr>
          <a:xfrm>
            <a:off x="533400" y="2674961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+mn-lt"/>
              </a:rPr>
              <a:t>Variables miembro de una clase: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Se definen en una clase, fuera de cualquier método;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pueden ser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tipos primitivos o referencias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b="1" dirty="0" smtClean="0">
                <a:solidFill>
                  <a:srgbClr val="000000"/>
                </a:solidFill>
                <a:latin typeface="+mn-lt"/>
              </a:rPr>
              <a:t>Variables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locales: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Se definen dentro de un método o más en general dentro de cualquier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bloque entre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llaves {}. Se crean en el interior del bloque y se destruyen al finalizar dicho bloque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Pueden ser también tipos primitivos o referencias</a:t>
            </a:r>
            <a:r>
              <a:rPr lang="es-MX" sz="2400" dirty="0">
                <a:latin typeface="+mn-lt"/>
              </a:rPr>
              <a:t>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54366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8</a:t>
            </a:fld>
            <a:endParaRPr lang="en-US" altLang="es-MX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200" y="254366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7" name="Rectángulo 6"/>
          <p:cNvSpPr/>
          <p:nvPr/>
        </p:nvSpPr>
        <p:spPr>
          <a:xfrm>
            <a:off x="304800" y="14478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+mn-lt"/>
              </a:rPr>
              <a:t>Nombres de </a:t>
            </a:r>
            <a:r>
              <a:rPr lang="es-MX" sz="2400" b="1" dirty="0" smtClean="0">
                <a:solidFill>
                  <a:srgbClr val="000000"/>
                </a:solidFill>
                <a:latin typeface="+mn-lt"/>
              </a:rPr>
              <a:t>Variables</a:t>
            </a:r>
          </a:p>
          <a:p>
            <a:pPr algn="just"/>
            <a:r>
              <a:rPr lang="es-MX" sz="2400" b="1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b="1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Los nombres de variables en Java se pueden crear con mucha libertad. Pueden ser cualquier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conjunto de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caracteres numéricos y alfanuméricos, sin algunos caracteres especiales utilizados por Java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como operadores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o separadores (, + - * / etc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.).</a:t>
            </a: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+mn-lt"/>
              </a:rPr>
              <a:t/>
            </a:r>
            <a:br>
              <a:rPr lang="es-MX" sz="2400" dirty="0">
                <a:solidFill>
                  <a:srgbClr val="000000"/>
                </a:solidFill>
                <a:latin typeface="+mn-lt"/>
              </a:rPr>
            </a:br>
            <a:r>
              <a:rPr lang="es-MX" sz="2400" dirty="0">
                <a:solidFill>
                  <a:srgbClr val="000000"/>
                </a:solidFill>
                <a:latin typeface="+mn-lt"/>
              </a:rPr>
              <a:t>Existe una serie de </a:t>
            </a:r>
            <a:r>
              <a:rPr lang="es-MX" sz="2400" b="1" dirty="0">
                <a:solidFill>
                  <a:srgbClr val="000000"/>
                </a:solidFill>
                <a:latin typeface="+mn-lt"/>
              </a:rPr>
              <a:t>palabras reservadas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las cuales tienen un significado especial para Java y por lo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tanto no </a:t>
            </a:r>
            <a:r>
              <a:rPr lang="es-MX" sz="2400" dirty="0">
                <a:solidFill>
                  <a:srgbClr val="000000"/>
                </a:solidFill>
                <a:latin typeface="+mn-lt"/>
              </a:rPr>
              <a:t>se pueden utilizar como nombres de </a:t>
            </a:r>
            <a:r>
              <a:rPr lang="es-MX" sz="2400" dirty="0" smtClean="0">
                <a:solidFill>
                  <a:srgbClr val="000000"/>
                </a:solidFill>
                <a:latin typeface="+mn-lt"/>
              </a:rPr>
              <a:t>variables</a:t>
            </a:r>
            <a:r>
              <a:rPr lang="es-MX" sz="2400" dirty="0" smtClean="0">
                <a:latin typeface="+mn-lt"/>
              </a:rPr>
              <a:t>.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246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B425B-3029-40A4-9A2F-4AD7250EA2D7}" type="slidenum">
              <a:rPr lang="en-US" altLang="es-MX" smtClean="0"/>
              <a:pPr/>
              <a:t>9</a:t>
            </a:fld>
            <a:endParaRPr lang="en-US" alt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33193"/>
              </p:ext>
            </p:extLst>
          </p:nvPr>
        </p:nvGraphicFramePr>
        <p:xfrm>
          <a:off x="1368186" y="2286000"/>
          <a:ext cx="6248402" cy="3710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5"/>
                <a:gridCol w="1178355"/>
                <a:gridCol w="1178355"/>
                <a:gridCol w="1178355"/>
                <a:gridCol w="1534982"/>
              </a:tblGrid>
              <a:tr h="607876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abstract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do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implements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private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this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boolean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double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import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protected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throw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break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else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instanceof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public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throws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939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byte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extends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int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return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transient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case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false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interface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short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true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catch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final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long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static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try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char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finally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native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strictfp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void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939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class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float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new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super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volatile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492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continue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for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null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switch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while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7876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default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if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package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synchronized</a:t>
                      </a:r>
                      <a:endParaRPr lang="es-MX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s-MX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 bwMode="auto">
          <a:xfrm>
            <a:off x="457200" y="254366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altLang="es-MX" b="1" kern="0" dirty="0" smtClean="0"/>
              <a:t>2.1 Variables</a:t>
            </a:r>
            <a:endParaRPr lang="es-MX" kern="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545081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Palabras </a:t>
            </a:r>
            <a:r>
              <a:rPr lang="en-US" sz="2800" b="1" dirty="0" err="1" smtClean="0"/>
              <a:t>reservadas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Java.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0026481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1599</TotalTime>
  <Words>1609</Words>
  <Application>Microsoft Office PowerPoint</Application>
  <PresentationFormat>Presentación en pantalla (4:3)</PresentationFormat>
  <Paragraphs>405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Courier New</vt:lpstr>
      <vt:lpstr>Symbol</vt:lpstr>
      <vt:lpstr>Times New Roman</vt:lpstr>
      <vt:lpstr>Wingdings</vt:lpstr>
      <vt:lpstr>Pixel</vt:lpstr>
      <vt:lpstr>Introducción a la programación en Java</vt:lpstr>
      <vt:lpstr>SUMARIO</vt:lpstr>
      <vt:lpstr>Presentación de PowerPoint</vt:lpstr>
      <vt:lpstr>2.1 Variables</vt:lpstr>
      <vt:lpstr>2.1 Variables</vt:lpstr>
      <vt:lpstr>2.1 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Estudio Independiente</vt:lpstr>
    </vt:vector>
  </TitlesOfParts>
  <Company>uclv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MICROPROCESADORES I</dc:title>
  <dc:creator>fie</dc:creator>
  <cp:lastModifiedBy>Reinier</cp:lastModifiedBy>
  <cp:revision>235</cp:revision>
  <cp:lastPrinted>1601-01-01T00:00:00Z</cp:lastPrinted>
  <dcterms:created xsi:type="dcterms:W3CDTF">1999-11-30T05:08:43Z</dcterms:created>
  <dcterms:modified xsi:type="dcterms:W3CDTF">2017-10-26T12:53:34Z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