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32"/>
  </p:notesMasterIdLst>
  <p:sldIdLst>
    <p:sldId id="256" r:id="rId2"/>
    <p:sldId id="257" r:id="rId3"/>
    <p:sldId id="294" r:id="rId4"/>
    <p:sldId id="288" r:id="rId5"/>
    <p:sldId id="292" r:id="rId6"/>
    <p:sldId id="291" r:id="rId7"/>
    <p:sldId id="290" r:id="rId8"/>
    <p:sldId id="295" r:id="rId9"/>
    <p:sldId id="296" r:id="rId10"/>
    <p:sldId id="303" r:id="rId11"/>
    <p:sldId id="302" r:id="rId12"/>
    <p:sldId id="301" r:id="rId13"/>
    <p:sldId id="300" r:id="rId14"/>
    <p:sldId id="299" r:id="rId15"/>
    <p:sldId id="298" r:id="rId16"/>
    <p:sldId id="297" r:id="rId17"/>
    <p:sldId id="308" r:id="rId18"/>
    <p:sldId id="307" r:id="rId19"/>
    <p:sldId id="306" r:id="rId20"/>
    <p:sldId id="305" r:id="rId21"/>
    <p:sldId id="304" r:id="rId22"/>
    <p:sldId id="312" r:id="rId23"/>
    <p:sldId id="321" r:id="rId24"/>
    <p:sldId id="319" r:id="rId25"/>
    <p:sldId id="311" r:id="rId26"/>
    <p:sldId id="310" r:id="rId27"/>
    <p:sldId id="309" r:id="rId28"/>
    <p:sldId id="322" r:id="rId29"/>
    <p:sldId id="284" r:id="rId30"/>
    <p:sldId id="320"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763" autoAdjust="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0FC1700-5A6E-42DA-90FD-B033E4B26225}" type="slidenum">
              <a:rPr lang="en-US" altLang="es-MX"/>
              <a:pPr/>
              <a:t>‹Nº›</a:t>
            </a:fld>
            <a:endParaRPr lang="en-US" altLang="es-MX"/>
          </a:p>
        </p:txBody>
      </p:sp>
    </p:spTree>
    <p:extLst>
      <p:ext uri="{BB962C8B-B14F-4D97-AF65-F5344CB8AC3E}">
        <p14:creationId xmlns:p14="http://schemas.microsoft.com/office/powerpoint/2010/main" val="3278293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B861F-3D77-48E7-888F-E309BA3C0B7C}" type="slidenum">
              <a:rPr lang="en-US" altLang="es-MX"/>
              <a:pPr/>
              <a:t>1</a:t>
            </a:fld>
            <a:endParaRPr lang="en-US" altLang="es-MX"/>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MX" smtClean="0"/>
          </a:p>
        </p:txBody>
      </p:sp>
    </p:spTree>
    <p:extLst>
      <p:ext uri="{BB962C8B-B14F-4D97-AF65-F5344CB8AC3E}">
        <p14:creationId xmlns:p14="http://schemas.microsoft.com/office/powerpoint/2010/main" val="17629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0FC1700-5A6E-42DA-90FD-B033E4B26225}" type="slidenum">
              <a:rPr lang="en-US" altLang="es-MX" smtClean="0"/>
              <a:pPr/>
              <a:t>14</a:t>
            </a:fld>
            <a:endParaRPr lang="en-US" altLang="es-MX"/>
          </a:p>
        </p:txBody>
      </p:sp>
    </p:spTree>
    <p:extLst>
      <p:ext uri="{BB962C8B-B14F-4D97-AF65-F5344CB8AC3E}">
        <p14:creationId xmlns:p14="http://schemas.microsoft.com/office/powerpoint/2010/main" val="25792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grpSp>
      <p:sp>
        <p:nvSpPr>
          <p:cNvPr id="134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4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1C42EB2-175C-4FC9-9537-DC862286AD6C}" type="datetime1">
              <a:rPr lang="en-US"/>
              <a:pPr>
                <a:defRPr/>
              </a:pPr>
              <a:t>10/30/2017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MSc Carlos Bazán &amp; Ing. Arnaldo Moreno</a:t>
            </a:r>
          </a:p>
        </p:txBody>
      </p:sp>
      <p:sp>
        <p:nvSpPr>
          <p:cNvPr id="20" name="Rectangle 18"/>
          <p:cNvSpPr>
            <a:spLocks noGrp="1" noChangeArrowheads="1"/>
          </p:cNvSpPr>
          <p:nvPr>
            <p:ph type="sldNum" sz="quarter" idx="12"/>
          </p:nvPr>
        </p:nvSpPr>
        <p:spPr/>
        <p:txBody>
          <a:bodyPr/>
          <a:lstStyle>
            <a:lvl1pPr>
              <a:defRPr/>
            </a:lvl1pPr>
          </a:lstStyle>
          <a:p>
            <a:fld id="{8E45C955-7A26-437D-8B94-DB3C1752C70E}" type="slidenum">
              <a:rPr lang="en-US" altLang="es-MX"/>
              <a:pPr/>
              <a:t>‹Nº›</a:t>
            </a:fld>
            <a:endParaRPr lang="en-US" altLang="es-MX"/>
          </a:p>
        </p:txBody>
      </p:sp>
    </p:spTree>
    <p:extLst>
      <p:ext uri="{BB962C8B-B14F-4D97-AF65-F5344CB8AC3E}">
        <p14:creationId xmlns:p14="http://schemas.microsoft.com/office/powerpoint/2010/main" val="10049697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79392802-FCF2-4EAB-B389-8984B8B51381}"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73FB9713-1D81-4ED1-A9B3-EFFE8A31E675}" type="datetime1">
              <a:rPr lang="en-US"/>
              <a:pPr>
                <a:defRPr/>
              </a:pPr>
              <a:t>10/30/2017</a:t>
            </a:fld>
            <a:endParaRPr lang="en-US"/>
          </a:p>
        </p:txBody>
      </p:sp>
    </p:spTree>
    <p:extLst>
      <p:ext uri="{BB962C8B-B14F-4D97-AF65-F5344CB8AC3E}">
        <p14:creationId xmlns:p14="http://schemas.microsoft.com/office/powerpoint/2010/main" val="6864557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8BD19620-D69F-4D94-9466-3A9C01484233}"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2ACE4D09-31FC-4E0F-AD23-F085FFBA02A9}" type="datetime1">
              <a:rPr lang="en-US"/>
              <a:pPr>
                <a:defRPr/>
              </a:pPr>
              <a:t>10/30/2017</a:t>
            </a:fld>
            <a:endParaRPr lang="en-US"/>
          </a:p>
        </p:txBody>
      </p:sp>
    </p:spTree>
    <p:extLst>
      <p:ext uri="{BB962C8B-B14F-4D97-AF65-F5344CB8AC3E}">
        <p14:creationId xmlns:p14="http://schemas.microsoft.com/office/powerpoint/2010/main" val="31870236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CCCB425B-3029-40A4-9A2F-4AD7250EA2D7}"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C8B1752-720C-4A79-A37E-FD2BA394F499}" type="datetime1">
              <a:rPr lang="en-US"/>
              <a:pPr>
                <a:defRPr/>
              </a:pPr>
              <a:t>10/30/2017</a:t>
            </a:fld>
            <a:endParaRPr lang="en-US"/>
          </a:p>
        </p:txBody>
      </p:sp>
    </p:spTree>
    <p:extLst>
      <p:ext uri="{BB962C8B-B14F-4D97-AF65-F5344CB8AC3E}">
        <p14:creationId xmlns:p14="http://schemas.microsoft.com/office/powerpoint/2010/main" val="559360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A932150A-C9E5-4FB8-927A-C07FB0FBA5DE}"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FDD52C6-21F9-48C3-B6E1-8C58C7F7C957}" type="datetime1">
              <a:rPr lang="en-US"/>
              <a:pPr>
                <a:defRPr/>
              </a:pPr>
              <a:t>10/30/2017</a:t>
            </a:fld>
            <a:endParaRPr lang="en-US"/>
          </a:p>
        </p:txBody>
      </p:sp>
    </p:spTree>
    <p:extLst>
      <p:ext uri="{BB962C8B-B14F-4D97-AF65-F5344CB8AC3E}">
        <p14:creationId xmlns:p14="http://schemas.microsoft.com/office/powerpoint/2010/main" val="26056086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1C74D79B-2F32-4AF1-B1A5-5203CB267C52}"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8F2DA6FC-5B58-4F21-ACE2-D8E412989718}" type="datetime1">
              <a:rPr lang="en-US"/>
              <a:pPr>
                <a:defRPr/>
              </a:pPr>
              <a:t>10/30/2017</a:t>
            </a:fld>
            <a:endParaRPr lang="en-US"/>
          </a:p>
        </p:txBody>
      </p:sp>
    </p:spTree>
    <p:extLst>
      <p:ext uri="{BB962C8B-B14F-4D97-AF65-F5344CB8AC3E}">
        <p14:creationId xmlns:p14="http://schemas.microsoft.com/office/powerpoint/2010/main" val="452290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9A7FF87D-CC2F-403A-9348-414A0D0A0A5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CA0FA29B-4B2A-493E-AC5E-95BBEF356618}" type="datetime1">
              <a:rPr lang="en-US"/>
              <a:pPr>
                <a:defRPr/>
              </a:pPr>
              <a:t>10/30/2017</a:t>
            </a:fld>
            <a:endParaRPr lang="en-US"/>
          </a:p>
        </p:txBody>
      </p:sp>
    </p:spTree>
    <p:extLst>
      <p:ext uri="{BB962C8B-B14F-4D97-AF65-F5344CB8AC3E}">
        <p14:creationId xmlns:p14="http://schemas.microsoft.com/office/powerpoint/2010/main" val="38948852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8" name="Rectangle 3"/>
          <p:cNvSpPr>
            <a:spLocks noGrp="1" noChangeArrowheads="1"/>
          </p:cNvSpPr>
          <p:nvPr>
            <p:ph type="sldNum" sz="quarter" idx="11"/>
          </p:nvPr>
        </p:nvSpPr>
        <p:spPr>
          <a:ln/>
        </p:spPr>
        <p:txBody>
          <a:bodyPr/>
          <a:lstStyle>
            <a:lvl1pPr>
              <a:defRPr/>
            </a:lvl1pPr>
          </a:lstStyle>
          <a:p>
            <a:fld id="{BD9ECAA3-A6AE-48D9-9F51-17BD28394106}" type="slidenum">
              <a:rPr lang="en-US" altLang="es-MX"/>
              <a:pPr/>
              <a:t>‹Nº›</a:t>
            </a:fld>
            <a:endParaRPr lang="en-US" altLang="es-MX"/>
          </a:p>
        </p:txBody>
      </p:sp>
      <p:sp>
        <p:nvSpPr>
          <p:cNvPr id="9" name="Rectangle 16"/>
          <p:cNvSpPr>
            <a:spLocks noGrp="1" noChangeArrowheads="1"/>
          </p:cNvSpPr>
          <p:nvPr>
            <p:ph type="dt" sz="half" idx="12"/>
          </p:nvPr>
        </p:nvSpPr>
        <p:spPr>
          <a:ln/>
        </p:spPr>
        <p:txBody>
          <a:bodyPr/>
          <a:lstStyle>
            <a:lvl1pPr>
              <a:defRPr/>
            </a:lvl1pPr>
          </a:lstStyle>
          <a:p>
            <a:pPr>
              <a:defRPr/>
            </a:pPr>
            <a:fld id="{B455D26C-B17D-4B74-A552-0C1E6E3300E9}" type="datetime1">
              <a:rPr lang="en-US"/>
              <a:pPr>
                <a:defRPr/>
              </a:pPr>
              <a:t>10/30/2017</a:t>
            </a:fld>
            <a:endParaRPr lang="en-US"/>
          </a:p>
        </p:txBody>
      </p:sp>
    </p:spTree>
    <p:extLst>
      <p:ext uri="{BB962C8B-B14F-4D97-AF65-F5344CB8AC3E}">
        <p14:creationId xmlns:p14="http://schemas.microsoft.com/office/powerpoint/2010/main" val="350090626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p:txBody>
          <a:bodyPr/>
          <a:lstStyle>
            <a:lvl1pPr>
              <a:defRPr/>
            </a:lvl1pPr>
          </a:lstStyle>
          <a:p>
            <a:pPr>
              <a:defRPr/>
            </a:pPr>
            <a:r>
              <a:rPr lang="en-US"/>
              <a:t>MSc Carlos Bazán &amp; Ing. Arnaldo Moreno</a:t>
            </a:r>
            <a:endParaRPr lang="en-US" dirty="0"/>
          </a:p>
        </p:txBody>
      </p:sp>
      <p:sp>
        <p:nvSpPr>
          <p:cNvPr id="4" name="Rectangle 17"/>
          <p:cNvSpPr>
            <a:spLocks noGrp="1" noChangeArrowheads="1"/>
          </p:cNvSpPr>
          <p:nvPr>
            <p:ph type="sldNum" sz="quarter" idx="11"/>
          </p:nvPr>
        </p:nvSpPr>
        <p:spPr/>
        <p:txBody>
          <a:bodyPr/>
          <a:lstStyle>
            <a:lvl1pPr>
              <a:defRPr/>
            </a:lvl1pPr>
          </a:lstStyle>
          <a:p>
            <a:fld id="{9A7652E4-414A-43FE-B49C-24D79F20214D}" type="slidenum">
              <a:rPr lang="en-US" altLang="es-MX"/>
              <a:pPr/>
              <a:t>‹Nº›</a:t>
            </a:fld>
            <a:endParaRPr lang="en-US" altLang="es-MX"/>
          </a:p>
        </p:txBody>
      </p:sp>
      <p:sp>
        <p:nvSpPr>
          <p:cNvPr id="5" name="Rectangle 16"/>
          <p:cNvSpPr>
            <a:spLocks noGrp="1" noChangeArrowheads="1"/>
          </p:cNvSpPr>
          <p:nvPr>
            <p:ph type="dt" sz="half" idx="12"/>
          </p:nvPr>
        </p:nvSpPr>
        <p:spPr/>
        <p:txBody>
          <a:bodyPr/>
          <a:lstStyle>
            <a:lvl1pPr>
              <a:defRPr/>
            </a:lvl1pPr>
          </a:lstStyle>
          <a:p>
            <a:pPr>
              <a:defRPr/>
            </a:pPr>
            <a:fld id="{D19A1EEE-08D3-4149-972F-AB488EB48786}" type="datetime1">
              <a:rPr lang="en-US"/>
              <a:pPr>
                <a:defRPr/>
              </a:pPr>
              <a:t>10/30/2017</a:t>
            </a:fld>
            <a:endParaRPr lang="en-US"/>
          </a:p>
        </p:txBody>
      </p:sp>
    </p:spTree>
    <p:extLst>
      <p:ext uri="{BB962C8B-B14F-4D97-AF65-F5344CB8AC3E}">
        <p14:creationId xmlns:p14="http://schemas.microsoft.com/office/powerpoint/2010/main" val="6170621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3" name="Rectangle 3"/>
          <p:cNvSpPr>
            <a:spLocks noGrp="1" noChangeArrowheads="1"/>
          </p:cNvSpPr>
          <p:nvPr>
            <p:ph type="sldNum" sz="quarter" idx="11"/>
          </p:nvPr>
        </p:nvSpPr>
        <p:spPr>
          <a:ln/>
        </p:spPr>
        <p:txBody>
          <a:bodyPr/>
          <a:lstStyle>
            <a:lvl1pPr>
              <a:defRPr/>
            </a:lvl1pPr>
          </a:lstStyle>
          <a:p>
            <a:fld id="{10592381-1A6C-415E-9678-EEC6379AD52B}" type="slidenum">
              <a:rPr lang="en-US" altLang="es-MX"/>
              <a:pPr/>
              <a:t>‹Nº›</a:t>
            </a:fld>
            <a:endParaRPr lang="en-US" altLang="es-MX"/>
          </a:p>
        </p:txBody>
      </p:sp>
      <p:sp>
        <p:nvSpPr>
          <p:cNvPr id="4" name="Rectangle 16"/>
          <p:cNvSpPr>
            <a:spLocks noGrp="1" noChangeArrowheads="1"/>
          </p:cNvSpPr>
          <p:nvPr>
            <p:ph type="dt" sz="half" idx="12"/>
          </p:nvPr>
        </p:nvSpPr>
        <p:spPr>
          <a:ln/>
        </p:spPr>
        <p:txBody>
          <a:bodyPr/>
          <a:lstStyle>
            <a:lvl1pPr>
              <a:defRPr/>
            </a:lvl1pPr>
          </a:lstStyle>
          <a:p>
            <a:pPr>
              <a:defRPr/>
            </a:pPr>
            <a:fld id="{BEC302F6-7674-49A4-8DDD-4D7B3F77A8FA}" type="datetime1">
              <a:rPr lang="en-US"/>
              <a:pPr>
                <a:defRPr/>
              </a:pPr>
              <a:t>10/30/2017</a:t>
            </a:fld>
            <a:endParaRPr lang="en-US"/>
          </a:p>
        </p:txBody>
      </p:sp>
    </p:spTree>
    <p:extLst>
      <p:ext uri="{BB962C8B-B14F-4D97-AF65-F5344CB8AC3E}">
        <p14:creationId xmlns:p14="http://schemas.microsoft.com/office/powerpoint/2010/main" val="32468136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7EFB1D1-174D-4E66-9F5E-162078E1397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983A282A-1C59-452E-AC35-85DAAC0FAE32}" type="datetime1">
              <a:rPr lang="en-US"/>
              <a:pPr>
                <a:defRPr/>
              </a:pPr>
              <a:t>10/30/2017</a:t>
            </a:fld>
            <a:endParaRPr lang="en-US"/>
          </a:p>
        </p:txBody>
      </p:sp>
    </p:spTree>
    <p:extLst>
      <p:ext uri="{BB962C8B-B14F-4D97-AF65-F5344CB8AC3E}">
        <p14:creationId xmlns:p14="http://schemas.microsoft.com/office/powerpoint/2010/main" val="36665215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8897366-35DF-4E15-A6DE-45680BE3A41C}"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383A1C51-9329-4B5E-A052-984FE904FA09}" type="datetime1">
              <a:rPr lang="en-US"/>
              <a:pPr>
                <a:defRPr/>
              </a:pPr>
              <a:t>10/30/2017</a:t>
            </a:fld>
            <a:endParaRPr lang="en-US"/>
          </a:p>
        </p:txBody>
      </p:sp>
    </p:spTree>
    <p:extLst>
      <p:ext uri="{BB962C8B-B14F-4D97-AF65-F5344CB8AC3E}">
        <p14:creationId xmlns:p14="http://schemas.microsoft.com/office/powerpoint/2010/main" val="2652129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r>
              <a:rPr lang="en-US"/>
              <a:t>MSc Carlos Bazán &amp; Ing. Arnaldo Moreno</a:t>
            </a:r>
          </a:p>
        </p:txBody>
      </p:sp>
      <p:sp>
        <p:nvSpPr>
          <p:cNvPr id="133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523F66F3-6544-4B7D-94F7-2BC60CEAD1E4}" type="slidenum">
              <a:rPr lang="en-US" altLang="es-MX"/>
              <a:pPr/>
              <a:t>‹Nº›</a:t>
            </a:fld>
            <a:endParaRPr lang="en-US" altLang="es-MX"/>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grpSp>
      <p:sp>
        <p:nvSpPr>
          <p:cNvPr id="13313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33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FF220A7-0BA4-4090-9332-4C78F541BFD7}" type="datetime1">
              <a:rPr lang="en-US"/>
              <a:pPr>
                <a:defRPr/>
              </a:pPr>
              <a:t>10/30/2017</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81" r:id="rId6"/>
    <p:sldLayoutId id="2147483774" r:id="rId7"/>
    <p:sldLayoutId id="2147483775" r:id="rId8"/>
    <p:sldLayoutId id="2147483776" r:id="rId9"/>
    <p:sldLayoutId id="2147483777" r:id="rId10"/>
    <p:sldLayoutId id="2147483778" r:id="rId11"/>
    <p:sldLayoutId id="2147483779"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fade">
                                      <p:cBhvr>
                                        <p:cTn id="7" dur="2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BB779-E2C4-47DC-80BD-44E7A9DF411B}" type="slidenum">
              <a:rPr lang="en-US" altLang="es-MX">
                <a:latin typeface="Arial Black" panose="020B0A04020102020204" pitchFamily="34" charset="0"/>
              </a:rPr>
              <a:pPr/>
              <a:t>1</a:t>
            </a:fld>
            <a:endParaRPr lang="en-US" altLang="es-MX">
              <a:latin typeface="Arial Black" panose="020B0A04020102020204" pitchFamily="34" charset="0"/>
            </a:endParaRPr>
          </a:p>
        </p:txBody>
      </p:sp>
      <p:sp>
        <p:nvSpPr>
          <p:cNvPr id="4099" name="Rectangle 4"/>
          <p:cNvSpPr>
            <a:spLocks noGrp="1" noChangeArrowheads="1"/>
          </p:cNvSpPr>
          <p:nvPr>
            <p:ph type="title"/>
          </p:nvPr>
        </p:nvSpPr>
        <p:spPr>
          <a:xfrm>
            <a:off x="316706" y="762000"/>
            <a:ext cx="8510587" cy="914400"/>
          </a:xfrm>
        </p:spPr>
        <p:txBody>
          <a:bodyPr/>
          <a:lstStyle/>
          <a:p>
            <a:pPr eaLnBrk="1" hangingPunct="1"/>
            <a:r>
              <a:rPr lang="en-US" altLang="es-MX" sz="4000" b="1" dirty="0" err="1" smtClean="0">
                <a:solidFill>
                  <a:srgbClr val="000000"/>
                </a:solidFill>
              </a:rPr>
              <a:t>Introducción</a:t>
            </a:r>
            <a:r>
              <a:rPr lang="en-US" altLang="es-MX" sz="4000" b="1" dirty="0" smtClean="0">
                <a:solidFill>
                  <a:srgbClr val="000000"/>
                </a:solidFill>
              </a:rPr>
              <a:t> a la </a:t>
            </a:r>
            <a:r>
              <a:rPr lang="en-US" altLang="es-MX" sz="4000" b="1" dirty="0" err="1" smtClean="0">
                <a:solidFill>
                  <a:srgbClr val="000000"/>
                </a:solidFill>
              </a:rPr>
              <a:t>programación</a:t>
            </a:r>
            <a:r>
              <a:rPr lang="en-US" altLang="es-MX" sz="4000" b="1" dirty="0" smtClean="0">
                <a:solidFill>
                  <a:srgbClr val="000000"/>
                </a:solidFill>
              </a:rPr>
              <a:t> </a:t>
            </a:r>
            <a:r>
              <a:rPr lang="en-US" altLang="es-MX" sz="4000" b="1" dirty="0" err="1" smtClean="0">
                <a:solidFill>
                  <a:srgbClr val="000000"/>
                </a:solidFill>
              </a:rPr>
              <a:t>en</a:t>
            </a:r>
            <a:r>
              <a:rPr lang="en-US" altLang="es-MX" sz="4000" b="1" dirty="0" smtClean="0">
                <a:solidFill>
                  <a:srgbClr val="000000"/>
                </a:solidFill>
              </a:rPr>
              <a:t> Java</a:t>
            </a:r>
          </a:p>
        </p:txBody>
      </p:sp>
      <p:sp>
        <p:nvSpPr>
          <p:cNvPr id="3077" name="Rectangle 5"/>
          <p:cNvSpPr>
            <a:spLocks noChangeArrowheads="1"/>
          </p:cNvSpPr>
          <p:nvPr/>
        </p:nvSpPr>
        <p:spPr bwMode="auto">
          <a:xfrm>
            <a:off x="311019" y="3176433"/>
            <a:ext cx="8610600" cy="523220"/>
          </a:xfrm>
          <a:prstGeom prst="rect">
            <a:avLst/>
          </a:prstGeom>
          <a:noFill/>
          <a:ln w="9525">
            <a:noFill/>
            <a:miter lim="800000"/>
            <a:headEnd/>
            <a:tailEnd/>
          </a:ln>
        </p:spPr>
        <p:txBody>
          <a:bodyPr wrap="square" anchor="ctr">
            <a:spAutoFit/>
          </a:bodyPr>
          <a:lstStyle/>
          <a:p>
            <a:pPr>
              <a:defRPr/>
            </a:pPr>
            <a:r>
              <a:rPr lang="es-ES_tradnl" sz="2000" b="1" dirty="0"/>
              <a:t>  </a:t>
            </a:r>
            <a:r>
              <a:rPr lang="es-ES_tradnl" sz="2800" b="1" dirty="0"/>
              <a:t>Conferencia </a:t>
            </a:r>
            <a:r>
              <a:rPr lang="es-ES_tradnl" sz="2800" b="1" dirty="0"/>
              <a:t>3</a:t>
            </a:r>
            <a:r>
              <a:rPr lang="es-ES_tradnl" sz="2800" b="1" dirty="0" smtClean="0"/>
              <a:t> “Estructuras de control”</a:t>
            </a:r>
            <a:endParaRPr lang="es-ES_tradnl" sz="28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10</a:t>
            </a:fld>
            <a:endParaRPr lang="en-US" altLang="es-MX"/>
          </a:p>
        </p:txBody>
      </p:sp>
      <p:sp>
        <p:nvSpPr>
          <p:cNvPr id="6" name="Título 1"/>
          <p:cNvSpPr txBox="1">
            <a:spLocks/>
          </p:cNvSpPr>
          <p:nvPr/>
        </p:nvSpPr>
        <p:spPr bwMode="auto">
          <a:xfrm>
            <a:off x="392994"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392994" y="1371600"/>
            <a:ext cx="8065206" cy="646331"/>
          </a:xfrm>
          <a:prstGeom prst="rect">
            <a:avLst/>
          </a:prstGeom>
        </p:spPr>
        <p:txBody>
          <a:bodyPr wrap="square">
            <a:spAutoFit/>
          </a:bodyPr>
          <a:lstStyle/>
          <a:p>
            <a:pPr algn="just">
              <a:spcAft>
                <a:spcPts val="0"/>
              </a:spcAft>
            </a:pPr>
            <a:r>
              <a:rPr lang="es-ES" b="1" dirty="0">
                <a:ea typeface="Times New Roman" panose="02020603050405020304" pitchFamily="18" charset="0"/>
              </a:rPr>
              <a:t>Ejemplo:</a:t>
            </a:r>
            <a:r>
              <a:rPr lang="es-ES" dirty="0">
                <a:ea typeface="Times New Roman" panose="02020603050405020304" pitchFamily="18" charset="0"/>
              </a:rPr>
              <a:t> supongamos que realizamos un programa que muestra el signo de un número. Podría codificarse de la siguiente forma:</a:t>
            </a:r>
            <a:endParaRPr lang="es-MX" sz="1800" dirty="0">
              <a:effectLst/>
              <a:latin typeface="Times New Roman" panose="02020603050405020304" pitchFamily="18" charset="0"/>
              <a:ea typeface="Times New Roman" panose="02020603050405020304" pitchFamily="18" charset="0"/>
            </a:endParaRPr>
          </a:p>
        </p:txBody>
      </p:sp>
      <p:sp>
        <p:nvSpPr>
          <p:cNvPr id="3" name="Rectángulo 2"/>
          <p:cNvSpPr/>
          <p:nvPr/>
        </p:nvSpPr>
        <p:spPr>
          <a:xfrm>
            <a:off x="729896" y="2278082"/>
            <a:ext cx="8261703" cy="3970318"/>
          </a:xfrm>
          <a:prstGeom prst="rect">
            <a:avLst/>
          </a:prstGeom>
        </p:spPr>
        <p:txBody>
          <a:bodyPr wrap="square">
            <a:spAutoFit/>
          </a:bodyPr>
          <a:lstStyle/>
          <a:p>
            <a:pPr marL="914400" algn="just">
              <a:spcAft>
                <a:spcPts val="0"/>
              </a:spcAft>
            </a:pPr>
            <a:r>
              <a:rPr lang="es-ES" dirty="0" err="1">
                <a:solidFill>
                  <a:srgbClr val="0000FF"/>
                </a:solidFill>
                <a:latin typeface="Courier New" panose="02070309020205020404" pitchFamily="49" charset="0"/>
                <a:ea typeface="Times New Roman" panose="02020603050405020304" pitchFamily="18" charset="0"/>
              </a:rPr>
              <a:t>class</a:t>
            </a:r>
            <a:r>
              <a:rPr lang="es-ES" dirty="0">
                <a:latin typeface="Courier New" panose="02070309020205020404" pitchFamily="49" charset="0"/>
                <a:ea typeface="Times New Roman" panose="02020603050405020304" pitchFamily="18" charset="0"/>
              </a:rPr>
              <a:t> Signo {</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s-ES" dirty="0">
                <a:latin typeface="Courier New" panose="02070309020205020404" pitchFamily="49" charset="0"/>
                <a:ea typeface="Courier New" panose="02070309020205020404" pitchFamily="49" charset="0"/>
              </a:rPr>
              <a:t>   </a:t>
            </a:r>
            <a:r>
              <a:rPr lang="es-ES" dirty="0" err="1">
                <a:solidFill>
                  <a:srgbClr val="0000FF"/>
                </a:solidFill>
                <a:latin typeface="Courier New" panose="02070309020205020404" pitchFamily="49" charset="0"/>
                <a:ea typeface="Times New Roman" panose="02020603050405020304" pitchFamily="18" charset="0"/>
              </a:rPr>
              <a:t>public</a:t>
            </a:r>
            <a:r>
              <a:rPr lang="es-ES" dirty="0">
                <a:latin typeface="Courier New" panose="02070309020205020404" pitchFamily="49" charset="0"/>
                <a:ea typeface="Times New Roman" panose="02020603050405020304" pitchFamily="18" charset="0"/>
              </a:rPr>
              <a:t> </a:t>
            </a:r>
            <a:r>
              <a:rPr lang="es-ES" dirty="0" err="1">
                <a:solidFill>
                  <a:srgbClr val="0000FF"/>
                </a:solidFill>
                <a:latin typeface="Courier New" panose="02070309020205020404" pitchFamily="49" charset="0"/>
                <a:ea typeface="Times New Roman" panose="02020603050405020304" pitchFamily="18" charset="0"/>
              </a:rPr>
              <a:t>static</a:t>
            </a:r>
            <a:r>
              <a:rPr lang="es-ES" dirty="0">
                <a:latin typeface="Courier New" panose="02070309020205020404" pitchFamily="49" charset="0"/>
                <a:ea typeface="Times New Roman" panose="02020603050405020304" pitchFamily="18" charset="0"/>
              </a:rPr>
              <a:t> </a:t>
            </a:r>
            <a:r>
              <a:rPr lang="es-ES" dirty="0" err="1">
                <a:solidFill>
                  <a:srgbClr val="0000FF"/>
                </a:solidFill>
                <a:latin typeface="Courier New" panose="02070309020205020404" pitchFamily="49" charset="0"/>
                <a:ea typeface="Times New Roman" panose="02020603050405020304" pitchFamily="18" charset="0"/>
              </a:rPr>
              <a:t>void</a:t>
            </a:r>
            <a:r>
              <a:rPr lang="es-ES" dirty="0">
                <a:latin typeface="Courier New" panose="02070309020205020404" pitchFamily="49" charset="0"/>
                <a:ea typeface="Times New Roman" panose="02020603050405020304" pitchFamily="18" charset="0"/>
              </a:rPr>
              <a:t> </a:t>
            </a:r>
            <a:r>
              <a:rPr lang="es-ES" dirty="0" err="1">
                <a:latin typeface="Courier New" panose="02070309020205020404" pitchFamily="49" charset="0"/>
                <a:ea typeface="Times New Roman" panose="02020603050405020304" pitchFamily="18" charset="0"/>
              </a:rPr>
              <a:t>main</a:t>
            </a:r>
            <a:r>
              <a:rPr lang="es-ES" dirty="0">
                <a:latin typeface="Courier New" panose="02070309020205020404" pitchFamily="49" charset="0"/>
                <a:ea typeface="Times New Roman" panose="02020603050405020304" pitchFamily="18" charset="0"/>
              </a:rPr>
              <a:t> (</a:t>
            </a:r>
            <a:r>
              <a:rPr lang="es-ES" dirty="0" err="1">
                <a:solidFill>
                  <a:srgbClr val="0000FF"/>
                </a:solidFill>
                <a:latin typeface="Courier New" panose="02070309020205020404" pitchFamily="49" charset="0"/>
                <a:ea typeface="Times New Roman" panose="02020603050405020304" pitchFamily="18" charset="0"/>
              </a:rPr>
              <a:t>String</a:t>
            </a:r>
            <a:r>
              <a:rPr lang="es-ES" dirty="0">
                <a:latin typeface="Courier New" panose="02070309020205020404" pitchFamily="49" charset="0"/>
                <a:ea typeface="Times New Roman" panose="02020603050405020304" pitchFamily="18" charset="0"/>
              </a:rPr>
              <a:t> argumentos[]) {</a:t>
            </a:r>
            <a:endParaRPr lang="es-MX" dirty="0">
              <a:latin typeface="Times New Roman" panose="02020603050405020304" pitchFamily="18" charset="0"/>
              <a:ea typeface="Times New Roman" panose="02020603050405020304" pitchFamily="18" charset="0"/>
            </a:endParaRPr>
          </a:p>
          <a:p>
            <a:pPr marL="914400" indent="457200" algn="just">
              <a:spcAft>
                <a:spcPts val="0"/>
              </a:spcAft>
            </a:pPr>
            <a:r>
              <a:rPr lang="en-US" dirty="0" err="1">
                <a:solidFill>
                  <a:srgbClr val="0000FF"/>
                </a:solidFill>
                <a:latin typeface="Courier New" panose="02070309020205020404" pitchFamily="49" charset="0"/>
                <a:ea typeface="Times New Roman" panose="02020603050405020304" pitchFamily="18" charset="0"/>
              </a:rPr>
              <a:t>int</a:t>
            </a:r>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numero</a:t>
            </a:r>
            <a:r>
              <a:rPr lang="en-US" dirty="0">
                <a:latin typeface="Courier New" panose="02070309020205020404" pitchFamily="49" charset="0"/>
                <a:ea typeface="Times New Roman" panose="02020603050405020304" pitchFamily="18" charset="0"/>
              </a:rPr>
              <a:t> = 2;</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Times New Roman" panose="02020603050405020304" pitchFamily="18" charset="0"/>
              </a:rPr>
              <a:t> </a:t>
            </a:r>
            <a:endParaRPr lang="es-MX" dirty="0">
              <a:latin typeface="Times New Roman" panose="02020603050405020304" pitchFamily="18" charset="0"/>
              <a:ea typeface="Times New Roman" panose="02020603050405020304" pitchFamily="18" charset="0"/>
            </a:endParaRPr>
          </a:p>
          <a:p>
            <a:pPr marL="914400" indent="457200" algn="just">
              <a:spcAft>
                <a:spcPts val="0"/>
              </a:spcAft>
            </a:pPr>
            <a:r>
              <a:rPr lang="en-US" dirty="0">
                <a:solidFill>
                  <a:srgbClr val="0000FF"/>
                </a:solidFill>
                <a:latin typeface="Courier New" panose="02070309020205020404" pitchFamily="49" charset="0"/>
                <a:ea typeface="Times New Roman" panose="02020603050405020304" pitchFamily="18" charset="0"/>
              </a:rPr>
              <a:t>if</a:t>
            </a:r>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numero</a:t>
            </a:r>
            <a:r>
              <a:rPr lang="en-US" dirty="0">
                <a:latin typeface="Courier New" panose="02070309020205020404" pitchFamily="49" charset="0"/>
                <a:ea typeface="Times New Roman" panose="02020603050405020304" pitchFamily="18" charset="0"/>
              </a:rPr>
              <a:t> &lt; 0){</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err="1">
                <a:solidFill>
                  <a:srgbClr val="0000FF"/>
                </a:solidFill>
                <a:latin typeface="Courier New" panose="02070309020205020404" pitchFamily="49" charset="0"/>
                <a:ea typeface="Times New Roman" panose="02020603050405020304" pitchFamily="18" charset="0"/>
              </a:rPr>
              <a:t>System.out.println</a:t>
            </a:r>
            <a:r>
              <a:rPr lang="en-US" dirty="0">
                <a:latin typeface="Courier New" panose="02070309020205020404" pitchFamily="49" charset="0"/>
                <a:ea typeface="Times New Roman" panose="02020603050405020304" pitchFamily="18" charset="0"/>
              </a:rPr>
              <a:t>("</a:t>
            </a:r>
            <a:r>
              <a:rPr lang="en-US" dirty="0" err="1">
                <a:latin typeface="Courier New" panose="02070309020205020404" pitchFamily="49" charset="0"/>
                <a:ea typeface="Times New Roman" panose="02020603050405020304" pitchFamily="18" charset="0"/>
              </a:rPr>
              <a:t>Negativo</a:t>
            </a:r>
            <a:r>
              <a:rPr lang="en-US" dirty="0">
                <a:latin typeface="Courier New" panose="02070309020205020404" pitchFamily="49" charset="0"/>
                <a:ea typeface="Times New Roman" panose="02020603050405020304" pitchFamily="18" charset="0"/>
              </a:rPr>
              <a:t>");</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a:latin typeface="Courier New" panose="02070309020205020404" pitchFamily="49" charset="0"/>
                <a:ea typeface="Times New Roman" panose="02020603050405020304" pitchFamily="18" charset="0"/>
              </a:rPr>
              <a:t>}</a:t>
            </a:r>
            <a:r>
              <a:rPr lang="en-US" dirty="0">
                <a:solidFill>
                  <a:srgbClr val="0000FF"/>
                </a:solidFill>
                <a:latin typeface="Courier New" panose="02070309020205020404" pitchFamily="49" charset="0"/>
                <a:ea typeface="Times New Roman" panose="02020603050405020304" pitchFamily="18" charset="0"/>
              </a:rPr>
              <a:t>else </a:t>
            </a:r>
            <a:r>
              <a:rPr lang="en-US" dirty="0">
                <a:latin typeface="Courier New" panose="02070309020205020404" pitchFamily="49" charset="0"/>
                <a:ea typeface="Times New Roman" panose="02020603050405020304" pitchFamily="18" charset="0"/>
              </a:rPr>
              <a:t>{</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a:solidFill>
                  <a:srgbClr val="0000FF"/>
                </a:solidFill>
                <a:latin typeface="Courier New" panose="02070309020205020404" pitchFamily="49" charset="0"/>
                <a:ea typeface="Times New Roman" panose="02020603050405020304" pitchFamily="18" charset="0"/>
              </a:rPr>
              <a:t>if</a:t>
            </a:r>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numero</a:t>
            </a:r>
            <a:r>
              <a:rPr lang="en-US" dirty="0">
                <a:latin typeface="Courier New" panose="02070309020205020404" pitchFamily="49" charset="0"/>
                <a:ea typeface="Times New Roman" panose="02020603050405020304" pitchFamily="18" charset="0"/>
              </a:rPr>
              <a:t> &gt; 0){</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err="1">
                <a:solidFill>
                  <a:srgbClr val="0000FF"/>
                </a:solidFill>
                <a:latin typeface="Courier New" panose="02070309020205020404" pitchFamily="49" charset="0"/>
                <a:ea typeface="Times New Roman" panose="02020603050405020304" pitchFamily="18" charset="0"/>
              </a:rPr>
              <a:t>System.out.println</a:t>
            </a:r>
            <a:r>
              <a:rPr lang="en-US" dirty="0">
                <a:latin typeface="Courier New" panose="02070309020205020404" pitchFamily="49" charset="0"/>
                <a:ea typeface="Times New Roman" panose="02020603050405020304" pitchFamily="18" charset="0"/>
              </a:rPr>
              <a:t>("</a:t>
            </a:r>
            <a:r>
              <a:rPr lang="en-US" dirty="0" err="1">
                <a:latin typeface="Courier New" panose="02070309020205020404" pitchFamily="49" charset="0"/>
                <a:ea typeface="Times New Roman" panose="02020603050405020304" pitchFamily="18" charset="0"/>
              </a:rPr>
              <a:t>Positivo</a:t>
            </a:r>
            <a:r>
              <a:rPr lang="en-US" dirty="0">
                <a:latin typeface="Courier New" panose="02070309020205020404" pitchFamily="49" charset="0"/>
                <a:ea typeface="Times New Roman" panose="02020603050405020304" pitchFamily="18" charset="0"/>
              </a:rPr>
              <a:t>");</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smtClean="0">
                <a:latin typeface="Courier New" panose="02070309020205020404" pitchFamily="49" charset="0"/>
                <a:ea typeface="Courier New" panose="02070309020205020404" pitchFamily="49" charset="0"/>
              </a:rPr>
              <a:t> </a:t>
            </a:r>
            <a:r>
              <a:rPr lang="en-US" dirty="0" smtClean="0">
                <a:latin typeface="Courier New" panose="02070309020205020404" pitchFamily="49" charset="0"/>
                <a:ea typeface="Times New Roman" panose="02020603050405020304" pitchFamily="18" charset="0"/>
              </a:rPr>
              <a:t>}</a:t>
            </a:r>
          </a:p>
          <a:p>
            <a:pPr marL="914400" algn="just">
              <a:spcAft>
                <a:spcPts val="0"/>
              </a:spcAft>
            </a:pPr>
            <a:r>
              <a:rPr lang="en-US" dirty="0">
                <a:solidFill>
                  <a:srgbClr val="0000FF"/>
                </a:solidFill>
                <a:latin typeface="Courier New" panose="02070309020205020404" pitchFamily="49" charset="0"/>
                <a:ea typeface="Times New Roman" panose="02020603050405020304" pitchFamily="18" charset="0"/>
              </a:rPr>
              <a:t>	 </a:t>
            </a:r>
            <a:r>
              <a:rPr lang="en-US" dirty="0" smtClean="0">
                <a:solidFill>
                  <a:srgbClr val="0000FF"/>
                </a:solidFill>
                <a:latin typeface="Courier New" panose="02070309020205020404" pitchFamily="49" charset="0"/>
                <a:ea typeface="Times New Roman" panose="02020603050405020304" pitchFamily="18" charset="0"/>
              </a:rPr>
              <a:t>   else</a:t>
            </a:r>
            <a:r>
              <a:rPr lang="en-US" dirty="0">
                <a:latin typeface="Courier New" panose="02070309020205020404" pitchFamily="49" charset="0"/>
                <a:ea typeface="Times New Roman" panose="02020603050405020304" pitchFamily="18" charset="0"/>
              </a:rPr>
              <a:t>{   </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n-US" dirty="0" err="1">
                <a:solidFill>
                  <a:srgbClr val="0000FF"/>
                </a:solidFill>
                <a:latin typeface="Courier New" panose="02070309020205020404" pitchFamily="49" charset="0"/>
                <a:ea typeface="Times New Roman" panose="02020603050405020304" pitchFamily="18" charset="0"/>
              </a:rPr>
              <a:t>System.out.println</a:t>
            </a:r>
            <a:r>
              <a:rPr lang="en-US" dirty="0">
                <a:latin typeface="Courier New" panose="02070309020205020404" pitchFamily="49" charset="0"/>
                <a:ea typeface="Times New Roman" panose="02020603050405020304" pitchFamily="18" charset="0"/>
              </a:rPr>
              <a:t>("Cero");          </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n-US" dirty="0">
                <a:latin typeface="Courier New" panose="02070309020205020404" pitchFamily="49" charset="0"/>
                <a:ea typeface="Courier New" panose="02070309020205020404" pitchFamily="49" charset="0"/>
              </a:rPr>
              <a:t>           </a:t>
            </a:r>
            <a:r>
              <a:rPr lang="es-ES" dirty="0" smtClean="0">
                <a:latin typeface="Courier New" panose="02070309020205020404" pitchFamily="49" charset="0"/>
                <a:ea typeface="Times New Roman" panose="02020603050405020304" pitchFamily="18" charset="0"/>
              </a:rPr>
              <a:t>}</a:t>
            </a:r>
            <a:endParaRPr lang="es-MX" dirty="0">
              <a:latin typeface="Times New Roman" panose="02020603050405020304" pitchFamily="18" charset="0"/>
              <a:ea typeface="Times New Roman" panose="02020603050405020304" pitchFamily="18" charset="0"/>
            </a:endParaRPr>
          </a:p>
          <a:p>
            <a:pPr marL="914400" algn="just">
              <a:spcAft>
                <a:spcPts val="0"/>
              </a:spcAft>
            </a:pPr>
            <a:r>
              <a:rPr lang="es-ES" dirty="0">
                <a:latin typeface="Courier New" panose="02070309020205020404" pitchFamily="49" charset="0"/>
                <a:ea typeface="Courier New" panose="02070309020205020404" pitchFamily="49" charset="0"/>
              </a:rPr>
              <a:t> </a:t>
            </a:r>
            <a:r>
              <a:rPr lang="es-ES" dirty="0" smtClean="0">
                <a:latin typeface="Courier New" panose="02070309020205020404" pitchFamily="49" charset="0"/>
                <a:ea typeface="Times New Roman" panose="02020603050405020304" pitchFamily="18" charset="0"/>
              </a:rPr>
              <a:t>}</a:t>
            </a:r>
            <a:endParaRPr lang="es-MX"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90522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11</a:t>
            </a:fld>
            <a:endParaRPr lang="en-US" altLang="es-MX"/>
          </a:p>
        </p:txBody>
      </p:sp>
      <p:sp>
        <p:nvSpPr>
          <p:cNvPr id="6"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457200" y="1154622"/>
            <a:ext cx="4291559" cy="461665"/>
          </a:xfrm>
          <a:prstGeom prst="rect">
            <a:avLst/>
          </a:prstGeom>
        </p:spPr>
        <p:txBody>
          <a:bodyPr wrap="none">
            <a:spAutoFit/>
          </a:bodyPr>
          <a:lstStyle/>
          <a:p>
            <a:pPr algn="just">
              <a:spcAft>
                <a:spcPts val="0"/>
              </a:spcAft>
            </a:pPr>
            <a:r>
              <a:rPr lang="es-ES" sz="2400" b="1" dirty="0">
                <a:latin typeface="+mn-lt"/>
                <a:ea typeface="Times New Roman" panose="02020603050405020304" pitchFamily="18" charset="0"/>
              </a:rPr>
              <a:t>Estructura alternativa </a:t>
            </a:r>
            <a:r>
              <a:rPr lang="es-ES" sz="2400" dirty="0" err="1">
                <a:solidFill>
                  <a:srgbClr val="0000FF"/>
                </a:solidFill>
                <a:latin typeface="+mn-lt"/>
                <a:ea typeface="Times New Roman" panose="02020603050405020304" pitchFamily="18" charset="0"/>
              </a:rPr>
              <a:t>switch</a:t>
            </a:r>
            <a:endParaRPr lang="es-MX" sz="2400" dirty="0">
              <a:effectLst/>
              <a:latin typeface="+mn-lt"/>
              <a:ea typeface="Times New Roman" panose="02020603050405020304" pitchFamily="18" charset="0"/>
            </a:endParaRPr>
          </a:p>
        </p:txBody>
      </p:sp>
      <p:sp>
        <p:nvSpPr>
          <p:cNvPr id="3" name="Rectángulo 2"/>
          <p:cNvSpPr/>
          <p:nvPr/>
        </p:nvSpPr>
        <p:spPr>
          <a:xfrm>
            <a:off x="464127" y="1616287"/>
            <a:ext cx="7924800" cy="2031325"/>
          </a:xfrm>
          <a:prstGeom prst="rect">
            <a:avLst/>
          </a:prstGeom>
        </p:spPr>
        <p:txBody>
          <a:bodyPr wrap="square">
            <a:spAutoFit/>
          </a:bodyPr>
          <a:lstStyle/>
          <a:p>
            <a:pPr algn="just">
              <a:spcAft>
                <a:spcPts val="0"/>
              </a:spcAft>
            </a:pPr>
            <a:r>
              <a:rPr lang="es-ES" b="1" dirty="0">
                <a:ea typeface="Times New Roman" panose="02020603050405020304" pitchFamily="18" charset="0"/>
              </a:rPr>
              <a:t>Forma </a:t>
            </a:r>
            <a:r>
              <a:rPr lang="es-ES" b="1" dirty="0" smtClean="0">
                <a:ea typeface="Times New Roman" panose="02020603050405020304" pitchFamily="18" charset="0"/>
              </a:rPr>
              <a:t>simple</a:t>
            </a:r>
            <a:endParaRPr lang="es-MX" dirty="0">
              <a:latin typeface="Times New Roman" panose="02020603050405020304" pitchFamily="18" charset="0"/>
              <a:ea typeface="Times New Roman" panose="02020603050405020304" pitchFamily="18" charset="0"/>
            </a:endParaRPr>
          </a:p>
          <a:p>
            <a:pPr marL="1828800" algn="just">
              <a:spcAft>
                <a:spcPts val="0"/>
              </a:spcAft>
            </a:pPr>
            <a:r>
              <a:rPr lang="es-ES" dirty="0" err="1">
                <a:solidFill>
                  <a:srgbClr val="0000FF"/>
                </a:solidFill>
                <a:latin typeface="Courier New" panose="02070309020205020404" pitchFamily="49" charset="0"/>
                <a:ea typeface="Times New Roman" panose="02020603050405020304" pitchFamily="18" charset="0"/>
              </a:rPr>
              <a:t>switch</a:t>
            </a:r>
            <a:r>
              <a:rPr lang="es-ES" dirty="0">
                <a:solidFill>
                  <a:srgbClr val="0000FF"/>
                </a:solidFill>
                <a:latin typeface="Courier New" panose="02070309020205020404" pitchFamily="49" charset="0"/>
                <a:ea typeface="Times New Roman" panose="02020603050405020304" pitchFamily="18" charset="0"/>
              </a:rPr>
              <a:t> </a:t>
            </a:r>
            <a:r>
              <a:rPr lang="es-ES" dirty="0">
                <a:latin typeface="Courier New" panose="02070309020205020404" pitchFamily="49" charset="0"/>
                <a:ea typeface="Times New Roman" panose="02020603050405020304" pitchFamily="18" charset="0"/>
              </a:rPr>
              <a:t>(expresión) {</a:t>
            </a:r>
            <a:endParaRPr lang="es-MX" dirty="0">
              <a:latin typeface="Times New Roman" panose="02020603050405020304" pitchFamily="18" charset="0"/>
              <a:ea typeface="Times New Roman" panose="02020603050405020304" pitchFamily="18" charset="0"/>
            </a:endParaRPr>
          </a:p>
          <a:p>
            <a:pPr marL="2286000" lvl="1" algn="just">
              <a:spcAft>
                <a:spcPts val="0"/>
              </a:spcAft>
            </a:pPr>
            <a:r>
              <a:rPr lang="es-ES" dirty="0">
                <a:solidFill>
                  <a:srgbClr val="0000FF"/>
                </a:solidFill>
                <a:latin typeface="Courier New" panose="02070309020205020404" pitchFamily="49" charset="0"/>
                <a:ea typeface="Times New Roman" panose="02020603050405020304" pitchFamily="18" charset="0"/>
              </a:rPr>
              <a:t>case </a:t>
            </a:r>
            <a:r>
              <a:rPr lang="es-ES" dirty="0">
                <a:latin typeface="Courier New" panose="02070309020205020404" pitchFamily="49" charset="0"/>
                <a:ea typeface="Times New Roman" panose="02020603050405020304" pitchFamily="18" charset="0"/>
              </a:rPr>
              <a:t>valor1:  sentencias1;</a:t>
            </a:r>
            <a:endParaRPr lang="es-MX" dirty="0">
              <a:latin typeface="Times New Roman" panose="02020603050405020304" pitchFamily="18" charset="0"/>
              <a:ea typeface="Times New Roman" panose="02020603050405020304" pitchFamily="18" charset="0"/>
            </a:endParaRPr>
          </a:p>
          <a:p>
            <a:pPr marL="2286000" lvl="1" algn="just">
              <a:spcAft>
                <a:spcPts val="0"/>
              </a:spcAft>
            </a:pPr>
            <a:r>
              <a:rPr lang="es-ES" dirty="0">
                <a:solidFill>
                  <a:srgbClr val="0000FF"/>
                </a:solidFill>
                <a:latin typeface="Courier New" panose="02070309020205020404" pitchFamily="49" charset="0"/>
                <a:ea typeface="Times New Roman" panose="02020603050405020304" pitchFamily="18" charset="0"/>
              </a:rPr>
              <a:t>case </a:t>
            </a:r>
            <a:r>
              <a:rPr lang="es-ES" dirty="0">
                <a:latin typeface="Courier New" panose="02070309020205020404" pitchFamily="49" charset="0"/>
                <a:ea typeface="Times New Roman" panose="02020603050405020304" pitchFamily="18" charset="0"/>
              </a:rPr>
              <a:t>valor2:  sentencias2;</a:t>
            </a:r>
            <a:endParaRPr lang="es-MX" dirty="0">
              <a:latin typeface="Times New Roman" panose="02020603050405020304" pitchFamily="18" charset="0"/>
              <a:ea typeface="Times New Roman" panose="02020603050405020304" pitchFamily="18" charset="0"/>
            </a:endParaRPr>
          </a:p>
          <a:p>
            <a:pPr marL="2286000" lvl="1" algn="just">
              <a:spcAft>
                <a:spcPts val="0"/>
              </a:spcAft>
            </a:pPr>
            <a:r>
              <a:rPr lang="es-ES" dirty="0">
                <a:latin typeface="Courier New" panose="02070309020205020404" pitchFamily="49" charset="0"/>
                <a:ea typeface="Courier New" panose="02070309020205020404" pitchFamily="49" charset="0"/>
              </a:rPr>
              <a:t>…</a:t>
            </a:r>
            <a:endParaRPr lang="es-MX" dirty="0">
              <a:latin typeface="Times New Roman" panose="02020603050405020304" pitchFamily="18" charset="0"/>
              <a:ea typeface="Times New Roman" panose="02020603050405020304" pitchFamily="18" charset="0"/>
            </a:endParaRPr>
          </a:p>
          <a:p>
            <a:pPr marL="2286000" lvl="1" algn="just">
              <a:spcAft>
                <a:spcPts val="0"/>
              </a:spcAft>
            </a:pPr>
            <a:r>
              <a:rPr lang="es-ES" dirty="0">
                <a:solidFill>
                  <a:srgbClr val="0000FF"/>
                </a:solidFill>
                <a:latin typeface="Courier New" panose="02070309020205020404" pitchFamily="49" charset="0"/>
                <a:ea typeface="Times New Roman" panose="02020603050405020304" pitchFamily="18" charset="0"/>
              </a:rPr>
              <a:t>case </a:t>
            </a:r>
            <a:r>
              <a:rPr lang="es-ES" dirty="0" err="1">
                <a:latin typeface="Courier New" panose="02070309020205020404" pitchFamily="49" charset="0"/>
                <a:ea typeface="Times New Roman" panose="02020603050405020304" pitchFamily="18" charset="0"/>
              </a:rPr>
              <a:t>valorN</a:t>
            </a:r>
            <a:r>
              <a:rPr lang="es-ES" dirty="0">
                <a:latin typeface="Courier New" panose="02070309020205020404" pitchFamily="49" charset="0"/>
                <a:ea typeface="Times New Roman" panose="02020603050405020304" pitchFamily="18" charset="0"/>
              </a:rPr>
              <a:t>:  </a:t>
            </a:r>
            <a:r>
              <a:rPr lang="es-ES" dirty="0" err="1">
                <a:latin typeface="Courier New" panose="02070309020205020404" pitchFamily="49" charset="0"/>
                <a:ea typeface="Times New Roman" panose="02020603050405020304" pitchFamily="18" charset="0"/>
              </a:rPr>
              <a:t>sentenciasN</a:t>
            </a:r>
            <a:r>
              <a:rPr lang="es-ES" dirty="0">
                <a:latin typeface="Courier New" panose="02070309020205020404" pitchFamily="49" charset="0"/>
                <a:ea typeface="Times New Roman" panose="02020603050405020304" pitchFamily="18" charset="0"/>
              </a:rPr>
              <a:t>;</a:t>
            </a:r>
            <a:endParaRPr lang="es-MX" dirty="0">
              <a:latin typeface="Times New Roman" panose="02020603050405020304" pitchFamily="18" charset="0"/>
              <a:ea typeface="Times New Roman" panose="02020603050405020304" pitchFamily="18" charset="0"/>
            </a:endParaRPr>
          </a:p>
          <a:p>
            <a:pPr marL="1828800" algn="just">
              <a:spcAft>
                <a:spcPts val="0"/>
              </a:spcAft>
            </a:pPr>
            <a:r>
              <a:rPr lang="es-ES" dirty="0">
                <a:latin typeface="Courier New" panose="02070309020205020404" pitchFamily="49" charset="0"/>
                <a:ea typeface="Times New Roman" panose="02020603050405020304" pitchFamily="18" charset="0"/>
              </a:rPr>
              <a:t>}</a:t>
            </a:r>
            <a:endParaRPr lang="es-MX" sz="1800" dirty="0">
              <a:effectLst/>
              <a:latin typeface="Times New Roman" panose="02020603050405020304" pitchFamily="18" charset="0"/>
              <a:ea typeface="Times New Roman" panose="02020603050405020304" pitchFamily="18" charset="0"/>
            </a:endParaRPr>
          </a:p>
        </p:txBody>
      </p:sp>
      <p:sp>
        <p:nvSpPr>
          <p:cNvPr id="4" name="Rectángulo 3"/>
          <p:cNvSpPr/>
          <p:nvPr/>
        </p:nvSpPr>
        <p:spPr>
          <a:xfrm>
            <a:off x="272789" y="4199354"/>
            <a:ext cx="8598421" cy="1938992"/>
          </a:xfrm>
          <a:prstGeom prst="rect">
            <a:avLst/>
          </a:prstGeom>
        </p:spPr>
        <p:txBody>
          <a:bodyPr wrap="square">
            <a:spAutoFit/>
          </a:bodyPr>
          <a:lstStyle/>
          <a:p>
            <a:pPr algn="just"/>
            <a:r>
              <a:rPr lang="es-ES" sz="2000" dirty="0">
                <a:latin typeface="+mn-lt"/>
                <a:ea typeface="Times New Roman" panose="02020603050405020304" pitchFamily="18" charset="0"/>
              </a:rPr>
              <a:t>En primer lugar se evalúa la  expresión cuyo resultado puede ser un valor de cualquier tipo. El programa comprueba el primer valor (valor1). En el caso de que el valor resultado de la expresión coincida con  valor1, se ejecutaran la sentencia1. Pero ¡ojo! También se ejecutarían las sentencias sentencia2... </a:t>
            </a:r>
            <a:r>
              <a:rPr lang="es-ES" sz="2000" dirty="0" err="1">
                <a:latin typeface="+mn-lt"/>
                <a:ea typeface="Times New Roman" panose="02020603050405020304" pitchFamily="18" charset="0"/>
              </a:rPr>
              <a:t>sentenciaN</a:t>
            </a:r>
            <a:r>
              <a:rPr lang="es-ES" sz="2000" dirty="0">
                <a:latin typeface="+mn-lt"/>
                <a:ea typeface="Times New Roman" panose="02020603050405020304" pitchFamily="18" charset="0"/>
              </a:rPr>
              <a:t> hasta encontrarse con la palabra reservada  break.</a:t>
            </a:r>
            <a:endParaRPr lang="es-MX" sz="2000" dirty="0">
              <a:latin typeface="+mn-lt"/>
            </a:endParaRPr>
          </a:p>
        </p:txBody>
      </p:sp>
    </p:spTree>
    <p:extLst>
      <p:ext uri="{BB962C8B-B14F-4D97-AF65-F5344CB8AC3E}">
        <p14:creationId xmlns:p14="http://schemas.microsoft.com/office/powerpoint/2010/main" val="12462004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12</a:t>
            </a:fld>
            <a:endParaRPr lang="en-US" altLang="es-MX"/>
          </a:p>
        </p:txBody>
      </p:sp>
      <p:sp>
        <p:nvSpPr>
          <p:cNvPr id="7" name="Título 1"/>
          <p:cNvSpPr txBox="1">
            <a:spLocks/>
          </p:cNvSpPr>
          <p:nvPr/>
        </p:nvSpPr>
        <p:spPr bwMode="auto">
          <a:xfrm>
            <a:off x="364509" y="-113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364509" y="1143000"/>
            <a:ext cx="8458200" cy="4893647"/>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Si lo que se desea es que únicamente se ejecuten las sentencias asociadas a cada valor y no todas las de los demás  case que quedan por debajo, la construcción </a:t>
            </a:r>
            <a:r>
              <a:rPr lang="es-ES" sz="2400" dirty="0" err="1">
                <a:solidFill>
                  <a:srgbClr val="0000FF"/>
                </a:solidFill>
                <a:latin typeface="+mn-lt"/>
                <a:ea typeface="Times New Roman" panose="02020603050405020304" pitchFamily="18" charset="0"/>
              </a:rPr>
              <a:t>switch</a:t>
            </a:r>
            <a:r>
              <a:rPr lang="es-ES" sz="2400" dirty="0">
                <a:latin typeface="+mn-lt"/>
                <a:ea typeface="Times New Roman" panose="02020603050405020304" pitchFamily="18" charset="0"/>
              </a:rPr>
              <a:t> sería la siguiente:</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marL="1828800" algn="just">
              <a:spcAft>
                <a:spcPts val="0"/>
              </a:spcAft>
            </a:pPr>
            <a:r>
              <a:rPr lang="es-ES" sz="2400" dirty="0" err="1">
                <a:solidFill>
                  <a:srgbClr val="0000FF"/>
                </a:solidFill>
                <a:latin typeface="+mn-lt"/>
                <a:ea typeface="Times New Roman" panose="02020603050405020304" pitchFamily="18" charset="0"/>
              </a:rPr>
              <a:t>switch</a:t>
            </a:r>
            <a:r>
              <a:rPr lang="es-ES" sz="2400" dirty="0">
                <a:latin typeface="+mn-lt"/>
                <a:ea typeface="Times New Roman" panose="02020603050405020304" pitchFamily="18" charset="0"/>
              </a:rPr>
              <a:t> (expresión) {</a:t>
            </a:r>
            <a:endParaRPr lang="es-MX" sz="2400" dirty="0">
              <a:latin typeface="+mn-lt"/>
              <a:ea typeface="Times New Roman" panose="02020603050405020304" pitchFamily="18" charset="0"/>
            </a:endParaRPr>
          </a:p>
          <a:p>
            <a:pPr marL="2286000" lvl="1" algn="just">
              <a:spcAft>
                <a:spcPts val="0"/>
              </a:spcAft>
            </a:pPr>
            <a:r>
              <a:rPr lang="es-ES" sz="2400" dirty="0">
                <a:solidFill>
                  <a:srgbClr val="0000FF"/>
                </a:solidFill>
                <a:latin typeface="+mn-lt"/>
                <a:ea typeface="Times New Roman" panose="02020603050405020304" pitchFamily="18" charset="0"/>
              </a:rPr>
              <a:t>case </a:t>
            </a:r>
            <a:r>
              <a:rPr lang="es-ES" sz="2400" dirty="0">
                <a:latin typeface="+mn-lt"/>
                <a:ea typeface="Times New Roman" panose="02020603050405020304" pitchFamily="18" charset="0"/>
              </a:rPr>
              <a:t>valor1:  sentencias1;</a:t>
            </a:r>
            <a:endParaRPr lang="es-MX" sz="2400" dirty="0">
              <a:latin typeface="+mn-lt"/>
              <a:ea typeface="Times New Roman" panose="02020603050405020304" pitchFamily="18" charset="0"/>
            </a:endParaRPr>
          </a:p>
          <a:p>
            <a:pPr marL="2286000" lvl="1" algn="just">
              <a:spcAft>
                <a:spcPts val="0"/>
              </a:spcAft>
            </a:pPr>
            <a:r>
              <a:rPr lang="es-ES" sz="2400" dirty="0">
                <a:latin typeface="+mn-lt"/>
                <a:ea typeface="Courier New" panose="02070309020205020404" pitchFamily="49" charset="0"/>
              </a:rPr>
              <a:t>            </a:t>
            </a:r>
            <a:r>
              <a:rPr lang="es-ES" sz="2400" dirty="0">
                <a:solidFill>
                  <a:srgbClr val="0000FF"/>
                </a:solidFill>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break;</a:t>
            </a:r>
            <a:endParaRPr lang="es-MX" sz="2400" dirty="0">
              <a:latin typeface="+mn-lt"/>
              <a:ea typeface="Times New Roman" panose="02020603050405020304" pitchFamily="18" charset="0"/>
            </a:endParaRPr>
          </a:p>
          <a:p>
            <a:pPr marL="2286000" lvl="1" algn="just">
              <a:spcAft>
                <a:spcPts val="0"/>
              </a:spcAft>
            </a:pPr>
            <a:r>
              <a:rPr lang="en-US" sz="2400" dirty="0">
                <a:solidFill>
                  <a:srgbClr val="0000FF"/>
                </a:solidFill>
                <a:latin typeface="+mn-lt"/>
                <a:ea typeface="Times New Roman" panose="02020603050405020304" pitchFamily="18" charset="0"/>
              </a:rPr>
              <a:t>case </a:t>
            </a:r>
            <a:r>
              <a:rPr lang="en-US" sz="2400" dirty="0">
                <a:latin typeface="+mn-lt"/>
                <a:ea typeface="Times New Roman" panose="02020603050405020304" pitchFamily="18" charset="0"/>
              </a:rPr>
              <a:t>valor2:  sentencias2;</a:t>
            </a:r>
            <a:endParaRPr lang="es-MX" sz="2400" dirty="0">
              <a:latin typeface="+mn-lt"/>
              <a:ea typeface="Times New Roman" panose="02020603050405020304" pitchFamily="18" charset="0"/>
            </a:endParaRPr>
          </a:p>
          <a:p>
            <a:pPr marL="2286000" lvl="1"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break;</a:t>
            </a:r>
            <a:endParaRPr lang="es-MX" sz="2400" dirty="0">
              <a:latin typeface="+mn-lt"/>
              <a:ea typeface="Times New Roman" panose="02020603050405020304" pitchFamily="18" charset="0"/>
            </a:endParaRPr>
          </a:p>
          <a:p>
            <a:pPr marL="2286000" lvl="1" algn="just">
              <a:spcAft>
                <a:spcPts val="0"/>
              </a:spcAft>
            </a:pPr>
            <a:r>
              <a:rPr lang="es-ES" sz="2400" dirty="0">
                <a:latin typeface="+mn-lt"/>
                <a:ea typeface="Courier New" panose="02070309020205020404" pitchFamily="49" charset="0"/>
              </a:rPr>
              <a:t>…</a:t>
            </a:r>
            <a:endParaRPr lang="es-MX" sz="2400" dirty="0">
              <a:latin typeface="+mn-lt"/>
              <a:ea typeface="Times New Roman" panose="02020603050405020304" pitchFamily="18" charset="0"/>
            </a:endParaRPr>
          </a:p>
          <a:p>
            <a:pPr marL="2286000" lvl="1" algn="just">
              <a:spcAft>
                <a:spcPts val="0"/>
              </a:spcAft>
            </a:pPr>
            <a:r>
              <a:rPr lang="es-ES" sz="2400" dirty="0">
                <a:solidFill>
                  <a:srgbClr val="0000FF"/>
                </a:solidFill>
                <a:latin typeface="+mn-lt"/>
                <a:ea typeface="Times New Roman" panose="02020603050405020304" pitchFamily="18" charset="0"/>
              </a:rPr>
              <a:t>case </a:t>
            </a:r>
            <a:r>
              <a:rPr lang="es-ES" sz="2400" dirty="0" err="1">
                <a:latin typeface="+mn-lt"/>
                <a:ea typeface="Times New Roman" panose="02020603050405020304" pitchFamily="18" charset="0"/>
              </a:rPr>
              <a:t>valorN</a:t>
            </a:r>
            <a:r>
              <a:rPr lang="es-ES" sz="2400" dirty="0">
                <a:latin typeface="+mn-lt"/>
                <a:ea typeface="Times New Roman" panose="02020603050405020304" pitchFamily="18" charset="0"/>
              </a:rPr>
              <a:t>:  </a:t>
            </a:r>
            <a:r>
              <a:rPr lang="es-ES" sz="2400" dirty="0" err="1">
                <a:latin typeface="+mn-lt"/>
                <a:ea typeface="Times New Roman" panose="02020603050405020304" pitchFamily="18" charset="0"/>
              </a:rPr>
              <a:t>sentenciasN</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marL="1828800" algn="just">
              <a:spcAft>
                <a:spcPts val="0"/>
              </a:spcAft>
            </a:pPr>
            <a:r>
              <a:rPr lang="es-ES" sz="2400" dirty="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5654516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13</a:t>
            </a:fld>
            <a:endParaRPr lang="en-US" altLang="es-MX"/>
          </a:p>
        </p:txBody>
      </p:sp>
      <p:sp>
        <p:nvSpPr>
          <p:cNvPr id="7" name="Título 1"/>
          <p:cNvSpPr txBox="1">
            <a:spLocks/>
          </p:cNvSpPr>
          <p:nvPr/>
        </p:nvSpPr>
        <p:spPr bwMode="auto">
          <a:xfrm>
            <a:off x="351999" y="-1706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228600" y="1143352"/>
            <a:ext cx="10972800" cy="5693866"/>
          </a:xfrm>
          <a:prstGeom prst="rect">
            <a:avLst/>
          </a:prstGeom>
        </p:spPr>
        <p:txBody>
          <a:bodyPr wrap="square">
            <a:spAutoFit/>
          </a:bodyPr>
          <a:lstStyle/>
          <a:p>
            <a:pPr algn="just">
              <a:spcAft>
                <a:spcPts val="0"/>
              </a:spcAft>
            </a:pPr>
            <a:r>
              <a:rPr lang="es-ES" sz="1600" b="1" dirty="0">
                <a:ea typeface="Times New Roman" panose="02020603050405020304" pitchFamily="18" charset="0"/>
              </a:rPr>
              <a:t>Ejemplo:</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err="1">
                <a:solidFill>
                  <a:srgbClr val="0000FF"/>
                </a:solidFill>
                <a:latin typeface="Courier New" panose="02070309020205020404" pitchFamily="49" charset="0"/>
                <a:ea typeface="Times New Roman" panose="02020603050405020304" pitchFamily="18" charset="0"/>
              </a:rPr>
              <a:t>class</a:t>
            </a:r>
            <a:r>
              <a:rPr lang="es-ES" sz="1600" dirty="0">
                <a:latin typeface="Courier New" panose="02070309020205020404" pitchFamily="49" charset="0"/>
                <a:ea typeface="Times New Roman" panose="02020603050405020304" pitchFamily="18" charset="0"/>
              </a:rPr>
              <a:t> </a:t>
            </a:r>
            <a:r>
              <a:rPr lang="es-ES" sz="1600" dirty="0" err="1">
                <a:latin typeface="Courier New" panose="02070309020205020404" pitchFamily="49" charset="0"/>
                <a:ea typeface="Times New Roman" panose="02020603050405020304" pitchFamily="18" charset="0"/>
              </a:rPr>
              <a:t>DiaSemana</a:t>
            </a:r>
            <a:r>
              <a:rPr lang="es-E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public</a:t>
            </a:r>
            <a:r>
              <a:rPr lang="en-US" sz="1600" dirty="0">
                <a:latin typeface="Courier New" panose="02070309020205020404" pitchFamily="49" charset="0"/>
                <a:ea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rPr>
              <a:t>static void</a:t>
            </a:r>
            <a:r>
              <a:rPr lang="en-US" sz="1600" dirty="0">
                <a:latin typeface="Courier New" panose="02070309020205020404" pitchFamily="49" charset="0"/>
                <a:ea typeface="Times New Roman" panose="02020603050405020304" pitchFamily="18" charset="0"/>
              </a:rPr>
              <a:t> main(</a:t>
            </a:r>
            <a:r>
              <a:rPr lang="en-US" sz="1600" dirty="0">
                <a:solidFill>
                  <a:srgbClr val="0000FF"/>
                </a:solidFill>
                <a:latin typeface="Courier New" panose="02070309020205020404" pitchFamily="49" charset="0"/>
                <a:ea typeface="Times New Roman" panose="02020603050405020304" pitchFamily="18" charset="0"/>
              </a:rPr>
              <a:t>String</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argumentos</a:t>
            </a: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err="1">
                <a:solidFill>
                  <a:srgbClr val="0000FF"/>
                </a:solidFill>
                <a:latin typeface="Courier New" panose="02070309020205020404" pitchFamily="49" charset="0"/>
                <a:ea typeface="Times New Roman" panose="02020603050405020304" pitchFamily="18" charset="0"/>
              </a:rPr>
              <a:t>int</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día</a:t>
            </a:r>
            <a:r>
              <a:rPr lang="en-US" sz="1600" dirty="0">
                <a:latin typeface="Courier New" panose="02070309020205020404" pitchFamily="49" charset="0"/>
                <a:ea typeface="Times New Roman" panose="02020603050405020304" pitchFamily="18" charset="0"/>
              </a:rPr>
              <a:t> = 3;</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switch</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día</a:t>
            </a: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1: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("Lunes");</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solidFill>
                  <a:srgbClr val="0000FF"/>
                </a:solidFill>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2: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Martes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3: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Miércoles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4: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Jueves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marL="1371600" algn="just">
              <a:spcAft>
                <a:spcPts val="0"/>
              </a:spcAft>
            </a:pPr>
            <a:r>
              <a:rPr lang="en-US" sz="1600" dirty="0">
                <a:solidFill>
                  <a:srgbClr val="0000FF"/>
                </a:solidFill>
                <a:latin typeface="Courier New" panose="02070309020205020404" pitchFamily="49" charset="0"/>
                <a:ea typeface="Courier New" panose="02070309020205020404" pitchFamily="49" charset="0"/>
              </a:rPr>
              <a:t>  </a:t>
            </a:r>
            <a:r>
              <a:rPr lang="en-US" sz="1600" dirty="0" smtClean="0">
                <a:solidFill>
                  <a:srgbClr val="0000FF"/>
                </a:solidFill>
                <a:latin typeface="Courier New" panose="02070309020205020404" pitchFamily="49" charset="0"/>
                <a:ea typeface="Courier New" panose="02070309020205020404" pitchFamily="49" charset="0"/>
              </a:rPr>
              <a:t>	  </a:t>
            </a:r>
            <a:r>
              <a:rPr lang="en-US" sz="1600" dirty="0" smtClean="0">
                <a:solidFill>
                  <a:srgbClr val="0000FF"/>
                </a:solidFill>
                <a:latin typeface="Courier New" panose="02070309020205020404" pitchFamily="49" charset="0"/>
                <a:ea typeface="Times New Roman" panose="02020603050405020304" pitchFamily="18" charset="0"/>
              </a:rPr>
              <a:t>case</a:t>
            </a:r>
            <a:r>
              <a:rPr lang="en-US" sz="1600" dirty="0" smtClean="0">
                <a:latin typeface="Courier New" panose="02070309020205020404" pitchFamily="49" charset="0"/>
                <a:ea typeface="Times New Roman" panose="02020603050405020304" pitchFamily="18" charset="0"/>
              </a:rPr>
              <a:t> </a:t>
            </a:r>
            <a:r>
              <a:rPr lang="en-US" sz="1600" dirty="0">
                <a:latin typeface="Courier New" panose="02070309020205020404" pitchFamily="49" charset="0"/>
                <a:ea typeface="Times New Roman" panose="02020603050405020304" pitchFamily="18" charset="0"/>
              </a:rPr>
              <a:t>5: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("Viernes");</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6: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Sábado</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7: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("Domingo");</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s-E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Courier New" panose="02070309020205020404" pitchFamily="49" charset="0"/>
              </a:rPr>
              <a:t>       </a:t>
            </a:r>
            <a:r>
              <a:rPr lang="es-E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Times New Roman" panose="02020603050405020304" pitchFamily="18" charset="0"/>
              </a:rPr>
              <a:t>}</a:t>
            </a:r>
            <a:endParaRPr lang="es-MX"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63529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14</a:t>
            </a:fld>
            <a:endParaRPr lang="en-US" altLang="es-MX"/>
          </a:p>
        </p:txBody>
      </p:sp>
      <p:sp>
        <p:nvSpPr>
          <p:cNvPr id="7" name="Título 1"/>
          <p:cNvSpPr txBox="1">
            <a:spLocks/>
          </p:cNvSpPr>
          <p:nvPr/>
        </p:nvSpPr>
        <p:spPr bwMode="auto">
          <a:xfrm>
            <a:off x="351999" y="-1706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338144" y="914400"/>
            <a:ext cx="9067800" cy="6186309"/>
          </a:xfrm>
          <a:prstGeom prst="rect">
            <a:avLst/>
          </a:prstGeom>
        </p:spPr>
        <p:txBody>
          <a:bodyPr wrap="square">
            <a:spAutoFit/>
          </a:bodyPr>
          <a:lstStyle/>
          <a:p>
            <a:pPr algn="just">
              <a:spcAft>
                <a:spcPts val="0"/>
              </a:spcAft>
            </a:pPr>
            <a:r>
              <a:rPr lang="en-US" sz="1600" b="1" dirty="0" err="1">
                <a:ea typeface="Times New Roman" panose="02020603050405020304" pitchFamily="18" charset="0"/>
              </a:rPr>
              <a:t>Ejemplo</a:t>
            </a:r>
            <a:r>
              <a:rPr lang="en-US" sz="1600" b="1" dirty="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solidFill>
                  <a:srgbClr val="0000FF"/>
                </a:solidFill>
                <a:latin typeface="Courier New" panose="02070309020205020404" pitchFamily="49" charset="0"/>
                <a:ea typeface="Times New Roman" panose="02020603050405020304" pitchFamily="18" charset="0"/>
              </a:rPr>
              <a:t>class</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DiaSemana</a:t>
            </a: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public</a:t>
            </a:r>
            <a:r>
              <a:rPr lang="en-US" sz="1600" dirty="0">
                <a:latin typeface="Courier New" panose="02070309020205020404" pitchFamily="49" charset="0"/>
                <a:ea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rPr>
              <a:t>static void</a:t>
            </a:r>
            <a:r>
              <a:rPr lang="en-US" sz="1600" dirty="0">
                <a:latin typeface="Courier New" panose="02070309020205020404" pitchFamily="49" charset="0"/>
                <a:ea typeface="Times New Roman" panose="02020603050405020304" pitchFamily="18" charset="0"/>
              </a:rPr>
              <a:t> main(</a:t>
            </a:r>
            <a:r>
              <a:rPr lang="en-US" sz="1600" dirty="0">
                <a:solidFill>
                  <a:srgbClr val="0000FF"/>
                </a:solidFill>
                <a:latin typeface="Courier New" panose="02070309020205020404" pitchFamily="49" charset="0"/>
                <a:ea typeface="Times New Roman" panose="02020603050405020304" pitchFamily="18" charset="0"/>
              </a:rPr>
              <a:t>String</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argumentos</a:t>
            </a: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err="1">
                <a:solidFill>
                  <a:srgbClr val="0000FF"/>
                </a:solidFill>
                <a:latin typeface="Courier New" panose="02070309020205020404" pitchFamily="49" charset="0"/>
                <a:ea typeface="Times New Roman" panose="02020603050405020304" pitchFamily="18" charset="0"/>
              </a:rPr>
              <a:t>int</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día</a:t>
            </a:r>
            <a:r>
              <a:rPr lang="en-US" sz="1600" dirty="0">
                <a:latin typeface="Courier New" panose="02070309020205020404" pitchFamily="49" charset="0"/>
                <a:ea typeface="Times New Roman" panose="02020603050405020304" pitchFamily="18" charset="0"/>
              </a:rPr>
              <a:t> = 70;</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switch</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día</a:t>
            </a:r>
            <a:r>
              <a:rPr lang="en-U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1: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("Lunes");</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solidFill>
                  <a:srgbClr val="0000FF"/>
                </a:solidFill>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2: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Martes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3: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Miércoles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4: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Jueves</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marL="1371600" algn="just">
              <a:spcAft>
                <a:spcPts val="0"/>
              </a:spcAft>
            </a:pPr>
            <a:r>
              <a:rPr lang="en-US" sz="1600" dirty="0">
                <a:solidFill>
                  <a:srgbClr val="0000FF"/>
                </a:solidFill>
                <a:latin typeface="Courier New" panose="02070309020205020404" pitchFamily="49" charset="0"/>
                <a:ea typeface="Courier New" panose="02070309020205020404" pitchFamily="49" charset="0"/>
              </a:rPr>
              <a:t>  </a:t>
            </a:r>
            <a:r>
              <a:rPr lang="en-US" sz="1600" dirty="0" smtClean="0">
                <a:solidFill>
                  <a:srgbClr val="0000FF"/>
                </a:solidFill>
                <a:latin typeface="Courier New" panose="02070309020205020404" pitchFamily="49" charset="0"/>
                <a:ea typeface="Courier New" panose="02070309020205020404" pitchFamily="49" charset="0"/>
              </a:rPr>
              <a:t>	  </a:t>
            </a:r>
            <a:r>
              <a:rPr lang="en-US" sz="1600" dirty="0" smtClean="0">
                <a:solidFill>
                  <a:srgbClr val="0000FF"/>
                </a:solidFill>
                <a:latin typeface="Courier New" panose="02070309020205020404" pitchFamily="49" charset="0"/>
                <a:ea typeface="Times New Roman" panose="02020603050405020304" pitchFamily="18" charset="0"/>
              </a:rPr>
              <a:t>case</a:t>
            </a:r>
            <a:r>
              <a:rPr lang="en-US" sz="1600" dirty="0" smtClean="0">
                <a:latin typeface="Courier New" panose="02070309020205020404" pitchFamily="49" charset="0"/>
                <a:ea typeface="Times New Roman" panose="02020603050405020304" pitchFamily="18" charset="0"/>
              </a:rPr>
              <a:t> </a:t>
            </a:r>
            <a:r>
              <a:rPr lang="en-US" sz="1600" dirty="0">
                <a:latin typeface="Courier New" panose="02070309020205020404" pitchFamily="49" charset="0"/>
                <a:ea typeface="Times New Roman" panose="02020603050405020304" pitchFamily="18" charset="0"/>
              </a:rPr>
              <a:t>5: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("Viernes");</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6: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Sábado</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break</a:t>
            </a:r>
            <a:r>
              <a:rPr lang="en-U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n-US" sz="1600" dirty="0">
                <a:latin typeface="Courier New" panose="02070309020205020404" pitchFamily="49" charset="0"/>
                <a:ea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rPr>
              <a:t>case</a:t>
            </a:r>
            <a:r>
              <a:rPr lang="en-US" sz="1600" dirty="0">
                <a:latin typeface="Courier New" panose="02070309020205020404" pitchFamily="49" charset="0"/>
                <a:ea typeface="Times New Roman" panose="02020603050405020304" pitchFamily="18" charset="0"/>
              </a:rPr>
              <a:t> 7: </a:t>
            </a:r>
            <a:r>
              <a:rPr lang="en-US" sz="1600" dirty="0" err="1">
                <a:solidFill>
                  <a:srgbClr val="0000FF"/>
                </a:solidFill>
                <a:latin typeface="Courier New" panose="02070309020205020404" pitchFamily="49" charset="0"/>
                <a:ea typeface="Times New Roman" panose="02020603050405020304" pitchFamily="18" charset="0"/>
              </a:rPr>
              <a:t>System.out.println</a:t>
            </a:r>
            <a:r>
              <a:rPr lang="en-US" sz="1600" dirty="0">
                <a:latin typeface="Courier New" panose="02070309020205020404" pitchFamily="49" charset="0"/>
                <a:ea typeface="Times New Roman" panose="02020603050405020304" pitchFamily="18" charset="0"/>
              </a:rPr>
              <a:t>("Domingo");</a:t>
            </a:r>
            <a:endParaRPr lang="es-MX" sz="1600" dirty="0">
              <a:latin typeface="Times New Roman" panose="02020603050405020304" pitchFamily="18" charset="0"/>
              <a:ea typeface="Times New Roman" panose="02020603050405020304" pitchFamily="18" charset="0"/>
            </a:endParaRPr>
          </a:p>
          <a:p>
            <a:pPr marL="1828800" indent="457200" algn="just">
              <a:spcAft>
                <a:spcPts val="0"/>
              </a:spcAft>
            </a:pPr>
            <a:r>
              <a:rPr lang="en-US" sz="1600" dirty="0">
                <a:solidFill>
                  <a:srgbClr val="0000FF"/>
                </a:solidFill>
                <a:latin typeface="Courier New" panose="02070309020205020404" pitchFamily="49" charset="0"/>
                <a:ea typeface="Courier New" panose="02070309020205020404" pitchFamily="49" charset="0"/>
              </a:rPr>
              <a:t> </a:t>
            </a:r>
            <a:r>
              <a:rPr lang="es-ES" sz="1600" dirty="0">
                <a:solidFill>
                  <a:srgbClr val="0000FF"/>
                </a:solidFill>
                <a:latin typeface="Courier New" panose="02070309020205020404" pitchFamily="49" charset="0"/>
                <a:ea typeface="Times New Roman" panose="02020603050405020304" pitchFamily="18" charset="0"/>
              </a:rPr>
              <a:t>break</a:t>
            </a:r>
            <a:r>
              <a:rPr lang="es-E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marL="1371600" algn="just">
              <a:spcAft>
                <a:spcPts val="0"/>
              </a:spcAft>
            </a:pPr>
            <a:r>
              <a:rPr lang="es-ES" sz="1600" dirty="0">
                <a:latin typeface="Courier New" panose="02070309020205020404" pitchFamily="49" charset="0"/>
                <a:ea typeface="Courier New" panose="02070309020205020404" pitchFamily="49" charset="0"/>
              </a:rPr>
              <a:t>   </a:t>
            </a:r>
            <a:r>
              <a:rPr lang="es-ES" sz="1600" dirty="0" smtClean="0">
                <a:latin typeface="Courier New" panose="02070309020205020404" pitchFamily="49" charset="0"/>
                <a:ea typeface="Courier New" panose="02070309020205020404" pitchFamily="49" charset="0"/>
              </a:rPr>
              <a:t>   </a:t>
            </a:r>
            <a:r>
              <a:rPr lang="es-ES" sz="1600" dirty="0" err="1" smtClean="0">
                <a:solidFill>
                  <a:srgbClr val="0000FF"/>
                </a:solidFill>
                <a:latin typeface="Courier New" panose="02070309020205020404" pitchFamily="49" charset="0"/>
                <a:ea typeface="Times New Roman" panose="02020603050405020304" pitchFamily="18" charset="0"/>
              </a:rPr>
              <a:t>deafault</a:t>
            </a:r>
            <a:r>
              <a:rPr lang="es-ES" sz="1600" dirty="0">
                <a:latin typeface="Courier New" panose="02070309020205020404" pitchFamily="49" charset="0"/>
                <a:ea typeface="Times New Roman" panose="02020603050405020304" pitchFamily="18" charset="0"/>
              </a:rPr>
              <a:t>: </a:t>
            </a:r>
            <a:r>
              <a:rPr lang="es-ES" sz="1600" dirty="0" err="1">
                <a:solidFill>
                  <a:srgbClr val="0000FF"/>
                </a:solidFill>
                <a:latin typeface="Courier New" panose="02070309020205020404" pitchFamily="49" charset="0"/>
                <a:ea typeface="Times New Roman" panose="02020603050405020304" pitchFamily="18" charset="0"/>
              </a:rPr>
              <a:t>System.out.println</a:t>
            </a:r>
            <a:r>
              <a:rPr lang="es-ES" sz="1600" dirty="0">
                <a:latin typeface="Courier New" panose="02070309020205020404" pitchFamily="49" charset="0"/>
                <a:ea typeface="Times New Roman" panose="02020603050405020304" pitchFamily="18" charset="0"/>
              </a:rPr>
              <a:t>("No es un día");</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Courier New" panose="02070309020205020404" pitchFamily="49" charset="0"/>
              </a:rPr>
              <a:t>              </a:t>
            </a:r>
            <a:r>
              <a:rPr lang="es-ES" sz="1600" dirty="0">
                <a:latin typeface="Courier New" panose="02070309020205020404" pitchFamily="49" charset="0"/>
                <a:ea typeface="Times New Roman" panose="02020603050405020304" pitchFamily="18" charset="0"/>
              </a:rPr>
              <a:t>}            </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Courier New" panose="02070309020205020404" pitchFamily="49" charset="0"/>
              </a:rPr>
              <a:t>       </a:t>
            </a:r>
            <a:r>
              <a:rPr lang="es-ES" sz="1600" dirty="0">
                <a:latin typeface="Courier New" panose="02070309020205020404" pitchFamily="49" charset="0"/>
                <a:ea typeface="Times New Roman" panose="02020603050405020304" pitchFamily="18" charset="0"/>
              </a:rPr>
              <a:t>}</a:t>
            </a:r>
            <a:endParaRPr lang="es-MX" sz="1600" dirty="0">
              <a:latin typeface="Times New Roman" panose="02020603050405020304" pitchFamily="18" charset="0"/>
              <a:ea typeface="Times New Roman" panose="02020603050405020304" pitchFamily="18" charset="0"/>
            </a:endParaRPr>
          </a:p>
          <a:p>
            <a:pPr algn="just">
              <a:spcAft>
                <a:spcPts val="0"/>
              </a:spcAft>
            </a:pPr>
            <a:r>
              <a:rPr lang="es-ES" sz="1600" dirty="0">
                <a:latin typeface="Courier New" panose="02070309020205020404" pitchFamily="49" charset="0"/>
                <a:ea typeface="Times New Roman" panose="02020603050405020304" pitchFamily="18" charset="0"/>
              </a:rPr>
              <a:t>}</a:t>
            </a:r>
            <a:endParaRPr lang="es-MX"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4623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15</a:t>
            </a:fld>
            <a:endParaRPr lang="en-US" altLang="es-MX"/>
          </a:p>
        </p:txBody>
      </p:sp>
      <p:sp>
        <p:nvSpPr>
          <p:cNvPr id="6" name="Título 1"/>
          <p:cNvSpPr txBox="1">
            <a:spLocks/>
          </p:cNvSpPr>
          <p:nvPr/>
        </p:nvSpPr>
        <p:spPr bwMode="auto">
          <a:xfrm>
            <a:off x="351999" y="-1706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2.1 </a:t>
            </a:r>
            <a:r>
              <a:rPr lang="es-ES_tradnl" altLang="es-MX" b="1" dirty="0"/>
              <a:t>Estructuras de </a:t>
            </a:r>
            <a:r>
              <a:rPr lang="es-ES_tradnl" altLang="es-MX" b="1" dirty="0" smtClean="0"/>
              <a:t>control</a:t>
            </a:r>
            <a:endParaRPr lang="es-MX" kern="0" dirty="0"/>
          </a:p>
        </p:txBody>
      </p:sp>
      <p:sp>
        <p:nvSpPr>
          <p:cNvPr id="2" name="CuadroTexto 1"/>
          <p:cNvSpPr txBox="1"/>
          <p:nvPr/>
        </p:nvSpPr>
        <p:spPr>
          <a:xfrm>
            <a:off x="990600" y="1316023"/>
            <a:ext cx="5291064" cy="461665"/>
          </a:xfrm>
          <a:prstGeom prst="rect">
            <a:avLst/>
          </a:prstGeom>
          <a:noFill/>
        </p:spPr>
        <p:txBody>
          <a:bodyPr wrap="none" rtlCol="0">
            <a:spAutoFit/>
          </a:bodyPr>
          <a:lstStyle/>
          <a:p>
            <a:r>
              <a:rPr lang="en-US" sz="2400" b="1" dirty="0" err="1" smtClean="0"/>
              <a:t>Repasar</a:t>
            </a:r>
            <a:r>
              <a:rPr lang="en-US" sz="2400" b="1" dirty="0" smtClean="0"/>
              <a:t> lo </a:t>
            </a:r>
            <a:r>
              <a:rPr lang="en-US" sz="2400" b="1" dirty="0" err="1"/>
              <a:t>v</a:t>
            </a:r>
            <a:r>
              <a:rPr lang="en-US" sz="2400" b="1" dirty="0" err="1" smtClean="0"/>
              <a:t>isto</a:t>
            </a:r>
            <a:r>
              <a:rPr lang="en-US" sz="2400" b="1" dirty="0" smtClean="0"/>
              <a:t> hasta el </a:t>
            </a:r>
            <a:r>
              <a:rPr lang="en-US" sz="2400" b="1" dirty="0" err="1" smtClean="0"/>
              <a:t>momento</a:t>
            </a:r>
            <a:endParaRPr lang="es-MX" sz="2400" b="1" dirty="0"/>
          </a:p>
        </p:txBody>
      </p:sp>
      <p:sp>
        <p:nvSpPr>
          <p:cNvPr id="10" name="CuadroTexto 9"/>
          <p:cNvSpPr txBox="1"/>
          <p:nvPr/>
        </p:nvSpPr>
        <p:spPr>
          <a:xfrm>
            <a:off x="926342" y="2081923"/>
            <a:ext cx="6375463" cy="461665"/>
          </a:xfrm>
          <a:prstGeom prst="rect">
            <a:avLst/>
          </a:prstGeom>
          <a:noFill/>
        </p:spPr>
        <p:txBody>
          <a:bodyPr wrap="none" rtlCol="0">
            <a:spAutoFit/>
          </a:bodyPr>
          <a:lstStyle/>
          <a:p>
            <a:r>
              <a:rPr lang="en-US" sz="2400" b="1" dirty="0" err="1" smtClean="0"/>
              <a:t>Hacer</a:t>
            </a:r>
            <a:r>
              <a:rPr lang="en-US" sz="2400" b="1" dirty="0" smtClean="0"/>
              <a:t> </a:t>
            </a:r>
            <a:r>
              <a:rPr lang="en-US" sz="2400" b="1" dirty="0" err="1" smtClean="0"/>
              <a:t>varios</a:t>
            </a:r>
            <a:r>
              <a:rPr lang="en-US" sz="2400" b="1" dirty="0" smtClean="0"/>
              <a:t> </a:t>
            </a:r>
            <a:r>
              <a:rPr lang="en-US" sz="2400" b="1" dirty="0" err="1" smtClean="0"/>
              <a:t>ejemplos</a:t>
            </a:r>
            <a:r>
              <a:rPr lang="en-US" sz="2400" b="1" dirty="0" smtClean="0"/>
              <a:t> </a:t>
            </a:r>
            <a:r>
              <a:rPr lang="en-US" sz="2400" b="1" dirty="0" err="1" smtClean="0"/>
              <a:t>prácticos</a:t>
            </a:r>
            <a:r>
              <a:rPr lang="en-US" sz="2400" b="1" dirty="0" smtClean="0"/>
              <a:t> </a:t>
            </a:r>
            <a:r>
              <a:rPr lang="en-US" sz="2400" b="1" dirty="0" err="1" smtClean="0"/>
              <a:t>en</a:t>
            </a:r>
            <a:r>
              <a:rPr lang="en-US" sz="2400" b="1" dirty="0" smtClean="0"/>
              <a:t> el IDE.</a:t>
            </a:r>
            <a:endParaRPr lang="es-MX" sz="2400" b="1" dirty="0"/>
          </a:p>
        </p:txBody>
      </p:sp>
      <p:sp>
        <p:nvSpPr>
          <p:cNvPr id="11" name="CuadroTexto 10"/>
          <p:cNvSpPr txBox="1"/>
          <p:nvPr/>
        </p:nvSpPr>
        <p:spPr>
          <a:xfrm>
            <a:off x="926342" y="2797367"/>
            <a:ext cx="7620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Imprimir</a:t>
            </a:r>
            <a:r>
              <a:rPr lang="en-US" sz="2800" dirty="0" smtClean="0"/>
              <a:t> el mayor de dos </a:t>
            </a:r>
            <a:r>
              <a:rPr lang="en-US" sz="2800" dirty="0" err="1" smtClean="0"/>
              <a:t>números</a:t>
            </a:r>
            <a:r>
              <a:rPr lang="en-US" sz="2800" dirty="0" smtClean="0"/>
              <a:t> </a:t>
            </a:r>
            <a:r>
              <a:rPr lang="en-US" sz="2800" dirty="0" err="1" smtClean="0"/>
              <a:t>enteros</a:t>
            </a:r>
            <a:r>
              <a:rPr lang="en-US" sz="2800" dirty="0" smtClean="0"/>
              <a:t>.</a:t>
            </a: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Dado dos </a:t>
            </a:r>
            <a:r>
              <a:rPr lang="en-US" sz="2800" dirty="0" err="1" smtClean="0"/>
              <a:t>números</a:t>
            </a:r>
            <a:r>
              <a:rPr lang="en-US" sz="2800" dirty="0" smtClean="0"/>
              <a:t> </a:t>
            </a:r>
            <a:r>
              <a:rPr lang="en-US" sz="2800" dirty="0" err="1" smtClean="0"/>
              <a:t>imprimir</a:t>
            </a:r>
            <a:r>
              <a:rPr lang="en-US" sz="2800" dirty="0" smtClean="0"/>
              <a:t> el </a:t>
            </a:r>
            <a:r>
              <a:rPr lang="en-US" sz="2800" dirty="0" err="1" smtClean="0"/>
              <a:t>menor</a:t>
            </a:r>
            <a:r>
              <a:rPr lang="en-US" sz="2800" dirty="0" smtClean="0"/>
              <a:t> de </a:t>
            </a:r>
            <a:r>
              <a:rPr lang="en-US" sz="2800" dirty="0" err="1" smtClean="0"/>
              <a:t>estos</a:t>
            </a:r>
            <a:r>
              <a:rPr lang="en-US" sz="2800" dirty="0" smtClean="0"/>
              <a:t>.</a:t>
            </a:r>
            <a:endParaRPr lang="en-US" sz="2800" dirty="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Dado dos </a:t>
            </a:r>
            <a:r>
              <a:rPr lang="en-US" sz="2800" dirty="0" err="1" smtClean="0"/>
              <a:t>caracteres</a:t>
            </a:r>
            <a:r>
              <a:rPr lang="en-US" sz="2800" dirty="0" smtClean="0"/>
              <a:t> </a:t>
            </a:r>
            <a:r>
              <a:rPr lang="en-US" sz="2800" dirty="0" err="1" smtClean="0"/>
              <a:t>imprimir</a:t>
            </a:r>
            <a:r>
              <a:rPr lang="en-US" sz="2800" dirty="0" smtClean="0"/>
              <a:t> </a:t>
            </a:r>
            <a:r>
              <a:rPr lang="en-US" sz="2800" dirty="0" err="1" smtClean="0"/>
              <a:t>si</a:t>
            </a:r>
            <a:r>
              <a:rPr lang="en-US" sz="2800" dirty="0" smtClean="0"/>
              <a:t> son </a:t>
            </a:r>
            <a:r>
              <a:rPr lang="en-US" sz="2800" dirty="0" err="1" smtClean="0"/>
              <a:t>iguales</a:t>
            </a:r>
            <a:r>
              <a:rPr lang="en-US" sz="2800" dirty="0" smtClean="0"/>
              <a:t> o </a:t>
            </a:r>
            <a:r>
              <a:rPr lang="en-US" sz="2800" dirty="0" err="1" smtClean="0"/>
              <a:t>diferentes</a:t>
            </a:r>
            <a:r>
              <a:rPr lang="en-US" sz="2800" dirty="0" smtClean="0"/>
              <a:t>.</a:t>
            </a:r>
          </a:p>
        </p:txBody>
      </p:sp>
    </p:spTree>
    <p:extLst>
      <p:ext uri="{BB962C8B-B14F-4D97-AF65-F5344CB8AC3E}">
        <p14:creationId xmlns:p14="http://schemas.microsoft.com/office/powerpoint/2010/main" val="134536847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16</a:t>
            </a:fld>
            <a:endParaRPr lang="en-US" altLang="es-MX"/>
          </a:p>
        </p:txBody>
      </p:sp>
      <p:sp>
        <p:nvSpPr>
          <p:cNvPr id="6" name="Título 1"/>
          <p:cNvSpPr txBox="1">
            <a:spLocks/>
          </p:cNvSpPr>
          <p:nvPr/>
        </p:nvSpPr>
        <p:spPr bwMode="auto">
          <a:xfrm>
            <a:off x="351999" y="-1706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Bucles</a:t>
            </a:r>
            <a:endParaRPr lang="es-MX" kern="0" dirty="0"/>
          </a:p>
        </p:txBody>
      </p:sp>
      <p:sp>
        <p:nvSpPr>
          <p:cNvPr id="3" name="Rectángulo 2"/>
          <p:cNvSpPr/>
          <p:nvPr/>
        </p:nvSpPr>
        <p:spPr>
          <a:xfrm>
            <a:off x="351999" y="1333758"/>
            <a:ext cx="8487201" cy="4154984"/>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Los bucles son estructuras de repetición. Bloques de instrucciones que se repiten un número de veces mientras se cumpla una condición o hasta que se cumpla una condición.</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Existen tres construcciones para estas estructuras de repetición</a:t>
            </a:r>
            <a:r>
              <a:rPr lang="es-ES" sz="2400" dirty="0" smtClean="0">
                <a:latin typeface="+mn-lt"/>
                <a:ea typeface="Times New Roman" panose="02020603050405020304" pitchFamily="18" charset="0"/>
              </a:rPr>
              <a:t>:</a:t>
            </a:r>
          </a:p>
          <a:p>
            <a:pPr algn="just">
              <a:spcAft>
                <a:spcPts val="0"/>
              </a:spcAft>
            </a:pPr>
            <a:endParaRPr lang="es-MX" sz="2400" dirty="0">
              <a:latin typeface="+mn-lt"/>
              <a:ea typeface="Times New Roman" panose="02020603050405020304" pitchFamily="18" charset="0"/>
            </a:endParaRPr>
          </a:p>
          <a:p>
            <a:pPr marL="285750" lvl="0" indent="-285750" algn="just">
              <a:spcAft>
                <a:spcPts val="0"/>
              </a:spcAft>
              <a:buFont typeface="Arial" panose="020B0604020202020204" pitchFamily="34" charset="0"/>
              <a:buChar char="•"/>
            </a:pPr>
            <a:r>
              <a:rPr lang="en-US" sz="2400" dirty="0" err="1">
                <a:latin typeface="+mn-lt"/>
                <a:ea typeface="Times New Roman" panose="02020603050405020304" pitchFamily="18" charset="0"/>
                <a:cs typeface="Symbol" panose="05050102010706020507" pitchFamily="18" charset="2"/>
              </a:rPr>
              <a:t>Bucle</a:t>
            </a:r>
            <a:r>
              <a:rPr lang="en-US" sz="2400" dirty="0">
                <a:latin typeface="+mn-lt"/>
                <a:ea typeface="Times New Roman" panose="02020603050405020304" pitchFamily="18" charset="0"/>
                <a:cs typeface="Symbol" panose="05050102010706020507" pitchFamily="18" charset="2"/>
              </a:rPr>
              <a:t> </a:t>
            </a:r>
            <a:r>
              <a:rPr lang="en-US" sz="2400" dirty="0">
                <a:solidFill>
                  <a:srgbClr val="0000FF"/>
                </a:solidFill>
                <a:latin typeface="+mn-lt"/>
                <a:ea typeface="Times New Roman" panose="02020603050405020304" pitchFamily="18" charset="0"/>
                <a:cs typeface="Symbol" panose="05050102010706020507" pitchFamily="18" charset="2"/>
              </a:rPr>
              <a:t>for</a:t>
            </a:r>
            <a:r>
              <a:rPr lang="en-US" sz="2400" dirty="0">
                <a:latin typeface="+mn-lt"/>
                <a:ea typeface="Times New Roman" panose="02020603050405020304" pitchFamily="18" charset="0"/>
                <a:cs typeface="Symbol" panose="05050102010706020507" pitchFamily="18" charset="2"/>
              </a:rPr>
              <a:t>.</a:t>
            </a:r>
            <a:endParaRPr lang="es-MX" sz="2400" dirty="0">
              <a:latin typeface="+mn-lt"/>
              <a:ea typeface="Times New Roman" panose="02020603050405020304" pitchFamily="18" charset="0"/>
              <a:cs typeface="Symbol" panose="05050102010706020507" pitchFamily="18" charset="2"/>
            </a:endParaRPr>
          </a:p>
          <a:p>
            <a:pPr marL="285750" lvl="0" indent="-285750" algn="just">
              <a:spcAft>
                <a:spcPts val="0"/>
              </a:spcAft>
              <a:buFont typeface="Arial" panose="020B0604020202020204" pitchFamily="34" charset="0"/>
              <a:buChar char="•"/>
            </a:pPr>
            <a:r>
              <a:rPr lang="en-US" sz="2400" dirty="0" err="1">
                <a:latin typeface="+mn-lt"/>
                <a:ea typeface="Times New Roman" panose="02020603050405020304" pitchFamily="18" charset="0"/>
                <a:cs typeface="Symbol" panose="05050102010706020507" pitchFamily="18" charset="2"/>
              </a:rPr>
              <a:t>Bucle</a:t>
            </a:r>
            <a:r>
              <a:rPr lang="en-US" sz="2400" dirty="0">
                <a:latin typeface="+mn-lt"/>
                <a:ea typeface="Times New Roman" panose="02020603050405020304" pitchFamily="18" charset="0"/>
                <a:cs typeface="Symbol" panose="05050102010706020507" pitchFamily="18" charset="2"/>
              </a:rPr>
              <a:t> </a:t>
            </a:r>
            <a:r>
              <a:rPr lang="en-US" sz="2400" dirty="0">
                <a:solidFill>
                  <a:srgbClr val="0000FF"/>
                </a:solidFill>
                <a:latin typeface="+mn-lt"/>
                <a:ea typeface="Times New Roman" panose="02020603050405020304" pitchFamily="18" charset="0"/>
                <a:cs typeface="Symbol" panose="05050102010706020507" pitchFamily="18" charset="2"/>
              </a:rPr>
              <a:t>do</a:t>
            </a:r>
            <a:r>
              <a:rPr lang="en-US" sz="2400" dirty="0">
                <a:latin typeface="+mn-lt"/>
                <a:ea typeface="Times New Roman" panose="02020603050405020304" pitchFamily="18" charset="0"/>
                <a:cs typeface="Symbol" panose="05050102010706020507" pitchFamily="18" charset="2"/>
              </a:rPr>
              <a:t>-</a:t>
            </a:r>
            <a:r>
              <a:rPr lang="en-US" sz="2400" dirty="0">
                <a:solidFill>
                  <a:srgbClr val="0000FF"/>
                </a:solidFill>
                <a:latin typeface="+mn-lt"/>
                <a:ea typeface="Times New Roman" panose="02020603050405020304" pitchFamily="18" charset="0"/>
                <a:cs typeface="Symbol" panose="05050102010706020507" pitchFamily="18" charset="2"/>
              </a:rPr>
              <a:t>while</a:t>
            </a:r>
            <a:r>
              <a:rPr lang="en-US" sz="2400" dirty="0">
                <a:latin typeface="+mn-lt"/>
                <a:ea typeface="Times New Roman" panose="02020603050405020304" pitchFamily="18" charset="0"/>
                <a:cs typeface="Symbol" panose="05050102010706020507" pitchFamily="18" charset="2"/>
              </a:rPr>
              <a:t>.</a:t>
            </a:r>
            <a:endParaRPr lang="es-MX" sz="2400" dirty="0">
              <a:latin typeface="+mn-lt"/>
              <a:ea typeface="Times New Roman" panose="02020603050405020304" pitchFamily="18" charset="0"/>
              <a:cs typeface="Symbol" panose="05050102010706020507" pitchFamily="18" charset="2"/>
            </a:endParaRPr>
          </a:p>
          <a:p>
            <a:pPr marL="285750" lvl="0" indent="-285750" algn="just">
              <a:spcAft>
                <a:spcPts val="0"/>
              </a:spcAft>
              <a:buFont typeface="Arial" panose="020B0604020202020204" pitchFamily="34" charset="0"/>
              <a:buChar char="•"/>
            </a:pPr>
            <a:r>
              <a:rPr lang="es-ES" sz="2400" dirty="0">
                <a:latin typeface="+mn-lt"/>
                <a:ea typeface="Times New Roman" panose="02020603050405020304" pitchFamily="18" charset="0"/>
                <a:cs typeface="Symbol" panose="05050102010706020507" pitchFamily="18" charset="2"/>
              </a:rPr>
              <a:t>Bucle </a:t>
            </a:r>
            <a:r>
              <a:rPr lang="es-ES" sz="2400" dirty="0" err="1">
                <a:solidFill>
                  <a:srgbClr val="0000FF"/>
                </a:solidFill>
                <a:latin typeface="+mn-lt"/>
                <a:ea typeface="Times New Roman" panose="02020603050405020304" pitchFamily="18" charset="0"/>
                <a:cs typeface="Symbol" panose="05050102010706020507" pitchFamily="18" charset="2"/>
              </a:rPr>
              <a:t>while</a:t>
            </a:r>
            <a:r>
              <a:rPr lang="es-ES" sz="2400" dirty="0">
                <a:latin typeface="+mn-lt"/>
                <a:ea typeface="Times New Roman" panose="02020603050405020304" pitchFamily="18" charset="0"/>
                <a:cs typeface="Symbol" panose="05050102010706020507" pitchFamily="18" charset="2"/>
              </a:rPr>
              <a:t>.</a:t>
            </a:r>
            <a:endParaRPr lang="es-MX" sz="2400" dirty="0">
              <a:effectLst/>
              <a:latin typeface="+mn-lt"/>
              <a:ea typeface="Times New Roman" panose="02020603050405020304" pitchFamily="18" charset="0"/>
              <a:cs typeface="Symbol" panose="05050102010706020507" pitchFamily="18" charset="2"/>
            </a:endParaRPr>
          </a:p>
        </p:txBody>
      </p:sp>
    </p:spTree>
    <p:extLst>
      <p:ext uri="{BB962C8B-B14F-4D97-AF65-F5344CB8AC3E}">
        <p14:creationId xmlns:p14="http://schemas.microsoft.com/office/powerpoint/2010/main" val="37789410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17</a:t>
            </a:fld>
            <a:endParaRPr lang="en-US" altLang="es-MX"/>
          </a:p>
        </p:txBody>
      </p:sp>
      <p:sp>
        <p:nvSpPr>
          <p:cNvPr id="6" name="Título 1"/>
          <p:cNvSpPr txBox="1">
            <a:spLocks/>
          </p:cNvSpPr>
          <p:nvPr/>
        </p:nvSpPr>
        <p:spPr bwMode="auto">
          <a:xfrm>
            <a:off x="427630" y="1592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427630" y="1219200"/>
            <a:ext cx="8487770" cy="5016758"/>
          </a:xfrm>
          <a:prstGeom prst="rect">
            <a:avLst/>
          </a:prstGeom>
        </p:spPr>
        <p:txBody>
          <a:bodyPr wrap="square">
            <a:spAutoFit/>
          </a:bodyPr>
          <a:lstStyle/>
          <a:p>
            <a:pPr algn="just"/>
            <a:r>
              <a:rPr lang="es-ES" sz="3200" dirty="0">
                <a:latin typeface="+mn-lt"/>
                <a:ea typeface="Times New Roman" panose="02020603050405020304" pitchFamily="18" charset="0"/>
              </a:rPr>
              <a:t>Como regla general puede decirse que se utilizará el bucle </a:t>
            </a:r>
            <a:r>
              <a:rPr lang="es-ES" sz="3200" dirty="0" err="1">
                <a:solidFill>
                  <a:srgbClr val="0000FF"/>
                </a:solidFill>
                <a:latin typeface="+mn-lt"/>
                <a:ea typeface="Times New Roman" panose="02020603050405020304" pitchFamily="18" charset="0"/>
              </a:rPr>
              <a:t>for</a:t>
            </a:r>
            <a:r>
              <a:rPr lang="es-ES" sz="3200" dirty="0">
                <a:latin typeface="+mn-lt"/>
                <a:ea typeface="Times New Roman" panose="02020603050405020304" pitchFamily="18" charset="0"/>
              </a:rPr>
              <a:t> cuando se conozca de antemano el número exacto de veces que ha de repetirse un determinado bloque de instrucciones. Se utilizará el bucle  </a:t>
            </a:r>
            <a:r>
              <a:rPr lang="es-ES" sz="3200" dirty="0">
                <a:solidFill>
                  <a:srgbClr val="0000FF"/>
                </a:solidFill>
                <a:latin typeface="+mn-lt"/>
                <a:ea typeface="Times New Roman" panose="02020603050405020304" pitchFamily="18" charset="0"/>
              </a:rPr>
              <a:t>do</a:t>
            </a:r>
            <a:r>
              <a:rPr lang="es-ES" sz="3200" dirty="0">
                <a:latin typeface="+mn-lt"/>
                <a:ea typeface="Times New Roman" panose="02020603050405020304" pitchFamily="18" charset="0"/>
              </a:rPr>
              <a:t>-</a:t>
            </a:r>
            <a:r>
              <a:rPr lang="es-ES" sz="3200" dirty="0" err="1">
                <a:solidFill>
                  <a:srgbClr val="0000FF"/>
                </a:solidFill>
                <a:latin typeface="+mn-lt"/>
                <a:ea typeface="Times New Roman" panose="02020603050405020304" pitchFamily="18" charset="0"/>
              </a:rPr>
              <a:t>while</a:t>
            </a:r>
            <a:r>
              <a:rPr lang="es-ES" sz="3200" dirty="0">
                <a:latin typeface="+mn-lt"/>
                <a:ea typeface="Times New Roman" panose="02020603050405020304" pitchFamily="18" charset="0"/>
              </a:rPr>
              <a:t>  cuando no se conoce exactamente el número de veces que se ejecutará el bucle pero se sabe que por lo menos se ha de ejecutar una. Se utilizará el bucle </a:t>
            </a:r>
            <a:r>
              <a:rPr lang="es-ES" sz="3200" dirty="0" err="1">
                <a:solidFill>
                  <a:srgbClr val="0000FF"/>
                </a:solidFill>
                <a:latin typeface="+mn-lt"/>
                <a:ea typeface="Times New Roman" panose="02020603050405020304" pitchFamily="18" charset="0"/>
              </a:rPr>
              <a:t>while</a:t>
            </a:r>
            <a:r>
              <a:rPr lang="es-ES" sz="3200" dirty="0">
                <a:latin typeface="+mn-lt"/>
                <a:ea typeface="Times New Roman" panose="02020603050405020304" pitchFamily="18" charset="0"/>
              </a:rPr>
              <a:t> -</a:t>
            </a:r>
            <a:r>
              <a:rPr lang="es-ES" sz="3200" dirty="0">
                <a:solidFill>
                  <a:srgbClr val="0000FF"/>
                </a:solidFill>
                <a:latin typeface="+mn-lt"/>
                <a:ea typeface="Times New Roman" panose="02020603050405020304" pitchFamily="18" charset="0"/>
              </a:rPr>
              <a:t> do</a:t>
            </a:r>
            <a:r>
              <a:rPr lang="es-ES" sz="3200" dirty="0">
                <a:latin typeface="+mn-lt"/>
                <a:ea typeface="Times New Roman" panose="02020603050405020304" pitchFamily="18" charset="0"/>
              </a:rPr>
              <a:t> cuando es posible que no deba ejecutarse ninguna vez.</a:t>
            </a:r>
            <a:endParaRPr lang="es-MX" sz="3200" dirty="0">
              <a:latin typeface="+mn-lt"/>
            </a:endParaRPr>
          </a:p>
        </p:txBody>
      </p:sp>
    </p:spTree>
    <p:extLst>
      <p:ext uri="{BB962C8B-B14F-4D97-AF65-F5344CB8AC3E}">
        <p14:creationId xmlns:p14="http://schemas.microsoft.com/office/powerpoint/2010/main" val="22769595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18</a:t>
            </a:fld>
            <a:endParaRPr lang="en-US" altLang="es-MX"/>
          </a:p>
        </p:txBody>
      </p:sp>
      <p:sp>
        <p:nvSpPr>
          <p:cNvPr id="6" name="Título 1"/>
          <p:cNvSpPr txBox="1">
            <a:spLocks/>
          </p:cNvSpPr>
          <p:nvPr/>
        </p:nvSpPr>
        <p:spPr bwMode="auto">
          <a:xfrm>
            <a:off x="427630" y="1592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313330" y="1066800"/>
            <a:ext cx="8602070" cy="5632311"/>
          </a:xfrm>
          <a:prstGeom prst="rect">
            <a:avLst/>
          </a:prstGeom>
        </p:spPr>
        <p:txBody>
          <a:bodyPr wrap="square">
            <a:spAutoFit/>
          </a:bodyPr>
          <a:lstStyle/>
          <a:p>
            <a:pPr algn="just">
              <a:spcAft>
                <a:spcPts val="0"/>
              </a:spcAft>
            </a:pPr>
            <a:r>
              <a:rPr lang="es-ES" sz="2000" b="1" dirty="0">
                <a:latin typeface="+mn-lt"/>
                <a:ea typeface="Times New Roman" panose="02020603050405020304" pitchFamily="18" charset="0"/>
              </a:rPr>
              <a:t>Bucle </a:t>
            </a:r>
            <a:r>
              <a:rPr lang="es-ES" sz="2000" b="1" dirty="0" err="1">
                <a:solidFill>
                  <a:srgbClr val="0000FF"/>
                </a:solidFill>
                <a:latin typeface="+mn-lt"/>
                <a:ea typeface="Times New Roman" panose="02020603050405020304" pitchFamily="18" charset="0"/>
              </a:rPr>
              <a:t>for</a:t>
            </a:r>
            <a:endParaRPr lang="es-MX" sz="2000" dirty="0">
              <a:latin typeface="+mn-lt"/>
              <a:ea typeface="Times New Roman" panose="02020603050405020304" pitchFamily="18" charset="0"/>
            </a:endParaRPr>
          </a:p>
          <a:p>
            <a:pPr marL="914400" algn="just">
              <a:spcAft>
                <a:spcPts val="0"/>
              </a:spcAft>
            </a:pPr>
            <a:r>
              <a:rPr lang="es-ES" sz="2000" dirty="0" err="1">
                <a:solidFill>
                  <a:srgbClr val="0000FF"/>
                </a:solidFill>
                <a:latin typeface="+mn-lt"/>
                <a:ea typeface="Times New Roman" panose="02020603050405020304" pitchFamily="18" charset="0"/>
              </a:rPr>
              <a:t>for</a:t>
            </a:r>
            <a:r>
              <a:rPr lang="es-ES" sz="2000" b="1" dirty="0">
                <a:latin typeface="+mn-lt"/>
                <a:ea typeface="Times New Roman" panose="02020603050405020304" pitchFamily="18" charset="0"/>
              </a:rPr>
              <a:t> </a:t>
            </a:r>
            <a:r>
              <a:rPr lang="es-ES" sz="2000" dirty="0">
                <a:latin typeface="+mn-lt"/>
                <a:ea typeface="Times New Roman" panose="02020603050405020304" pitchFamily="18" charset="0"/>
              </a:rPr>
              <a:t>(inicialización ; condición ;  incremento){</a:t>
            </a:r>
            <a:endParaRPr lang="es-MX" sz="2000" dirty="0">
              <a:latin typeface="+mn-lt"/>
              <a:ea typeface="Times New Roman" panose="02020603050405020304" pitchFamily="18" charset="0"/>
            </a:endParaRPr>
          </a:p>
          <a:p>
            <a:pPr marL="914400" algn="just">
              <a:spcAft>
                <a:spcPts val="0"/>
              </a:spcAft>
            </a:pPr>
            <a:r>
              <a:rPr lang="es-ES" sz="2000" dirty="0">
                <a:latin typeface="+mn-lt"/>
                <a:ea typeface="Courier New" panose="02070309020205020404" pitchFamily="49" charset="0"/>
              </a:rPr>
              <a:t>     </a:t>
            </a:r>
            <a:r>
              <a:rPr lang="es-ES" sz="2000" dirty="0">
                <a:latin typeface="+mn-lt"/>
                <a:ea typeface="Times New Roman" panose="02020603050405020304" pitchFamily="18" charset="0"/>
              </a:rPr>
              <a:t>bloque sentencias</a:t>
            </a:r>
            <a:endParaRPr lang="es-MX" sz="2000" dirty="0">
              <a:latin typeface="+mn-lt"/>
              <a:ea typeface="Times New Roman" panose="02020603050405020304" pitchFamily="18" charset="0"/>
            </a:endParaRPr>
          </a:p>
          <a:p>
            <a:pPr marL="914400" algn="just">
              <a:spcAft>
                <a:spcPts val="0"/>
              </a:spcAft>
            </a:pP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342900" lvl="0" indent="-342900" algn="just">
              <a:spcAft>
                <a:spcPts val="0"/>
              </a:spcAft>
              <a:buFont typeface="Wingdings" panose="05000000000000000000" pitchFamily="2" charset="2"/>
              <a:buChar char="v"/>
            </a:pPr>
            <a:r>
              <a:rPr lang="es-ES" sz="2000" dirty="0">
                <a:latin typeface="+mn-lt"/>
                <a:ea typeface="Times New Roman" panose="02020603050405020304" pitchFamily="18" charset="0"/>
                <a:cs typeface="Symbol" panose="05050102010706020507" pitchFamily="18" charset="2"/>
              </a:rPr>
              <a:t>La cláusula  inicialización es una instrucción que se ejecuta una sola vez al inicio del bucle, normalmente para inicializar un contador.</a:t>
            </a:r>
            <a:endParaRPr lang="es-MX" sz="2000" dirty="0">
              <a:latin typeface="+mn-lt"/>
              <a:ea typeface="Times New Roman" panose="02020603050405020304" pitchFamily="18" charset="0"/>
              <a:cs typeface="Symbol" panose="05050102010706020507" pitchFamily="18" charset="2"/>
            </a:endParaRPr>
          </a:p>
          <a:p>
            <a:pPr marL="342900" lvl="0" indent="-342900" algn="just">
              <a:spcAft>
                <a:spcPts val="0"/>
              </a:spcAft>
              <a:buFont typeface="Wingdings" panose="05000000000000000000" pitchFamily="2" charset="2"/>
              <a:buChar char="v"/>
            </a:pPr>
            <a:r>
              <a:rPr lang="es-ES" sz="2000" dirty="0">
                <a:latin typeface="+mn-lt"/>
                <a:ea typeface="Times New Roman" panose="02020603050405020304" pitchFamily="18" charset="0"/>
                <a:cs typeface="Symbol" panose="05050102010706020507" pitchFamily="18" charset="2"/>
              </a:rPr>
              <a:t>La cláusula condición es una expresión lógica, que se evalúa al inicio de cada nueva iteración del bucle. En el momento en que dicha expresión se evalúe a </a:t>
            </a:r>
            <a:r>
              <a:rPr lang="es-ES" sz="2000" dirty="0">
                <a:solidFill>
                  <a:srgbClr val="0000FF"/>
                </a:solidFill>
                <a:latin typeface="+mn-lt"/>
                <a:ea typeface="Times New Roman" panose="02020603050405020304" pitchFamily="18" charset="0"/>
                <a:cs typeface="Symbol" panose="05050102010706020507" pitchFamily="18" charset="2"/>
              </a:rPr>
              <a:t>false</a:t>
            </a:r>
            <a:r>
              <a:rPr lang="es-ES" sz="2000" dirty="0">
                <a:latin typeface="+mn-lt"/>
                <a:ea typeface="Times New Roman" panose="02020603050405020304" pitchFamily="18" charset="0"/>
                <a:cs typeface="Symbol" panose="05050102010706020507" pitchFamily="18" charset="2"/>
              </a:rPr>
              <a:t>, se dejará de ejecutar el bucle y el control del programa pasará a la siguiente instrucción (a continuación del bucle </a:t>
            </a:r>
            <a:r>
              <a:rPr lang="es-ES" sz="2000" dirty="0" err="1">
                <a:solidFill>
                  <a:srgbClr val="0000FF"/>
                </a:solidFill>
                <a:latin typeface="+mn-lt"/>
                <a:ea typeface="Times New Roman" panose="02020603050405020304" pitchFamily="18" charset="0"/>
                <a:cs typeface="Symbol" panose="05050102010706020507" pitchFamily="18" charset="2"/>
              </a:rPr>
              <a:t>for</a:t>
            </a:r>
            <a:r>
              <a:rPr lang="es-ES" sz="2000" dirty="0">
                <a:latin typeface="+mn-lt"/>
                <a:ea typeface="Times New Roman" panose="02020603050405020304" pitchFamily="18" charset="0"/>
                <a:cs typeface="Symbol" panose="05050102010706020507" pitchFamily="18" charset="2"/>
              </a:rPr>
              <a:t>).</a:t>
            </a:r>
            <a:endParaRPr lang="es-MX" sz="2000" dirty="0">
              <a:latin typeface="+mn-lt"/>
              <a:ea typeface="Times New Roman" panose="02020603050405020304" pitchFamily="18" charset="0"/>
              <a:cs typeface="Symbol" panose="05050102010706020507" pitchFamily="18" charset="2"/>
            </a:endParaRPr>
          </a:p>
          <a:p>
            <a:pPr marL="342900" lvl="0" indent="-342900" algn="just">
              <a:spcAft>
                <a:spcPts val="0"/>
              </a:spcAft>
              <a:buFont typeface="Wingdings" panose="05000000000000000000" pitchFamily="2" charset="2"/>
              <a:buChar char="v"/>
            </a:pPr>
            <a:r>
              <a:rPr lang="es-ES" sz="2000" dirty="0">
                <a:latin typeface="+mn-lt"/>
                <a:ea typeface="Times New Roman" panose="02020603050405020304" pitchFamily="18" charset="0"/>
                <a:cs typeface="Symbol" panose="05050102010706020507" pitchFamily="18" charset="2"/>
              </a:rPr>
              <a:t>La cláusula  incremento  es una instrucción que se ejecuta en cada iteración del bucle como si fuera la última instrucción dentro del bloque de instrucciones. Generalmente se trata de una instrucción de incremento o decremento de alguna variable.</a:t>
            </a:r>
            <a:endParaRPr lang="es-MX" sz="2000" dirty="0">
              <a:latin typeface="+mn-lt"/>
              <a:ea typeface="Times New Roman" panose="02020603050405020304" pitchFamily="18" charset="0"/>
              <a:cs typeface="Symbol" panose="05050102010706020507" pitchFamily="18" charset="2"/>
            </a:endParaRPr>
          </a:p>
          <a:p>
            <a:pPr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Cualquiera de estas tres cláusulas puede estar vacía, aunque SIEMPRE hay que poner los puntos y coma (;).</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341798407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19</a:t>
            </a:fld>
            <a:endParaRPr lang="en-US" altLang="es-MX"/>
          </a:p>
        </p:txBody>
      </p:sp>
      <p:sp>
        <p:nvSpPr>
          <p:cNvPr id="6" name="Título 1"/>
          <p:cNvSpPr txBox="1">
            <a:spLocks/>
          </p:cNvSpPr>
          <p:nvPr/>
        </p:nvSpPr>
        <p:spPr bwMode="auto">
          <a:xfrm>
            <a:off x="427630" y="1592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465730" y="1387522"/>
            <a:ext cx="8153400" cy="4893647"/>
          </a:xfrm>
          <a:prstGeom prst="rect">
            <a:avLst/>
          </a:prstGeom>
        </p:spPr>
        <p:txBody>
          <a:bodyPr wrap="square">
            <a:spAutoFit/>
          </a:bodyPr>
          <a:lstStyle/>
          <a:p>
            <a:pPr algn="just">
              <a:spcAft>
                <a:spcPts val="0"/>
              </a:spcAft>
            </a:pPr>
            <a:r>
              <a:rPr lang="en-US" sz="2400" b="1" dirty="0" err="1">
                <a:latin typeface="+mn-lt"/>
                <a:ea typeface="Times New Roman" panose="02020603050405020304" pitchFamily="18" charset="0"/>
              </a:rPr>
              <a:t>Ejemplo</a:t>
            </a:r>
            <a:r>
              <a:rPr lang="en-US" sz="2400" b="1"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n-US" sz="2400" dirty="0">
                <a:solidFill>
                  <a:srgbClr val="0000FF"/>
                </a:solidFill>
                <a:latin typeface="+mn-lt"/>
                <a:ea typeface="Times New Roman" panose="02020603050405020304" pitchFamily="18" charset="0"/>
              </a:rPr>
              <a:t>class</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Hola</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public static void</a:t>
            </a:r>
            <a:r>
              <a:rPr lang="en-US" sz="2400" dirty="0">
                <a:latin typeface="+mn-lt"/>
                <a:ea typeface="Times New Roman" panose="02020603050405020304" pitchFamily="18" charset="0"/>
              </a:rPr>
              <a:t> main(</a:t>
            </a:r>
            <a:r>
              <a:rPr lang="en-US" sz="2400" dirty="0">
                <a:solidFill>
                  <a:srgbClr val="0000FF"/>
                </a:solidFill>
                <a:latin typeface="+mn-lt"/>
                <a:ea typeface="Times New Roman" panose="02020603050405020304" pitchFamily="18" charset="0"/>
              </a:rPr>
              <a:t>String</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argumentos</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for</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i</a:t>
            </a:r>
            <a:r>
              <a:rPr lang="en-US" sz="2400" dirty="0">
                <a:latin typeface="+mn-lt"/>
                <a:ea typeface="Times New Roman" panose="02020603050405020304" pitchFamily="18" charset="0"/>
              </a:rPr>
              <a:t> = 0; </a:t>
            </a:r>
            <a:r>
              <a:rPr lang="en-US" sz="2400" dirty="0" err="1">
                <a:latin typeface="+mn-lt"/>
                <a:ea typeface="Times New Roman" panose="02020603050405020304" pitchFamily="18" charset="0"/>
              </a:rPr>
              <a:t>i</a:t>
            </a:r>
            <a:r>
              <a:rPr lang="en-US" sz="2400" dirty="0">
                <a:latin typeface="+mn-lt"/>
                <a:ea typeface="Times New Roman" panose="02020603050405020304" pitchFamily="18" charset="0"/>
              </a:rPr>
              <a:t> &lt; 10; </a:t>
            </a:r>
            <a:r>
              <a:rPr lang="en-US" sz="2400" dirty="0" err="1">
                <a:latin typeface="+mn-lt"/>
                <a:ea typeface="Times New Roman" panose="02020603050405020304" pitchFamily="18" charset="0"/>
              </a:rPr>
              <a:t>i</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err="1">
                <a:solidFill>
                  <a:srgbClr val="0000FF"/>
                </a:solidFill>
                <a:latin typeface="+mn-lt"/>
                <a:ea typeface="Times New Roman" panose="02020603050405020304" pitchFamily="18" charset="0"/>
              </a:rPr>
              <a:t>System.out.println</a:t>
            </a:r>
            <a:r>
              <a:rPr lang="en-US" sz="2400" dirty="0">
                <a:latin typeface="+mn-lt"/>
                <a:ea typeface="Times New Roman" panose="02020603050405020304" pitchFamily="18" charset="0"/>
              </a:rPr>
              <a:t>("</a:t>
            </a:r>
            <a:r>
              <a:rPr lang="en-US" sz="2400" dirty="0" err="1">
                <a:latin typeface="+mn-lt"/>
                <a:ea typeface="Times New Roman" panose="02020603050405020304" pitchFamily="18" charset="0"/>
              </a:rPr>
              <a:t>Hola</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s-ES" sz="2400" dirty="0" smtClean="0">
                <a:latin typeface="+mn-lt"/>
                <a:ea typeface="Times New Roman" panose="02020603050405020304" pitchFamily="18" charset="0"/>
              </a:rPr>
              <a:t>}</a:t>
            </a:r>
          </a:p>
          <a:p>
            <a:pPr algn="just">
              <a:spcAft>
                <a:spcPts val="0"/>
              </a:spcAft>
            </a:pP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En este ejemplo se imprime 10 veces la palabra Hola, una debajo de la otra. Nótese que como existe una sola sentencia no es necesario colocar los paréntesis. De existir más de una se deben poner estos.</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380343491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D9C11-7CBF-493C-8A90-38EE85D9DD2D}" type="slidenum">
              <a:rPr lang="en-US" altLang="es-MX">
                <a:latin typeface="Arial Black" panose="020B0A04020102020204" pitchFamily="34" charset="0"/>
              </a:rPr>
              <a:pPr/>
              <a:t>2</a:t>
            </a:fld>
            <a:endParaRPr lang="en-US" altLang="es-MX">
              <a:latin typeface="Arial Black" panose="020B0A04020102020204" pitchFamily="34" charset="0"/>
            </a:endParaRPr>
          </a:p>
        </p:txBody>
      </p:sp>
      <p:sp>
        <p:nvSpPr>
          <p:cNvPr id="5123" name="Rectangle 2"/>
          <p:cNvSpPr>
            <a:spLocks noGrp="1" noChangeArrowheads="1"/>
          </p:cNvSpPr>
          <p:nvPr>
            <p:ph type="title"/>
          </p:nvPr>
        </p:nvSpPr>
        <p:spPr>
          <a:xfrm>
            <a:off x="0" y="457200"/>
            <a:ext cx="8458200" cy="685800"/>
          </a:xfrm>
        </p:spPr>
        <p:txBody>
          <a:bodyPr/>
          <a:lstStyle/>
          <a:p>
            <a:pPr algn="ctr" eaLnBrk="1" hangingPunct="1"/>
            <a:r>
              <a:rPr lang="en-US" altLang="es-MX" sz="3200" smtClean="0">
                <a:solidFill>
                  <a:srgbClr val="000000"/>
                </a:solidFill>
              </a:rPr>
              <a:t>SUMARIO</a:t>
            </a:r>
          </a:p>
        </p:txBody>
      </p:sp>
      <p:sp>
        <p:nvSpPr>
          <p:cNvPr id="5124" name="Rectangle 3"/>
          <p:cNvSpPr>
            <a:spLocks noGrp="1" noChangeArrowheads="1"/>
          </p:cNvSpPr>
          <p:nvPr>
            <p:ph type="body" idx="4294967295"/>
          </p:nvPr>
        </p:nvSpPr>
        <p:spPr>
          <a:xfrm>
            <a:off x="381000" y="1371600"/>
            <a:ext cx="8763000" cy="2971800"/>
          </a:xfrm>
        </p:spPr>
        <p:txBody>
          <a:bodyPr/>
          <a:lstStyle/>
          <a:p>
            <a:pPr eaLnBrk="1" hangingPunct="1"/>
            <a:r>
              <a:rPr lang="es-ES_tradnl" altLang="es-MX" sz="2800" b="1" dirty="0" smtClean="0"/>
              <a:t>2.1 </a:t>
            </a:r>
            <a:r>
              <a:rPr lang="es-ES_tradnl" altLang="es-MX" sz="2800" b="1" dirty="0" smtClean="0"/>
              <a:t>Estructuras alternativas</a:t>
            </a:r>
            <a:r>
              <a:rPr lang="es-ES_tradnl" altLang="es-MX" sz="2800" b="1" dirty="0" smtClean="0"/>
              <a:t>.</a:t>
            </a:r>
            <a:endParaRPr lang="es-ES_tradnl" altLang="es-MX" sz="2800" b="1" dirty="0" smtClean="0"/>
          </a:p>
          <a:p>
            <a:pPr lvl="1" eaLnBrk="1" hangingPunct="1"/>
            <a:r>
              <a:rPr lang="es-ES_tradnl" altLang="es-MX" sz="2400" b="1" dirty="0" smtClean="0"/>
              <a:t>Estructura </a:t>
            </a:r>
            <a:r>
              <a:rPr lang="es-ES_tradnl" altLang="es-MX" sz="2400" i="1" dirty="0" err="1" smtClean="0"/>
              <a:t>if-else</a:t>
            </a:r>
            <a:endParaRPr lang="es-ES_tradnl" altLang="es-MX" sz="2400" i="1" dirty="0"/>
          </a:p>
          <a:p>
            <a:pPr lvl="1" eaLnBrk="1" hangingPunct="1"/>
            <a:r>
              <a:rPr lang="en-US" sz="2400" b="1" dirty="0" err="1"/>
              <a:t>Estructura</a:t>
            </a:r>
            <a:r>
              <a:rPr lang="en-US" b="1" dirty="0"/>
              <a:t> </a:t>
            </a:r>
            <a:r>
              <a:rPr lang="en-US" i="1" dirty="0" smtClean="0"/>
              <a:t>switch</a:t>
            </a:r>
            <a:endParaRPr lang="es-ES_tradnl" altLang="es-MX" sz="2400" b="1" dirty="0" smtClean="0"/>
          </a:p>
          <a:p>
            <a:pPr eaLnBrk="1" hangingPunct="1"/>
            <a:r>
              <a:rPr lang="es-ES_tradnl" altLang="es-MX" sz="2800" b="1" dirty="0" smtClean="0"/>
              <a:t>2.2 Bucles.</a:t>
            </a:r>
            <a:endParaRPr lang="es-ES_tradnl" altLang="es-MX" sz="2800" b="1" dirty="0" smtClean="0"/>
          </a:p>
          <a:p>
            <a:pPr lvl="1" eaLnBrk="1" hangingPunct="1"/>
            <a:r>
              <a:rPr lang="es-ES_tradnl" altLang="es-MX" sz="2400" b="1" dirty="0" smtClean="0"/>
              <a:t>Bucle </a:t>
            </a:r>
            <a:r>
              <a:rPr lang="es-ES_tradnl" altLang="es-MX" sz="2400" i="1" dirty="0" err="1" smtClean="0"/>
              <a:t>for</a:t>
            </a:r>
            <a:endParaRPr lang="es-ES_tradnl" altLang="es-MX" sz="2400" i="1" dirty="0" smtClean="0"/>
          </a:p>
          <a:p>
            <a:pPr lvl="1" eaLnBrk="1" hangingPunct="1"/>
            <a:r>
              <a:rPr lang="es-ES_tradnl" altLang="es-MX" sz="2400" b="1" dirty="0" smtClean="0"/>
              <a:t>Bucle </a:t>
            </a:r>
            <a:r>
              <a:rPr lang="es-ES_tradnl" altLang="es-MX" sz="2400" i="1" dirty="0" smtClean="0"/>
              <a:t>do-</a:t>
            </a:r>
            <a:r>
              <a:rPr lang="es-ES_tradnl" altLang="es-MX" sz="2400" i="1" dirty="0" err="1" smtClean="0"/>
              <a:t>while</a:t>
            </a:r>
            <a:endParaRPr lang="es-ES_tradnl" altLang="es-MX" sz="2400" i="1" dirty="0" smtClean="0"/>
          </a:p>
          <a:p>
            <a:pPr lvl="1" eaLnBrk="1" hangingPunct="1"/>
            <a:r>
              <a:rPr lang="es-ES_tradnl" altLang="es-MX" sz="2400" b="1" dirty="0" smtClean="0"/>
              <a:t>Bucle </a:t>
            </a:r>
            <a:r>
              <a:rPr lang="es-ES_tradnl" altLang="es-MX" sz="2400" i="1" dirty="0" err="1" smtClean="0"/>
              <a:t>while</a:t>
            </a:r>
            <a:endParaRPr lang="es-ES_tradnl" altLang="es-MX" sz="2400" i="1" dirty="0"/>
          </a:p>
          <a:p>
            <a:pPr eaLnBrk="1" hangingPunct="1"/>
            <a:r>
              <a:rPr lang="es-ES_tradnl" altLang="es-MX" sz="2800" b="1" dirty="0" smtClean="0"/>
              <a:t>Saltos</a:t>
            </a:r>
          </a:p>
          <a:p>
            <a:pPr lvl="1" eaLnBrk="1" hangingPunct="1"/>
            <a:r>
              <a:rPr lang="es-ES_tradnl" altLang="es-MX" sz="2400" b="1" dirty="0" smtClean="0"/>
              <a:t>Instrucción </a:t>
            </a:r>
            <a:r>
              <a:rPr lang="es-ES_tradnl" altLang="es-MX" sz="2400" i="1" dirty="0" smtClean="0"/>
              <a:t>break</a:t>
            </a:r>
          </a:p>
          <a:p>
            <a:pPr lvl="1" eaLnBrk="1" hangingPunct="1"/>
            <a:r>
              <a:rPr lang="es-ES_tradnl" altLang="es-MX" sz="2400" b="1" dirty="0" smtClean="0"/>
              <a:t>Instrucción </a:t>
            </a:r>
            <a:r>
              <a:rPr lang="es-ES_tradnl" altLang="es-MX" sz="2400" i="1" dirty="0" err="1" smtClean="0"/>
              <a:t>continue</a:t>
            </a:r>
            <a:endParaRPr lang="es-ES_tradnl" altLang="es-MX" sz="2400" i="1" dirty="0" smtClean="0"/>
          </a:p>
          <a:p>
            <a:pPr lvl="1" eaLnBrk="1" hangingPunct="1"/>
            <a:endParaRPr lang="es-ES_tradnl" altLang="es-MX" sz="2400" b="1"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20</a:t>
            </a:fld>
            <a:endParaRPr lang="en-US" altLang="es-MX"/>
          </a:p>
        </p:txBody>
      </p:sp>
      <p:sp>
        <p:nvSpPr>
          <p:cNvPr id="7" name="Título 1"/>
          <p:cNvSpPr txBox="1">
            <a:spLocks/>
          </p:cNvSpPr>
          <p:nvPr/>
        </p:nvSpPr>
        <p:spPr bwMode="auto">
          <a:xfrm>
            <a:off x="427630" y="1592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427630" y="1028343"/>
            <a:ext cx="8411570" cy="5262979"/>
          </a:xfrm>
          <a:prstGeom prst="rect">
            <a:avLst/>
          </a:prstGeom>
        </p:spPr>
        <p:txBody>
          <a:bodyPr wrap="square">
            <a:spAutoFit/>
          </a:bodyPr>
          <a:lstStyle/>
          <a:p>
            <a:pPr algn="just">
              <a:spcAft>
                <a:spcPts val="0"/>
              </a:spcAft>
            </a:pPr>
            <a:r>
              <a:rPr lang="es-ES" sz="2800" b="1" dirty="0">
                <a:latin typeface="+mn-lt"/>
                <a:ea typeface="Times New Roman" panose="02020603050405020304" pitchFamily="18" charset="0"/>
              </a:rPr>
              <a:t>Bucle </a:t>
            </a:r>
            <a:r>
              <a:rPr lang="es-ES" sz="2800" b="1" dirty="0">
                <a:solidFill>
                  <a:srgbClr val="0000FF"/>
                </a:solidFill>
                <a:latin typeface="+mn-lt"/>
                <a:ea typeface="Times New Roman" panose="02020603050405020304" pitchFamily="18" charset="0"/>
              </a:rPr>
              <a:t>do</a:t>
            </a:r>
            <a:r>
              <a:rPr lang="es-ES" sz="2800" b="1" dirty="0">
                <a:latin typeface="+mn-lt"/>
                <a:ea typeface="Times New Roman" panose="02020603050405020304" pitchFamily="18" charset="0"/>
              </a:rPr>
              <a:t>-</a:t>
            </a:r>
            <a:r>
              <a:rPr lang="es-ES" sz="2800" b="1" dirty="0" err="1">
                <a:solidFill>
                  <a:srgbClr val="0000FF"/>
                </a:solidFill>
                <a:latin typeface="+mn-lt"/>
                <a:ea typeface="Times New Roman" panose="02020603050405020304" pitchFamily="18" charset="0"/>
              </a:rPr>
              <a:t>while</a:t>
            </a:r>
            <a:endParaRPr lang="es-MX" sz="2800" dirty="0">
              <a:latin typeface="+mn-lt"/>
              <a:ea typeface="Times New Roman" panose="02020603050405020304" pitchFamily="18" charset="0"/>
            </a:endParaRPr>
          </a:p>
          <a:p>
            <a:pPr marL="1828800" algn="just">
              <a:spcAft>
                <a:spcPts val="0"/>
              </a:spcAft>
            </a:pPr>
            <a:r>
              <a:rPr lang="es-ES" sz="2800" dirty="0">
                <a:solidFill>
                  <a:srgbClr val="0000FF"/>
                </a:solidFill>
                <a:latin typeface="+mn-lt"/>
                <a:ea typeface="Times New Roman" panose="02020603050405020304" pitchFamily="18" charset="0"/>
              </a:rPr>
              <a:t>do </a:t>
            </a:r>
            <a:r>
              <a:rPr lang="es-ES" sz="2800" dirty="0">
                <a:latin typeface="+mn-lt"/>
                <a:ea typeface="Times New Roman" panose="02020603050405020304" pitchFamily="18" charset="0"/>
              </a:rPr>
              <a:t>{</a:t>
            </a:r>
            <a:endParaRPr lang="es-MX" sz="2800" dirty="0">
              <a:latin typeface="+mn-lt"/>
              <a:ea typeface="Times New Roman" panose="02020603050405020304" pitchFamily="18" charset="0"/>
            </a:endParaRPr>
          </a:p>
          <a:p>
            <a:pPr marL="1828800" algn="just">
              <a:spcAft>
                <a:spcPts val="0"/>
              </a:spcAft>
            </a:pPr>
            <a:r>
              <a:rPr lang="es-ES" sz="2800" dirty="0">
                <a:latin typeface="+mn-lt"/>
                <a:ea typeface="Courier New" panose="02070309020205020404" pitchFamily="49" charset="0"/>
              </a:rPr>
              <a:t>     </a:t>
            </a:r>
            <a:r>
              <a:rPr lang="es-ES" sz="2800" dirty="0" smtClean="0">
                <a:latin typeface="+mn-lt"/>
                <a:ea typeface="Courier New" panose="02070309020205020404" pitchFamily="49" charset="0"/>
              </a:rPr>
              <a:t>	</a:t>
            </a:r>
            <a:r>
              <a:rPr lang="es-ES" sz="2800" dirty="0" smtClean="0">
                <a:latin typeface="+mn-lt"/>
                <a:ea typeface="Times New Roman" panose="02020603050405020304" pitchFamily="18" charset="0"/>
              </a:rPr>
              <a:t>bloque </a:t>
            </a:r>
            <a:r>
              <a:rPr lang="es-ES" sz="2800" dirty="0">
                <a:latin typeface="+mn-lt"/>
                <a:ea typeface="Times New Roman" panose="02020603050405020304" pitchFamily="18" charset="0"/>
              </a:rPr>
              <a:t>instrucciones</a:t>
            </a:r>
            <a:endParaRPr lang="es-MX" sz="2800" dirty="0">
              <a:latin typeface="+mn-lt"/>
              <a:ea typeface="Times New Roman" panose="02020603050405020304" pitchFamily="18" charset="0"/>
            </a:endParaRPr>
          </a:p>
          <a:p>
            <a:pPr marL="1828800" algn="just">
              <a:spcAft>
                <a:spcPts val="0"/>
              </a:spcAft>
            </a:pPr>
            <a:r>
              <a:rPr lang="es-ES" sz="2800" dirty="0">
                <a:latin typeface="+mn-lt"/>
                <a:ea typeface="Courier New" panose="02070309020205020404" pitchFamily="49" charset="0"/>
              </a:rPr>
              <a:t>   </a:t>
            </a:r>
            <a:r>
              <a:rPr lang="es-ES" sz="2800" dirty="0">
                <a:latin typeface="+mn-lt"/>
                <a:ea typeface="Times New Roman" panose="02020603050405020304" pitchFamily="18" charset="0"/>
              </a:rPr>
              <a:t>}</a:t>
            </a:r>
            <a:r>
              <a:rPr lang="es-ES" sz="2800" dirty="0" err="1">
                <a:solidFill>
                  <a:srgbClr val="0000FF"/>
                </a:solidFill>
                <a:latin typeface="+mn-lt"/>
                <a:ea typeface="Times New Roman" panose="02020603050405020304" pitchFamily="18" charset="0"/>
              </a:rPr>
              <a:t>while</a:t>
            </a:r>
            <a:r>
              <a:rPr lang="es-ES" sz="2800" dirty="0">
                <a:latin typeface="+mn-lt"/>
                <a:ea typeface="Times New Roman" panose="02020603050405020304" pitchFamily="18" charset="0"/>
              </a:rPr>
              <a:t> (Expresión);</a:t>
            </a:r>
            <a:endParaRPr lang="es-MX" sz="2800" dirty="0">
              <a:latin typeface="+mn-lt"/>
              <a:ea typeface="Times New Roman" panose="02020603050405020304" pitchFamily="18" charset="0"/>
            </a:endParaRPr>
          </a:p>
          <a:p>
            <a:pPr marL="1828800" algn="just">
              <a:spcAft>
                <a:spcPts val="0"/>
              </a:spcAft>
            </a:pPr>
            <a:r>
              <a:rPr lang="es-ES" sz="2800" dirty="0">
                <a:latin typeface="+mn-lt"/>
                <a:ea typeface="Times New Roman" panose="02020603050405020304" pitchFamily="18" charset="0"/>
              </a:rPr>
              <a:t> </a:t>
            </a:r>
            <a:endParaRPr lang="es-MX" sz="2800" dirty="0">
              <a:latin typeface="+mn-lt"/>
              <a:ea typeface="Times New Roman" panose="02020603050405020304" pitchFamily="18" charset="0"/>
            </a:endParaRPr>
          </a:p>
          <a:p>
            <a:pPr algn="just">
              <a:spcAft>
                <a:spcPts val="0"/>
              </a:spcAft>
            </a:pPr>
            <a:r>
              <a:rPr lang="es-ES" sz="2800" dirty="0">
                <a:latin typeface="+mn-lt"/>
                <a:ea typeface="Times New Roman" panose="02020603050405020304" pitchFamily="18" charset="0"/>
              </a:rPr>
              <a:t>En este tipo de bucle,  </a:t>
            </a:r>
            <a:r>
              <a:rPr lang="es-ES" sz="2800" dirty="0" smtClean="0">
                <a:latin typeface="+mn-lt"/>
                <a:ea typeface="Times New Roman" panose="02020603050405020304" pitchFamily="18" charset="0"/>
              </a:rPr>
              <a:t>el bloque </a:t>
            </a:r>
            <a:r>
              <a:rPr lang="es-ES" sz="2800" dirty="0">
                <a:latin typeface="+mn-lt"/>
                <a:ea typeface="Times New Roman" panose="02020603050405020304" pitchFamily="18" charset="0"/>
              </a:rPr>
              <a:t>instrucciones se ejecuta siempre una vez por lo menos, y ese bloque de instrucciones se ejecutará mientras Expresión se evalúe a </a:t>
            </a:r>
            <a:r>
              <a:rPr lang="es-ES" sz="2800" dirty="0">
                <a:solidFill>
                  <a:srgbClr val="0000FF"/>
                </a:solidFill>
                <a:latin typeface="+mn-lt"/>
                <a:ea typeface="Times New Roman" panose="02020603050405020304" pitchFamily="18" charset="0"/>
              </a:rPr>
              <a:t>true</a:t>
            </a:r>
            <a:r>
              <a:rPr lang="es-ES" sz="2800" dirty="0">
                <a:latin typeface="+mn-lt"/>
                <a:ea typeface="Times New Roman" panose="02020603050405020304" pitchFamily="18" charset="0"/>
              </a:rPr>
              <a:t>. Por lo tanto, entre las instrucciones que se repiten deberá existir alguna que, en algún momento, haga que la Expresión se evalúe a</a:t>
            </a:r>
            <a:r>
              <a:rPr lang="es-ES" sz="2800" dirty="0">
                <a:solidFill>
                  <a:srgbClr val="0000FF"/>
                </a:solidFill>
                <a:latin typeface="+mn-lt"/>
                <a:ea typeface="Times New Roman" panose="02020603050405020304" pitchFamily="18" charset="0"/>
              </a:rPr>
              <a:t> false</a:t>
            </a:r>
            <a:r>
              <a:rPr lang="es-ES" sz="2800" dirty="0">
                <a:latin typeface="+mn-lt"/>
                <a:ea typeface="Times New Roman" panose="02020603050405020304" pitchFamily="18" charset="0"/>
              </a:rPr>
              <a:t>, de lo contrario el bucle sería infinito.</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7681677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21</a:t>
            </a:fld>
            <a:endParaRPr lang="en-US" altLang="es-MX"/>
          </a:p>
        </p:txBody>
      </p:sp>
      <p:sp>
        <p:nvSpPr>
          <p:cNvPr id="6" name="Título 1"/>
          <p:cNvSpPr txBox="1">
            <a:spLocks/>
          </p:cNvSpPr>
          <p:nvPr/>
        </p:nvSpPr>
        <p:spPr bwMode="auto">
          <a:xfrm>
            <a:off x="433317"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433316" y="1166843"/>
            <a:ext cx="8405883" cy="5262979"/>
          </a:xfrm>
          <a:prstGeom prst="rect">
            <a:avLst/>
          </a:prstGeom>
        </p:spPr>
        <p:txBody>
          <a:bodyPr wrap="square">
            <a:spAutoFit/>
          </a:bodyPr>
          <a:lstStyle/>
          <a:p>
            <a:pPr algn="just">
              <a:spcAft>
                <a:spcPts val="0"/>
              </a:spcAft>
            </a:pPr>
            <a:r>
              <a:rPr lang="en-US" sz="2400" b="1" dirty="0" err="1">
                <a:latin typeface="+mn-lt"/>
                <a:ea typeface="Times New Roman" panose="02020603050405020304" pitchFamily="18" charset="0"/>
              </a:rPr>
              <a:t>Ejemplo</a:t>
            </a:r>
            <a:r>
              <a:rPr lang="en-US" sz="2400" b="1"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n-US" sz="2400" dirty="0">
                <a:solidFill>
                  <a:srgbClr val="0000FF"/>
                </a:solidFill>
                <a:latin typeface="+mn-lt"/>
                <a:ea typeface="Times New Roman" panose="02020603050405020304" pitchFamily="18" charset="0"/>
              </a:rPr>
              <a:t>class</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Hola</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public static void</a:t>
            </a:r>
            <a:r>
              <a:rPr lang="en-US" sz="2400" dirty="0">
                <a:latin typeface="+mn-lt"/>
                <a:ea typeface="Times New Roman" panose="02020603050405020304" pitchFamily="18" charset="0"/>
              </a:rPr>
              <a:t> main(</a:t>
            </a:r>
            <a:r>
              <a:rPr lang="en-US" sz="2400" dirty="0">
                <a:solidFill>
                  <a:srgbClr val="0000FF"/>
                </a:solidFill>
                <a:latin typeface="+mn-lt"/>
                <a:ea typeface="Times New Roman" panose="02020603050405020304" pitchFamily="18" charset="0"/>
              </a:rPr>
              <a:t>String</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argumentos</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Courier New" panose="02070309020205020404" pitchFamily="49" charset="0"/>
              </a:rPr>
              <a:t> </a:t>
            </a:r>
            <a:r>
              <a:rPr lang="en-US" sz="2400" dirty="0" err="1">
                <a:solidFill>
                  <a:srgbClr val="0000FF"/>
                </a:solidFill>
                <a:latin typeface="+mn-lt"/>
                <a:ea typeface="Times New Roman" panose="02020603050405020304" pitchFamily="18" charset="0"/>
              </a:rPr>
              <a:t>boolean</a:t>
            </a:r>
            <a:r>
              <a:rPr lang="en-US" sz="2400" dirty="0">
                <a:latin typeface="+mn-lt"/>
                <a:ea typeface="Times New Roman" panose="02020603050405020304" pitchFamily="18" charset="0"/>
              </a:rPr>
              <a:t> b = </a:t>
            </a:r>
            <a:r>
              <a:rPr lang="en-US" sz="2400" dirty="0">
                <a:solidFill>
                  <a:srgbClr val="0000FF"/>
                </a:solidFill>
                <a:latin typeface="+mn-lt"/>
                <a:ea typeface="Times New Roman" panose="02020603050405020304" pitchFamily="18" charset="0"/>
              </a:rPr>
              <a:t>false</a:t>
            </a:r>
            <a:r>
              <a:rPr lang="en-U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do</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err="1">
                <a:solidFill>
                  <a:srgbClr val="0000FF"/>
                </a:solidFill>
                <a:latin typeface="+mn-lt"/>
                <a:ea typeface="Times New Roman" panose="02020603050405020304" pitchFamily="18" charset="0"/>
              </a:rPr>
              <a:t>System.out.println</a:t>
            </a:r>
            <a:r>
              <a:rPr lang="en-US" sz="2400" dirty="0">
                <a:latin typeface="+mn-lt"/>
                <a:ea typeface="Times New Roman" panose="02020603050405020304" pitchFamily="18" charset="0"/>
              </a:rPr>
              <a:t>("</a:t>
            </a:r>
            <a:r>
              <a:rPr lang="en-US" sz="2400" dirty="0" err="1">
                <a:latin typeface="+mn-lt"/>
                <a:ea typeface="Times New Roman" panose="02020603050405020304" pitchFamily="18" charset="0"/>
              </a:rPr>
              <a:t>Hola</a:t>
            </a:r>
            <a:r>
              <a:rPr lang="en-US" sz="2400" dirty="0">
                <a:latin typeface="+mn-lt"/>
                <a:ea typeface="Times New Roman" panose="02020603050405020304" pitchFamily="18" charset="0"/>
              </a:rPr>
              <a:t>"); </a:t>
            </a:r>
            <a:endParaRPr lang="es-MX" sz="2400" dirty="0" smtClean="0">
              <a:latin typeface="+mn-lt"/>
              <a:ea typeface="Times New Roman" panose="02020603050405020304" pitchFamily="18" charset="0"/>
            </a:endParaRPr>
          </a:p>
          <a:p>
            <a:pPr algn="just">
              <a:spcAft>
                <a:spcPts val="0"/>
              </a:spcAft>
            </a:pPr>
            <a:r>
              <a:rPr lang="es-MX" sz="2400" dirty="0">
                <a:solidFill>
                  <a:srgbClr val="0000FF"/>
                </a:solidFill>
                <a:latin typeface="+mn-lt"/>
                <a:ea typeface="Times New Roman" panose="02020603050405020304" pitchFamily="18" charset="0"/>
              </a:rPr>
              <a:t>	</a:t>
            </a:r>
            <a:r>
              <a:rPr lang="es-MX" sz="2400" dirty="0" smtClean="0">
                <a:solidFill>
                  <a:srgbClr val="0000FF"/>
                </a:solidFill>
                <a:latin typeface="+mn-lt"/>
                <a:ea typeface="Times New Roman" panose="02020603050405020304" pitchFamily="18" charset="0"/>
              </a:rPr>
              <a:t>   </a:t>
            </a:r>
            <a:r>
              <a:rPr lang="es-ES" sz="2400" dirty="0" err="1" smtClean="0">
                <a:solidFill>
                  <a:srgbClr val="0000FF"/>
                </a:solidFill>
                <a:latin typeface="+mn-lt"/>
                <a:ea typeface="Times New Roman" panose="02020603050405020304" pitchFamily="18" charset="0"/>
              </a:rPr>
              <a:t>while</a:t>
            </a:r>
            <a:r>
              <a:rPr lang="es-ES" sz="2400" dirty="0" smtClean="0">
                <a:latin typeface="+mn-lt"/>
                <a:ea typeface="Times New Roman" panose="02020603050405020304" pitchFamily="18" charset="0"/>
              </a:rPr>
              <a:t>(b</a:t>
            </a: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Courier New" panose="02070309020205020404" pitchFamily="49" charset="0"/>
              </a:rPr>
              <a:t>      </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s-ES" sz="2400" dirty="0" smtClean="0">
                <a:latin typeface="+mn-lt"/>
                <a:ea typeface="Times New Roman" panose="02020603050405020304" pitchFamily="18" charset="0"/>
              </a:rPr>
              <a:t>}</a:t>
            </a:r>
          </a:p>
          <a:p>
            <a:pPr algn="just">
              <a:spcAft>
                <a:spcPts val="0"/>
              </a:spcAft>
            </a:pP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En este caso únicamente se muestra el término Hola una sola vez. Ya que el ciclo </a:t>
            </a:r>
            <a:r>
              <a:rPr lang="es-ES" sz="2400" dirty="0">
                <a:solidFill>
                  <a:srgbClr val="0000FF"/>
                </a:solidFill>
                <a:latin typeface="+mn-lt"/>
                <a:ea typeface="Times New Roman" panose="02020603050405020304" pitchFamily="18" charset="0"/>
              </a:rPr>
              <a:t>do</a:t>
            </a:r>
            <a:r>
              <a:rPr lang="es-ES" sz="2400" dirty="0">
                <a:latin typeface="+mn-lt"/>
                <a:ea typeface="Times New Roman" panose="02020603050405020304" pitchFamily="18" charset="0"/>
              </a:rPr>
              <a:t>-</a:t>
            </a:r>
            <a:r>
              <a:rPr lang="es-ES" sz="2400" dirty="0" err="1">
                <a:solidFill>
                  <a:srgbClr val="0000FF"/>
                </a:solidFill>
                <a:latin typeface="+mn-lt"/>
                <a:ea typeface="Times New Roman" panose="02020603050405020304" pitchFamily="18" charset="0"/>
              </a:rPr>
              <a:t>while</a:t>
            </a:r>
            <a:r>
              <a:rPr lang="es-ES" sz="2400" dirty="0">
                <a:latin typeface="+mn-lt"/>
                <a:ea typeface="Times New Roman" panose="02020603050405020304" pitchFamily="18" charset="0"/>
              </a:rPr>
              <a:t> aunque no se cumpla la condición, siempre se ejecuta la sentencia una vez por lo menos.</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17097746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22</a:t>
            </a:fld>
            <a:endParaRPr lang="en-US" altLang="es-MX"/>
          </a:p>
        </p:txBody>
      </p:sp>
      <p:sp>
        <p:nvSpPr>
          <p:cNvPr id="6" name="Título 1"/>
          <p:cNvSpPr txBox="1">
            <a:spLocks/>
          </p:cNvSpPr>
          <p:nvPr/>
        </p:nvSpPr>
        <p:spPr bwMode="auto">
          <a:xfrm>
            <a:off x="433317"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
        <p:nvSpPr>
          <p:cNvPr id="2" name="Rectángulo 1"/>
          <p:cNvSpPr/>
          <p:nvPr/>
        </p:nvSpPr>
        <p:spPr>
          <a:xfrm>
            <a:off x="433317" y="1166843"/>
            <a:ext cx="8329683" cy="5632311"/>
          </a:xfrm>
          <a:prstGeom prst="rect">
            <a:avLst/>
          </a:prstGeom>
        </p:spPr>
        <p:txBody>
          <a:bodyPr wrap="square">
            <a:spAutoFit/>
          </a:bodyPr>
          <a:lstStyle/>
          <a:p>
            <a:pPr algn="just">
              <a:spcAft>
                <a:spcPts val="0"/>
              </a:spcAft>
            </a:pPr>
            <a:r>
              <a:rPr lang="es-ES" sz="2400" b="1" dirty="0">
                <a:latin typeface="+mn-lt"/>
                <a:ea typeface="Times New Roman" panose="02020603050405020304" pitchFamily="18" charset="0"/>
              </a:rPr>
              <a:t>Bucle </a:t>
            </a:r>
            <a:r>
              <a:rPr lang="es-ES" sz="2400" b="1" dirty="0" err="1">
                <a:solidFill>
                  <a:srgbClr val="0000FF"/>
                </a:solidFill>
                <a:latin typeface="+mn-lt"/>
                <a:ea typeface="Times New Roman" panose="02020603050405020304" pitchFamily="18" charset="0"/>
              </a:rPr>
              <a:t>while</a:t>
            </a:r>
            <a:endParaRPr lang="es-MX" sz="2400" dirty="0">
              <a:latin typeface="+mn-lt"/>
              <a:ea typeface="Times New Roman" panose="02020603050405020304" pitchFamily="18" charset="0"/>
            </a:endParaRPr>
          </a:p>
          <a:p>
            <a:pPr marL="1828800" algn="just">
              <a:spcAft>
                <a:spcPts val="0"/>
              </a:spcAft>
            </a:pPr>
            <a:r>
              <a:rPr lang="es-ES" sz="2400" dirty="0" smtClean="0">
                <a:solidFill>
                  <a:srgbClr val="0000FF"/>
                </a:solidFill>
                <a:latin typeface="+mn-lt"/>
                <a:ea typeface="Times New Roman" panose="02020603050405020304" pitchFamily="18" charset="0"/>
              </a:rPr>
              <a:t>     </a:t>
            </a:r>
            <a:r>
              <a:rPr lang="es-ES" sz="2400" dirty="0" err="1" smtClean="0">
                <a:solidFill>
                  <a:srgbClr val="0000FF"/>
                </a:solidFill>
                <a:latin typeface="+mn-lt"/>
                <a:ea typeface="Times New Roman" panose="02020603050405020304" pitchFamily="18" charset="0"/>
              </a:rPr>
              <a:t>while</a:t>
            </a:r>
            <a:r>
              <a:rPr lang="es-ES" sz="2400" dirty="0" smtClean="0">
                <a:latin typeface="+mn-lt"/>
                <a:ea typeface="Times New Roman" panose="02020603050405020304" pitchFamily="18" charset="0"/>
              </a:rPr>
              <a:t> </a:t>
            </a:r>
            <a:r>
              <a:rPr lang="es-ES" sz="2400" dirty="0">
                <a:latin typeface="+mn-lt"/>
                <a:ea typeface="Times New Roman" panose="02020603050405020304" pitchFamily="18" charset="0"/>
              </a:rPr>
              <a:t>(Expresión</a:t>
            </a:r>
            <a:r>
              <a:rPr lang="es-ES" sz="2400" dirty="0" smtClean="0">
                <a:latin typeface="+mn-lt"/>
                <a:ea typeface="Times New Roman" panose="02020603050405020304" pitchFamily="18" charset="0"/>
              </a:rPr>
              <a:t>)</a:t>
            </a:r>
          </a:p>
          <a:p>
            <a:pPr marL="1828800" algn="just">
              <a:spcAft>
                <a:spcPts val="0"/>
              </a:spcAft>
            </a:pPr>
            <a:r>
              <a:rPr lang="es-ES" sz="2400" dirty="0" smtClean="0">
                <a:latin typeface="+mn-lt"/>
                <a:ea typeface="Times New Roman" panose="02020603050405020304" pitchFamily="18" charset="0"/>
              </a:rPr>
              <a:t>     {</a:t>
            </a:r>
            <a:endParaRPr lang="es-MX" sz="2400" dirty="0">
              <a:latin typeface="+mn-lt"/>
              <a:ea typeface="Times New Roman" panose="02020603050405020304" pitchFamily="18" charset="0"/>
            </a:endParaRPr>
          </a:p>
          <a:p>
            <a:pPr marL="1828800" indent="457200" algn="just">
              <a:spcAft>
                <a:spcPts val="0"/>
              </a:spcAft>
            </a:pPr>
            <a:r>
              <a:rPr lang="es-ES" sz="2400" dirty="0" smtClean="0">
                <a:latin typeface="+mn-lt"/>
                <a:ea typeface="Times New Roman" panose="02020603050405020304" pitchFamily="18" charset="0"/>
              </a:rPr>
              <a:t>        bloque instrucciones</a:t>
            </a:r>
          </a:p>
          <a:p>
            <a:pPr marL="1828800" indent="457200" algn="just">
              <a:spcAft>
                <a:spcPts val="0"/>
              </a:spcAft>
            </a:pPr>
            <a:r>
              <a:rPr lang="es-ES" sz="2400" dirty="0" smtClean="0">
                <a:latin typeface="+mn-lt"/>
                <a:ea typeface="Times New Roman" panose="02020603050405020304" pitchFamily="18" charset="0"/>
              </a:rPr>
              <a:t>}</a:t>
            </a:r>
            <a:endParaRPr lang="es-MX" sz="2400" dirty="0">
              <a:latin typeface="+mn-lt"/>
              <a:ea typeface="Times New Roman" panose="02020603050405020304" pitchFamily="18" charset="0"/>
            </a:endParaRPr>
          </a:p>
          <a:p>
            <a:pPr marL="1828800" indent="457200" algn="just">
              <a:spcAft>
                <a:spcPts val="0"/>
              </a:spcAft>
            </a:pPr>
            <a:r>
              <a:rPr lang="es-ES" sz="2400" dirty="0">
                <a:latin typeface="+mn-lt"/>
                <a:ea typeface="Times New Roman" panose="02020603050405020304" pitchFamily="18" charset="0"/>
              </a:rPr>
              <a:t> </a:t>
            </a:r>
            <a:endParaRPr lang="es-ES" sz="2400" dirty="0" smtClean="0">
              <a:latin typeface="+mn-lt"/>
              <a:ea typeface="Times New Roman" panose="02020603050405020304" pitchFamily="18" charset="0"/>
            </a:endParaRPr>
          </a:p>
          <a:p>
            <a:pPr marL="1828800" indent="457200" algn="just">
              <a:spcAft>
                <a:spcPts val="0"/>
              </a:spcAft>
            </a:pP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Al igual que en el bucle </a:t>
            </a:r>
            <a:r>
              <a:rPr lang="es-ES" sz="2400" dirty="0">
                <a:solidFill>
                  <a:srgbClr val="0000FF"/>
                </a:solidFill>
                <a:latin typeface="+mn-lt"/>
                <a:ea typeface="Times New Roman" panose="02020603050405020304" pitchFamily="18" charset="0"/>
              </a:rPr>
              <a:t>do</a:t>
            </a:r>
            <a:r>
              <a:rPr lang="es-ES" sz="2400" dirty="0">
                <a:latin typeface="+mn-lt"/>
                <a:ea typeface="Times New Roman" panose="02020603050405020304" pitchFamily="18" charset="0"/>
              </a:rPr>
              <a:t>-</a:t>
            </a:r>
            <a:r>
              <a:rPr lang="es-ES" sz="2400" dirty="0" err="1">
                <a:solidFill>
                  <a:srgbClr val="0000FF"/>
                </a:solidFill>
                <a:latin typeface="+mn-lt"/>
                <a:ea typeface="Times New Roman" panose="02020603050405020304" pitchFamily="18" charset="0"/>
              </a:rPr>
              <a:t>while</a:t>
            </a:r>
            <a:r>
              <a:rPr lang="es-ES" sz="2400" dirty="0">
                <a:latin typeface="+mn-lt"/>
                <a:ea typeface="Times New Roman" panose="02020603050405020304" pitchFamily="18" charset="0"/>
              </a:rPr>
              <a:t>, el bloque de instrucciones se ejecuta mientras se cumple una condición (mientras  Expresión se evalúe a </a:t>
            </a:r>
            <a:r>
              <a:rPr lang="es-ES" sz="2400" dirty="0">
                <a:solidFill>
                  <a:srgbClr val="0000FF"/>
                </a:solidFill>
                <a:latin typeface="+mn-lt"/>
                <a:ea typeface="Times New Roman" panose="02020603050405020304" pitchFamily="18" charset="0"/>
              </a:rPr>
              <a:t>true</a:t>
            </a:r>
            <a:r>
              <a:rPr lang="es-ES" sz="2400" dirty="0">
                <a:latin typeface="+mn-lt"/>
                <a:ea typeface="Times New Roman" panose="02020603050405020304" pitchFamily="18" charset="0"/>
              </a:rPr>
              <a:t>), pero en este caso, la condición se comprueba ANTES de empezar a ejecutar por primera vez el bucle, por lo que si Expresión se evalúa a</a:t>
            </a:r>
            <a:r>
              <a:rPr lang="es-ES" sz="2400" dirty="0">
                <a:solidFill>
                  <a:srgbClr val="0000FF"/>
                </a:solidFill>
                <a:latin typeface="+mn-lt"/>
                <a:ea typeface="Times New Roman" panose="02020603050405020304" pitchFamily="18" charset="0"/>
              </a:rPr>
              <a:t> false </a:t>
            </a:r>
            <a:r>
              <a:rPr lang="es-ES" sz="2400" dirty="0">
                <a:latin typeface="+mn-lt"/>
                <a:ea typeface="Times New Roman" panose="02020603050405020304" pitchFamily="18" charset="0"/>
              </a:rPr>
              <a:t>en la primera iteración, entonces el bloque de instrucciones no se ejecutará ninguna vez.</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28339772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23</a:t>
            </a:fld>
            <a:endParaRPr lang="en-US" altLang="es-MX"/>
          </a:p>
        </p:txBody>
      </p:sp>
      <p:sp>
        <p:nvSpPr>
          <p:cNvPr id="6" name="Rectángulo 5"/>
          <p:cNvSpPr/>
          <p:nvPr/>
        </p:nvSpPr>
        <p:spPr>
          <a:xfrm>
            <a:off x="304801" y="1073289"/>
            <a:ext cx="8686800" cy="5632311"/>
          </a:xfrm>
          <a:prstGeom prst="rect">
            <a:avLst/>
          </a:prstGeom>
        </p:spPr>
        <p:txBody>
          <a:bodyPr wrap="square">
            <a:spAutoFit/>
          </a:bodyPr>
          <a:lstStyle/>
          <a:p>
            <a:pPr algn="just">
              <a:spcAft>
                <a:spcPts val="0"/>
              </a:spcAft>
            </a:pPr>
            <a:r>
              <a:rPr lang="en-US" sz="2400" b="1" dirty="0" err="1">
                <a:latin typeface="+mn-lt"/>
                <a:ea typeface="Times New Roman" panose="02020603050405020304" pitchFamily="18" charset="0"/>
              </a:rPr>
              <a:t>Ejemplo</a:t>
            </a:r>
            <a:r>
              <a:rPr lang="en-US" sz="2400" b="1"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n-US" sz="2400" dirty="0">
                <a:solidFill>
                  <a:srgbClr val="0000FF"/>
                </a:solidFill>
                <a:latin typeface="+mn-lt"/>
                <a:ea typeface="Times New Roman" panose="02020603050405020304" pitchFamily="18" charset="0"/>
              </a:rPr>
              <a:t>class</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Hola</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Times New Roman" panose="02020603050405020304" pitchFamily="18" charset="0"/>
              </a:rPr>
              <a:t>public static void</a:t>
            </a:r>
            <a:r>
              <a:rPr lang="en-US" sz="2400" dirty="0">
                <a:latin typeface="+mn-lt"/>
                <a:ea typeface="Times New Roman" panose="02020603050405020304" pitchFamily="18" charset="0"/>
              </a:rPr>
              <a:t> main(</a:t>
            </a:r>
            <a:r>
              <a:rPr lang="en-US" sz="2400" dirty="0">
                <a:solidFill>
                  <a:srgbClr val="0000FF"/>
                </a:solidFill>
                <a:latin typeface="+mn-lt"/>
                <a:ea typeface="Times New Roman" panose="02020603050405020304" pitchFamily="18" charset="0"/>
              </a:rPr>
              <a:t>String</a:t>
            </a:r>
            <a:r>
              <a:rPr lang="en-US" sz="2400" dirty="0">
                <a:latin typeface="+mn-lt"/>
                <a:ea typeface="Times New Roman" panose="02020603050405020304" pitchFamily="18" charset="0"/>
              </a:rPr>
              <a:t> </a:t>
            </a:r>
            <a:r>
              <a:rPr lang="en-US" sz="2400" dirty="0" err="1">
                <a:latin typeface="+mn-lt"/>
                <a:ea typeface="Times New Roman" panose="02020603050405020304" pitchFamily="18" charset="0"/>
              </a:rPr>
              <a:t>argumentos</a:t>
            </a:r>
            <a:r>
              <a:rPr lang="en-U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a:solidFill>
                  <a:srgbClr val="0000FF"/>
                </a:solidFill>
                <a:latin typeface="+mn-lt"/>
                <a:ea typeface="Courier New" panose="02070309020205020404" pitchFamily="49" charset="0"/>
              </a:rPr>
              <a:t> </a:t>
            </a:r>
            <a:r>
              <a:rPr lang="en-US" sz="2400" dirty="0" err="1">
                <a:solidFill>
                  <a:srgbClr val="0000FF"/>
                </a:solidFill>
                <a:latin typeface="+mn-lt"/>
                <a:ea typeface="Times New Roman" panose="02020603050405020304" pitchFamily="18" charset="0"/>
              </a:rPr>
              <a:t>boolean</a:t>
            </a:r>
            <a:r>
              <a:rPr lang="en-US" sz="2400" dirty="0">
                <a:latin typeface="+mn-lt"/>
                <a:ea typeface="Times New Roman" panose="02020603050405020304" pitchFamily="18" charset="0"/>
              </a:rPr>
              <a:t> b = </a:t>
            </a:r>
            <a:r>
              <a:rPr lang="en-US" sz="2400" dirty="0">
                <a:solidFill>
                  <a:srgbClr val="0000FF"/>
                </a:solidFill>
                <a:latin typeface="+mn-lt"/>
                <a:ea typeface="Times New Roman" panose="02020603050405020304" pitchFamily="18" charset="0"/>
              </a:rPr>
              <a:t>false</a:t>
            </a:r>
            <a:r>
              <a:rPr lang="en-U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marL="914400" indent="457200" algn="just">
              <a:spcAft>
                <a:spcPts val="0"/>
              </a:spcAft>
            </a:pPr>
            <a:r>
              <a:rPr lang="en-US" sz="2400" dirty="0">
                <a:solidFill>
                  <a:srgbClr val="0000FF"/>
                </a:solidFill>
                <a:latin typeface="+mn-lt"/>
                <a:ea typeface="Times New Roman" panose="02020603050405020304" pitchFamily="18" charset="0"/>
              </a:rPr>
              <a:t>while</a:t>
            </a:r>
            <a:r>
              <a:rPr lang="en-US" sz="2400" dirty="0">
                <a:latin typeface="+mn-lt"/>
                <a:ea typeface="Times New Roman" panose="02020603050405020304" pitchFamily="18" charset="0"/>
              </a:rPr>
              <a:t>(b</a:t>
            </a:r>
            <a:r>
              <a:rPr lang="en-US" sz="2400" dirty="0" smtClean="0">
                <a:latin typeface="+mn-lt"/>
                <a:ea typeface="Times New Roman" panose="02020603050405020304" pitchFamily="18" charset="0"/>
              </a:rPr>
              <a:t>) {        </a:t>
            </a:r>
            <a:endParaRPr lang="es-MX" sz="2400" dirty="0">
              <a:latin typeface="+mn-lt"/>
              <a:ea typeface="Times New Roman" panose="02020603050405020304" pitchFamily="18" charset="0"/>
            </a:endParaRPr>
          </a:p>
          <a:p>
            <a:pPr algn="just">
              <a:spcAft>
                <a:spcPts val="0"/>
              </a:spcAft>
            </a:pPr>
            <a:r>
              <a:rPr lang="en-US" sz="2400" dirty="0">
                <a:latin typeface="+mn-lt"/>
                <a:ea typeface="Courier New" panose="02070309020205020404" pitchFamily="49" charset="0"/>
              </a:rPr>
              <a:t>                </a:t>
            </a:r>
            <a:r>
              <a:rPr lang="en-US" sz="2400" dirty="0" smtClean="0">
                <a:latin typeface="+mn-lt"/>
                <a:ea typeface="Courier New" panose="02070309020205020404" pitchFamily="49" charset="0"/>
              </a:rPr>
              <a:t>       </a:t>
            </a:r>
            <a:r>
              <a:rPr lang="es-ES" sz="2400" dirty="0" err="1">
                <a:solidFill>
                  <a:srgbClr val="0000FF"/>
                </a:solidFill>
                <a:latin typeface="+mn-lt"/>
                <a:ea typeface="Times New Roman" panose="02020603050405020304" pitchFamily="18" charset="0"/>
              </a:rPr>
              <a:t>System.out.println</a:t>
            </a:r>
            <a:r>
              <a:rPr lang="es-ES" sz="2400" dirty="0">
                <a:latin typeface="+mn-lt"/>
                <a:ea typeface="Times New Roman" panose="02020603050405020304" pitchFamily="18" charset="0"/>
              </a:rPr>
              <a:t>("Hola"); </a:t>
            </a:r>
            <a:endParaRPr lang="es-ES" sz="2400" dirty="0" smtClean="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r>
              <a:rPr lang="es-ES" sz="2400" dirty="0" smtClean="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Courier New" panose="02070309020205020404" pitchFamily="49" charset="0"/>
              </a:rPr>
              <a:t>      </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algn="just">
              <a:spcAft>
                <a:spcPts val="0"/>
              </a:spcAft>
            </a:pPr>
            <a:r>
              <a:rPr lang="es-ES" sz="2400" b="1"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En este ejemplo, no se imprime el término</a:t>
            </a:r>
            <a:r>
              <a:rPr lang="es-ES" sz="2400" b="1" dirty="0">
                <a:latin typeface="+mn-lt"/>
                <a:ea typeface="Times New Roman" panose="02020603050405020304" pitchFamily="18" charset="0"/>
              </a:rPr>
              <a:t> </a:t>
            </a:r>
            <a:r>
              <a:rPr lang="es-ES" sz="2400" dirty="0">
                <a:latin typeface="+mn-lt"/>
                <a:ea typeface="Times New Roman" panose="02020603050405020304" pitchFamily="18" charset="0"/>
              </a:rPr>
              <a:t>Hola porque no se cumple la </a:t>
            </a:r>
            <a:r>
              <a:rPr lang="es-ES" sz="2400" dirty="0" smtClean="0">
                <a:latin typeface="+mn-lt"/>
                <a:ea typeface="Times New Roman" panose="02020603050405020304" pitchFamily="18" charset="0"/>
              </a:rPr>
              <a:t>condición. Como </a:t>
            </a:r>
            <a:r>
              <a:rPr lang="es-ES" sz="2400" dirty="0">
                <a:latin typeface="+mn-lt"/>
                <a:ea typeface="Times New Roman" panose="02020603050405020304" pitchFamily="18" charset="0"/>
              </a:rPr>
              <a:t>puede comprobarse, las tres construcciones de bucle (</a:t>
            </a:r>
            <a:r>
              <a:rPr lang="es-ES" sz="2400" dirty="0" err="1">
                <a:solidFill>
                  <a:srgbClr val="0000FF"/>
                </a:solidFill>
                <a:latin typeface="+mn-lt"/>
                <a:ea typeface="Times New Roman" panose="02020603050405020304" pitchFamily="18" charset="0"/>
              </a:rPr>
              <a:t>for</a:t>
            </a:r>
            <a:r>
              <a:rPr lang="es-ES" sz="2400" dirty="0">
                <a:latin typeface="+mn-lt"/>
                <a:ea typeface="Times New Roman" panose="02020603050405020304" pitchFamily="18" charset="0"/>
              </a:rPr>
              <a:t>,  </a:t>
            </a:r>
            <a:r>
              <a:rPr lang="es-ES" sz="2400" dirty="0">
                <a:solidFill>
                  <a:srgbClr val="0000FF"/>
                </a:solidFill>
                <a:latin typeface="+mn-lt"/>
                <a:ea typeface="Times New Roman" panose="02020603050405020304" pitchFamily="18" charset="0"/>
              </a:rPr>
              <a:t>do</a:t>
            </a:r>
            <a:r>
              <a:rPr lang="es-ES" sz="2400" dirty="0">
                <a:latin typeface="+mn-lt"/>
                <a:ea typeface="Times New Roman" panose="02020603050405020304" pitchFamily="18" charset="0"/>
              </a:rPr>
              <a:t>-</a:t>
            </a:r>
            <a:r>
              <a:rPr lang="es-ES" sz="2400" dirty="0" err="1">
                <a:solidFill>
                  <a:srgbClr val="0000FF"/>
                </a:solidFill>
                <a:latin typeface="+mn-lt"/>
                <a:ea typeface="Times New Roman" panose="02020603050405020304" pitchFamily="18" charset="0"/>
              </a:rPr>
              <a:t>while</a:t>
            </a:r>
            <a:r>
              <a:rPr lang="es-ES" sz="2400" dirty="0">
                <a:latin typeface="+mn-lt"/>
                <a:ea typeface="Times New Roman" panose="02020603050405020304" pitchFamily="18" charset="0"/>
              </a:rPr>
              <a:t> y </a:t>
            </a:r>
            <a:r>
              <a:rPr lang="es-ES" sz="2400" dirty="0" err="1">
                <a:solidFill>
                  <a:srgbClr val="0000FF"/>
                </a:solidFill>
                <a:latin typeface="+mn-lt"/>
                <a:ea typeface="Times New Roman" panose="02020603050405020304" pitchFamily="18" charset="0"/>
              </a:rPr>
              <a:t>while</a:t>
            </a:r>
            <a:r>
              <a:rPr lang="es-ES" sz="2400" dirty="0">
                <a:latin typeface="+mn-lt"/>
                <a:ea typeface="Times New Roman" panose="02020603050405020304" pitchFamily="18" charset="0"/>
              </a:rPr>
              <a:t>) pueden utilizarse indistintamente realizando unas pequeñas variaciones en el programa.</a:t>
            </a:r>
            <a:endParaRPr lang="es-MX" sz="2400" dirty="0">
              <a:latin typeface="+mn-lt"/>
            </a:endParaRPr>
          </a:p>
        </p:txBody>
      </p:sp>
      <p:sp>
        <p:nvSpPr>
          <p:cNvPr id="7" name="Título 1"/>
          <p:cNvSpPr txBox="1">
            <a:spLocks/>
          </p:cNvSpPr>
          <p:nvPr/>
        </p:nvSpPr>
        <p:spPr bwMode="auto">
          <a:xfrm>
            <a:off x="433317"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2.2 </a:t>
            </a:r>
            <a:r>
              <a:rPr lang="es-ES_tradnl" altLang="es-MX" b="1" kern="0" dirty="0"/>
              <a:t>Bucles</a:t>
            </a:r>
            <a:endParaRPr lang="es-MX" kern="0" dirty="0"/>
          </a:p>
        </p:txBody>
      </p:sp>
    </p:spTree>
    <p:extLst>
      <p:ext uri="{BB962C8B-B14F-4D97-AF65-F5344CB8AC3E}">
        <p14:creationId xmlns:p14="http://schemas.microsoft.com/office/powerpoint/2010/main" val="627299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24</a:t>
            </a:fld>
            <a:endParaRPr lang="en-US" altLang="es-MX"/>
          </a:p>
        </p:txBody>
      </p:sp>
      <p:sp>
        <p:nvSpPr>
          <p:cNvPr id="6" name="Título 1"/>
          <p:cNvSpPr txBox="1">
            <a:spLocks/>
          </p:cNvSpPr>
          <p:nvPr/>
        </p:nvSpPr>
        <p:spPr bwMode="auto">
          <a:xfrm>
            <a:off x="433317"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2.3 </a:t>
            </a:r>
            <a:r>
              <a:rPr lang="es-MX" b="1" dirty="0" smtClean="0">
                <a:solidFill>
                  <a:srgbClr val="000000"/>
                </a:solidFill>
              </a:rPr>
              <a:t>Saltos</a:t>
            </a:r>
            <a:endParaRPr lang="es-MX" kern="0" dirty="0"/>
          </a:p>
        </p:txBody>
      </p:sp>
      <p:sp>
        <p:nvSpPr>
          <p:cNvPr id="2" name="Rectángulo 1"/>
          <p:cNvSpPr/>
          <p:nvPr/>
        </p:nvSpPr>
        <p:spPr>
          <a:xfrm>
            <a:off x="433317" y="1219200"/>
            <a:ext cx="8482083" cy="4832092"/>
          </a:xfrm>
          <a:prstGeom prst="rect">
            <a:avLst/>
          </a:prstGeom>
        </p:spPr>
        <p:txBody>
          <a:bodyPr wrap="square">
            <a:spAutoFit/>
          </a:bodyPr>
          <a:lstStyle/>
          <a:p>
            <a:pPr algn="just">
              <a:spcAft>
                <a:spcPts val="0"/>
              </a:spcAft>
            </a:pPr>
            <a:r>
              <a:rPr lang="es-ES" sz="2800" dirty="0">
                <a:latin typeface="+mn-lt"/>
                <a:ea typeface="Times New Roman" panose="02020603050405020304" pitchFamily="18" charset="0"/>
              </a:rPr>
              <a:t>En Java existen dos formas de realizar un salto incondicional en el flujo “normal” de un programa. A saber, las instrucciones </a:t>
            </a:r>
            <a:r>
              <a:rPr lang="es-ES" sz="2800" dirty="0">
                <a:solidFill>
                  <a:srgbClr val="0000FF"/>
                </a:solidFill>
                <a:latin typeface="+mn-lt"/>
                <a:ea typeface="Times New Roman" panose="02020603050405020304" pitchFamily="18" charset="0"/>
              </a:rPr>
              <a:t>break</a:t>
            </a:r>
            <a:r>
              <a:rPr lang="es-ES" sz="2800" dirty="0">
                <a:latin typeface="+mn-lt"/>
                <a:ea typeface="Times New Roman" panose="02020603050405020304" pitchFamily="18" charset="0"/>
              </a:rPr>
              <a:t> y </a:t>
            </a:r>
            <a:r>
              <a:rPr lang="es-ES" sz="2800" dirty="0" err="1">
                <a:solidFill>
                  <a:srgbClr val="0000FF"/>
                </a:solidFill>
                <a:latin typeface="+mn-lt"/>
                <a:ea typeface="Times New Roman" panose="02020603050405020304" pitchFamily="18" charset="0"/>
              </a:rPr>
              <a:t>continue</a:t>
            </a:r>
            <a:r>
              <a:rPr lang="es-ES" sz="2800" dirty="0">
                <a:latin typeface="+mn-lt"/>
                <a:ea typeface="Times New Roman" panose="02020603050405020304" pitchFamily="18" charset="0"/>
              </a:rPr>
              <a:t>.</a:t>
            </a:r>
            <a:endParaRPr lang="es-MX" sz="2800" dirty="0">
              <a:latin typeface="+mn-lt"/>
              <a:ea typeface="Times New Roman" panose="02020603050405020304" pitchFamily="18" charset="0"/>
            </a:endParaRPr>
          </a:p>
          <a:p>
            <a:pPr algn="just">
              <a:spcAft>
                <a:spcPts val="0"/>
              </a:spcAft>
            </a:pPr>
            <a:r>
              <a:rPr lang="es-ES" sz="2800" dirty="0">
                <a:latin typeface="+mn-lt"/>
                <a:ea typeface="Times New Roman" panose="02020603050405020304" pitchFamily="18" charset="0"/>
              </a:rPr>
              <a:t> </a:t>
            </a:r>
            <a:endParaRPr lang="es-MX" sz="2800" dirty="0">
              <a:latin typeface="+mn-lt"/>
              <a:ea typeface="Times New Roman" panose="02020603050405020304" pitchFamily="18" charset="0"/>
            </a:endParaRPr>
          </a:p>
          <a:p>
            <a:pPr algn="just">
              <a:spcAft>
                <a:spcPts val="0"/>
              </a:spcAft>
            </a:pPr>
            <a:r>
              <a:rPr lang="es-ES" sz="2800" b="1" dirty="0" smtClean="0">
                <a:latin typeface="+mn-lt"/>
                <a:ea typeface="Times New Roman" panose="02020603050405020304" pitchFamily="18" charset="0"/>
              </a:rPr>
              <a:t>Instrucción </a:t>
            </a:r>
            <a:r>
              <a:rPr lang="es-ES" sz="2800" b="1" dirty="0">
                <a:solidFill>
                  <a:srgbClr val="0000FF"/>
                </a:solidFill>
                <a:latin typeface="+mn-lt"/>
                <a:ea typeface="Times New Roman" panose="02020603050405020304" pitchFamily="18" charset="0"/>
              </a:rPr>
              <a:t>break</a:t>
            </a:r>
            <a:endParaRPr lang="es-MX" sz="2800" dirty="0">
              <a:latin typeface="+mn-lt"/>
              <a:ea typeface="Times New Roman" panose="02020603050405020304" pitchFamily="18" charset="0"/>
            </a:endParaRPr>
          </a:p>
          <a:p>
            <a:pPr algn="just">
              <a:spcAft>
                <a:spcPts val="0"/>
              </a:spcAft>
            </a:pPr>
            <a:r>
              <a:rPr lang="es-ES" sz="2800" dirty="0">
                <a:latin typeface="+mn-lt"/>
                <a:ea typeface="Times New Roman" panose="02020603050405020304" pitchFamily="18" charset="0"/>
              </a:rPr>
              <a:t>La instrucción </a:t>
            </a:r>
            <a:r>
              <a:rPr lang="es-ES" sz="2800" dirty="0">
                <a:solidFill>
                  <a:srgbClr val="0000FF"/>
                </a:solidFill>
                <a:latin typeface="+mn-lt"/>
                <a:ea typeface="Times New Roman" panose="02020603050405020304" pitchFamily="18" charset="0"/>
              </a:rPr>
              <a:t>break</a:t>
            </a:r>
            <a:r>
              <a:rPr lang="es-ES" sz="2800" dirty="0">
                <a:latin typeface="+mn-lt"/>
                <a:ea typeface="Times New Roman" panose="02020603050405020304" pitchFamily="18" charset="0"/>
              </a:rPr>
              <a:t> sirve para abandonar una estructura de control, tanto de las alternativas (</a:t>
            </a:r>
            <a:r>
              <a:rPr lang="es-ES" sz="2800" dirty="0" err="1">
                <a:solidFill>
                  <a:srgbClr val="0000FF"/>
                </a:solidFill>
                <a:latin typeface="+mn-lt"/>
                <a:ea typeface="Times New Roman" panose="02020603050405020304" pitchFamily="18" charset="0"/>
              </a:rPr>
              <a:t>if</a:t>
            </a:r>
            <a:r>
              <a:rPr lang="es-ES" sz="2800" dirty="0" err="1">
                <a:latin typeface="+mn-lt"/>
                <a:ea typeface="Times New Roman" panose="02020603050405020304" pitchFamily="18" charset="0"/>
              </a:rPr>
              <a:t>-</a:t>
            </a:r>
            <a:r>
              <a:rPr lang="es-ES" sz="2800" dirty="0" err="1">
                <a:solidFill>
                  <a:srgbClr val="0000FF"/>
                </a:solidFill>
                <a:latin typeface="+mn-lt"/>
                <a:ea typeface="Times New Roman" panose="02020603050405020304" pitchFamily="18" charset="0"/>
              </a:rPr>
              <a:t>else</a:t>
            </a:r>
            <a:r>
              <a:rPr lang="es-ES" sz="2800" dirty="0">
                <a:latin typeface="+mn-lt"/>
                <a:ea typeface="Times New Roman" panose="02020603050405020304" pitchFamily="18" charset="0"/>
              </a:rPr>
              <a:t> y  </a:t>
            </a:r>
            <a:r>
              <a:rPr lang="es-ES" sz="2800" dirty="0" err="1">
                <a:solidFill>
                  <a:srgbClr val="0000FF"/>
                </a:solidFill>
                <a:latin typeface="+mn-lt"/>
                <a:ea typeface="Times New Roman" panose="02020603050405020304" pitchFamily="18" charset="0"/>
              </a:rPr>
              <a:t>switch</a:t>
            </a:r>
            <a:r>
              <a:rPr lang="es-ES" sz="2800" dirty="0">
                <a:latin typeface="+mn-lt"/>
                <a:ea typeface="Times New Roman" panose="02020603050405020304" pitchFamily="18" charset="0"/>
              </a:rPr>
              <a:t>) como de las repetitivas o bucles (</a:t>
            </a:r>
            <a:r>
              <a:rPr lang="es-ES" sz="2800" dirty="0" err="1">
                <a:solidFill>
                  <a:srgbClr val="0000FF"/>
                </a:solidFill>
                <a:latin typeface="+mn-lt"/>
                <a:ea typeface="Times New Roman" panose="02020603050405020304" pitchFamily="18" charset="0"/>
              </a:rPr>
              <a:t>for</a:t>
            </a:r>
            <a:r>
              <a:rPr lang="es-ES" sz="2800" dirty="0">
                <a:latin typeface="+mn-lt"/>
                <a:ea typeface="Times New Roman" panose="02020603050405020304" pitchFamily="18" charset="0"/>
              </a:rPr>
              <a:t>,  </a:t>
            </a:r>
            <a:r>
              <a:rPr lang="es-ES" sz="2800" dirty="0">
                <a:solidFill>
                  <a:srgbClr val="0000FF"/>
                </a:solidFill>
                <a:latin typeface="+mn-lt"/>
                <a:ea typeface="Times New Roman" panose="02020603050405020304" pitchFamily="18" charset="0"/>
              </a:rPr>
              <a:t>do</a:t>
            </a:r>
            <a:r>
              <a:rPr lang="es-ES" sz="2800" dirty="0">
                <a:latin typeface="+mn-lt"/>
                <a:ea typeface="Times New Roman" panose="02020603050405020304" pitchFamily="18" charset="0"/>
              </a:rPr>
              <a:t>-</a:t>
            </a:r>
            <a:r>
              <a:rPr lang="es-ES" sz="2800" dirty="0" err="1">
                <a:solidFill>
                  <a:srgbClr val="0000FF"/>
                </a:solidFill>
                <a:latin typeface="+mn-lt"/>
                <a:ea typeface="Times New Roman" panose="02020603050405020304" pitchFamily="18" charset="0"/>
              </a:rPr>
              <a:t>while</a:t>
            </a:r>
            <a:r>
              <a:rPr lang="es-ES" sz="2800" dirty="0">
                <a:latin typeface="+mn-lt"/>
                <a:ea typeface="Times New Roman" panose="02020603050405020304" pitchFamily="18" charset="0"/>
              </a:rPr>
              <a:t> y </a:t>
            </a:r>
            <a:r>
              <a:rPr lang="es-ES" sz="2800" dirty="0" err="1">
                <a:solidFill>
                  <a:srgbClr val="0000FF"/>
                </a:solidFill>
                <a:latin typeface="+mn-lt"/>
                <a:ea typeface="Times New Roman" panose="02020603050405020304" pitchFamily="18" charset="0"/>
              </a:rPr>
              <a:t>while</a:t>
            </a:r>
            <a:r>
              <a:rPr lang="es-ES" sz="2800" dirty="0">
                <a:latin typeface="+mn-lt"/>
                <a:ea typeface="Times New Roman" panose="02020603050405020304" pitchFamily="18" charset="0"/>
              </a:rPr>
              <a:t>). En el momento que se ejecuta la instrucción </a:t>
            </a:r>
            <a:r>
              <a:rPr lang="es-ES" sz="2800" dirty="0">
                <a:solidFill>
                  <a:srgbClr val="0000FF"/>
                </a:solidFill>
                <a:latin typeface="+mn-lt"/>
                <a:ea typeface="Times New Roman" panose="02020603050405020304" pitchFamily="18" charset="0"/>
              </a:rPr>
              <a:t>break</a:t>
            </a:r>
            <a:r>
              <a:rPr lang="es-ES" sz="2800" dirty="0">
                <a:latin typeface="+mn-lt"/>
                <a:ea typeface="Times New Roman" panose="02020603050405020304" pitchFamily="18" charset="0"/>
              </a:rPr>
              <a:t>, el control del programa sale de la estructura en la que se encuentra.</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25080219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25</a:t>
            </a:fld>
            <a:endParaRPr lang="en-US" altLang="es-MX"/>
          </a:p>
        </p:txBody>
      </p:sp>
      <p:sp>
        <p:nvSpPr>
          <p:cNvPr id="6" name="Título 1"/>
          <p:cNvSpPr txBox="1">
            <a:spLocks/>
          </p:cNvSpPr>
          <p:nvPr/>
        </p:nvSpPr>
        <p:spPr bwMode="auto">
          <a:xfrm>
            <a:off x="436729"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2.3 </a:t>
            </a:r>
            <a:r>
              <a:rPr lang="es-MX" b="1" dirty="0" smtClean="0">
                <a:solidFill>
                  <a:srgbClr val="000000"/>
                </a:solidFill>
              </a:rPr>
              <a:t>Saltos</a:t>
            </a:r>
            <a:endParaRPr lang="es-MX" kern="0" dirty="0"/>
          </a:p>
        </p:txBody>
      </p:sp>
      <p:sp>
        <p:nvSpPr>
          <p:cNvPr id="2" name="Rectángulo 1"/>
          <p:cNvSpPr/>
          <p:nvPr/>
        </p:nvSpPr>
        <p:spPr>
          <a:xfrm>
            <a:off x="230875" y="917912"/>
            <a:ext cx="8641307" cy="5940088"/>
          </a:xfrm>
          <a:prstGeom prst="rect">
            <a:avLst/>
          </a:prstGeom>
        </p:spPr>
        <p:txBody>
          <a:bodyPr wrap="square">
            <a:spAutoFit/>
          </a:bodyPr>
          <a:lstStyle/>
          <a:p>
            <a:pPr algn="just">
              <a:spcAft>
                <a:spcPts val="0"/>
              </a:spcAft>
            </a:pPr>
            <a:r>
              <a:rPr lang="en-US" sz="2000" b="1" dirty="0" err="1">
                <a:latin typeface="+mn-lt"/>
                <a:ea typeface="Times New Roman" panose="02020603050405020304" pitchFamily="18" charset="0"/>
              </a:rPr>
              <a:t>Ejemplo</a:t>
            </a:r>
            <a:r>
              <a:rPr lang="en-US" sz="2000" b="1"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n-US" sz="2000" dirty="0">
                <a:solidFill>
                  <a:srgbClr val="0000FF"/>
                </a:solidFill>
                <a:latin typeface="+mn-lt"/>
                <a:ea typeface="Times New Roman" panose="02020603050405020304" pitchFamily="18" charset="0"/>
              </a:rPr>
              <a:t>class</a:t>
            </a:r>
            <a:r>
              <a:rPr lang="en-US" sz="2000" dirty="0">
                <a:latin typeface="+mn-lt"/>
                <a:ea typeface="Times New Roman" panose="02020603050405020304" pitchFamily="18" charset="0"/>
              </a:rPr>
              <a:t> Break {</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n-US" sz="2000" dirty="0">
                <a:solidFill>
                  <a:srgbClr val="0000FF"/>
                </a:solidFill>
                <a:latin typeface="+mn-lt"/>
                <a:ea typeface="Times New Roman" panose="02020603050405020304" pitchFamily="18" charset="0"/>
              </a:rPr>
              <a:t>public</a:t>
            </a:r>
            <a:r>
              <a:rPr lang="en-US" sz="2000" dirty="0">
                <a:latin typeface="+mn-lt"/>
                <a:ea typeface="Times New Roman" panose="02020603050405020304" pitchFamily="18" charset="0"/>
              </a:rPr>
              <a:t> </a:t>
            </a:r>
            <a:r>
              <a:rPr lang="en-US" sz="2000" dirty="0">
                <a:solidFill>
                  <a:srgbClr val="0000FF"/>
                </a:solidFill>
                <a:latin typeface="+mn-lt"/>
                <a:ea typeface="Times New Roman" panose="02020603050405020304" pitchFamily="18" charset="0"/>
              </a:rPr>
              <a:t>static</a:t>
            </a:r>
            <a:r>
              <a:rPr lang="en-US" sz="2000" dirty="0">
                <a:latin typeface="+mn-lt"/>
                <a:ea typeface="Times New Roman" panose="02020603050405020304" pitchFamily="18" charset="0"/>
              </a:rPr>
              <a:t> </a:t>
            </a:r>
            <a:r>
              <a:rPr lang="en-US" sz="2000" dirty="0">
                <a:solidFill>
                  <a:srgbClr val="0000FF"/>
                </a:solidFill>
                <a:latin typeface="+mn-lt"/>
                <a:ea typeface="Times New Roman" panose="02020603050405020304" pitchFamily="18" charset="0"/>
              </a:rPr>
              <a:t>void</a:t>
            </a:r>
            <a:r>
              <a:rPr lang="en-US" sz="2000" dirty="0">
                <a:latin typeface="+mn-lt"/>
                <a:ea typeface="Times New Roman" panose="02020603050405020304" pitchFamily="18" charset="0"/>
              </a:rPr>
              <a:t> main(String </a:t>
            </a:r>
            <a:r>
              <a:rPr lang="en-US" sz="2000" dirty="0" err="1">
                <a:latin typeface="+mn-lt"/>
                <a:ea typeface="Times New Roman" panose="02020603050405020304" pitchFamily="18" charset="0"/>
              </a:rPr>
              <a:t>argumentos</a:t>
            </a:r>
            <a:r>
              <a:rPr lang="en-U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n-US" sz="2000" dirty="0" err="1">
                <a:solidFill>
                  <a:srgbClr val="0000FF"/>
                </a:solidFill>
                <a:latin typeface="+mn-lt"/>
                <a:ea typeface="Times New Roman" panose="02020603050405020304" pitchFamily="18" charset="0"/>
              </a:rPr>
              <a:t>int</a:t>
            </a:r>
            <a:r>
              <a:rPr lang="en-US" sz="2000" dirty="0">
                <a:latin typeface="+mn-lt"/>
                <a:ea typeface="Times New Roman" panose="02020603050405020304" pitchFamily="18" charset="0"/>
              </a:rPr>
              <a:t> </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n-US" sz="2000" dirty="0">
                <a:solidFill>
                  <a:srgbClr val="0000FF"/>
                </a:solidFill>
                <a:latin typeface="+mn-lt"/>
                <a:ea typeface="Times New Roman" panose="02020603050405020304" pitchFamily="18" charset="0"/>
              </a:rPr>
              <a:t>for</a:t>
            </a:r>
            <a:r>
              <a:rPr lang="en-US" sz="2000" dirty="0">
                <a:latin typeface="+mn-lt"/>
                <a:ea typeface="Times New Roman" panose="02020603050405020304" pitchFamily="18" charset="0"/>
              </a:rPr>
              <a:t> (</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=1; </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&lt;=4; </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n-US" sz="2000" dirty="0" smtClean="0">
                <a:latin typeface="+mn-lt"/>
                <a:ea typeface="Courier New" panose="02070309020205020404" pitchFamily="49" charset="0"/>
              </a:rPr>
              <a:t>     </a:t>
            </a:r>
            <a:r>
              <a:rPr lang="en-US" sz="2000" dirty="0" smtClean="0">
                <a:solidFill>
                  <a:srgbClr val="0000FF"/>
                </a:solidFill>
                <a:latin typeface="+mn-lt"/>
                <a:ea typeface="Times New Roman" panose="02020603050405020304" pitchFamily="18" charset="0"/>
              </a:rPr>
              <a:t>if</a:t>
            </a:r>
            <a:r>
              <a:rPr lang="en-US" sz="2000" dirty="0" smtClean="0">
                <a:latin typeface="+mn-lt"/>
                <a:ea typeface="Times New Roman" panose="02020603050405020304" pitchFamily="18" charset="0"/>
              </a:rPr>
              <a:t> </a:t>
            </a:r>
            <a:r>
              <a:rPr lang="en-US" sz="2000" dirty="0">
                <a:latin typeface="+mn-lt"/>
                <a:ea typeface="Times New Roman" panose="02020603050405020304" pitchFamily="18" charset="0"/>
              </a:rPr>
              <a:t>(</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==3) </a:t>
            </a:r>
            <a:endParaRPr lang="en-US" sz="2000" dirty="0" smtClean="0">
              <a:latin typeface="+mn-lt"/>
              <a:ea typeface="Times New Roman" panose="02020603050405020304" pitchFamily="18" charset="0"/>
            </a:endParaRPr>
          </a:p>
          <a:p>
            <a:pPr algn="just">
              <a:spcAft>
                <a:spcPts val="0"/>
              </a:spcAft>
            </a:pPr>
            <a:r>
              <a:rPr lang="en-US" sz="2000" dirty="0">
                <a:solidFill>
                  <a:srgbClr val="0000FF"/>
                </a:solidFill>
                <a:latin typeface="+mn-lt"/>
                <a:ea typeface="Times New Roman" panose="02020603050405020304" pitchFamily="18" charset="0"/>
              </a:rPr>
              <a:t>	</a:t>
            </a:r>
            <a:r>
              <a:rPr lang="en-US" sz="2000" dirty="0" smtClean="0">
                <a:solidFill>
                  <a:srgbClr val="0000FF"/>
                </a:solidFill>
                <a:latin typeface="+mn-lt"/>
                <a:ea typeface="Times New Roman" panose="02020603050405020304" pitchFamily="18" charset="0"/>
              </a:rPr>
              <a:t>	break</a:t>
            </a:r>
            <a:r>
              <a:rPr lang="en-U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n-US" sz="2000" dirty="0" smtClean="0">
                <a:latin typeface="+mn-lt"/>
                <a:ea typeface="Courier New" panose="02070309020205020404" pitchFamily="49" charset="0"/>
              </a:rPr>
              <a:t>	      </a:t>
            </a:r>
            <a:r>
              <a:rPr lang="en-US" sz="2000" dirty="0" err="1" smtClean="0">
                <a:solidFill>
                  <a:srgbClr val="0000FF"/>
                </a:solidFill>
                <a:latin typeface="+mn-lt"/>
                <a:ea typeface="Times New Roman" panose="02020603050405020304" pitchFamily="18" charset="0"/>
              </a:rPr>
              <a:t>System.out.println</a:t>
            </a:r>
            <a:r>
              <a:rPr lang="en-US" sz="2000" dirty="0">
                <a:latin typeface="+mn-lt"/>
                <a:ea typeface="Times New Roman" panose="02020603050405020304" pitchFamily="18" charset="0"/>
              </a:rPr>
              <a:t>("</a:t>
            </a:r>
            <a:r>
              <a:rPr lang="en-US" sz="2000" dirty="0" err="1">
                <a:latin typeface="+mn-lt"/>
                <a:ea typeface="Times New Roman" panose="02020603050405020304" pitchFamily="18" charset="0"/>
              </a:rPr>
              <a:t>Itereación</a:t>
            </a:r>
            <a:r>
              <a:rPr lang="en-US" sz="2000" dirty="0">
                <a:latin typeface="+mn-lt"/>
                <a:ea typeface="Times New Roman" panose="02020603050405020304" pitchFamily="18" charset="0"/>
              </a:rPr>
              <a:t>: "+</a:t>
            </a:r>
            <a:r>
              <a:rPr lang="en-US" sz="2000" dirty="0" err="1">
                <a:latin typeface="+mn-lt"/>
                <a:ea typeface="Times New Roman" panose="02020603050405020304" pitchFamily="18" charset="0"/>
              </a:rPr>
              <a:t>i</a:t>
            </a:r>
            <a:r>
              <a:rPr lang="en-U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n-US" sz="2000" dirty="0">
                <a:latin typeface="+mn-lt"/>
                <a:ea typeface="Courier New" panose="02070309020205020404" pitchFamily="49" charset="0"/>
              </a:rPr>
              <a:t>          </a:t>
            </a:r>
            <a:r>
              <a:rPr lang="es-ES" sz="2000" dirty="0" smtClean="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s-ES" sz="2000" dirty="0">
                <a:latin typeface="+mn-lt"/>
                <a:ea typeface="Courier New" panose="02070309020205020404" pitchFamily="49" charset="0"/>
              </a:rPr>
              <a:t>      </a:t>
            </a: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Este ejemplo produciría la siguiente salida por pantalla:</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Iteración: 1</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Iteración: 2</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Aunque el bucle, en principio indica que se ejecute 4 veces, en la tercera iteración,  i contiene el valor 3, se cumple la condición del </a:t>
            </a:r>
            <a:r>
              <a:rPr lang="es-ES" sz="2000" dirty="0" err="1">
                <a:solidFill>
                  <a:srgbClr val="0000FF"/>
                </a:solidFill>
                <a:latin typeface="+mn-lt"/>
                <a:ea typeface="Times New Roman" panose="02020603050405020304" pitchFamily="18" charset="0"/>
              </a:rPr>
              <a:t>if</a:t>
            </a:r>
            <a:r>
              <a:rPr lang="es-ES" sz="2000" dirty="0">
                <a:latin typeface="+mn-lt"/>
                <a:ea typeface="Times New Roman" panose="02020603050405020304" pitchFamily="18" charset="0"/>
              </a:rPr>
              <a:t> (i==3) y por lo tanto se ejecuta el </a:t>
            </a:r>
            <a:r>
              <a:rPr lang="es-ES" sz="2000" dirty="0">
                <a:solidFill>
                  <a:srgbClr val="0000FF"/>
                </a:solidFill>
                <a:latin typeface="+mn-lt"/>
                <a:ea typeface="Times New Roman" panose="02020603050405020304" pitchFamily="18" charset="0"/>
              </a:rPr>
              <a:t>break</a:t>
            </a:r>
            <a:r>
              <a:rPr lang="es-ES" sz="2000" dirty="0">
                <a:latin typeface="+mn-lt"/>
                <a:ea typeface="Times New Roman" panose="02020603050405020304" pitchFamily="18" charset="0"/>
              </a:rPr>
              <a:t> y se sale del bucle </a:t>
            </a:r>
            <a:r>
              <a:rPr lang="es-ES" sz="2000" dirty="0" err="1">
                <a:solidFill>
                  <a:srgbClr val="0000FF"/>
                </a:solidFill>
                <a:latin typeface="+mn-lt"/>
                <a:ea typeface="Times New Roman" panose="02020603050405020304" pitchFamily="18" charset="0"/>
              </a:rPr>
              <a:t>for</a:t>
            </a:r>
            <a:r>
              <a:rPr lang="es-ES" sz="2000" dirty="0">
                <a:latin typeface="+mn-lt"/>
                <a:ea typeface="Times New Roman" panose="02020603050405020304" pitchFamily="18" charset="0"/>
              </a:rPr>
              <a:t>.</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22781209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26</a:t>
            </a:fld>
            <a:endParaRPr lang="en-US" altLang="es-MX"/>
          </a:p>
        </p:txBody>
      </p:sp>
      <p:sp>
        <p:nvSpPr>
          <p:cNvPr id="6" name="Título 1"/>
          <p:cNvSpPr txBox="1">
            <a:spLocks/>
          </p:cNvSpPr>
          <p:nvPr/>
        </p:nvSpPr>
        <p:spPr bwMode="auto">
          <a:xfrm>
            <a:off x="433317"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2.3 </a:t>
            </a:r>
            <a:r>
              <a:rPr lang="es-MX" b="1" dirty="0" smtClean="0">
                <a:solidFill>
                  <a:srgbClr val="000000"/>
                </a:solidFill>
              </a:rPr>
              <a:t>Saltos</a:t>
            </a:r>
            <a:endParaRPr lang="es-MX" kern="0" dirty="0"/>
          </a:p>
        </p:txBody>
      </p:sp>
      <p:sp>
        <p:nvSpPr>
          <p:cNvPr id="2" name="Rectángulo 1"/>
          <p:cNvSpPr/>
          <p:nvPr/>
        </p:nvSpPr>
        <p:spPr>
          <a:xfrm>
            <a:off x="319017" y="1905000"/>
            <a:ext cx="8458200" cy="3046988"/>
          </a:xfrm>
          <a:prstGeom prst="rect">
            <a:avLst/>
          </a:prstGeom>
        </p:spPr>
        <p:txBody>
          <a:bodyPr wrap="square">
            <a:spAutoFit/>
          </a:bodyPr>
          <a:lstStyle/>
          <a:p>
            <a:pPr algn="just">
              <a:spcAft>
                <a:spcPts val="0"/>
              </a:spcAft>
            </a:pPr>
            <a:r>
              <a:rPr lang="es-ES" sz="3200" b="1" dirty="0" smtClean="0">
                <a:latin typeface="+mn-lt"/>
                <a:ea typeface="Times New Roman" panose="02020603050405020304" pitchFamily="18" charset="0"/>
              </a:rPr>
              <a:t>Instrucción </a:t>
            </a:r>
            <a:r>
              <a:rPr lang="es-ES" sz="3200" b="1" dirty="0" err="1">
                <a:solidFill>
                  <a:srgbClr val="0000FF"/>
                </a:solidFill>
                <a:latin typeface="+mn-lt"/>
                <a:ea typeface="Times New Roman" panose="02020603050405020304" pitchFamily="18" charset="0"/>
              </a:rPr>
              <a:t>continue</a:t>
            </a:r>
            <a:endParaRPr lang="es-MX" sz="3200" dirty="0">
              <a:latin typeface="+mn-lt"/>
              <a:ea typeface="Times New Roman" panose="02020603050405020304" pitchFamily="18" charset="0"/>
            </a:endParaRPr>
          </a:p>
          <a:p>
            <a:pPr algn="just">
              <a:spcAft>
                <a:spcPts val="0"/>
              </a:spcAft>
            </a:pPr>
            <a:r>
              <a:rPr lang="es-ES" sz="3200" dirty="0">
                <a:latin typeface="+mn-lt"/>
                <a:ea typeface="Times New Roman" panose="02020603050405020304" pitchFamily="18" charset="0"/>
              </a:rPr>
              <a:t>La instrucción </a:t>
            </a:r>
            <a:r>
              <a:rPr lang="es-ES" sz="3200" dirty="0" err="1">
                <a:solidFill>
                  <a:srgbClr val="0000FF"/>
                </a:solidFill>
                <a:latin typeface="+mn-lt"/>
                <a:ea typeface="Times New Roman" panose="02020603050405020304" pitchFamily="18" charset="0"/>
              </a:rPr>
              <a:t>continue</a:t>
            </a:r>
            <a:r>
              <a:rPr lang="es-ES" sz="3200" dirty="0">
                <a:latin typeface="+mn-lt"/>
                <a:ea typeface="Times New Roman" panose="02020603050405020304" pitchFamily="18" charset="0"/>
              </a:rPr>
              <a:t> sirve para transferir el control del programa desde la instrucción  </a:t>
            </a:r>
            <a:r>
              <a:rPr lang="es-ES" sz="3200" dirty="0" err="1">
                <a:solidFill>
                  <a:srgbClr val="0000FF"/>
                </a:solidFill>
                <a:latin typeface="+mn-lt"/>
                <a:ea typeface="Times New Roman" panose="02020603050405020304" pitchFamily="18" charset="0"/>
              </a:rPr>
              <a:t>continue</a:t>
            </a:r>
            <a:r>
              <a:rPr lang="es-ES" sz="3200" dirty="0">
                <a:latin typeface="+mn-lt"/>
                <a:ea typeface="Times New Roman" panose="02020603050405020304" pitchFamily="18" charset="0"/>
              </a:rPr>
              <a:t> directamente a la cabecera del bucle (</a:t>
            </a:r>
            <a:r>
              <a:rPr lang="es-ES" sz="3200" dirty="0" err="1">
                <a:solidFill>
                  <a:srgbClr val="0000FF"/>
                </a:solidFill>
                <a:latin typeface="+mn-lt"/>
                <a:ea typeface="Times New Roman" panose="02020603050405020304" pitchFamily="18" charset="0"/>
              </a:rPr>
              <a:t>for</a:t>
            </a:r>
            <a:r>
              <a:rPr lang="es-ES" sz="3200" dirty="0">
                <a:latin typeface="+mn-lt"/>
                <a:ea typeface="Times New Roman" panose="02020603050405020304" pitchFamily="18" charset="0"/>
              </a:rPr>
              <a:t>,  </a:t>
            </a:r>
            <a:r>
              <a:rPr lang="es-ES" sz="3200" dirty="0">
                <a:solidFill>
                  <a:srgbClr val="0000FF"/>
                </a:solidFill>
                <a:latin typeface="+mn-lt"/>
                <a:ea typeface="Times New Roman" panose="02020603050405020304" pitchFamily="18" charset="0"/>
              </a:rPr>
              <a:t>do</a:t>
            </a:r>
            <a:r>
              <a:rPr lang="es-ES" sz="3200" dirty="0">
                <a:latin typeface="+mn-lt"/>
                <a:ea typeface="Times New Roman" panose="02020603050405020304" pitchFamily="18" charset="0"/>
              </a:rPr>
              <a:t>-</a:t>
            </a:r>
            <a:r>
              <a:rPr lang="es-ES" sz="3200" dirty="0" err="1">
                <a:solidFill>
                  <a:srgbClr val="0000FF"/>
                </a:solidFill>
                <a:latin typeface="+mn-lt"/>
                <a:ea typeface="Times New Roman" panose="02020603050405020304" pitchFamily="18" charset="0"/>
              </a:rPr>
              <a:t>while</a:t>
            </a:r>
            <a:r>
              <a:rPr lang="es-ES" sz="3200" dirty="0">
                <a:latin typeface="+mn-lt"/>
                <a:ea typeface="Times New Roman" panose="02020603050405020304" pitchFamily="18" charset="0"/>
              </a:rPr>
              <a:t> o </a:t>
            </a:r>
            <a:r>
              <a:rPr lang="es-ES" sz="3200" dirty="0" err="1">
                <a:solidFill>
                  <a:srgbClr val="0000FF"/>
                </a:solidFill>
                <a:latin typeface="+mn-lt"/>
                <a:ea typeface="Times New Roman" panose="02020603050405020304" pitchFamily="18" charset="0"/>
              </a:rPr>
              <a:t>while</a:t>
            </a:r>
            <a:r>
              <a:rPr lang="es-ES" sz="3200" dirty="0">
                <a:latin typeface="+mn-lt"/>
                <a:ea typeface="Times New Roman" panose="02020603050405020304" pitchFamily="18" charset="0"/>
              </a:rPr>
              <a:t>) donde se encuentra.</a:t>
            </a:r>
            <a:endParaRPr lang="es-MX" sz="3200" dirty="0">
              <a:effectLst/>
              <a:latin typeface="+mn-lt"/>
              <a:ea typeface="Times New Roman" panose="02020603050405020304" pitchFamily="18" charset="0"/>
            </a:endParaRPr>
          </a:p>
        </p:txBody>
      </p:sp>
    </p:spTree>
    <p:extLst>
      <p:ext uri="{BB962C8B-B14F-4D97-AF65-F5344CB8AC3E}">
        <p14:creationId xmlns:p14="http://schemas.microsoft.com/office/powerpoint/2010/main" val="355163943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27</a:t>
            </a:fld>
            <a:endParaRPr lang="en-US" altLang="es-MX"/>
          </a:p>
        </p:txBody>
      </p:sp>
      <p:sp>
        <p:nvSpPr>
          <p:cNvPr id="6"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2.3 </a:t>
            </a:r>
            <a:r>
              <a:rPr lang="es-MX" b="1" dirty="0" smtClean="0">
                <a:solidFill>
                  <a:srgbClr val="000000"/>
                </a:solidFill>
              </a:rPr>
              <a:t>Saltos</a:t>
            </a:r>
            <a:endParaRPr lang="es-MX" kern="0" dirty="0"/>
          </a:p>
        </p:txBody>
      </p:sp>
      <p:sp>
        <p:nvSpPr>
          <p:cNvPr id="2" name="Rectángulo 1"/>
          <p:cNvSpPr/>
          <p:nvPr/>
        </p:nvSpPr>
        <p:spPr>
          <a:xfrm>
            <a:off x="228600" y="993845"/>
            <a:ext cx="8763000" cy="5632311"/>
          </a:xfrm>
          <a:prstGeom prst="rect">
            <a:avLst/>
          </a:prstGeom>
        </p:spPr>
        <p:txBody>
          <a:bodyPr wrap="square">
            <a:spAutoFit/>
          </a:bodyPr>
          <a:lstStyle/>
          <a:p>
            <a:pPr algn="just">
              <a:spcAft>
                <a:spcPts val="0"/>
              </a:spcAft>
            </a:pPr>
            <a:r>
              <a:rPr lang="en-US" b="1" dirty="0" err="1">
                <a:latin typeface="+mn-lt"/>
                <a:ea typeface="Times New Roman" panose="02020603050405020304" pitchFamily="18" charset="0"/>
              </a:rPr>
              <a:t>Ejemplo</a:t>
            </a:r>
            <a:r>
              <a:rPr lang="en-US" b="1"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n-US" dirty="0">
                <a:solidFill>
                  <a:srgbClr val="0000FF"/>
                </a:solidFill>
                <a:latin typeface="+mn-lt"/>
                <a:ea typeface="Times New Roman" panose="02020603050405020304" pitchFamily="18" charset="0"/>
              </a:rPr>
              <a:t>class</a:t>
            </a:r>
            <a:r>
              <a:rPr lang="en-US" dirty="0">
                <a:latin typeface="+mn-lt"/>
                <a:ea typeface="Times New Roman" panose="02020603050405020304" pitchFamily="18" charset="0"/>
              </a:rPr>
              <a:t> </a:t>
            </a:r>
            <a:r>
              <a:rPr lang="en-US" dirty="0" err="1" smtClean="0">
                <a:latin typeface="+mn-lt"/>
                <a:ea typeface="Times New Roman" panose="02020603050405020304" pitchFamily="18" charset="0"/>
              </a:rPr>
              <a:t>Continuar</a:t>
            </a:r>
            <a:r>
              <a:rPr lang="en-US" dirty="0" smtClean="0">
                <a:latin typeface="+mn-lt"/>
                <a:ea typeface="Times New Roman" panose="02020603050405020304" pitchFamily="18" charset="0"/>
              </a:rPr>
              <a:t> </a:t>
            </a:r>
            <a:r>
              <a:rPr lang="en-U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a:solidFill>
                  <a:srgbClr val="0000FF"/>
                </a:solidFill>
                <a:latin typeface="+mn-lt"/>
                <a:ea typeface="Times New Roman" panose="02020603050405020304" pitchFamily="18" charset="0"/>
              </a:rPr>
              <a:t>public</a:t>
            </a:r>
            <a:r>
              <a:rPr lang="en-US" dirty="0">
                <a:latin typeface="+mn-lt"/>
                <a:ea typeface="Times New Roman" panose="02020603050405020304" pitchFamily="18" charset="0"/>
              </a:rPr>
              <a:t> </a:t>
            </a:r>
            <a:r>
              <a:rPr lang="en-US" dirty="0">
                <a:solidFill>
                  <a:srgbClr val="0000FF"/>
                </a:solidFill>
                <a:latin typeface="+mn-lt"/>
                <a:ea typeface="Times New Roman" panose="02020603050405020304" pitchFamily="18" charset="0"/>
              </a:rPr>
              <a:t>static</a:t>
            </a:r>
            <a:r>
              <a:rPr lang="en-US" dirty="0">
                <a:latin typeface="+mn-lt"/>
                <a:ea typeface="Times New Roman" panose="02020603050405020304" pitchFamily="18" charset="0"/>
              </a:rPr>
              <a:t> </a:t>
            </a:r>
            <a:r>
              <a:rPr lang="en-US" dirty="0">
                <a:solidFill>
                  <a:srgbClr val="0000FF"/>
                </a:solidFill>
                <a:latin typeface="+mn-lt"/>
                <a:ea typeface="Times New Roman" panose="02020603050405020304" pitchFamily="18" charset="0"/>
              </a:rPr>
              <a:t>void</a:t>
            </a:r>
            <a:r>
              <a:rPr lang="en-US" dirty="0">
                <a:latin typeface="+mn-lt"/>
                <a:ea typeface="Times New Roman" panose="02020603050405020304" pitchFamily="18" charset="0"/>
              </a:rPr>
              <a:t> main(</a:t>
            </a:r>
            <a:r>
              <a:rPr lang="en-US" dirty="0">
                <a:solidFill>
                  <a:srgbClr val="0000FF"/>
                </a:solidFill>
                <a:latin typeface="+mn-lt"/>
                <a:ea typeface="Times New Roman" panose="02020603050405020304" pitchFamily="18" charset="0"/>
              </a:rPr>
              <a:t>String</a:t>
            </a:r>
            <a:r>
              <a:rPr lang="en-US" dirty="0">
                <a:latin typeface="+mn-lt"/>
                <a:ea typeface="Times New Roman" panose="02020603050405020304" pitchFamily="18" charset="0"/>
              </a:rPr>
              <a:t> </a:t>
            </a:r>
            <a:r>
              <a:rPr lang="en-US" dirty="0" err="1">
                <a:latin typeface="+mn-lt"/>
                <a:ea typeface="Times New Roman" panose="02020603050405020304" pitchFamily="18" charset="0"/>
              </a:rPr>
              <a:t>argumentos</a:t>
            </a:r>
            <a:r>
              <a:rPr lang="en-US" dirty="0">
                <a:latin typeface="+mn-lt"/>
                <a:ea typeface="Times New Roman" panose="02020603050405020304" pitchFamily="18" charset="0"/>
              </a:rPr>
              <a:t>[]) {</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err="1">
                <a:solidFill>
                  <a:srgbClr val="0000FF"/>
                </a:solidFill>
                <a:latin typeface="+mn-lt"/>
                <a:ea typeface="Times New Roman" panose="02020603050405020304" pitchFamily="18" charset="0"/>
              </a:rPr>
              <a:t>int</a:t>
            </a:r>
            <a:r>
              <a:rPr lang="en-US" dirty="0">
                <a:latin typeface="+mn-lt"/>
                <a:ea typeface="Times New Roman" panose="02020603050405020304" pitchFamily="18" charset="0"/>
              </a:rPr>
              <a:t> </a:t>
            </a:r>
            <a:r>
              <a:rPr lang="en-US" dirty="0" err="1">
                <a:latin typeface="+mn-lt"/>
                <a:ea typeface="Times New Roman" panose="02020603050405020304" pitchFamily="18" charset="0"/>
              </a:rPr>
              <a:t>i</a:t>
            </a:r>
            <a:r>
              <a:rPr lang="en-U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a:solidFill>
                  <a:srgbClr val="0000FF"/>
                </a:solidFill>
                <a:latin typeface="+mn-lt"/>
                <a:ea typeface="Times New Roman" panose="02020603050405020304" pitchFamily="18" charset="0"/>
              </a:rPr>
              <a:t>for</a:t>
            </a:r>
            <a:r>
              <a:rPr lang="en-US" dirty="0">
                <a:latin typeface="+mn-lt"/>
                <a:ea typeface="Times New Roman" panose="02020603050405020304" pitchFamily="18" charset="0"/>
              </a:rPr>
              <a:t> (</a:t>
            </a:r>
            <a:r>
              <a:rPr lang="en-US" dirty="0" err="1">
                <a:latin typeface="+mn-lt"/>
                <a:ea typeface="Times New Roman" panose="02020603050405020304" pitchFamily="18" charset="0"/>
              </a:rPr>
              <a:t>i</a:t>
            </a:r>
            <a:r>
              <a:rPr lang="en-US" dirty="0">
                <a:latin typeface="+mn-lt"/>
                <a:ea typeface="Times New Roman" panose="02020603050405020304" pitchFamily="18" charset="0"/>
              </a:rPr>
              <a:t>=1; </a:t>
            </a:r>
            <a:r>
              <a:rPr lang="en-US" dirty="0" err="1">
                <a:latin typeface="+mn-lt"/>
                <a:ea typeface="Times New Roman" panose="02020603050405020304" pitchFamily="18" charset="0"/>
              </a:rPr>
              <a:t>i</a:t>
            </a:r>
            <a:r>
              <a:rPr lang="en-US" dirty="0">
                <a:latin typeface="+mn-lt"/>
                <a:ea typeface="Times New Roman" panose="02020603050405020304" pitchFamily="18" charset="0"/>
              </a:rPr>
              <a:t>&lt;=4; </a:t>
            </a:r>
            <a:r>
              <a:rPr lang="en-US" dirty="0" err="1">
                <a:latin typeface="+mn-lt"/>
                <a:ea typeface="Times New Roman" panose="02020603050405020304" pitchFamily="18" charset="0"/>
              </a:rPr>
              <a:t>i</a:t>
            </a:r>
            <a:r>
              <a:rPr lang="en-US" dirty="0">
                <a:latin typeface="+mn-lt"/>
                <a:ea typeface="Times New Roman" panose="02020603050405020304" pitchFamily="18" charset="0"/>
              </a:rPr>
              <a:t>++) {</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a:solidFill>
                  <a:srgbClr val="0000FF"/>
                </a:solidFill>
                <a:latin typeface="+mn-lt"/>
                <a:ea typeface="Times New Roman" panose="02020603050405020304" pitchFamily="18" charset="0"/>
              </a:rPr>
              <a:t>if</a:t>
            </a:r>
            <a:r>
              <a:rPr lang="en-US" dirty="0">
                <a:latin typeface="+mn-lt"/>
                <a:ea typeface="Times New Roman" panose="02020603050405020304" pitchFamily="18" charset="0"/>
              </a:rPr>
              <a:t> (</a:t>
            </a:r>
            <a:r>
              <a:rPr lang="en-US" dirty="0" err="1">
                <a:latin typeface="+mn-lt"/>
                <a:ea typeface="Times New Roman" panose="02020603050405020304" pitchFamily="18" charset="0"/>
              </a:rPr>
              <a:t>i</a:t>
            </a:r>
            <a:r>
              <a:rPr lang="en-US" dirty="0">
                <a:latin typeface="+mn-lt"/>
                <a:ea typeface="Times New Roman" panose="02020603050405020304" pitchFamily="18" charset="0"/>
              </a:rPr>
              <a:t>==3) </a:t>
            </a:r>
            <a:r>
              <a:rPr lang="en-US" dirty="0">
                <a:solidFill>
                  <a:srgbClr val="0000FF"/>
                </a:solidFill>
                <a:latin typeface="+mn-lt"/>
                <a:ea typeface="Times New Roman" panose="02020603050405020304" pitchFamily="18" charset="0"/>
              </a:rPr>
              <a:t>continue</a:t>
            </a:r>
            <a:r>
              <a:rPr lang="en-U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err="1">
                <a:solidFill>
                  <a:srgbClr val="0000FF"/>
                </a:solidFill>
                <a:latin typeface="+mn-lt"/>
                <a:ea typeface="Times New Roman" panose="02020603050405020304" pitchFamily="18" charset="0"/>
              </a:rPr>
              <a:t>System.out.println</a:t>
            </a:r>
            <a:r>
              <a:rPr lang="en-US" dirty="0">
                <a:latin typeface="+mn-lt"/>
                <a:ea typeface="Times New Roman" panose="02020603050405020304" pitchFamily="18" charset="0"/>
              </a:rPr>
              <a:t>("</a:t>
            </a:r>
            <a:r>
              <a:rPr lang="en-US" dirty="0" err="1">
                <a:latin typeface="+mn-lt"/>
                <a:ea typeface="Times New Roman" panose="02020603050405020304" pitchFamily="18" charset="0"/>
              </a:rPr>
              <a:t>Itereación</a:t>
            </a:r>
            <a:r>
              <a:rPr lang="en-US" dirty="0">
                <a:latin typeface="+mn-lt"/>
                <a:ea typeface="Times New Roman" panose="02020603050405020304" pitchFamily="18" charset="0"/>
              </a:rPr>
              <a:t>: "+</a:t>
            </a:r>
            <a:r>
              <a:rPr lang="en-US" dirty="0" err="1">
                <a:latin typeface="+mn-lt"/>
                <a:ea typeface="Times New Roman" panose="02020603050405020304" pitchFamily="18" charset="0"/>
              </a:rPr>
              <a:t>i</a:t>
            </a:r>
            <a:r>
              <a:rPr lang="en-U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n-US" dirty="0">
                <a:latin typeface="+mn-lt"/>
                <a:ea typeface="Courier New" panose="02070309020205020404" pitchFamily="49" charset="0"/>
              </a:rPr>
              <a:t>         </a:t>
            </a:r>
            <a:r>
              <a:rPr lang="en-US" dirty="0" smtClean="0">
                <a:latin typeface="+mn-lt"/>
                <a:ea typeface="Courier New" panose="02070309020205020404" pitchFamily="49" charset="0"/>
              </a:rPr>
              <a:t> </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s-ES" dirty="0">
                <a:latin typeface="+mn-lt"/>
                <a:ea typeface="Courier New" panose="02070309020205020404" pitchFamily="49" charset="0"/>
              </a:rPr>
              <a:t>      </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algn="just">
              <a:spcAft>
                <a:spcPts val="0"/>
              </a:spcAft>
            </a:pPr>
            <a:r>
              <a:rPr lang="es-ES" b="1" dirty="0">
                <a:latin typeface="+mn-lt"/>
                <a:ea typeface="Times New Roman" panose="02020603050405020304" pitchFamily="18" charset="0"/>
              </a:rPr>
              <a:t> </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Este programa es muy similar al anterior, pero en lugar de utilizar la instrucción </a:t>
            </a:r>
            <a:r>
              <a:rPr lang="es-ES" dirty="0">
                <a:solidFill>
                  <a:srgbClr val="0000FF"/>
                </a:solidFill>
                <a:latin typeface="+mn-lt"/>
                <a:ea typeface="Times New Roman" panose="02020603050405020304" pitchFamily="18" charset="0"/>
              </a:rPr>
              <a:t>break</a:t>
            </a:r>
            <a:r>
              <a:rPr lang="es-ES" dirty="0">
                <a:latin typeface="+mn-lt"/>
                <a:ea typeface="Times New Roman" panose="02020603050405020304" pitchFamily="18" charset="0"/>
              </a:rPr>
              <a:t>, se ha utilizado </a:t>
            </a:r>
            <a:r>
              <a:rPr lang="es-ES" dirty="0" err="1">
                <a:solidFill>
                  <a:srgbClr val="0000FF"/>
                </a:solidFill>
                <a:latin typeface="+mn-lt"/>
                <a:ea typeface="Times New Roman" panose="02020603050405020304" pitchFamily="18" charset="0"/>
              </a:rPr>
              <a:t>continue</a:t>
            </a:r>
            <a:r>
              <a:rPr lang="es-ES" dirty="0">
                <a:latin typeface="+mn-lt"/>
                <a:ea typeface="Times New Roman" panose="02020603050405020304" pitchFamily="18" charset="0"/>
              </a:rPr>
              <a:t>. El resultado es el siguiente:</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Iteración: 1</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Iteración: 2</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Iteración: 4</a:t>
            </a:r>
            <a:endParaRPr lang="es-MX" dirty="0">
              <a:latin typeface="+mn-lt"/>
              <a:ea typeface="Times New Roman" panose="02020603050405020304" pitchFamily="18" charset="0"/>
            </a:endParaRPr>
          </a:p>
          <a:p>
            <a:pPr algn="just">
              <a:spcAft>
                <a:spcPts val="0"/>
              </a:spcAft>
            </a:pPr>
            <a:r>
              <a:rPr lang="es-ES" dirty="0">
                <a:latin typeface="+mn-lt"/>
                <a:ea typeface="Times New Roman" panose="02020603050405020304" pitchFamily="18" charset="0"/>
              </a:rPr>
              <a:t> </a:t>
            </a:r>
            <a:endParaRPr lang="es-MX" dirty="0">
              <a:latin typeface="+mn-lt"/>
              <a:ea typeface="Times New Roman" panose="02020603050405020304" pitchFamily="18" charset="0"/>
            </a:endParaRPr>
          </a:p>
          <a:p>
            <a:r>
              <a:rPr lang="es-ES" dirty="0">
                <a:latin typeface="+mn-lt"/>
                <a:ea typeface="Times New Roman" panose="02020603050405020304" pitchFamily="18" charset="0"/>
              </a:rPr>
              <a:t>Puede comprobarse la diferencia con respecto al resultado del ejemplo anterior. En este caso, no se abandona el bucle, sino que se transfiere el control a la cabecera del bucle donde se continúa con la siguiente iteración.</a:t>
            </a:r>
            <a:endParaRPr lang="es-MX" dirty="0">
              <a:latin typeface="+mn-lt"/>
            </a:endParaRPr>
          </a:p>
        </p:txBody>
      </p:sp>
    </p:spTree>
    <p:extLst>
      <p:ext uri="{BB962C8B-B14F-4D97-AF65-F5344CB8AC3E}">
        <p14:creationId xmlns:p14="http://schemas.microsoft.com/office/powerpoint/2010/main" val="33900950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28</a:t>
            </a:fld>
            <a:endParaRPr lang="en-US" altLang="es-MX"/>
          </a:p>
        </p:txBody>
      </p:sp>
      <p:sp>
        <p:nvSpPr>
          <p:cNvPr id="6"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algn="just"/>
            <a:r>
              <a:rPr lang="es-ES_tradnl" altLang="es-MX" b="1" kern="0" dirty="0" smtClean="0"/>
              <a:t>2.3 </a:t>
            </a:r>
            <a:r>
              <a:rPr lang="es-MX" b="1" dirty="0" smtClean="0">
                <a:solidFill>
                  <a:srgbClr val="000000"/>
                </a:solidFill>
              </a:rPr>
              <a:t>Saltos</a:t>
            </a:r>
            <a:endParaRPr lang="es-MX" kern="0" dirty="0"/>
          </a:p>
        </p:txBody>
      </p:sp>
      <p:sp>
        <p:nvSpPr>
          <p:cNvPr id="7" name="CuadroTexto 6"/>
          <p:cNvSpPr txBox="1"/>
          <p:nvPr/>
        </p:nvSpPr>
        <p:spPr>
          <a:xfrm>
            <a:off x="926342" y="1366479"/>
            <a:ext cx="5291064" cy="461665"/>
          </a:xfrm>
          <a:prstGeom prst="rect">
            <a:avLst/>
          </a:prstGeom>
          <a:noFill/>
        </p:spPr>
        <p:txBody>
          <a:bodyPr wrap="none" rtlCol="0">
            <a:spAutoFit/>
          </a:bodyPr>
          <a:lstStyle/>
          <a:p>
            <a:r>
              <a:rPr lang="en-US" sz="2400" b="1" dirty="0" err="1" smtClean="0"/>
              <a:t>Repasar</a:t>
            </a:r>
            <a:r>
              <a:rPr lang="en-US" sz="2400" b="1" dirty="0" smtClean="0"/>
              <a:t> lo </a:t>
            </a:r>
            <a:r>
              <a:rPr lang="en-US" sz="2400" b="1" dirty="0" err="1"/>
              <a:t>v</a:t>
            </a:r>
            <a:r>
              <a:rPr lang="en-US" sz="2400" b="1" dirty="0" err="1" smtClean="0"/>
              <a:t>isto</a:t>
            </a:r>
            <a:r>
              <a:rPr lang="en-US" sz="2400" b="1" dirty="0" smtClean="0"/>
              <a:t> hasta el </a:t>
            </a:r>
            <a:r>
              <a:rPr lang="en-US" sz="2400" b="1" dirty="0" err="1" smtClean="0"/>
              <a:t>momento</a:t>
            </a:r>
            <a:endParaRPr lang="es-MX" sz="2400" b="1" dirty="0"/>
          </a:p>
        </p:txBody>
      </p:sp>
      <p:sp>
        <p:nvSpPr>
          <p:cNvPr id="8" name="CuadroTexto 7"/>
          <p:cNvSpPr txBox="1"/>
          <p:nvPr/>
        </p:nvSpPr>
        <p:spPr>
          <a:xfrm>
            <a:off x="926342" y="2081923"/>
            <a:ext cx="6375463" cy="461665"/>
          </a:xfrm>
          <a:prstGeom prst="rect">
            <a:avLst/>
          </a:prstGeom>
          <a:noFill/>
        </p:spPr>
        <p:txBody>
          <a:bodyPr wrap="none" rtlCol="0">
            <a:spAutoFit/>
          </a:bodyPr>
          <a:lstStyle/>
          <a:p>
            <a:r>
              <a:rPr lang="en-US" sz="2400" b="1" dirty="0" err="1" smtClean="0"/>
              <a:t>Hacer</a:t>
            </a:r>
            <a:r>
              <a:rPr lang="en-US" sz="2400" b="1" dirty="0" smtClean="0"/>
              <a:t> </a:t>
            </a:r>
            <a:r>
              <a:rPr lang="en-US" sz="2400" b="1" dirty="0" err="1" smtClean="0"/>
              <a:t>varios</a:t>
            </a:r>
            <a:r>
              <a:rPr lang="en-US" sz="2400" b="1" dirty="0" smtClean="0"/>
              <a:t> </a:t>
            </a:r>
            <a:r>
              <a:rPr lang="en-US" sz="2400" b="1" dirty="0" err="1" smtClean="0"/>
              <a:t>ejemplos</a:t>
            </a:r>
            <a:r>
              <a:rPr lang="en-US" sz="2400" b="1" dirty="0" smtClean="0"/>
              <a:t> </a:t>
            </a:r>
            <a:r>
              <a:rPr lang="en-US" sz="2400" b="1" dirty="0" err="1" smtClean="0"/>
              <a:t>prácticos</a:t>
            </a:r>
            <a:r>
              <a:rPr lang="en-US" sz="2400" b="1" dirty="0" smtClean="0"/>
              <a:t> </a:t>
            </a:r>
            <a:r>
              <a:rPr lang="en-US" sz="2400" b="1" dirty="0" err="1" smtClean="0"/>
              <a:t>en</a:t>
            </a:r>
            <a:r>
              <a:rPr lang="en-US" sz="2400" b="1" dirty="0" smtClean="0"/>
              <a:t> el IDE.</a:t>
            </a:r>
            <a:endParaRPr lang="es-MX" sz="2400" b="1" dirty="0"/>
          </a:p>
        </p:txBody>
      </p:sp>
      <p:sp>
        <p:nvSpPr>
          <p:cNvPr id="9" name="CuadroTexto 8"/>
          <p:cNvSpPr txBox="1"/>
          <p:nvPr/>
        </p:nvSpPr>
        <p:spPr>
          <a:xfrm>
            <a:off x="750058" y="2953416"/>
            <a:ext cx="8393942"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smtClean="0"/>
              <a:t>Imprimir</a:t>
            </a:r>
            <a:r>
              <a:rPr lang="en-US" sz="2800" dirty="0" smtClean="0"/>
              <a:t> </a:t>
            </a:r>
            <a:r>
              <a:rPr lang="en-US" sz="2800" dirty="0" err="1" smtClean="0"/>
              <a:t>todos</a:t>
            </a:r>
            <a:r>
              <a:rPr lang="en-US" sz="2800" dirty="0" smtClean="0"/>
              <a:t> </a:t>
            </a:r>
            <a:r>
              <a:rPr lang="en-US" sz="2800" dirty="0" err="1" smtClean="0"/>
              <a:t>los</a:t>
            </a:r>
            <a:r>
              <a:rPr lang="en-US" sz="2800" dirty="0" smtClean="0"/>
              <a:t> </a:t>
            </a:r>
            <a:r>
              <a:rPr lang="en-US" sz="2800" dirty="0" err="1" smtClean="0"/>
              <a:t>números</a:t>
            </a:r>
            <a:r>
              <a:rPr lang="en-US" sz="2800" dirty="0" smtClean="0"/>
              <a:t> del 1 al 100</a:t>
            </a:r>
          </a:p>
          <a:p>
            <a:pPr marL="285750" indent="-285750">
              <a:buFont typeface="Arial" panose="020B0604020202020204" pitchFamily="34" charset="0"/>
              <a:buChar char="•"/>
            </a:pPr>
            <a:r>
              <a:rPr lang="en-US" sz="2800" dirty="0" err="1" smtClean="0"/>
              <a:t>Imprimir</a:t>
            </a:r>
            <a:r>
              <a:rPr lang="en-US" sz="2800" dirty="0" smtClean="0"/>
              <a:t> solo </a:t>
            </a:r>
            <a:r>
              <a:rPr lang="en-US" sz="2800" dirty="0" err="1" smtClean="0"/>
              <a:t>los</a:t>
            </a:r>
            <a:r>
              <a:rPr lang="en-US" sz="2800" dirty="0" smtClean="0"/>
              <a:t> </a:t>
            </a:r>
            <a:r>
              <a:rPr lang="en-US" sz="2800" dirty="0" err="1" smtClean="0"/>
              <a:t>numeros</a:t>
            </a:r>
            <a:r>
              <a:rPr lang="en-US" sz="2800" dirty="0" smtClean="0"/>
              <a:t> pares del 1 al 10</a:t>
            </a:r>
          </a:p>
          <a:p>
            <a:pPr marL="285750" indent="-285750">
              <a:buFont typeface="Arial" panose="020B0604020202020204" pitchFamily="34" charset="0"/>
              <a:buChar char="•"/>
            </a:pPr>
            <a:r>
              <a:rPr lang="en-US" sz="2800" dirty="0" err="1" smtClean="0"/>
              <a:t>Imprimir</a:t>
            </a:r>
            <a:r>
              <a:rPr lang="en-US" sz="2800" dirty="0" smtClean="0"/>
              <a:t> </a:t>
            </a:r>
            <a:r>
              <a:rPr lang="en-US" sz="2800" dirty="0" err="1" smtClean="0"/>
              <a:t>los</a:t>
            </a:r>
            <a:r>
              <a:rPr lang="en-US" sz="2800" dirty="0" smtClean="0"/>
              <a:t> </a:t>
            </a:r>
            <a:r>
              <a:rPr lang="en-US" sz="2800" dirty="0" err="1" smtClean="0"/>
              <a:t>impares</a:t>
            </a:r>
            <a:r>
              <a:rPr lang="en-US" sz="2800" dirty="0" smtClean="0"/>
              <a:t> del 1 al 5</a:t>
            </a:r>
          </a:p>
          <a:p>
            <a:pPr marL="285750" indent="-285750">
              <a:buFont typeface="Arial" panose="020B0604020202020204" pitchFamily="34" charset="0"/>
              <a:buChar char="•"/>
            </a:pPr>
            <a:r>
              <a:rPr lang="en-US" sz="2800" dirty="0" smtClean="0"/>
              <a:t>Leer </a:t>
            </a:r>
            <a:r>
              <a:rPr lang="en-US" sz="2800" dirty="0" err="1" smtClean="0"/>
              <a:t>numeros</a:t>
            </a:r>
            <a:r>
              <a:rPr lang="en-US" sz="2800" dirty="0" smtClean="0"/>
              <a:t> de </a:t>
            </a:r>
            <a:r>
              <a:rPr lang="en-US" sz="2800" dirty="0" err="1" smtClean="0"/>
              <a:t>pantalla</a:t>
            </a:r>
            <a:r>
              <a:rPr lang="en-US" sz="2800" dirty="0" smtClean="0"/>
              <a:t> hasta que </a:t>
            </a:r>
            <a:r>
              <a:rPr lang="en-US" sz="2800" dirty="0" err="1" smtClean="0"/>
              <a:t>nos</a:t>
            </a:r>
            <a:r>
              <a:rPr lang="en-US" sz="2800" dirty="0" smtClean="0"/>
              <a:t> </a:t>
            </a:r>
            <a:r>
              <a:rPr lang="en-US" sz="2800" dirty="0" err="1" smtClean="0"/>
              <a:t>entren</a:t>
            </a:r>
            <a:r>
              <a:rPr lang="en-US" sz="2800" dirty="0" smtClean="0"/>
              <a:t> el </a:t>
            </a:r>
            <a:r>
              <a:rPr lang="en-US" sz="2800" dirty="0" err="1" smtClean="0"/>
              <a:t>número</a:t>
            </a:r>
            <a:r>
              <a:rPr lang="en-US" sz="2800" dirty="0" smtClean="0"/>
              <a:t> -1.</a:t>
            </a:r>
            <a:endParaRPr lang="en-US" sz="2800" dirty="0"/>
          </a:p>
        </p:txBody>
      </p:sp>
    </p:spTree>
    <p:extLst>
      <p:ext uri="{BB962C8B-B14F-4D97-AF65-F5344CB8AC3E}">
        <p14:creationId xmlns:p14="http://schemas.microsoft.com/office/powerpoint/2010/main" val="310603379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1AED1-020E-42A8-919F-F35B8DD684A8}" type="slidenum">
              <a:rPr lang="en-US" altLang="es-MX">
                <a:latin typeface="Arial Black" panose="020B0A04020102020204" pitchFamily="34" charset="0"/>
              </a:rPr>
              <a:pPr/>
              <a:t>29</a:t>
            </a:fld>
            <a:endParaRPr lang="en-US" altLang="es-MX">
              <a:latin typeface="Arial Black" panose="020B0A04020102020204" pitchFamily="34" charset="0"/>
            </a:endParaRPr>
          </a:p>
        </p:txBody>
      </p:sp>
      <p:sp>
        <p:nvSpPr>
          <p:cNvPr id="32771" name="Rectangle 4"/>
          <p:cNvSpPr>
            <a:spLocks noGrp="1" noChangeArrowheads="1"/>
          </p:cNvSpPr>
          <p:nvPr>
            <p:ph type="title"/>
          </p:nvPr>
        </p:nvSpPr>
        <p:spPr>
          <a:xfrm>
            <a:off x="381000" y="241935"/>
            <a:ext cx="8229600" cy="1371600"/>
          </a:xfrm>
        </p:spPr>
        <p:txBody>
          <a:bodyPr/>
          <a:lstStyle/>
          <a:p>
            <a:pPr algn="ctr" eaLnBrk="1" hangingPunct="1"/>
            <a:r>
              <a:rPr lang="en-US" altLang="es-MX" dirty="0" err="1" smtClean="0"/>
              <a:t>Conclusiones</a:t>
            </a:r>
            <a:endParaRPr lang="en-US" altLang="es-MX" dirty="0" smtClean="0"/>
          </a:p>
        </p:txBody>
      </p:sp>
      <p:sp>
        <p:nvSpPr>
          <p:cNvPr id="176133" name="Rectangle 5"/>
          <p:cNvSpPr>
            <a:spLocks noChangeArrowheads="1"/>
          </p:cNvSpPr>
          <p:nvPr/>
        </p:nvSpPr>
        <p:spPr bwMode="auto">
          <a:xfrm>
            <a:off x="1295400" y="2362200"/>
            <a:ext cx="8229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tabLst>
                <a:tab pos="457200" algn="r"/>
                <a:tab pos="2743200" algn="ctr"/>
                <a:tab pos="5486400" algn="r"/>
              </a:tabLst>
              <a:defRPr>
                <a:solidFill>
                  <a:schemeClr val="tx1"/>
                </a:solidFill>
                <a:latin typeface="Arial" panose="020B0604020202020204" pitchFamily="34" charset="0"/>
              </a:defRPr>
            </a:lvl1pPr>
            <a:lvl2pPr marL="742950" indent="-285750">
              <a:tabLst>
                <a:tab pos="457200" algn="r"/>
                <a:tab pos="2743200" algn="ctr"/>
                <a:tab pos="5486400" algn="r"/>
              </a:tabLst>
              <a:defRPr>
                <a:solidFill>
                  <a:schemeClr val="tx1"/>
                </a:solidFill>
                <a:latin typeface="Arial" panose="020B0604020202020204" pitchFamily="34" charset="0"/>
              </a:defRPr>
            </a:lvl2pPr>
            <a:lvl3pPr marL="1143000" indent="-228600">
              <a:tabLst>
                <a:tab pos="457200" algn="r"/>
                <a:tab pos="2743200" algn="ctr"/>
                <a:tab pos="5486400" algn="r"/>
              </a:tabLst>
              <a:defRPr>
                <a:solidFill>
                  <a:schemeClr val="tx1"/>
                </a:solidFill>
                <a:latin typeface="Arial" panose="020B0604020202020204" pitchFamily="34" charset="0"/>
              </a:defRPr>
            </a:lvl3pPr>
            <a:lvl4pPr marL="1600200" indent="-228600">
              <a:tabLst>
                <a:tab pos="457200" algn="r"/>
                <a:tab pos="2743200" algn="ctr"/>
                <a:tab pos="5486400" algn="r"/>
              </a:tabLst>
              <a:defRPr>
                <a:solidFill>
                  <a:schemeClr val="tx1"/>
                </a:solidFill>
                <a:latin typeface="Arial" panose="020B0604020202020204" pitchFamily="34" charset="0"/>
              </a:defRPr>
            </a:lvl4pPr>
            <a:lvl5pPr marL="2057400" indent="-228600">
              <a:tabLst>
                <a:tab pos="457200" algn="r"/>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r>
              <a:rPr lang="es-ES_tradnl" sz="3600" dirty="0"/>
              <a:t>Se ha </a:t>
            </a:r>
            <a:r>
              <a:rPr lang="es-ES_tradnl" sz="3600" dirty="0" smtClean="0"/>
              <a:t>visto </a:t>
            </a:r>
            <a:r>
              <a:rPr lang="es-ES_tradnl" sz="3600" dirty="0"/>
              <a:t>en la </a:t>
            </a:r>
            <a:r>
              <a:rPr lang="es-ES_tradnl" sz="3600" dirty="0" smtClean="0"/>
              <a:t>conferencia</a:t>
            </a:r>
            <a:r>
              <a:rPr lang="es-ES_tradnl" sz="3600" dirty="0"/>
              <a:t>:</a:t>
            </a:r>
            <a:endParaRPr lang="es-MX" sz="3600" dirty="0"/>
          </a:p>
          <a:p>
            <a:pPr marL="457200" lvl="0" indent="-457200">
              <a:buFont typeface="Arial" panose="020B0604020202020204" pitchFamily="34" charset="0"/>
              <a:buChar char="•"/>
            </a:pPr>
            <a:r>
              <a:rPr lang="en-US" sz="3600" dirty="0" err="1" smtClean="0"/>
              <a:t>Estructuras</a:t>
            </a:r>
            <a:r>
              <a:rPr lang="en-US" sz="3600" dirty="0" smtClean="0"/>
              <a:t> </a:t>
            </a:r>
            <a:r>
              <a:rPr lang="en-US" sz="3600" dirty="0" err="1" smtClean="0"/>
              <a:t>alternativas</a:t>
            </a:r>
            <a:endParaRPr lang="es-MX" sz="3600" dirty="0"/>
          </a:p>
          <a:p>
            <a:pPr marL="457200" lvl="0" indent="-457200">
              <a:buFont typeface="Arial" panose="020B0604020202020204" pitchFamily="34" charset="0"/>
              <a:buChar char="•"/>
            </a:pPr>
            <a:r>
              <a:rPr lang="en-US" sz="3600" dirty="0" err="1" smtClean="0"/>
              <a:t>Bucles</a:t>
            </a:r>
            <a:endParaRPr lang="es-MX" sz="3600" dirty="0"/>
          </a:p>
          <a:p>
            <a:pPr marL="457200" lvl="0" indent="-457200">
              <a:buFont typeface="Arial" panose="020B0604020202020204" pitchFamily="34" charset="0"/>
              <a:buChar char="•"/>
            </a:pPr>
            <a:r>
              <a:rPr lang="es-ES_tradnl" sz="3600" dirty="0" smtClean="0"/>
              <a:t>Saltos</a:t>
            </a:r>
            <a:endParaRPr lang="es-MX" sz="3600" dirty="0"/>
          </a:p>
          <a:p>
            <a:pPr marL="342900" indent="-342900" eaLnBrk="1" hangingPunct="1">
              <a:buFont typeface="Arial" panose="020B0604020202020204" pitchFamily="34" charset="0"/>
              <a:buChar char="•"/>
            </a:pPr>
            <a:endParaRPr lang="es-ES_tradnl" altLang="es-MX" sz="3600" dirty="0">
              <a:latin typeface="+mj-lt"/>
            </a:endParaRPr>
          </a:p>
        </p:txBody>
      </p:sp>
      <p:sp>
        <p:nvSpPr>
          <p:cNvPr id="3" name="CuadroTexto 2"/>
          <p:cNvSpPr txBox="1"/>
          <p:nvPr/>
        </p:nvSpPr>
        <p:spPr>
          <a:xfrm>
            <a:off x="2133600" y="5562600"/>
            <a:ext cx="184731" cy="369332"/>
          </a:xfrm>
          <a:prstGeom prst="rect">
            <a:avLst/>
          </a:prstGeom>
          <a:noFill/>
        </p:spPr>
        <p:txBody>
          <a:bodyPr wrap="none" rtlCol="0">
            <a:spAutoFit/>
          </a:bodyPr>
          <a:lstStyle/>
          <a:p>
            <a:endParaRPr lang="es-MX"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blinds(horizontal)">
                                      <p:cBhvr>
                                        <p:cTn id="7" dur="500"/>
                                        <p:tgtEl>
                                          <p:spTgt spid="176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3">
                                            <p:txEl>
                                              <p:pRg st="1" end="1"/>
                                            </p:txEl>
                                          </p:spTgt>
                                        </p:tgtEl>
                                        <p:attrNameLst>
                                          <p:attrName>style.visibility</p:attrName>
                                        </p:attrNameLst>
                                      </p:cBhvr>
                                      <p:to>
                                        <p:strVal val="visible"/>
                                      </p:to>
                                    </p:set>
                                    <p:animEffect transition="in" filter="blinds(horizontal)">
                                      <p:cBhvr>
                                        <p:cTn id="12" dur="500"/>
                                        <p:tgtEl>
                                          <p:spTgt spid="176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3">
                                            <p:txEl>
                                              <p:pRg st="2" end="2"/>
                                            </p:txEl>
                                          </p:spTgt>
                                        </p:tgtEl>
                                        <p:attrNameLst>
                                          <p:attrName>style.visibility</p:attrName>
                                        </p:attrNameLst>
                                      </p:cBhvr>
                                      <p:to>
                                        <p:strVal val="visible"/>
                                      </p:to>
                                    </p:set>
                                    <p:animEffect transition="in" filter="blinds(horizontal)">
                                      <p:cBhvr>
                                        <p:cTn id="17" dur="500"/>
                                        <p:tgtEl>
                                          <p:spTgt spid="176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3">
                                            <p:txEl>
                                              <p:pRg st="3" end="3"/>
                                            </p:txEl>
                                          </p:spTgt>
                                        </p:tgtEl>
                                        <p:attrNameLst>
                                          <p:attrName>style.visibility</p:attrName>
                                        </p:attrNameLst>
                                      </p:cBhvr>
                                      <p:to>
                                        <p:strVal val="visible"/>
                                      </p:to>
                                    </p:set>
                                    <p:animEffect transition="in" filter="blinds(horizontal)">
                                      <p:cBhvr>
                                        <p:cTn id="22" dur="500"/>
                                        <p:tgtEl>
                                          <p:spTgt spid="176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a:t>
            </a:fld>
            <a:endParaRPr lang="en-US" altLang="es-MX"/>
          </a:p>
        </p:txBody>
      </p:sp>
      <p:sp>
        <p:nvSpPr>
          <p:cNvPr id="5" name="Rectangle 4"/>
          <p:cNvSpPr txBox="1">
            <a:spLocks noChangeArrowheads="1"/>
          </p:cNvSpPr>
          <p:nvPr/>
        </p:nvSpPr>
        <p:spPr bwMode="auto">
          <a:xfrm>
            <a:off x="609600" y="609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smtClean="0"/>
              <a:t>Repaso de algunos temas de la clase anterior.</a:t>
            </a:r>
            <a:endParaRPr lang="en-US" altLang="es-MX" sz="4000" b="1" kern="0" dirty="0" smtClean="0"/>
          </a:p>
        </p:txBody>
      </p:sp>
      <p:sp>
        <p:nvSpPr>
          <p:cNvPr id="6" name="CuadroTexto 5"/>
          <p:cNvSpPr txBox="1"/>
          <p:nvPr/>
        </p:nvSpPr>
        <p:spPr>
          <a:xfrm>
            <a:off x="1600200" y="2590800"/>
            <a:ext cx="8229600" cy="2554545"/>
          </a:xfrm>
          <a:prstGeom prst="rect">
            <a:avLst/>
          </a:prstGeom>
          <a:noFill/>
        </p:spPr>
        <p:txBody>
          <a:bodyPr wrap="square" rtlCol="0">
            <a:spAutoFit/>
          </a:bodyPr>
          <a:lstStyle/>
          <a:p>
            <a:pPr marL="285750" indent="-285750">
              <a:buFont typeface="Arial" panose="020B0604020202020204" pitchFamily="34" charset="0"/>
              <a:buChar char="•"/>
            </a:pPr>
            <a:r>
              <a:rPr lang="es-MX" sz="3200" dirty="0"/>
              <a:t>Variables de tipos primitivos</a:t>
            </a:r>
          </a:p>
          <a:p>
            <a:pPr marL="285750" indent="-285750">
              <a:buFont typeface="Arial" panose="020B0604020202020204" pitchFamily="34" charset="0"/>
              <a:buChar char="•"/>
            </a:pPr>
            <a:r>
              <a:rPr lang="es-MX" sz="3200" dirty="0"/>
              <a:t>Definición e </a:t>
            </a:r>
            <a:r>
              <a:rPr lang="es-MX" sz="3200" dirty="0" smtClean="0"/>
              <a:t>inicialización</a:t>
            </a:r>
            <a:endParaRPr lang="es-MX" sz="3200" dirty="0"/>
          </a:p>
          <a:p>
            <a:pPr marL="285750" indent="-285750">
              <a:buFont typeface="Arial" panose="020B0604020202020204" pitchFamily="34" charset="0"/>
              <a:buChar char="•"/>
            </a:pPr>
            <a:r>
              <a:rPr lang="es-MX" sz="3200" dirty="0" smtClean="0"/>
              <a:t>Operadores aritméticos</a:t>
            </a:r>
            <a:endParaRPr lang="es-MX" sz="3200" dirty="0"/>
          </a:p>
          <a:p>
            <a:pPr marL="285750" indent="-285750">
              <a:buFont typeface="Arial" panose="020B0604020202020204" pitchFamily="34" charset="0"/>
              <a:buChar char="•"/>
            </a:pPr>
            <a:r>
              <a:rPr lang="es-MX" sz="3200" dirty="0" smtClean="0"/>
              <a:t>Operadores </a:t>
            </a:r>
            <a:r>
              <a:rPr lang="es-MX" sz="3200" dirty="0"/>
              <a:t>a</a:t>
            </a:r>
            <a:r>
              <a:rPr lang="es-MX" sz="3200" dirty="0" smtClean="0"/>
              <a:t>signación</a:t>
            </a:r>
            <a:endParaRPr lang="es-MX" sz="3200" dirty="0" smtClean="0"/>
          </a:p>
          <a:p>
            <a:pPr marL="285750" indent="-285750">
              <a:buFont typeface="Arial" panose="020B0604020202020204" pitchFamily="34" charset="0"/>
              <a:buChar char="•"/>
            </a:pPr>
            <a:r>
              <a:rPr lang="es-MX" sz="3200" dirty="0" smtClean="0"/>
              <a:t>Operadores relacionales</a:t>
            </a:r>
            <a:endParaRPr lang="es-MX" sz="3200" dirty="0"/>
          </a:p>
        </p:txBody>
      </p:sp>
    </p:spTree>
    <p:extLst>
      <p:ext uri="{BB962C8B-B14F-4D97-AF65-F5344CB8AC3E}">
        <p14:creationId xmlns:p14="http://schemas.microsoft.com/office/powerpoint/2010/main" val="157739522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30</a:t>
            </a:fld>
            <a:endParaRPr lang="en-US" altLang="es-MX"/>
          </a:p>
        </p:txBody>
      </p:sp>
      <p:sp>
        <p:nvSpPr>
          <p:cNvPr id="5" name="Rectangle 4"/>
          <p:cNvSpPr>
            <a:spLocks noGrp="1" noChangeArrowheads="1"/>
          </p:cNvSpPr>
          <p:nvPr>
            <p:ph type="title"/>
          </p:nvPr>
        </p:nvSpPr>
        <p:spPr>
          <a:xfrm>
            <a:off x="381000" y="241935"/>
            <a:ext cx="8229600" cy="1371600"/>
          </a:xfrm>
        </p:spPr>
        <p:txBody>
          <a:bodyPr/>
          <a:lstStyle/>
          <a:p>
            <a:pPr algn="ctr" eaLnBrk="1" hangingPunct="1"/>
            <a:r>
              <a:rPr lang="en-US" altLang="es-MX" dirty="0" err="1" smtClean="0"/>
              <a:t>Estudio</a:t>
            </a:r>
            <a:r>
              <a:rPr lang="en-US" altLang="es-MX" dirty="0" smtClean="0"/>
              <a:t> </a:t>
            </a:r>
            <a:r>
              <a:rPr lang="en-US" altLang="es-MX" dirty="0" err="1" smtClean="0"/>
              <a:t>Independiente</a:t>
            </a:r>
            <a:endParaRPr lang="en-US" altLang="es-MX" dirty="0" smtClean="0"/>
          </a:p>
        </p:txBody>
      </p:sp>
      <p:sp>
        <p:nvSpPr>
          <p:cNvPr id="6" name="Rectángulo 5"/>
          <p:cNvSpPr/>
          <p:nvPr/>
        </p:nvSpPr>
        <p:spPr>
          <a:xfrm>
            <a:off x="352566" y="1448308"/>
            <a:ext cx="8486634" cy="5755422"/>
          </a:xfrm>
          <a:prstGeom prst="rect">
            <a:avLst/>
          </a:prstGeom>
        </p:spPr>
        <p:txBody>
          <a:bodyPr wrap="square">
            <a:spAutoFit/>
          </a:bodyPr>
          <a:lstStyle/>
          <a:p>
            <a:pPr algn="just"/>
            <a:r>
              <a:rPr lang="es-MX" sz="3200" b="1" dirty="0">
                <a:solidFill>
                  <a:srgbClr val="000000"/>
                </a:solidFill>
              </a:rPr>
              <a:t>Ejercicio # </a:t>
            </a:r>
            <a:r>
              <a:rPr lang="es-MX" sz="3200" b="1" dirty="0" smtClean="0">
                <a:solidFill>
                  <a:srgbClr val="000000"/>
                </a:solidFill>
              </a:rPr>
              <a:t>1:</a:t>
            </a:r>
            <a:endParaRPr lang="es-MX" sz="3200" b="1" dirty="0">
              <a:solidFill>
                <a:srgbClr val="000000"/>
              </a:solidFill>
            </a:endParaRPr>
          </a:p>
          <a:p>
            <a:pPr algn="just"/>
            <a:r>
              <a:rPr lang="es-ES_tradnl" sz="3200" dirty="0" smtClean="0"/>
              <a:t>Implementar </a:t>
            </a:r>
            <a:r>
              <a:rPr lang="es-ES_tradnl" sz="3200" dirty="0"/>
              <a:t>un programa que obtenga el menor de tres números a, b y c</a:t>
            </a:r>
            <a:r>
              <a:rPr lang="es-ES_tradnl" sz="3200" dirty="0" smtClean="0"/>
              <a:t>.</a:t>
            </a:r>
            <a:endParaRPr lang="es-MX" sz="3200" dirty="0" smtClean="0">
              <a:solidFill>
                <a:srgbClr val="000000"/>
              </a:solidFill>
            </a:endParaRPr>
          </a:p>
          <a:p>
            <a:pPr algn="just"/>
            <a:r>
              <a:rPr lang="es-MX" sz="3200" dirty="0">
                <a:solidFill>
                  <a:srgbClr val="000000"/>
                </a:solidFill>
              </a:rPr>
              <a:t/>
            </a:r>
            <a:br>
              <a:rPr lang="es-MX" sz="3200" dirty="0">
                <a:solidFill>
                  <a:srgbClr val="000000"/>
                </a:solidFill>
              </a:rPr>
            </a:br>
            <a:r>
              <a:rPr lang="es-MX" sz="3200" b="1" dirty="0">
                <a:solidFill>
                  <a:srgbClr val="000000"/>
                </a:solidFill>
              </a:rPr>
              <a:t>Ejercicio # </a:t>
            </a:r>
            <a:r>
              <a:rPr lang="es-MX" sz="3200" b="1" dirty="0" smtClean="0">
                <a:solidFill>
                  <a:srgbClr val="000000"/>
                </a:solidFill>
              </a:rPr>
              <a:t>2:</a:t>
            </a:r>
            <a:endParaRPr lang="es-MX" sz="3200" b="1" dirty="0">
              <a:solidFill>
                <a:srgbClr val="000000"/>
              </a:solidFill>
            </a:endParaRPr>
          </a:p>
          <a:p>
            <a:pPr algn="just"/>
            <a:r>
              <a:rPr lang="es-ES_tradnl" sz="3200" dirty="0" smtClean="0"/>
              <a:t>Escriba </a:t>
            </a:r>
            <a:r>
              <a:rPr lang="es-ES_tradnl" sz="3200" dirty="0"/>
              <a:t>un programa que calcule e imprima la suma de los números enteros del 1 al 10. Utilice un ciclo </a:t>
            </a:r>
            <a:r>
              <a:rPr lang="es-ES_tradnl" sz="3200" b="1" i="1" dirty="0" err="1"/>
              <a:t>while</a:t>
            </a:r>
            <a:r>
              <a:rPr lang="es-ES_tradnl" sz="3200" dirty="0"/>
              <a:t> para iterar en los </a:t>
            </a:r>
            <a:r>
              <a:rPr lang="es-ES_tradnl" sz="3200" dirty="0" smtClean="0"/>
              <a:t>cálculos. El </a:t>
            </a:r>
            <a:r>
              <a:rPr lang="es-ES_tradnl" sz="3200" dirty="0"/>
              <a:t>ciclo debe terminar cuando la variable </a:t>
            </a:r>
            <a:r>
              <a:rPr lang="es-ES_tradnl" sz="3200" b="1" i="1" dirty="0"/>
              <a:t>x</a:t>
            </a:r>
            <a:r>
              <a:rPr lang="es-ES_tradnl" sz="3200" dirty="0"/>
              <a:t> sea 11.</a:t>
            </a:r>
            <a:endParaRPr lang="es-MX" sz="3200" dirty="0"/>
          </a:p>
          <a:p>
            <a:pPr algn="just"/>
            <a:r>
              <a:rPr lang="es-MX" sz="2400" dirty="0"/>
              <a:t/>
            </a:r>
            <a:br>
              <a:rPr lang="es-MX" sz="2400" dirty="0"/>
            </a:br>
            <a:endParaRPr lang="es-MX" sz="2400" dirty="0"/>
          </a:p>
        </p:txBody>
      </p:sp>
    </p:spTree>
    <p:extLst>
      <p:ext uri="{BB962C8B-B14F-4D97-AF65-F5344CB8AC3E}">
        <p14:creationId xmlns:p14="http://schemas.microsoft.com/office/powerpoint/2010/main" val="7907616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385D2-0AA6-4174-824D-EECB24A688AF}" type="slidenum">
              <a:rPr lang="en-US" altLang="es-MX">
                <a:latin typeface="Arial Black" panose="020B0A04020102020204" pitchFamily="34" charset="0"/>
              </a:rPr>
              <a:pPr/>
              <a:t>4</a:t>
            </a:fld>
            <a:endParaRPr lang="en-US" altLang="es-MX">
              <a:latin typeface="Arial Black" panose="020B0A04020102020204" pitchFamily="34" charset="0"/>
            </a:endParaRPr>
          </a:p>
        </p:txBody>
      </p:sp>
      <p:sp>
        <p:nvSpPr>
          <p:cNvPr id="6147" name="Rectangle 4"/>
          <p:cNvSpPr>
            <a:spLocks noGrp="1" noChangeArrowheads="1"/>
          </p:cNvSpPr>
          <p:nvPr>
            <p:ph type="title"/>
          </p:nvPr>
        </p:nvSpPr>
        <p:spPr/>
        <p:txBody>
          <a:bodyPr/>
          <a:lstStyle/>
          <a:p>
            <a:pPr eaLnBrk="1" hangingPunct="1"/>
            <a:r>
              <a:rPr lang="es-ES_tradnl" altLang="es-MX" sz="4000" b="1" dirty="0" smtClean="0"/>
              <a:t>2.1 </a:t>
            </a:r>
            <a:r>
              <a:rPr lang="es-ES_tradnl" altLang="es-MX" sz="4000" b="1" dirty="0" smtClean="0"/>
              <a:t>Estructuras de control</a:t>
            </a:r>
            <a:endParaRPr lang="en-US" altLang="es-MX" sz="4000" b="1" dirty="0" smtClean="0"/>
          </a:p>
        </p:txBody>
      </p:sp>
      <p:sp>
        <p:nvSpPr>
          <p:cNvPr id="6148" name="Rectangle 5"/>
          <p:cNvSpPr>
            <a:spLocks noChangeArrowheads="1"/>
          </p:cNvSpPr>
          <p:nvPr/>
        </p:nvSpPr>
        <p:spPr bwMode="auto">
          <a:xfrm>
            <a:off x="1430338" y="3181985"/>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_tradnl" altLang="es-MX" sz="3200" dirty="0"/>
          </a:p>
        </p:txBody>
      </p:sp>
      <p:sp>
        <p:nvSpPr>
          <p:cNvPr id="2" name="Rectángulo 1"/>
          <p:cNvSpPr/>
          <p:nvPr/>
        </p:nvSpPr>
        <p:spPr>
          <a:xfrm>
            <a:off x="381000" y="1612324"/>
            <a:ext cx="8382000" cy="3108543"/>
          </a:xfrm>
          <a:prstGeom prst="rect">
            <a:avLst/>
          </a:prstGeom>
        </p:spPr>
        <p:txBody>
          <a:bodyPr wrap="square">
            <a:spAutoFit/>
          </a:bodyPr>
          <a:lstStyle/>
          <a:p>
            <a:pPr algn="just"/>
            <a:r>
              <a:rPr lang="es-ES" sz="2800" dirty="0"/>
              <a:t>Las estructuras de control son construcciones hechas a partir de palabras reservadas del lenguaje que permiten modificar el flujo de ejecución de un programa. De este modo, pueden crearse construcciones de alternativas (bifurcaciones) y bucles de repetición de bloques de instrucciones.</a:t>
            </a:r>
            <a:endParaRPr lang="es-MX" sz="2800" dirty="0"/>
          </a:p>
        </p:txBody>
      </p:sp>
      <p:sp>
        <p:nvSpPr>
          <p:cNvPr id="5" name="Rectángulo 4"/>
          <p:cNvSpPr/>
          <p:nvPr/>
        </p:nvSpPr>
        <p:spPr>
          <a:xfrm>
            <a:off x="471054" y="4906495"/>
            <a:ext cx="8291945" cy="2616101"/>
          </a:xfrm>
          <a:prstGeom prst="rect">
            <a:avLst/>
          </a:prstGeom>
        </p:spPr>
        <p:txBody>
          <a:bodyPr wrap="square">
            <a:spAutoFit/>
          </a:bodyPr>
          <a:lstStyle/>
          <a:p>
            <a:pPr algn="just"/>
            <a:r>
              <a:rPr lang="es-ES" sz="2800" dirty="0">
                <a:latin typeface="+mn-lt"/>
              </a:rPr>
              <a:t>Hay que señalar que un bloque de instrucciones se encontrará encerrado mediante llaves  {……..} si existe más de </a:t>
            </a:r>
            <a:r>
              <a:rPr lang="es-ES" sz="2800" dirty="0" smtClean="0">
                <a:latin typeface="+mn-lt"/>
              </a:rPr>
              <a:t>una sentencia </a:t>
            </a:r>
            <a:r>
              <a:rPr lang="es-ES" sz="2800" dirty="0">
                <a:latin typeface="+mn-lt"/>
              </a:rPr>
              <a:t>o instrucción</a:t>
            </a:r>
            <a:r>
              <a:rPr lang="es-ES" sz="2800" dirty="0" smtClean="0">
                <a:latin typeface="+mn-lt"/>
              </a:rPr>
              <a:t>.</a:t>
            </a:r>
            <a:r>
              <a:rPr lang="es-MX" sz="4000" dirty="0">
                <a:latin typeface="+mn-lt"/>
              </a:rPr>
              <a:t/>
            </a:r>
            <a:br>
              <a:rPr lang="es-MX" sz="4000" dirty="0">
                <a:latin typeface="+mn-lt"/>
              </a:rPr>
            </a:br>
            <a:r>
              <a:rPr lang="es-MX" sz="4000" dirty="0">
                <a:latin typeface="+mn-lt"/>
              </a:rPr>
              <a:t> </a:t>
            </a:r>
            <a:br>
              <a:rPr lang="es-MX" sz="4000" dirty="0">
                <a:latin typeface="+mn-lt"/>
              </a:rPr>
            </a:br>
            <a:endParaRPr lang="es-MX" sz="4000" dirty="0">
              <a:latin typeface="+mn-lt"/>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4366"/>
            <a:ext cx="8229600" cy="1371600"/>
          </a:xfrm>
        </p:spPr>
        <p:txBody>
          <a:bodyPr/>
          <a:lstStyle/>
          <a:p>
            <a:r>
              <a:rPr lang="es-ES_tradnl" altLang="es-MX" b="1" dirty="0" smtClean="0"/>
              <a:t>2</a:t>
            </a:r>
            <a:r>
              <a:rPr lang="es-ES_tradnl" altLang="es-MX" b="1" dirty="0"/>
              <a:t>.1 </a:t>
            </a:r>
            <a:r>
              <a:rPr lang="es-ES_tradnl" altLang="es-MX" b="1" dirty="0"/>
              <a:t>Estructuras de control</a:t>
            </a:r>
            <a:endParaRPr lang="es-MX" dirty="0"/>
          </a:p>
        </p:txBody>
      </p:sp>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5</a:t>
            </a:fld>
            <a:endParaRPr lang="en-US" altLang="es-MX" dirty="0"/>
          </a:p>
        </p:txBody>
      </p:sp>
      <p:sp>
        <p:nvSpPr>
          <p:cNvPr id="5" name="Rectángulo 4"/>
          <p:cNvSpPr/>
          <p:nvPr/>
        </p:nvSpPr>
        <p:spPr>
          <a:xfrm>
            <a:off x="342900" y="1686368"/>
            <a:ext cx="8458200" cy="3847207"/>
          </a:xfrm>
          <a:prstGeom prst="rect">
            <a:avLst/>
          </a:prstGeom>
        </p:spPr>
        <p:txBody>
          <a:bodyPr wrap="square">
            <a:spAutoFit/>
          </a:bodyPr>
          <a:lstStyle/>
          <a:p>
            <a:pPr algn="just"/>
            <a:r>
              <a:rPr lang="es-ES" sz="2400" b="1" dirty="0"/>
              <a:t>Estructuras </a:t>
            </a:r>
            <a:r>
              <a:rPr lang="es-ES" sz="2800" b="1" dirty="0" smtClean="0"/>
              <a:t>alternativas</a:t>
            </a:r>
            <a:r>
              <a:rPr lang="es-ES" sz="2400" b="1" dirty="0" smtClean="0"/>
              <a:t>:</a:t>
            </a:r>
            <a:endParaRPr lang="es-MX" sz="3200" dirty="0" smtClean="0"/>
          </a:p>
          <a:p>
            <a:pPr algn="just"/>
            <a:r>
              <a:rPr lang="es-ES" sz="2400" dirty="0"/>
              <a:t>Las estructuras alternativas son construcciones que permiten alterar el flujo secuencial de un programa, de forma que en función de una condición o el valor de una expresión, el mismo pueda ser desviado en una u otra alternativa de código.</a:t>
            </a:r>
            <a:endParaRPr lang="es-MX" sz="2400" dirty="0"/>
          </a:p>
          <a:p>
            <a:pPr algn="just"/>
            <a:r>
              <a:rPr lang="es-ES" sz="2400" dirty="0"/>
              <a:t> </a:t>
            </a:r>
            <a:endParaRPr lang="es-MX" sz="2400" dirty="0"/>
          </a:p>
          <a:p>
            <a:pPr algn="just"/>
            <a:r>
              <a:rPr lang="es-ES" sz="2400" dirty="0"/>
              <a:t>Las estructuras alternativas disponibles en Java son:</a:t>
            </a:r>
            <a:endParaRPr lang="es-MX" sz="2400" dirty="0"/>
          </a:p>
          <a:p>
            <a:pPr lvl="0" algn="just"/>
            <a:r>
              <a:rPr lang="en-US" sz="2400" dirty="0" err="1"/>
              <a:t>Alternativa</a:t>
            </a:r>
            <a:r>
              <a:rPr lang="en-US" sz="2400" b="1" dirty="0"/>
              <a:t> if-else</a:t>
            </a:r>
            <a:r>
              <a:rPr lang="en-US" sz="2400" dirty="0"/>
              <a:t>.</a:t>
            </a:r>
            <a:endParaRPr lang="es-MX" sz="2400" dirty="0"/>
          </a:p>
          <a:p>
            <a:pPr lvl="0" algn="just"/>
            <a:r>
              <a:rPr lang="en-US" sz="2400" dirty="0" err="1"/>
              <a:t>Alternativa</a:t>
            </a:r>
            <a:r>
              <a:rPr lang="en-US" sz="2400" dirty="0"/>
              <a:t> </a:t>
            </a:r>
            <a:r>
              <a:rPr lang="en-US" sz="2400" b="1" dirty="0"/>
              <a:t>switch</a:t>
            </a:r>
            <a:r>
              <a:rPr lang="en-US" sz="2400" dirty="0"/>
              <a:t>.</a:t>
            </a:r>
            <a:endParaRPr lang="es-MX" sz="2400" dirty="0"/>
          </a:p>
        </p:txBody>
      </p:sp>
    </p:spTree>
    <p:extLst>
      <p:ext uri="{BB962C8B-B14F-4D97-AF65-F5344CB8AC3E}">
        <p14:creationId xmlns:p14="http://schemas.microsoft.com/office/powerpoint/2010/main" val="194219400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EB43AB-414F-4772-A5A3-C5B3F206072C}" type="slidenum">
              <a:rPr lang="en-US" altLang="es-MX">
                <a:latin typeface="Arial Black" panose="020B0A04020102020204" pitchFamily="34" charset="0"/>
              </a:rPr>
              <a:pPr/>
              <a:t>6</a:t>
            </a:fld>
            <a:endParaRPr lang="en-US" altLang="es-MX">
              <a:latin typeface="Arial Black" panose="020B0A04020102020204" pitchFamily="34" charset="0"/>
            </a:endParaRPr>
          </a:p>
        </p:txBody>
      </p:sp>
      <p:sp>
        <p:nvSpPr>
          <p:cNvPr id="10" name="Título 1"/>
          <p:cNvSpPr>
            <a:spLocks noGrp="1"/>
          </p:cNvSpPr>
          <p:nvPr>
            <p:ph type="title"/>
          </p:nvPr>
        </p:nvSpPr>
        <p:spPr>
          <a:xfrm>
            <a:off x="457200" y="254366"/>
            <a:ext cx="8229600" cy="1371600"/>
          </a:xfrm>
        </p:spPr>
        <p:txBody>
          <a:bodyPr/>
          <a:lstStyle/>
          <a:p>
            <a:r>
              <a:rPr lang="es-ES_tradnl" altLang="es-MX" b="1" dirty="0" smtClean="0"/>
              <a:t>2</a:t>
            </a:r>
            <a:r>
              <a:rPr lang="es-ES_tradnl" altLang="es-MX" b="1" dirty="0"/>
              <a:t>.1 </a:t>
            </a:r>
            <a:r>
              <a:rPr lang="es-ES_tradnl" altLang="es-MX" b="1" dirty="0"/>
              <a:t>Estructuras de control</a:t>
            </a:r>
            <a:endParaRPr lang="es-MX" dirty="0"/>
          </a:p>
        </p:txBody>
      </p:sp>
      <p:sp>
        <p:nvSpPr>
          <p:cNvPr id="5" name="Rectángulo 4"/>
          <p:cNvSpPr/>
          <p:nvPr/>
        </p:nvSpPr>
        <p:spPr>
          <a:xfrm>
            <a:off x="464127" y="1502688"/>
            <a:ext cx="8001000" cy="5355312"/>
          </a:xfrm>
          <a:prstGeom prst="rect">
            <a:avLst/>
          </a:prstGeom>
        </p:spPr>
        <p:txBody>
          <a:bodyPr wrap="square">
            <a:spAutoFit/>
          </a:bodyPr>
          <a:lstStyle/>
          <a:p>
            <a:pPr algn="just">
              <a:spcAft>
                <a:spcPts val="0"/>
              </a:spcAft>
            </a:pPr>
            <a:r>
              <a:rPr lang="en-US" sz="2400" b="1" dirty="0" err="1" smtClean="0">
                <a:latin typeface="+mn-lt"/>
                <a:ea typeface="Times New Roman" panose="02020603050405020304" pitchFamily="18" charset="0"/>
              </a:rPr>
              <a:t>Estructura</a:t>
            </a:r>
            <a:r>
              <a:rPr lang="en-US" sz="2000" b="1" dirty="0">
                <a:solidFill>
                  <a:srgbClr val="0000FF"/>
                </a:solidFill>
                <a:latin typeface="+mn-lt"/>
                <a:ea typeface="Times New Roman" panose="02020603050405020304" pitchFamily="18" charset="0"/>
              </a:rPr>
              <a:t> </a:t>
            </a:r>
            <a:r>
              <a:rPr lang="en-US" sz="2000" b="1" dirty="0" smtClean="0">
                <a:solidFill>
                  <a:srgbClr val="0000FF"/>
                </a:solidFill>
                <a:latin typeface="+mn-lt"/>
                <a:ea typeface="Times New Roman" panose="02020603050405020304" pitchFamily="18" charset="0"/>
              </a:rPr>
              <a:t>if</a:t>
            </a:r>
            <a:r>
              <a:rPr lang="en-US" sz="2000" b="1" dirty="0" smtClean="0">
                <a:latin typeface="+mn-lt"/>
                <a:ea typeface="Times New Roman" panose="02020603050405020304" pitchFamily="18" charset="0"/>
              </a:rPr>
              <a:t>-</a:t>
            </a:r>
            <a:r>
              <a:rPr lang="en-US" sz="2000" b="1" dirty="0" smtClean="0">
                <a:solidFill>
                  <a:srgbClr val="0000FF"/>
                </a:solidFill>
                <a:latin typeface="+mn-lt"/>
                <a:ea typeface="Times New Roman" panose="02020603050405020304" pitchFamily="18" charset="0"/>
              </a:rPr>
              <a:t>else</a:t>
            </a:r>
            <a:endParaRPr lang="es-MX" sz="2000" dirty="0">
              <a:latin typeface="+mn-lt"/>
              <a:ea typeface="Times New Roman" panose="02020603050405020304" pitchFamily="18" charset="0"/>
            </a:endParaRPr>
          </a:p>
          <a:p>
            <a:pPr algn="just">
              <a:spcAft>
                <a:spcPts val="0"/>
              </a:spcAft>
            </a:pPr>
            <a:endParaRPr lang="en-US" sz="2000" b="1" dirty="0" smtClean="0">
              <a:latin typeface="+mn-lt"/>
              <a:ea typeface="Times New Roman" panose="02020603050405020304" pitchFamily="18" charset="0"/>
            </a:endParaRPr>
          </a:p>
          <a:p>
            <a:pPr algn="just">
              <a:spcAft>
                <a:spcPts val="0"/>
              </a:spcAft>
            </a:pPr>
            <a:r>
              <a:rPr lang="en-US" sz="2000" b="1" dirty="0" smtClean="0">
                <a:latin typeface="+mn-lt"/>
                <a:ea typeface="Times New Roman" panose="02020603050405020304" pitchFamily="18" charset="0"/>
              </a:rPr>
              <a:t>Forma </a:t>
            </a:r>
            <a:r>
              <a:rPr lang="en-US" sz="2000" b="1" dirty="0">
                <a:latin typeface="+mn-lt"/>
                <a:ea typeface="Times New Roman" panose="02020603050405020304" pitchFamily="18" charset="0"/>
              </a:rPr>
              <a:t>simple</a:t>
            </a:r>
            <a:endParaRPr lang="es-MX" sz="2000" dirty="0">
              <a:latin typeface="+mn-lt"/>
              <a:ea typeface="Times New Roman" panose="02020603050405020304" pitchFamily="18" charset="0"/>
            </a:endParaRPr>
          </a:p>
          <a:p>
            <a:pPr marL="2286000" algn="just">
              <a:spcAft>
                <a:spcPts val="0"/>
              </a:spcAft>
            </a:pPr>
            <a:r>
              <a:rPr lang="en-US" sz="2000" dirty="0">
                <a:solidFill>
                  <a:srgbClr val="0000FF"/>
                </a:solidFill>
                <a:latin typeface="+mn-lt"/>
                <a:ea typeface="Times New Roman" panose="02020603050405020304" pitchFamily="18" charset="0"/>
              </a:rPr>
              <a:t>if </a:t>
            </a:r>
            <a:r>
              <a:rPr lang="en-US" sz="2000" dirty="0">
                <a:latin typeface="+mn-lt"/>
                <a:ea typeface="Times New Roman" panose="02020603050405020304" pitchFamily="18" charset="0"/>
              </a:rPr>
              <a:t>(</a:t>
            </a:r>
            <a:r>
              <a:rPr lang="en-US" sz="2000" dirty="0" err="1">
                <a:latin typeface="+mn-lt"/>
                <a:ea typeface="Times New Roman" panose="02020603050405020304" pitchFamily="18" charset="0"/>
              </a:rPr>
              <a:t>condición</a:t>
            </a:r>
            <a:r>
              <a:rPr lang="en-U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Courier New" panose="02070309020205020404" pitchFamily="49" charset="0"/>
              </a:rPr>
              <a:t> </a:t>
            </a:r>
            <a:r>
              <a:rPr lang="es-ES" sz="2000" dirty="0" smtClean="0">
                <a:latin typeface="+mn-lt"/>
                <a:ea typeface="Courier New" panose="02070309020205020404" pitchFamily="49" charset="0"/>
              </a:rPr>
              <a:t>	</a:t>
            </a:r>
            <a:r>
              <a:rPr lang="es-ES" sz="2000" dirty="0" smtClean="0">
                <a:latin typeface="+mn-lt"/>
                <a:ea typeface="Times New Roman" panose="02020603050405020304" pitchFamily="18" charset="0"/>
              </a:rPr>
              <a:t>sentencia1</a:t>
            </a: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La </a:t>
            </a:r>
            <a:r>
              <a:rPr lang="es-ES" sz="2000" i="1" dirty="0">
                <a:latin typeface="+mn-lt"/>
                <a:ea typeface="Times New Roman" panose="02020603050405020304" pitchFamily="18" charset="0"/>
              </a:rPr>
              <a:t>sentencia1</a:t>
            </a:r>
            <a:r>
              <a:rPr lang="es-ES" sz="2000" dirty="0">
                <a:latin typeface="+mn-lt"/>
                <a:ea typeface="Times New Roman" panose="02020603050405020304" pitchFamily="18" charset="0"/>
              </a:rPr>
              <a:t> se ejecuta si, y sólo si, se cumple una determinada condición. </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b="1" dirty="0">
                <a:latin typeface="+mn-lt"/>
                <a:ea typeface="Times New Roman" panose="02020603050405020304" pitchFamily="18" charset="0"/>
              </a:rPr>
              <a:t>Ejemplo:</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marL="457200" algn="just">
              <a:spcAft>
                <a:spcPts val="0"/>
              </a:spcAft>
            </a:pPr>
            <a:r>
              <a:rPr lang="es-ES" sz="2000" dirty="0" err="1">
                <a:solidFill>
                  <a:srgbClr val="0000FF"/>
                </a:solidFill>
                <a:latin typeface="+mn-lt"/>
                <a:ea typeface="Times New Roman" panose="02020603050405020304" pitchFamily="18" charset="0"/>
              </a:rPr>
              <a:t>if</a:t>
            </a:r>
            <a:r>
              <a:rPr lang="es-ES" sz="2000" dirty="0">
                <a:solidFill>
                  <a:srgbClr val="0000FF"/>
                </a:solidFill>
                <a:latin typeface="+mn-lt"/>
                <a:ea typeface="Times New Roman" panose="02020603050405020304" pitchFamily="18" charset="0"/>
              </a:rPr>
              <a:t> </a:t>
            </a:r>
            <a:r>
              <a:rPr lang="es-ES" sz="2000" dirty="0">
                <a:latin typeface="+mn-lt"/>
                <a:ea typeface="Times New Roman" panose="02020603050405020304" pitchFamily="18" charset="0"/>
              </a:rPr>
              <a:t>(</a:t>
            </a:r>
            <a:r>
              <a:rPr lang="es-ES" sz="2000" dirty="0" err="1">
                <a:latin typeface="+mn-lt"/>
                <a:ea typeface="Times New Roman" panose="02020603050405020304" pitchFamily="18" charset="0"/>
              </a:rPr>
              <a:t>cont</a:t>
            </a:r>
            <a:r>
              <a:rPr lang="es-ES" sz="2000" dirty="0">
                <a:latin typeface="+mn-lt"/>
                <a:ea typeface="Times New Roman" panose="02020603050405020304" pitchFamily="18" charset="0"/>
              </a:rPr>
              <a:t> </a:t>
            </a:r>
            <a:r>
              <a:rPr lang="es-ES" sz="2000" dirty="0">
                <a:solidFill>
                  <a:srgbClr val="0000FF"/>
                </a:solidFill>
                <a:latin typeface="+mn-lt"/>
                <a:ea typeface="Times New Roman" panose="02020603050405020304" pitchFamily="18" charset="0"/>
              </a:rPr>
              <a:t>==</a:t>
            </a:r>
            <a:r>
              <a:rPr lang="es-ES" sz="2000" dirty="0">
                <a:latin typeface="+mn-lt"/>
                <a:ea typeface="Times New Roman" panose="02020603050405020304" pitchFamily="18" charset="0"/>
              </a:rPr>
              <a:t> 0)</a:t>
            </a:r>
            <a:endParaRPr lang="es-MX" sz="2000" dirty="0">
              <a:latin typeface="+mn-lt"/>
              <a:ea typeface="Times New Roman" panose="02020603050405020304" pitchFamily="18" charset="0"/>
            </a:endParaRPr>
          </a:p>
          <a:p>
            <a:pPr marL="457200" algn="just">
              <a:spcAft>
                <a:spcPts val="0"/>
              </a:spcAft>
            </a:pPr>
            <a:r>
              <a:rPr lang="es-ES" sz="2000" dirty="0">
                <a:solidFill>
                  <a:srgbClr val="0000FF"/>
                </a:solidFill>
                <a:latin typeface="+mn-lt"/>
                <a:ea typeface="Courier New" panose="02070309020205020404" pitchFamily="49" charset="0"/>
              </a:rPr>
              <a:t> </a:t>
            </a:r>
            <a:r>
              <a:rPr lang="es-ES" sz="2000" dirty="0" smtClean="0">
                <a:solidFill>
                  <a:srgbClr val="0000FF"/>
                </a:solidFill>
                <a:latin typeface="+mn-lt"/>
                <a:ea typeface="Courier New" panose="02070309020205020404" pitchFamily="49" charset="0"/>
              </a:rPr>
              <a:t>	</a:t>
            </a:r>
            <a:r>
              <a:rPr lang="es-ES" sz="2000" dirty="0" err="1" smtClean="0">
                <a:solidFill>
                  <a:srgbClr val="0000FF"/>
                </a:solidFill>
                <a:latin typeface="+mn-lt"/>
                <a:ea typeface="Times New Roman" panose="02020603050405020304" pitchFamily="18" charset="0"/>
              </a:rPr>
              <a:t>System.out.println</a:t>
            </a:r>
            <a:r>
              <a:rPr lang="es-ES" sz="2000" dirty="0">
                <a:latin typeface="+mn-lt"/>
                <a:ea typeface="Times New Roman" panose="02020603050405020304" pitchFamily="18" charset="0"/>
              </a:rPr>
              <a:t>(“he llegado a cero</a:t>
            </a:r>
            <a:r>
              <a:rPr lang="es-ES" sz="2000" dirty="0" smtClean="0">
                <a:latin typeface="+mn-lt"/>
                <a:ea typeface="Times New Roman" panose="02020603050405020304" pitchFamily="18" charset="0"/>
              </a:rPr>
              <a:t>”);</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La instrucción  </a:t>
            </a:r>
            <a:r>
              <a:rPr lang="es-ES" sz="2000" dirty="0" err="1">
                <a:solidFill>
                  <a:srgbClr val="0000FF"/>
                </a:solidFill>
                <a:latin typeface="+mn-lt"/>
                <a:ea typeface="Times New Roman" panose="02020603050405020304" pitchFamily="18" charset="0"/>
              </a:rPr>
              <a:t>System.out.println</a:t>
            </a:r>
            <a:r>
              <a:rPr lang="es-ES" sz="2000" dirty="0">
                <a:latin typeface="+mn-lt"/>
                <a:ea typeface="Times New Roman" panose="02020603050405020304" pitchFamily="18" charset="0"/>
              </a:rPr>
              <a:t>(“he llegado a cero”); sólo se ejecuta en el caso de que </a:t>
            </a:r>
            <a:r>
              <a:rPr lang="es-ES" sz="2000" i="1" dirty="0" err="1">
                <a:latin typeface="+mn-lt"/>
                <a:ea typeface="Times New Roman" panose="02020603050405020304" pitchFamily="18" charset="0"/>
              </a:rPr>
              <a:t>cont</a:t>
            </a:r>
            <a:r>
              <a:rPr lang="es-ES" sz="2000" dirty="0">
                <a:latin typeface="+mn-lt"/>
                <a:ea typeface="Times New Roman" panose="02020603050405020304" pitchFamily="18" charset="0"/>
              </a:rPr>
              <a:t> contenga el valor cero.</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 </a:t>
            </a:r>
            <a:endParaRPr lang="es-MX" sz="2000" dirty="0">
              <a:effectLst/>
              <a:latin typeface="+mn-lt"/>
              <a:ea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965FC-DB7B-4723-A5E2-50415462D30C}" type="slidenum">
              <a:rPr lang="en-US" altLang="es-MX">
                <a:latin typeface="Arial Black" panose="020B0A04020102020204" pitchFamily="34" charset="0"/>
              </a:rPr>
              <a:pPr/>
              <a:t>7</a:t>
            </a:fld>
            <a:endParaRPr lang="en-US" altLang="es-MX">
              <a:latin typeface="Arial Black" panose="020B0A04020102020204" pitchFamily="34" charset="0"/>
            </a:endParaRPr>
          </a:p>
        </p:txBody>
      </p:sp>
      <p:sp>
        <p:nvSpPr>
          <p:cNvPr id="8227" name="Text Box 137"/>
          <p:cNvSpPr txBox="1">
            <a:spLocks noChangeArrowheads="1"/>
          </p:cNvSpPr>
          <p:nvPr/>
        </p:nvSpPr>
        <p:spPr bwMode="auto">
          <a:xfrm>
            <a:off x="1965325" y="5675313"/>
            <a:ext cx="527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 altLang="es-MX"/>
          </a:p>
        </p:txBody>
      </p:sp>
      <p:sp>
        <p:nvSpPr>
          <p:cNvPr id="8"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4" name="Rectángulo 3"/>
          <p:cNvSpPr/>
          <p:nvPr/>
        </p:nvSpPr>
        <p:spPr>
          <a:xfrm>
            <a:off x="296862" y="1143000"/>
            <a:ext cx="8610600" cy="5909310"/>
          </a:xfrm>
          <a:prstGeom prst="rect">
            <a:avLst/>
          </a:prstGeom>
        </p:spPr>
        <p:txBody>
          <a:bodyPr wrap="square">
            <a:spAutoFit/>
          </a:bodyPr>
          <a:lstStyle/>
          <a:p>
            <a:pPr algn="just">
              <a:spcAft>
                <a:spcPts val="0"/>
              </a:spcAft>
            </a:pPr>
            <a:r>
              <a:rPr lang="es-ES" sz="2000" b="1" dirty="0">
                <a:latin typeface="+mn-lt"/>
                <a:ea typeface="Times New Roman" panose="02020603050405020304" pitchFamily="18" charset="0"/>
              </a:rPr>
              <a:t>Con cláusula </a:t>
            </a:r>
            <a:r>
              <a:rPr lang="es-ES" sz="2000" b="1" dirty="0" err="1" smtClean="0">
                <a:solidFill>
                  <a:srgbClr val="0000FF"/>
                </a:solidFill>
                <a:latin typeface="+mn-lt"/>
                <a:ea typeface="Times New Roman" panose="02020603050405020304" pitchFamily="18" charset="0"/>
              </a:rPr>
              <a:t>else</a:t>
            </a:r>
            <a:endParaRPr lang="es-MX" sz="2000" b="1" dirty="0">
              <a:latin typeface="+mn-lt"/>
              <a:ea typeface="Times New Roman" panose="02020603050405020304" pitchFamily="18" charset="0"/>
            </a:endParaRPr>
          </a:p>
          <a:p>
            <a:pPr marL="2286000" algn="just">
              <a:spcAft>
                <a:spcPts val="0"/>
              </a:spcAft>
            </a:pPr>
            <a:r>
              <a:rPr lang="es-ES" sz="2000" dirty="0" err="1">
                <a:solidFill>
                  <a:srgbClr val="0000FF"/>
                </a:solidFill>
                <a:latin typeface="+mn-lt"/>
                <a:ea typeface="Times New Roman" panose="02020603050405020304" pitchFamily="18" charset="0"/>
              </a:rPr>
              <a:t>if</a:t>
            </a:r>
            <a:r>
              <a:rPr lang="es-ES" sz="2000" dirty="0">
                <a:solidFill>
                  <a:srgbClr val="0000FF"/>
                </a:solidFill>
                <a:latin typeface="+mn-lt"/>
                <a:ea typeface="Times New Roman" panose="02020603050405020304" pitchFamily="18" charset="0"/>
              </a:rPr>
              <a:t> </a:t>
            </a:r>
            <a:r>
              <a:rPr lang="es-ES" sz="2000" dirty="0">
                <a:latin typeface="+mn-lt"/>
                <a:ea typeface="Times New Roman" panose="02020603050405020304" pitchFamily="18" charset="0"/>
              </a:rPr>
              <a:t>(condición)</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Courier New" panose="02070309020205020404" pitchFamily="49" charset="0"/>
              </a:rPr>
              <a:t> </a:t>
            </a:r>
            <a:r>
              <a:rPr lang="es-ES" sz="2000" dirty="0" smtClean="0">
                <a:latin typeface="+mn-lt"/>
                <a:ea typeface="Courier New" panose="02070309020205020404" pitchFamily="49" charset="0"/>
              </a:rPr>
              <a:t>	</a:t>
            </a:r>
            <a:r>
              <a:rPr lang="es-ES" sz="2000" dirty="0" smtClean="0">
                <a:latin typeface="+mn-lt"/>
                <a:ea typeface="Times New Roman" panose="02020603050405020304" pitchFamily="18" charset="0"/>
              </a:rPr>
              <a:t>sentencia1</a:t>
            </a: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2286000" algn="just">
              <a:spcAft>
                <a:spcPts val="0"/>
              </a:spcAft>
            </a:pPr>
            <a:r>
              <a:rPr lang="es-ES" sz="2000" dirty="0" err="1">
                <a:solidFill>
                  <a:srgbClr val="0000FF"/>
                </a:solidFill>
                <a:latin typeface="+mn-lt"/>
                <a:ea typeface="Times New Roman" panose="02020603050405020304" pitchFamily="18" charset="0"/>
              </a:rPr>
              <a:t>else</a:t>
            </a:r>
            <a:r>
              <a:rPr lang="es-ES" sz="2000" dirty="0">
                <a:solidFill>
                  <a:srgbClr val="0000FF"/>
                </a:solidFill>
                <a:latin typeface="+mn-lt"/>
                <a:ea typeface="Times New Roman" panose="02020603050405020304" pitchFamily="18" charset="0"/>
              </a:rPr>
              <a:t> </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Courier New" panose="02070309020205020404" pitchFamily="49" charset="0"/>
              </a:rPr>
              <a:t> </a:t>
            </a:r>
            <a:r>
              <a:rPr lang="es-ES" sz="2000" dirty="0" smtClean="0">
                <a:latin typeface="+mn-lt"/>
                <a:ea typeface="Courier New" panose="02070309020205020404" pitchFamily="49" charset="0"/>
              </a:rPr>
              <a:t>	</a:t>
            </a:r>
            <a:r>
              <a:rPr lang="es-ES" sz="2000" dirty="0" smtClean="0">
                <a:latin typeface="+mn-lt"/>
                <a:ea typeface="Times New Roman" panose="02020603050405020304" pitchFamily="18" charset="0"/>
              </a:rPr>
              <a:t>sentencia2</a:t>
            </a:r>
            <a:r>
              <a:rPr lang="es-ES" sz="2000" dirty="0">
                <a:latin typeface="+mn-lt"/>
                <a:ea typeface="Times New Roman" panose="02020603050405020304" pitchFamily="18" charset="0"/>
              </a:rPr>
              <a:t>;</a:t>
            </a:r>
            <a:endParaRPr lang="es-MX" sz="2000" dirty="0">
              <a:latin typeface="+mn-lt"/>
              <a:ea typeface="Times New Roman" panose="02020603050405020304" pitchFamily="18" charset="0"/>
            </a:endParaRPr>
          </a:p>
          <a:p>
            <a:pPr marL="2286000"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La </a:t>
            </a:r>
            <a:r>
              <a:rPr lang="es-ES" sz="2000" i="1" dirty="0">
                <a:latin typeface="+mn-lt"/>
                <a:ea typeface="Times New Roman" panose="02020603050405020304" pitchFamily="18" charset="0"/>
              </a:rPr>
              <a:t>sentencia1</a:t>
            </a:r>
            <a:r>
              <a:rPr lang="es-ES" sz="2000" dirty="0">
                <a:latin typeface="+mn-lt"/>
                <a:ea typeface="Times New Roman" panose="02020603050405020304" pitchFamily="18" charset="0"/>
              </a:rPr>
              <a:t> se ejecuta si, y sólo si, la condición se evalúa a </a:t>
            </a:r>
            <a:r>
              <a:rPr lang="es-ES" sz="2000" dirty="0">
                <a:solidFill>
                  <a:srgbClr val="0000FF"/>
                </a:solidFill>
                <a:latin typeface="+mn-lt"/>
                <a:ea typeface="Times New Roman" panose="02020603050405020304" pitchFamily="18" charset="0"/>
              </a:rPr>
              <a:t>true</a:t>
            </a:r>
            <a:r>
              <a:rPr lang="es-ES" sz="2000" dirty="0">
                <a:latin typeface="+mn-lt"/>
                <a:ea typeface="Times New Roman" panose="02020603050405020304" pitchFamily="18" charset="0"/>
              </a:rPr>
              <a:t>. Y en caso contrario, si la condición se evalúa a </a:t>
            </a:r>
            <a:r>
              <a:rPr lang="es-ES" sz="2000" dirty="0">
                <a:solidFill>
                  <a:srgbClr val="0000FF"/>
                </a:solidFill>
                <a:latin typeface="+mn-lt"/>
                <a:ea typeface="Times New Roman" panose="02020603050405020304" pitchFamily="18" charset="0"/>
              </a:rPr>
              <a:t>false</a:t>
            </a:r>
            <a:r>
              <a:rPr lang="es-ES" sz="2000" dirty="0">
                <a:latin typeface="+mn-lt"/>
                <a:ea typeface="Times New Roman" panose="02020603050405020304" pitchFamily="18" charset="0"/>
              </a:rPr>
              <a:t>, se ejecuta la </a:t>
            </a:r>
            <a:r>
              <a:rPr lang="es-ES" sz="2000" i="1" dirty="0">
                <a:latin typeface="+mn-lt"/>
                <a:ea typeface="Times New Roman" panose="02020603050405020304" pitchFamily="18" charset="0"/>
              </a:rPr>
              <a:t>sentencia2</a:t>
            </a:r>
            <a:r>
              <a:rPr lang="es-ES" sz="2000" dirty="0" smtClean="0">
                <a:latin typeface="+mn-lt"/>
                <a:ea typeface="Times New Roman" panose="02020603050405020304" pitchFamily="18" charset="0"/>
              </a:rPr>
              <a:t>.</a:t>
            </a:r>
          </a:p>
          <a:p>
            <a:pPr algn="just">
              <a:spcAft>
                <a:spcPts val="0"/>
              </a:spcAft>
            </a:pPr>
            <a:endParaRPr lang="es-MX" sz="2000" dirty="0">
              <a:latin typeface="+mn-lt"/>
              <a:ea typeface="Times New Roman" panose="02020603050405020304" pitchFamily="18" charset="0"/>
            </a:endParaRPr>
          </a:p>
          <a:p>
            <a:pPr algn="just">
              <a:spcAft>
                <a:spcPts val="0"/>
              </a:spcAft>
            </a:pPr>
            <a:r>
              <a:rPr lang="es-ES" sz="2000" b="1" dirty="0">
                <a:latin typeface="+mn-lt"/>
                <a:ea typeface="Times New Roman" panose="02020603050405020304" pitchFamily="18" charset="0"/>
              </a:rPr>
              <a:t>Ejemplo:</a:t>
            </a:r>
            <a:endParaRPr lang="es-MX" sz="2000" dirty="0">
              <a:latin typeface="+mn-lt"/>
              <a:ea typeface="Times New Roman" panose="02020603050405020304" pitchFamily="18" charset="0"/>
            </a:endParaRPr>
          </a:p>
          <a:p>
            <a:pPr marL="457200" algn="just">
              <a:spcAft>
                <a:spcPts val="0"/>
              </a:spcAft>
            </a:pPr>
            <a:r>
              <a:rPr lang="es-ES" sz="2000" dirty="0" err="1">
                <a:solidFill>
                  <a:srgbClr val="0000FF"/>
                </a:solidFill>
                <a:latin typeface="+mn-lt"/>
                <a:ea typeface="Times New Roman" panose="02020603050405020304" pitchFamily="18" charset="0"/>
              </a:rPr>
              <a:t>if</a:t>
            </a:r>
            <a:r>
              <a:rPr lang="es-ES" sz="2000" dirty="0">
                <a:solidFill>
                  <a:srgbClr val="0000FF"/>
                </a:solidFill>
                <a:latin typeface="+mn-lt"/>
                <a:ea typeface="Times New Roman" panose="02020603050405020304" pitchFamily="18" charset="0"/>
              </a:rPr>
              <a:t> </a:t>
            </a:r>
            <a:r>
              <a:rPr lang="es-ES" sz="2000" dirty="0">
                <a:latin typeface="+mn-lt"/>
                <a:ea typeface="Times New Roman" panose="02020603050405020304" pitchFamily="18" charset="0"/>
              </a:rPr>
              <a:t>(</a:t>
            </a:r>
            <a:r>
              <a:rPr lang="es-ES" sz="2000" dirty="0" err="1">
                <a:latin typeface="+mn-lt"/>
                <a:ea typeface="Times New Roman" panose="02020603050405020304" pitchFamily="18" charset="0"/>
              </a:rPr>
              <a:t>cont</a:t>
            </a:r>
            <a:r>
              <a:rPr lang="es-ES" sz="2000" dirty="0">
                <a:latin typeface="+mn-lt"/>
                <a:ea typeface="Times New Roman" panose="02020603050405020304" pitchFamily="18" charset="0"/>
              </a:rPr>
              <a:t> == 0)</a:t>
            </a:r>
            <a:endParaRPr lang="es-MX" sz="2000" dirty="0">
              <a:latin typeface="+mn-lt"/>
              <a:ea typeface="Times New Roman" panose="02020603050405020304" pitchFamily="18" charset="0"/>
            </a:endParaRPr>
          </a:p>
          <a:p>
            <a:pPr marL="457200" algn="just">
              <a:spcAft>
                <a:spcPts val="0"/>
              </a:spcAft>
            </a:pPr>
            <a:r>
              <a:rPr lang="es-ES" sz="2000" dirty="0">
                <a:latin typeface="+mn-lt"/>
                <a:ea typeface="Courier New" panose="02070309020205020404" pitchFamily="49" charset="0"/>
              </a:rPr>
              <a:t> </a:t>
            </a:r>
            <a:r>
              <a:rPr lang="es-ES" sz="2000" dirty="0" smtClean="0">
                <a:latin typeface="+mn-lt"/>
                <a:ea typeface="Courier New" panose="02070309020205020404" pitchFamily="49" charset="0"/>
              </a:rPr>
              <a:t>	</a:t>
            </a:r>
            <a:r>
              <a:rPr lang="es-ES" sz="2000" dirty="0" err="1" smtClean="0">
                <a:latin typeface="+mn-lt"/>
                <a:ea typeface="Times New Roman" panose="02020603050405020304" pitchFamily="18" charset="0"/>
              </a:rPr>
              <a:t>System.out.println</a:t>
            </a:r>
            <a:r>
              <a:rPr lang="es-ES" sz="2000" dirty="0">
                <a:latin typeface="+mn-lt"/>
                <a:ea typeface="Times New Roman" panose="02020603050405020304" pitchFamily="18" charset="0"/>
              </a:rPr>
              <a:t>(“he llegado a cero”);</a:t>
            </a:r>
            <a:endParaRPr lang="es-MX" sz="2000" dirty="0">
              <a:latin typeface="+mn-lt"/>
              <a:ea typeface="Times New Roman" panose="02020603050405020304" pitchFamily="18" charset="0"/>
            </a:endParaRPr>
          </a:p>
          <a:p>
            <a:pPr marL="457200" algn="just">
              <a:spcAft>
                <a:spcPts val="0"/>
              </a:spcAft>
            </a:pPr>
            <a:r>
              <a:rPr lang="es-ES" sz="2000" dirty="0" err="1">
                <a:solidFill>
                  <a:srgbClr val="0000FF"/>
                </a:solidFill>
                <a:latin typeface="+mn-lt"/>
                <a:ea typeface="Times New Roman" panose="02020603050405020304" pitchFamily="18" charset="0"/>
              </a:rPr>
              <a:t>else</a:t>
            </a:r>
            <a:r>
              <a:rPr lang="es-ES" sz="2000" dirty="0">
                <a:solidFill>
                  <a:srgbClr val="0000FF"/>
                </a:solidFill>
                <a:latin typeface="+mn-lt"/>
                <a:ea typeface="Times New Roman" panose="02020603050405020304" pitchFamily="18" charset="0"/>
              </a:rPr>
              <a:t> </a:t>
            </a:r>
            <a:endParaRPr lang="es-MX" sz="2000" dirty="0">
              <a:latin typeface="+mn-lt"/>
              <a:ea typeface="Times New Roman" panose="02020603050405020304" pitchFamily="18" charset="0"/>
            </a:endParaRPr>
          </a:p>
          <a:p>
            <a:pPr marL="457200" algn="just">
              <a:spcAft>
                <a:spcPts val="0"/>
              </a:spcAft>
            </a:pPr>
            <a:r>
              <a:rPr lang="es-ES" sz="2000" dirty="0">
                <a:latin typeface="+mn-lt"/>
                <a:ea typeface="Courier New" panose="02070309020205020404" pitchFamily="49" charset="0"/>
              </a:rPr>
              <a:t> </a:t>
            </a:r>
            <a:r>
              <a:rPr lang="es-ES" sz="2000" dirty="0" smtClean="0">
                <a:latin typeface="+mn-lt"/>
                <a:ea typeface="Courier New" panose="02070309020205020404" pitchFamily="49" charset="0"/>
              </a:rPr>
              <a:t>	</a:t>
            </a:r>
            <a:r>
              <a:rPr lang="es-ES" sz="2000" dirty="0" err="1" smtClean="0">
                <a:latin typeface="+mn-lt"/>
                <a:ea typeface="Times New Roman" panose="02020603050405020304" pitchFamily="18" charset="0"/>
              </a:rPr>
              <a:t>System.out.println</a:t>
            </a:r>
            <a:r>
              <a:rPr lang="es-ES" sz="2000" dirty="0">
                <a:latin typeface="+mn-lt"/>
                <a:ea typeface="Times New Roman" panose="02020603050405020304" pitchFamily="18" charset="0"/>
              </a:rPr>
              <a:t>(“no he llegado a cero”);</a:t>
            </a:r>
            <a:endParaRPr lang="es-MX" sz="2000" dirty="0">
              <a:latin typeface="+mn-lt"/>
              <a:ea typeface="Times New Roman" panose="02020603050405020304" pitchFamily="18" charset="0"/>
            </a:endParaRPr>
          </a:p>
          <a:p>
            <a:pPr marL="457200" algn="just">
              <a:spcAft>
                <a:spcPts val="0"/>
              </a:spcAft>
            </a:pPr>
            <a:r>
              <a:rPr lang="es-ES" sz="2000" dirty="0">
                <a:latin typeface="+mn-lt"/>
                <a:ea typeface="Times New Roman" panose="02020603050405020304" pitchFamily="18" charset="0"/>
              </a:rPr>
              <a:t> </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Si  </a:t>
            </a:r>
            <a:r>
              <a:rPr lang="es-ES" sz="2000" dirty="0" err="1">
                <a:latin typeface="+mn-lt"/>
                <a:ea typeface="Times New Roman" panose="02020603050405020304" pitchFamily="18" charset="0"/>
              </a:rPr>
              <a:t>cont</a:t>
            </a:r>
            <a:r>
              <a:rPr lang="es-ES" sz="2000" dirty="0">
                <a:latin typeface="+mn-lt"/>
                <a:ea typeface="Times New Roman" panose="02020603050405020304" pitchFamily="18" charset="0"/>
              </a:rPr>
              <a:t> vale cero, se mostrará en el mensaje “he llegado a cero”. Si  </a:t>
            </a:r>
            <a:r>
              <a:rPr lang="es-ES" sz="2000" dirty="0" err="1">
                <a:latin typeface="+mn-lt"/>
                <a:ea typeface="Times New Roman" panose="02020603050405020304" pitchFamily="18" charset="0"/>
              </a:rPr>
              <a:t>cont</a:t>
            </a:r>
            <a:r>
              <a:rPr lang="es-ES" sz="2000" dirty="0">
                <a:latin typeface="+mn-lt"/>
                <a:ea typeface="Times New Roman" panose="02020603050405020304" pitchFamily="18" charset="0"/>
              </a:rPr>
              <a:t> contiene cualquier otro valor distinto de cero, se mostrará el mensaje “no he llegado a cero”.</a:t>
            </a:r>
            <a:endParaRPr lang="es-MX" sz="2000" dirty="0">
              <a:latin typeface="+mn-lt"/>
              <a:ea typeface="Times New Roman" panose="02020603050405020304" pitchFamily="18" charset="0"/>
            </a:endParaRPr>
          </a:p>
          <a:p>
            <a:pPr algn="just">
              <a:spcAft>
                <a:spcPts val="0"/>
              </a:spcAft>
            </a:pPr>
            <a:r>
              <a:rPr lang="es-ES" sz="2000" dirty="0">
                <a:latin typeface="+mn-lt"/>
                <a:ea typeface="Times New Roman" panose="02020603050405020304" pitchFamily="18" charset="0"/>
              </a:rPr>
              <a:t> </a:t>
            </a:r>
            <a:endParaRPr lang="es-MX" sz="2000" dirty="0">
              <a:latin typeface="+mn-l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8</a:t>
            </a:fld>
            <a:endParaRPr lang="en-US" altLang="es-MX"/>
          </a:p>
        </p:txBody>
      </p:sp>
      <p:sp>
        <p:nvSpPr>
          <p:cNvPr id="6" name="Título 1"/>
          <p:cNvSpPr txBox="1">
            <a:spLocks/>
          </p:cNvSpPr>
          <p:nvPr/>
        </p:nvSpPr>
        <p:spPr bwMode="auto">
          <a:xfrm>
            <a:off x="457200" y="27709"/>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457200" y="1676400"/>
            <a:ext cx="8229600" cy="4524315"/>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Tanto </a:t>
            </a:r>
            <a:r>
              <a:rPr lang="es-ES" sz="2400" i="1" dirty="0">
                <a:latin typeface="+mn-lt"/>
                <a:ea typeface="Times New Roman" panose="02020603050405020304" pitchFamily="18" charset="0"/>
              </a:rPr>
              <a:t>sentencia1</a:t>
            </a:r>
            <a:r>
              <a:rPr lang="es-ES" sz="2400" dirty="0">
                <a:latin typeface="+mn-lt"/>
                <a:ea typeface="Times New Roman" panose="02020603050405020304" pitchFamily="18" charset="0"/>
              </a:rPr>
              <a:t> como la </a:t>
            </a:r>
            <a:r>
              <a:rPr lang="es-ES" sz="2400" i="1" dirty="0">
                <a:latin typeface="+mn-lt"/>
                <a:ea typeface="Times New Roman" panose="02020603050405020304" pitchFamily="18" charset="0"/>
              </a:rPr>
              <a:t>sentencia2</a:t>
            </a:r>
            <a:r>
              <a:rPr lang="es-ES" sz="2400" dirty="0">
                <a:latin typeface="+mn-lt"/>
                <a:ea typeface="Times New Roman" panose="02020603050405020304" pitchFamily="18" charset="0"/>
              </a:rPr>
              <a:t> pueden ser compuestas, es decir, cierto número de sentencias encerradas entre llaves.</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marL="2286000" algn="just">
              <a:spcAft>
                <a:spcPts val="0"/>
              </a:spcAft>
            </a:pPr>
            <a:r>
              <a:rPr lang="es-ES" sz="2400" dirty="0" err="1">
                <a:solidFill>
                  <a:srgbClr val="0000FF"/>
                </a:solidFill>
                <a:latin typeface="+mn-lt"/>
                <a:ea typeface="Times New Roman" panose="02020603050405020304" pitchFamily="18" charset="0"/>
              </a:rPr>
              <a:t>if</a:t>
            </a:r>
            <a:r>
              <a:rPr lang="es-ES" sz="2400" dirty="0">
                <a:solidFill>
                  <a:srgbClr val="0000FF"/>
                </a:solidFill>
                <a:latin typeface="+mn-lt"/>
                <a:ea typeface="Times New Roman" panose="02020603050405020304" pitchFamily="18" charset="0"/>
              </a:rPr>
              <a:t> </a:t>
            </a:r>
            <a:r>
              <a:rPr lang="es-ES" sz="2400" dirty="0">
                <a:latin typeface="+mn-lt"/>
                <a:ea typeface="Times New Roman" panose="02020603050405020304" pitchFamily="18" charset="0"/>
              </a:rPr>
              <a:t>(condición){</a:t>
            </a:r>
            <a:endParaRPr lang="es-MX" sz="2400" dirty="0">
              <a:latin typeface="+mn-lt"/>
              <a:ea typeface="Times New Roman" panose="02020603050405020304" pitchFamily="18" charset="0"/>
            </a:endParaRPr>
          </a:p>
          <a:p>
            <a:pPr marL="2286000" algn="just">
              <a:spcAft>
                <a:spcPts val="0"/>
              </a:spcAft>
            </a:pPr>
            <a:r>
              <a:rPr lang="es-ES" sz="2400" dirty="0">
                <a:latin typeface="+mn-lt"/>
                <a:ea typeface="Courier New" panose="02070309020205020404" pitchFamily="49" charset="0"/>
              </a:rPr>
              <a:t> </a:t>
            </a:r>
            <a:r>
              <a:rPr lang="es-ES" sz="2400" dirty="0" smtClean="0">
                <a:latin typeface="+mn-lt"/>
                <a:ea typeface="Courier New" panose="02070309020205020404" pitchFamily="49" charset="0"/>
              </a:rPr>
              <a:t>	</a:t>
            </a:r>
            <a:r>
              <a:rPr lang="es-ES" sz="2400" dirty="0" smtClean="0">
                <a:latin typeface="+mn-lt"/>
                <a:ea typeface="Times New Roman" panose="02020603050405020304" pitchFamily="18" charset="0"/>
              </a:rPr>
              <a:t>sentencia1</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marL="2286000" algn="just">
              <a:spcAft>
                <a:spcPts val="0"/>
              </a:spcAft>
            </a:pPr>
            <a:r>
              <a:rPr lang="es-ES" sz="2400" dirty="0">
                <a:latin typeface="+mn-lt"/>
                <a:ea typeface="Courier New" panose="02070309020205020404" pitchFamily="49" charset="0"/>
              </a:rPr>
              <a:t> </a:t>
            </a:r>
            <a:r>
              <a:rPr lang="es-ES" sz="2400" dirty="0" smtClean="0">
                <a:latin typeface="+mn-lt"/>
                <a:ea typeface="Courier New" panose="02070309020205020404" pitchFamily="49" charset="0"/>
              </a:rPr>
              <a:t>	</a:t>
            </a:r>
            <a:r>
              <a:rPr lang="es-ES" sz="2400" dirty="0" smtClean="0">
                <a:latin typeface="+mn-lt"/>
                <a:ea typeface="Times New Roman" panose="02020603050405020304" pitchFamily="18" charset="0"/>
              </a:rPr>
              <a:t>sentencia2;</a:t>
            </a:r>
          </a:p>
          <a:p>
            <a:pPr marL="2286000" algn="just">
              <a:spcAft>
                <a:spcPts val="0"/>
              </a:spcAft>
            </a:pPr>
            <a:r>
              <a:rPr lang="es-ES" sz="2400" dirty="0" smtClean="0">
                <a:latin typeface="+mn-lt"/>
                <a:ea typeface="Times New Roman" panose="02020603050405020304" pitchFamily="18" charset="0"/>
              </a:rPr>
              <a:t>}</a:t>
            </a:r>
            <a:endParaRPr lang="es-MX" sz="2400" dirty="0">
              <a:latin typeface="+mn-lt"/>
              <a:ea typeface="Times New Roman" panose="02020603050405020304" pitchFamily="18" charset="0"/>
            </a:endParaRPr>
          </a:p>
          <a:p>
            <a:pPr marL="2286000" algn="just">
              <a:spcAft>
                <a:spcPts val="0"/>
              </a:spcAft>
            </a:pPr>
            <a:r>
              <a:rPr lang="es-ES" sz="2400" dirty="0" err="1">
                <a:solidFill>
                  <a:srgbClr val="0000FF"/>
                </a:solidFill>
                <a:latin typeface="+mn-lt"/>
                <a:ea typeface="Times New Roman" panose="02020603050405020304" pitchFamily="18" charset="0"/>
              </a:rPr>
              <a:t>else</a:t>
            </a:r>
            <a:r>
              <a:rPr lang="es-ES" sz="2400" dirty="0">
                <a:solidFill>
                  <a:srgbClr val="0000FF"/>
                </a:solidFill>
                <a:latin typeface="+mn-lt"/>
                <a:ea typeface="Times New Roman" panose="02020603050405020304" pitchFamily="18" charset="0"/>
              </a:rPr>
              <a:t> </a:t>
            </a:r>
            <a:r>
              <a:rPr lang="es-ES" sz="2400" dirty="0">
                <a:latin typeface="+mn-lt"/>
                <a:ea typeface="Times New Roman" panose="02020603050405020304" pitchFamily="18" charset="0"/>
              </a:rPr>
              <a:t>{</a:t>
            </a:r>
            <a:endParaRPr lang="es-MX" sz="2400" dirty="0">
              <a:latin typeface="+mn-lt"/>
              <a:ea typeface="Times New Roman" panose="02020603050405020304" pitchFamily="18" charset="0"/>
            </a:endParaRPr>
          </a:p>
          <a:p>
            <a:pPr marL="2286000" algn="just">
              <a:spcAft>
                <a:spcPts val="0"/>
              </a:spcAft>
            </a:pPr>
            <a:r>
              <a:rPr lang="es-ES" sz="2400" dirty="0">
                <a:solidFill>
                  <a:srgbClr val="0000FF"/>
                </a:solidFill>
                <a:latin typeface="+mn-lt"/>
                <a:ea typeface="Courier New" panose="02070309020205020404" pitchFamily="49" charset="0"/>
              </a:rPr>
              <a:t> </a:t>
            </a:r>
            <a:r>
              <a:rPr lang="es-ES" sz="2400" dirty="0" smtClean="0">
                <a:solidFill>
                  <a:srgbClr val="0000FF"/>
                </a:solidFill>
                <a:latin typeface="+mn-lt"/>
                <a:ea typeface="Courier New" panose="02070309020205020404" pitchFamily="49" charset="0"/>
              </a:rPr>
              <a:t>	</a:t>
            </a:r>
            <a:r>
              <a:rPr lang="es-ES" sz="2400" dirty="0" smtClean="0">
                <a:latin typeface="+mn-lt"/>
                <a:ea typeface="Times New Roman" panose="02020603050405020304" pitchFamily="18" charset="0"/>
              </a:rPr>
              <a:t>sentencia3;</a:t>
            </a:r>
            <a:endParaRPr lang="es-MX" sz="2400" dirty="0">
              <a:latin typeface="+mn-lt"/>
              <a:ea typeface="Times New Roman" panose="02020603050405020304" pitchFamily="18" charset="0"/>
            </a:endParaRPr>
          </a:p>
          <a:p>
            <a:pPr marL="2286000" algn="just">
              <a:spcAft>
                <a:spcPts val="0"/>
              </a:spcAft>
            </a:pPr>
            <a:r>
              <a:rPr lang="es-ES" sz="2400" dirty="0">
                <a:latin typeface="+mn-lt"/>
                <a:ea typeface="Courier New" panose="02070309020205020404" pitchFamily="49" charset="0"/>
              </a:rPr>
              <a:t> </a:t>
            </a:r>
            <a:r>
              <a:rPr lang="es-ES" sz="2400" dirty="0" smtClean="0">
                <a:latin typeface="+mn-lt"/>
                <a:ea typeface="Courier New" panose="02070309020205020404" pitchFamily="49" charset="0"/>
              </a:rPr>
              <a:t>	</a:t>
            </a:r>
            <a:r>
              <a:rPr lang="es-ES" sz="2400" dirty="0" smtClean="0">
                <a:latin typeface="+mn-lt"/>
                <a:ea typeface="Times New Roman" panose="02020603050405020304" pitchFamily="18" charset="0"/>
              </a:rPr>
              <a:t>sentencia4;</a:t>
            </a:r>
          </a:p>
          <a:p>
            <a:pPr marL="2286000" algn="just">
              <a:spcAft>
                <a:spcPts val="0"/>
              </a:spcAft>
            </a:pPr>
            <a:r>
              <a:rPr lang="es-ES" sz="2400" dirty="0" smtClean="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36762465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9</a:t>
            </a:fld>
            <a:endParaRPr lang="en-US" altLang="es-MX"/>
          </a:p>
        </p:txBody>
      </p:sp>
      <p:sp>
        <p:nvSpPr>
          <p:cNvPr id="7" name="Título 1"/>
          <p:cNvSpPr txBox="1">
            <a:spLocks/>
          </p:cNvSpPr>
          <p:nvPr/>
        </p:nvSpPr>
        <p:spPr bwMode="auto">
          <a:xfrm>
            <a:off x="443346" y="9214"/>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r>
              <a:rPr lang="es-ES_tradnl" altLang="es-MX" b="1" kern="0" dirty="0" smtClean="0"/>
              <a:t>2.1 </a:t>
            </a:r>
            <a:r>
              <a:rPr lang="es-ES_tradnl" altLang="es-MX" b="1" dirty="0"/>
              <a:t>Estructuras de control</a:t>
            </a:r>
            <a:endParaRPr lang="es-MX" kern="0" dirty="0"/>
          </a:p>
        </p:txBody>
      </p:sp>
      <p:sp>
        <p:nvSpPr>
          <p:cNvPr id="2" name="Rectángulo 1"/>
          <p:cNvSpPr/>
          <p:nvPr/>
        </p:nvSpPr>
        <p:spPr>
          <a:xfrm>
            <a:off x="443346" y="985311"/>
            <a:ext cx="3746538" cy="461665"/>
          </a:xfrm>
          <a:prstGeom prst="rect">
            <a:avLst/>
          </a:prstGeom>
        </p:spPr>
        <p:txBody>
          <a:bodyPr wrap="none">
            <a:spAutoFit/>
          </a:bodyPr>
          <a:lstStyle/>
          <a:p>
            <a:r>
              <a:rPr lang="es-ES" sz="2400" b="1" dirty="0" smtClean="0">
                <a:latin typeface="+mn-lt"/>
                <a:ea typeface="Times New Roman" panose="02020603050405020304" pitchFamily="18" charset="0"/>
              </a:rPr>
              <a:t>Estructura </a:t>
            </a:r>
            <a:r>
              <a:rPr lang="es-ES" sz="2000" b="1" dirty="0" err="1" smtClean="0">
                <a:solidFill>
                  <a:srgbClr val="0000FF"/>
                </a:solidFill>
                <a:latin typeface="+mn-lt"/>
                <a:ea typeface="Times New Roman" panose="02020603050405020304" pitchFamily="18" charset="0"/>
              </a:rPr>
              <a:t>if</a:t>
            </a:r>
            <a:r>
              <a:rPr lang="es-ES" sz="2000" b="1" dirty="0" err="1" smtClean="0">
                <a:latin typeface="+mn-lt"/>
                <a:ea typeface="Times New Roman" panose="02020603050405020304" pitchFamily="18" charset="0"/>
              </a:rPr>
              <a:t>-</a:t>
            </a:r>
            <a:r>
              <a:rPr lang="es-ES" sz="2000" b="1" dirty="0" err="1" smtClean="0">
                <a:solidFill>
                  <a:srgbClr val="0000FF"/>
                </a:solidFill>
                <a:latin typeface="+mn-lt"/>
                <a:ea typeface="Times New Roman" panose="02020603050405020304" pitchFamily="18" charset="0"/>
              </a:rPr>
              <a:t>else</a:t>
            </a:r>
            <a:r>
              <a:rPr lang="es-ES" sz="2000" b="1" dirty="0" smtClean="0">
                <a:latin typeface="+mn-lt"/>
                <a:ea typeface="Times New Roman" panose="02020603050405020304" pitchFamily="18" charset="0"/>
              </a:rPr>
              <a:t> </a:t>
            </a:r>
            <a:r>
              <a:rPr lang="es-ES" sz="2000" b="1" dirty="0">
                <a:latin typeface="+mn-lt"/>
                <a:ea typeface="Times New Roman" panose="02020603050405020304" pitchFamily="18" charset="0"/>
              </a:rPr>
              <a:t>anidados</a:t>
            </a:r>
            <a:endParaRPr lang="es-MX" sz="2000" dirty="0">
              <a:latin typeface="+mn-lt"/>
            </a:endParaRPr>
          </a:p>
        </p:txBody>
      </p:sp>
      <p:sp>
        <p:nvSpPr>
          <p:cNvPr id="3" name="Rectángulo 2"/>
          <p:cNvSpPr/>
          <p:nvPr/>
        </p:nvSpPr>
        <p:spPr>
          <a:xfrm>
            <a:off x="322118" y="1446976"/>
            <a:ext cx="8593281" cy="5078313"/>
          </a:xfrm>
          <a:prstGeom prst="rect">
            <a:avLst/>
          </a:prstGeom>
        </p:spPr>
        <p:txBody>
          <a:bodyPr wrap="square">
            <a:spAutoFit/>
          </a:bodyPr>
          <a:lstStyle/>
          <a:p>
            <a:pPr algn="just">
              <a:spcAft>
                <a:spcPts val="0"/>
              </a:spcAft>
            </a:pPr>
            <a:r>
              <a:rPr lang="es-ES" dirty="0">
                <a:latin typeface="+mn-lt"/>
                <a:ea typeface="Times New Roman" panose="02020603050405020304" pitchFamily="18" charset="0"/>
              </a:rPr>
              <a:t>Permite introducir más de una condición de comparación. Si la primera condición no se cumple, se compara la segunda y así sucesivamente. En el caso de que no se cumpla ninguna de </a:t>
            </a:r>
            <a:r>
              <a:rPr lang="es-ES" dirty="0" smtClean="0">
                <a:latin typeface="+mn-lt"/>
                <a:ea typeface="Times New Roman" panose="02020603050405020304" pitchFamily="18" charset="0"/>
              </a:rPr>
              <a:t>las comparaciones </a:t>
            </a:r>
            <a:r>
              <a:rPr lang="es-ES" dirty="0">
                <a:latin typeface="+mn-lt"/>
                <a:ea typeface="Times New Roman" panose="02020603050405020304" pitchFamily="18" charset="0"/>
              </a:rPr>
              <a:t>se ejecutan las sentencias correspondientes al </a:t>
            </a:r>
            <a:r>
              <a:rPr lang="es-ES" dirty="0" err="1">
                <a:solidFill>
                  <a:srgbClr val="0000FF"/>
                </a:solidFill>
                <a:latin typeface="+mn-lt"/>
                <a:ea typeface="Times New Roman" panose="02020603050405020304" pitchFamily="18" charset="0"/>
              </a:rPr>
              <a:t>else</a:t>
            </a:r>
            <a:r>
              <a:rPr lang="es-ES" dirty="0" smtClean="0">
                <a:latin typeface="+mn-lt"/>
                <a:ea typeface="Times New Roman" panose="02020603050405020304" pitchFamily="18" charset="0"/>
              </a:rPr>
              <a:t>.</a:t>
            </a:r>
          </a:p>
          <a:p>
            <a:pPr algn="just">
              <a:spcAft>
                <a:spcPts val="0"/>
              </a:spcAft>
            </a:pPr>
            <a:endParaRPr lang="es-MX" dirty="0">
              <a:latin typeface="+mn-lt"/>
              <a:ea typeface="Times New Roman" panose="02020603050405020304" pitchFamily="18" charset="0"/>
            </a:endParaRPr>
          </a:p>
          <a:p>
            <a:pPr marL="1828800" algn="just">
              <a:spcAft>
                <a:spcPts val="0"/>
              </a:spcAft>
            </a:pPr>
            <a:r>
              <a:rPr lang="en-US" dirty="0">
                <a:solidFill>
                  <a:srgbClr val="0000FF"/>
                </a:solidFill>
                <a:latin typeface="+mn-lt"/>
                <a:ea typeface="Times New Roman" panose="02020603050405020304" pitchFamily="18" charset="0"/>
              </a:rPr>
              <a:t>if</a:t>
            </a:r>
            <a:r>
              <a:rPr lang="en-US" dirty="0">
                <a:latin typeface="+mn-lt"/>
                <a:ea typeface="Times New Roman" panose="02020603050405020304" pitchFamily="18" charset="0"/>
              </a:rPr>
              <a:t> (booleanCondicion1) {</a:t>
            </a:r>
            <a:endParaRPr lang="es-MX" dirty="0">
              <a:latin typeface="+mn-lt"/>
              <a:ea typeface="Times New Roman" panose="02020603050405020304" pitchFamily="18" charset="0"/>
            </a:endParaRPr>
          </a:p>
          <a:p>
            <a:pPr marL="1828800" algn="just">
              <a:spcAft>
                <a:spcPts val="0"/>
              </a:spcAft>
            </a:pPr>
            <a:r>
              <a:rPr lang="en-US" dirty="0">
                <a:latin typeface="+mn-lt"/>
                <a:ea typeface="Courier New" panose="02070309020205020404" pitchFamily="49" charset="0"/>
              </a:rPr>
              <a:t>  </a:t>
            </a:r>
            <a:r>
              <a:rPr lang="en-US" dirty="0" smtClean="0">
                <a:latin typeface="+mn-lt"/>
                <a:ea typeface="Courier New" panose="02070309020205020404" pitchFamily="49" charset="0"/>
              </a:rPr>
              <a:t>	</a:t>
            </a:r>
            <a:r>
              <a:rPr lang="en-US" dirty="0" smtClean="0">
                <a:latin typeface="+mn-lt"/>
                <a:ea typeface="Times New Roman" panose="02020603050405020304" pitchFamily="18" charset="0"/>
              </a:rPr>
              <a:t>sentencias1</a:t>
            </a:r>
            <a:r>
              <a:rPr lang="en-US" dirty="0">
                <a:latin typeface="+mn-lt"/>
                <a:ea typeface="Times New Roman" panose="02020603050405020304" pitchFamily="18" charset="0"/>
              </a:rPr>
              <a:t>;</a:t>
            </a:r>
            <a:endParaRPr lang="es-MX" dirty="0">
              <a:latin typeface="+mn-lt"/>
              <a:ea typeface="Times New Roman" panose="02020603050405020304" pitchFamily="18" charset="0"/>
            </a:endParaRPr>
          </a:p>
          <a:p>
            <a:pPr marL="1828800" algn="just">
              <a:spcAft>
                <a:spcPts val="0"/>
              </a:spcAft>
            </a:pPr>
            <a:r>
              <a:rPr lang="en-US" dirty="0">
                <a:latin typeface="+mn-lt"/>
                <a:ea typeface="Times New Roman" panose="02020603050405020304" pitchFamily="18" charset="0"/>
              </a:rPr>
              <a:t>}</a:t>
            </a:r>
            <a:r>
              <a:rPr lang="en-US" dirty="0">
                <a:solidFill>
                  <a:srgbClr val="0000FF"/>
                </a:solidFill>
                <a:latin typeface="+mn-lt"/>
                <a:ea typeface="Times New Roman" panose="02020603050405020304" pitchFamily="18" charset="0"/>
              </a:rPr>
              <a:t> else</a:t>
            </a:r>
            <a:r>
              <a:rPr lang="en-US" dirty="0">
                <a:latin typeface="+mn-lt"/>
                <a:ea typeface="Times New Roman" panose="02020603050405020304" pitchFamily="18" charset="0"/>
              </a:rPr>
              <a:t> { </a:t>
            </a:r>
            <a:endParaRPr lang="es-MX" dirty="0">
              <a:latin typeface="+mn-lt"/>
              <a:ea typeface="Times New Roman" panose="02020603050405020304" pitchFamily="18" charset="0"/>
            </a:endParaRPr>
          </a:p>
          <a:p>
            <a:pPr marL="2286000" lvl="1" algn="just">
              <a:spcAft>
                <a:spcPts val="0"/>
              </a:spcAft>
            </a:pPr>
            <a:r>
              <a:rPr lang="en-US" dirty="0">
                <a:latin typeface="+mn-lt"/>
                <a:ea typeface="Courier New" panose="02070309020205020404" pitchFamily="49" charset="0"/>
              </a:rPr>
              <a:t>   </a:t>
            </a:r>
            <a:r>
              <a:rPr lang="en-US" dirty="0">
                <a:solidFill>
                  <a:srgbClr val="0000FF"/>
                </a:solidFill>
                <a:latin typeface="+mn-lt"/>
                <a:ea typeface="Times New Roman" panose="02020603050405020304" pitchFamily="18" charset="0"/>
              </a:rPr>
              <a:t>if</a:t>
            </a:r>
            <a:r>
              <a:rPr lang="en-US" dirty="0">
                <a:latin typeface="+mn-lt"/>
                <a:ea typeface="Times New Roman" panose="02020603050405020304" pitchFamily="18" charset="0"/>
              </a:rPr>
              <a:t> (booleanCondicion2) {</a:t>
            </a:r>
            <a:endParaRPr lang="es-MX" dirty="0">
              <a:latin typeface="+mn-lt"/>
              <a:ea typeface="Times New Roman" panose="02020603050405020304" pitchFamily="18" charset="0"/>
            </a:endParaRPr>
          </a:p>
          <a:p>
            <a:pPr marL="2286000" lvl="1" algn="just">
              <a:spcAft>
                <a:spcPts val="0"/>
              </a:spcAft>
            </a:pPr>
            <a:r>
              <a:rPr lang="en-US" dirty="0">
                <a:latin typeface="+mn-lt"/>
                <a:ea typeface="Courier New" panose="02070309020205020404" pitchFamily="49" charset="0"/>
              </a:rPr>
              <a:t>      </a:t>
            </a:r>
            <a:r>
              <a:rPr lang="en-US" dirty="0" smtClean="0">
                <a:latin typeface="+mn-lt"/>
                <a:ea typeface="Courier New" panose="02070309020205020404" pitchFamily="49" charset="0"/>
              </a:rPr>
              <a:t>	</a:t>
            </a:r>
            <a:r>
              <a:rPr lang="es-ES" dirty="0" smtClean="0">
                <a:latin typeface="+mn-lt"/>
                <a:ea typeface="Times New Roman" panose="02020603050405020304" pitchFamily="18" charset="0"/>
              </a:rPr>
              <a:t>Sentencias2</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marL="2286000" lvl="1" algn="just">
              <a:spcAft>
                <a:spcPts val="0"/>
              </a:spcAft>
            </a:pPr>
            <a:r>
              <a:rPr lang="es-ES" dirty="0">
                <a:latin typeface="+mn-lt"/>
                <a:ea typeface="Courier New" panose="02070309020205020404" pitchFamily="49" charset="0"/>
              </a:rPr>
              <a:t>   </a:t>
            </a:r>
            <a:r>
              <a:rPr lang="es-ES" dirty="0">
                <a:latin typeface="+mn-lt"/>
                <a:ea typeface="Times New Roman" panose="02020603050405020304" pitchFamily="18" charset="0"/>
              </a:rPr>
              <a:t>}</a:t>
            </a:r>
            <a:r>
              <a:rPr lang="es-ES" dirty="0">
                <a:solidFill>
                  <a:srgbClr val="0000FF"/>
                </a:solidFill>
                <a:latin typeface="+mn-lt"/>
                <a:ea typeface="Times New Roman" panose="02020603050405020304" pitchFamily="18" charset="0"/>
              </a:rPr>
              <a:t> </a:t>
            </a:r>
            <a:r>
              <a:rPr lang="es-ES" dirty="0" err="1">
                <a:solidFill>
                  <a:srgbClr val="0000FF"/>
                </a:solidFill>
                <a:latin typeface="+mn-lt"/>
                <a:ea typeface="Times New Roman" panose="02020603050405020304" pitchFamily="18" charset="0"/>
              </a:rPr>
              <a:t>else</a:t>
            </a:r>
            <a:r>
              <a:rPr lang="es-ES" dirty="0">
                <a:latin typeface="+mn-lt"/>
                <a:ea typeface="Times New Roman" panose="02020603050405020304" pitchFamily="18" charset="0"/>
              </a:rPr>
              <a:t> {</a:t>
            </a:r>
            <a:endParaRPr lang="es-MX" dirty="0">
              <a:latin typeface="+mn-lt"/>
              <a:ea typeface="Times New Roman" panose="02020603050405020304" pitchFamily="18" charset="0"/>
            </a:endParaRPr>
          </a:p>
          <a:p>
            <a:pPr marL="2286000" lvl="1" algn="just">
              <a:spcAft>
                <a:spcPts val="0"/>
              </a:spcAft>
            </a:pPr>
            <a:r>
              <a:rPr lang="es-ES" dirty="0">
                <a:latin typeface="+mn-lt"/>
                <a:ea typeface="Courier New" panose="02070309020205020404" pitchFamily="49" charset="0"/>
              </a:rPr>
              <a:t>     </a:t>
            </a:r>
            <a:r>
              <a:rPr lang="es-ES" dirty="0" err="1">
                <a:solidFill>
                  <a:srgbClr val="0000FF"/>
                </a:solidFill>
                <a:latin typeface="+mn-lt"/>
                <a:ea typeface="Times New Roman" panose="02020603050405020304" pitchFamily="18" charset="0"/>
              </a:rPr>
              <a:t>if</a:t>
            </a:r>
            <a:r>
              <a:rPr lang="es-ES" dirty="0">
                <a:latin typeface="+mn-lt"/>
                <a:ea typeface="Times New Roman" panose="02020603050405020304" pitchFamily="18" charset="0"/>
              </a:rPr>
              <a:t> (booleanCondicion3) {</a:t>
            </a:r>
            <a:endParaRPr lang="es-MX" dirty="0">
              <a:latin typeface="+mn-lt"/>
              <a:ea typeface="Times New Roman" panose="02020603050405020304" pitchFamily="18" charset="0"/>
            </a:endParaRPr>
          </a:p>
          <a:p>
            <a:pPr marL="2286000" lvl="1" algn="just">
              <a:spcAft>
                <a:spcPts val="0"/>
              </a:spcAft>
            </a:pPr>
            <a:r>
              <a:rPr lang="es-ES" dirty="0">
                <a:latin typeface="+mn-lt"/>
                <a:ea typeface="Courier New" panose="02070309020205020404" pitchFamily="49" charset="0"/>
              </a:rPr>
              <a:t>       </a:t>
            </a:r>
            <a:r>
              <a:rPr lang="es-ES" dirty="0" smtClean="0">
                <a:latin typeface="+mn-lt"/>
                <a:ea typeface="Courier New" panose="02070309020205020404" pitchFamily="49" charset="0"/>
              </a:rPr>
              <a:t>	   </a:t>
            </a:r>
            <a:r>
              <a:rPr lang="es-ES" dirty="0" smtClean="0">
                <a:latin typeface="+mn-lt"/>
                <a:ea typeface="Times New Roman" panose="02020603050405020304" pitchFamily="18" charset="0"/>
              </a:rPr>
              <a:t>Sentencias3</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marL="2286000" lvl="1" indent="457200" algn="just">
              <a:spcAft>
                <a:spcPts val="0"/>
              </a:spcAft>
            </a:pPr>
            <a:r>
              <a:rPr lang="es-ES" dirty="0">
                <a:latin typeface="+mn-lt"/>
                <a:ea typeface="Times New Roman" panose="02020603050405020304" pitchFamily="18" charset="0"/>
              </a:rPr>
              <a:t>}</a:t>
            </a:r>
            <a:r>
              <a:rPr lang="es-ES" dirty="0">
                <a:solidFill>
                  <a:srgbClr val="0000FF"/>
                </a:solidFill>
                <a:latin typeface="+mn-lt"/>
                <a:ea typeface="Times New Roman" panose="02020603050405020304" pitchFamily="18" charset="0"/>
              </a:rPr>
              <a:t> </a:t>
            </a:r>
            <a:r>
              <a:rPr lang="es-ES" dirty="0" err="1">
                <a:solidFill>
                  <a:srgbClr val="0000FF"/>
                </a:solidFill>
                <a:latin typeface="+mn-lt"/>
                <a:ea typeface="Times New Roman" panose="02020603050405020304" pitchFamily="18" charset="0"/>
              </a:rPr>
              <a:t>else</a:t>
            </a:r>
            <a:r>
              <a:rPr lang="es-ES" dirty="0">
                <a:latin typeface="+mn-lt"/>
                <a:ea typeface="Times New Roman" panose="02020603050405020304" pitchFamily="18" charset="0"/>
              </a:rPr>
              <a:t> </a:t>
            </a:r>
            <a:r>
              <a:rPr lang="es-ES" dirty="0" smtClean="0">
                <a:latin typeface="+mn-lt"/>
                <a:ea typeface="Times New Roman" panose="02020603050405020304" pitchFamily="18" charset="0"/>
              </a:rPr>
              <a:t>{</a:t>
            </a:r>
            <a:endParaRPr lang="es-MX" dirty="0" smtClean="0">
              <a:latin typeface="+mn-lt"/>
              <a:ea typeface="Times New Roman" panose="02020603050405020304" pitchFamily="18" charset="0"/>
            </a:endParaRPr>
          </a:p>
          <a:p>
            <a:pPr marL="2286000" lvl="1" indent="457200" algn="just">
              <a:spcAft>
                <a:spcPts val="0"/>
              </a:spcAft>
            </a:pPr>
            <a:r>
              <a:rPr lang="es-MX" dirty="0">
                <a:latin typeface="+mn-lt"/>
                <a:ea typeface="Times New Roman" panose="02020603050405020304" pitchFamily="18" charset="0"/>
              </a:rPr>
              <a:t> </a:t>
            </a:r>
            <a:r>
              <a:rPr lang="es-MX" dirty="0" smtClean="0">
                <a:latin typeface="+mn-lt"/>
                <a:ea typeface="Times New Roman" panose="02020603050405020304" pitchFamily="18" charset="0"/>
              </a:rPr>
              <a:t>  </a:t>
            </a:r>
            <a:r>
              <a:rPr lang="es-ES" dirty="0" smtClean="0">
                <a:latin typeface="+mn-lt"/>
                <a:ea typeface="Times New Roman" panose="02020603050405020304" pitchFamily="18" charset="0"/>
              </a:rPr>
              <a:t>Sentencias4</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marL="1828800" lvl="1" indent="457200" algn="just">
              <a:spcAft>
                <a:spcPts val="0"/>
              </a:spcAft>
            </a:pPr>
            <a:r>
              <a:rPr lang="es-ES" dirty="0">
                <a:latin typeface="+mn-lt"/>
                <a:ea typeface="Courier New" panose="02070309020205020404" pitchFamily="49" charset="0"/>
              </a:rPr>
              <a:t>      </a:t>
            </a:r>
            <a:r>
              <a:rPr lang="es-ES" dirty="0">
                <a:latin typeface="+mn-lt"/>
                <a:ea typeface="Times New Roman" panose="02020603050405020304" pitchFamily="18" charset="0"/>
              </a:rPr>
              <a:t>}</a:t>
            </a:r>
            <a:endParaRPr lang="es-MX" dirty="0">
              <a:latin typeface="+mn-lt"/>
              <a:ea typeface="Times New Roman" panose="02020603050405020304" pitchFamily="18" charset="0"/>
            </a:endParaRPr>
          </a:p>
          <a:p>
            <a:pPr marL="1371600" indent="457200" algn="just">
              <a:spcAft>
                <a:spcPts val="0"/>
              </a:spcAft>
            </a:pPr>
            <a:r>
              <a:rPr lang="es-ES" dirty="0">
                <a:latin typeface="+mn-lt"/>
                <a:ea typeface="Courier New" panose="02070309020205020404" pitchFamily="49" charset="0"/>
              </a:rPr>
              <a:t> </a:t>
            </a:r>
            <a:r>
              <a:rPr lang="es-ES" dirty="0" smtClean="0">
                <a:latin typeface="+mn-lt"/>
                <a:ea typeface="Courier New" panose="02070309020205020404" pitchFamily="49" charset="0"/>
              </a:rPr>
              <a:t>         </a:t>
            </a:r>
            <a:r>
              <a:rPr lang="es-ES" dirty="0" smtClean="0">
                <a:latin typeface="+mn-lt"/>
                <a:ea typeface="Times New Roman" panose="02020603050405020304" pitchFamily="18" charset="0"/>
              </a:rPr>
              <a:t>}</a:t>
            </a:r>
            <a:endParaRPr lang="es-MX" dirty="0">
              <a:latin typeface="+mn-lt"/>
              <a:ea typeface="Times New Roman" panose="02020603050405020304" pitchFamily="18" charset="0"/>
            </a:endParaRPr>
          </a:p>
          <a:p>
            <a:pPr marL="1828800" algn="just">
              <a:spcAft>
                <a:spcPts val="0"/>
              </a:spcAft>
            </a:pPr>
            <a:r>
              <a:rPr lang="es-ES" dirty="0">
                <a:latin typeface="+mn-lt"/>
                <a:ea typeface="Times New Roman" panose="02020603050405020304" pitchFamily="18" charset="0"/>
              </a:rPr>
              <a:t>}</a:t>
            </a:r>
            <a:endParaRPr lang="es-MX" dirty="0">
              <a:effectLst/>
              <a:latin typeface="+mn-lt"/>
              <a:ea typeface="Times New Roman" panose="02020603050405020304" pitchFamily="18" charset="0"/>
            </a:endParaRPr>
          </a:p>
        </p:txBody>
      </p:sp>
    </p:spTree>
    <p:extLst>
      <p:ext uri="{BB962C8B-B14F-4D97-AF65-F5344CB8AC3E}">
        <p14:creationId xmlns:p14="http://schemas.microsoft.com/office/powerpoint/2010/main" val="1002648199"/>
      </p:ext>
    </p:extLst>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1845</TotalTime>
  <Words>1242</Words>
  <Application>Microsoft Office PowerPoint</Application>
  <PresentationFormat>Presentación en pantalla (4:3)</PresentationFormat>
  <Paragraphs>349</Paragraphs>
  <Slides>30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Arial Black</vt:lpstr>
      <vt:lpstr>Courier New</vt:lpstr>
      <vt:lpstr>Symbol</vt:lpstr>
      <vt:lpstr>Times New Roman</vt:lpstr>
      <vt:lpstr>Wingdings</vt:lpstr>
      <vt:lpstr>Pixel</vt:lpstr>
      <vt:lpstr>Introducción a la programación en Java</vt:lpstr>
      <vt:lpstr>SUMARIO</vt:lpstr>
      <vt:lpstr>Presentación de PowerPoint</vt:lpstr>
      <vt:lpstr>2.1 Estructuras de control</vt:lpstr>
      <vt:lpstr>2.1 Estructuras de control</vt:lpstr>
      <vt:lpstr>2.1 Estructuras de control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Estudio Independiente</vt:lpstr>
    </vt:vector>
  </TitlesOfParts>
  <Company>uclv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MICROPROCESADORES I</dc:title>
  <dc:creator>fie</dc:creator>
  <cp:lastModifiedBy>Reinier</cp:lastModifiedBy>
  <cp:revision>277</cp:revision>
  <cp:lastPrinted>1601-01-01T00:00:00Z</cp:lastPrinted>
  <dcterms:created xsi:type="dcterms:W3CDTF">1999-11-30T05:08:43Z</dcterms:created>
  <dcterms:modified xsi:type="dcterms:W3CDTF">2017-10-30T15:58:27Z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