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10158400" y="6477000"/>
            <a:ext cx="10176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F7F34D72-0C3E-4530-8D18-27E28FCA5677}" type="datetime3">
              <a:rPr lang="en-US" smtClean="0">
                <a:solidFill>
                  <a:srgbClr val="FFFFFF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15 September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Date Placeholder 1"/>
          <p:cNvSpPr txBox="1">
            <a:spLocks/>
          </p:cNvSpPr>
          <p:nvPr userDrawn="1"/>
        </p:nvSpPr>
        <p:spPr>
          <a:xfrm>
            <a:off x="10158400" y="6476999"/>
            <a:ext cx="10176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2AF09DA4-B740-4DBC-9D5D-281A304EB322}" type="datetimeFigureOut">
              <a:rPr lang="en-US" sz="900" smtClean="0">
                <a:solidFill>
                  <a:srgbClr val="FFFFFF"/>
                </a:solidFill>
              </a:rPr>
              <a:pPr/>
              <a:t>9/15/2015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1" y="6477000"/>
            <a:ext cx="3960284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2800" y="6477000"/>
            <a:ext cx="408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4" y="2997200"/>
            <a:ext cx="3215216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1295400"/>
            <a:ext cx="8536517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534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14694" name="Picture 6" descr="DTU frise 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9733" y="3124200"/>
            <a:ext cx="6282267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498" y="279401"/>
            <a:ext cx="48683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1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531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248129" y="6477000"/>
            <a:ext cx="2808156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408000" cy="30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EA872-A674-449B-A120-B97244F8E91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4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531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08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508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248129" y="6477000"/>
            <a:ext cx="2808156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408000" cy="30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EA872-A674-449B-A120-B97244F8E91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3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531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248129" y="6477000"/>
            <a:ext cx="2808156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408000" cy="30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EA872-A674-449B-A120-B97244F8E91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248129" y="6477000"/>
            <a:ext cx="2808156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408000" cy="30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EA872-A674-449B-A120-B97244F8E91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0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00200"/>
            <a:ext cx="103632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3676" name="bmkOffWorkareaText02"/>
          <p:cNvSpPr>
            <a:spLocks noChangeArrowheads="1"/>
          </p:cNvSpPr>
          <p:nvPr/>
        </p:nvSpPr>
        <p:spPr bwMode="auto">
          <a:xfrm>
            <a:off x="1318683" y="6477000"/>
            <a:ext cx="564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248129" y="6477000"/>
            <a:ext cx="2808156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498" y="279401"/>
            <a:ext cx="48683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12427005" y="6244790"/>
            <a:ext cx="23099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1100">
                <a:solidFill>
                  <a:srgbClr val="FFFFFF"/>
                </a:solidFill>
              </a:rPr>
              <a:t>Add Presentation Title in Footer </a:t>
            </a:r>
            <a:r>
              <a:rPr lang="en-US" sz="1100" dirty="0">
                <a:solidFill>
                  <a:srgbClr val="FFFFFF"/>
                </a:solidFill>
              </a:rPr>
              <a:t>via </a:t>
            </a:r>
            <a:r>
              <a:rPr lang="en-US" sz="1100">
                <a:solidFill>
                  <a:srgbClr val="FFFFFF"/>
                </a:solidFill>
              </a:rPr>
              <a:t>”Insert</a:t>
            </a:r>
            <a:r>
              <a:rPr lang="en-US" sz="1100" dirty="0">
                <a:solidFill>
                  <a:srgbClr val="FFFFFF"/>
                </a:solidFill>
              </a:rPr>
              <a:t>”; </a:t>
            </a:r>
            <a:r>
              <a:rPr lang="en-US" sz="1100">
                <a:solidFill>
                  <a:srgbClr val="FFFFFF"/>
                </a:solidFill>
              </a:rPr>
              <a:t>”Header &amp; Footer</a:t>
            </a:r>
            <a:r>
              <a:rPr lang="en-US" sz="1100" dirty="0">
                <a:solidFill>
                  <a:srgbClr val="FFFFFF"/>
                </a:solidFill>
              </a:rPr>
              <a:t>”</a:t>
            </a:r>
            <a:endParaRPr lang="en-US" sz="11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2252208" y="6547922"/>
            <a:ext cx="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408000" cy="30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103EA872-A674-449B-A120-B97244F8E91D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7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 using </a:t>
            </a:r>
            <a:r>
              <a:rPr lang="en-US" dirty="0" err="1" smtClean="0"/>
              <a:t>GrowthProfiler</a:t>
            </a:r>
            <a:r>
              <a:rPr lang="en-US" dirty="0" smtClean="0"/>
              <a:t> 1152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3EA872-A674-449B-A120-B97244F8E91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48" y="980730"/>
            <a:ext cx="3960000" cy="1722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75520" y="2996952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Shakes up to 1152 microbial cultures </a:t>
            </a:r>
            <a:r>
              <a:rPr lang="en-US" sz="1600" dirty="0">
                <a:solidFill>
                  <a:srgbClr val="000000"/>
                </a:solidFill>
              </a:rPr>
              <a:t>in </a:t>
            </a:r>
            <a:r>
              <a:rPr lang="en-US" sz="1600" dirty="0" err="1">
                <a:solidFill>
                  <a:srgbClr val="000000"/>
                </a:solidFill>
              </a:rPr>
              <a:t>microtiter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plates (</a:t>
            </a:r>
            <a:r>
              <a:rPr lang="en-US" sz="1600" dirty="0">
                <a:solidFill>
                  <a:srgbClr val="000000"/>
                </a:solidFill>
              </a:rPr>
              <a:t>MTPs) </a:t>
            </a:r>
            <a:r>
              <a:rPr lang="en-US" sz="1600" dirty="0">
                <a:solidFill>
                  <a:srgbClr val="000000"/>
                </a:solidFill>
              </a:rPr>
              <a:t>aseptically (</a:t>
            </a:r>
            <a:r>
              <a:rPr lang="en-US" sz="1600" dirty="0" err="1">
                <a:solidFill>
                  <a:srgbClr val="000000"/>
                </a:solidFill>
              </a:rPr>
              <a:t>kLa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values up to  200 h</a:t>
            </a:r>
            <a:r>
              <a:rPr lang="en-US" sz="1600" baseline="30000" dirty="0">
                <a:solidFill>
                  <a:srgbClr val="000000"/>
                </a:solidFill>
              </a:rPr>
              <a:t>-1</a:t>
            </a:r>
            <a:r>
              <a:rPr lang="en-US" sz="1600" dirty="0">
                <a:solidFill>
                  <a:srgbClr val="000000"/>
                </a:solidFill>
              </a:rPr>
              <a:t>, Oxygen-transfer rates up 40 </a:t>
            </a:r>
            <a:r>
              <a:rPr lang="en-US" sz="1600" dirty="0" err="1">
                <a:solidFill>
                  <a:srgbClr val="000000"/>
                </a:solidFill>
              </a:rPr>
              <a:t>mmol</a:t>
            </a:r>
            <a:r>
              <a:rPr lang="en-US" sz="1600" dirty="0">
                <a:solidFill>
                  <a:srgbClr val="000000"/>
                </a:solidFill>
              </a:rPr>
              <a:t>/L/h</a:t>
            </a:r>
            <a:r>
              <a:rPr lang="en-US" sz="1600" dirty="0">
                <a:solidFill>
                  <a:srgbClr val="000000"/>
                </a:solidFill>
              </a:rPr>
              <a:t>). 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Shaker </a:t>
            </a:r>
            <a:r>
              <a:rPr lang="en-US" sz="1600" dirty="0">
                <a:solidFill>
                  <a:srgbClr val="000000"/>
                </a:solidFill>
              </a:rPr>
              <a:t>unit can be set to regularly stop for </a:t>
            </a:r>
            <a:r>
              <a:rPr lang="en-US" sz="1600" dirty="0">
                <a:solidFill>
                  <a:srgbClr val="000000"/>
                </a:solidFill>
              </a:rPr>
              <a:t>30 </a:t>
            </a:r>
            <a:r>
              <a:rPr lang="en-US" sz="1600" dirty="0" err="1">
                <a:solidFill>
                  <a:srgbClr val="000000"/>
                </a:solidFill>
              </a:rPr>
              <a:t>secs</a:t>
            </a:r>
            <a:r>
              <a:rPr lang="en-US" sz="1600" dirty="0">
                <a:solidFill>
                  <a:srgbClr val="000000"/>
                </a:solidFill>
              </a:rPr>
              <a:t> (e.g. </a:t>
            </a:r>
            <a:r>
              <a:rPr lang="en-US" sz="1600" dirty="0">
                <a:solidFill>
                  <a:srgbClr val="000000"/>
                </a:solidFill>
              </a:rPr>
              <a:t>every 20 </a:t>
            </a:r>
            <a:r>
              <a:rPr lang="en-US" sz="1600" dirty="0">
                <a:solidFill>
                  <a:srgbClr val="000000"/>
                </a:solidFill>
              </a:rPr>
              <a:t>or 60 minutes): </a:t>
            </a:r>
            <a:r>
              <a:rPr lang="en-US" sz="1600" dirty="0">
                <a:solidFill>
                  <a:srgbClr val="000000"/>
                </a:solidFill>
              </a:rPr>
              <a:t>in </a:t>
            </a:r>
            <a:r>
              <a:rPr lang="en-US" sz="1600" dirty="0">
                <a:solidFill>
                  <a:srgbClr val="000000"/>
                </a:solidFill>
              </a:rPr>
              <a:t>these </a:t>
            </a:r>
            <a:r>
              <a:rPr lang="en-US" sz="1600" dirty="0">
                <a:solidFill>
                  <a:srgbClr val="000000"/>
                </a:solidFill>
              </a:rPr>
              <a:t>30 </a:t>
            </a:r>
            <a:r>
              <a:rPr lang="en-US" sz="1600" dirty="0">
                <a:solidFill>
                  <a:srgbClr val="000000"/>
                </a:solidFill>
              </a:rPr>
              <a:t>seconds the scanners automatically scans the bottom of the </a:t>
            </a:r>
            <a:r>
              <a:rPr lang="en-US" sz="1600" dirty="0">
                <a:solidFill>
                  <a:srgbClr val="000000"/>
                </a:solidFill>
              </a:rPr>
              <a:t>MTPs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31504" y="4653136"/>
            <a:ext cx="1800000" cy="1586886"/>
            <a:chOff x="6991697" y="1052736"/>
            <a:chExt cx="2041733" cy="180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697" y="1052736"/>
              <a:ext cx="1006579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851" y="1052736"/>
              <a:ext cx="1006579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24" y="980729"/>
            <a:ext cx="32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575720" y="4648457"/>
            <a:ext cx="42484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</a:rPr>
              <a:t>image analysis software quantifies the cell </a:t>
            </a:r>
            <a:r>
              <a:rPr lang="en-US" sz="1600" dirty="0">
                <a:solidFill>
                  <a:srgbClr val="000000"/>
                </a:solidFill>
              </a:rPr>
              <a:t>density in each well in terms of G-value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G-values are converted to OD equivalents using a calibration curve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66" y="4626888"/>
            <a:ext cx="2797472" cy="22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6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Inoculation of 12 96-well MTPs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3EA872-A674-449B-A120-B97244F8E91D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Bent Arrow 3"/>
          <p:cNvSpPr/>
          <p:nvPr/>
        </p:nvSpPr>
        <p:spPr bwMode="auto">
          <a:xfrm flipH="1" flipV="1">
            <a:off x="6600056" y="2442203"/>
            <a:ext cx="2592208" cy="360000"/>
          </a:xfrm>
          <a:prstGeom prst="bentArrow">
            <a:avLst/>
          </a:prstGeom>
          <a:gradFill flip="none" rotWithShape="1">
            <a:gsLst>
              <a:gs pos="0">
                <a:srgbClr val="E8EAF6">
                  <a:shade val="30000"/>
                  <a:satMod val="115000"/>
                </a:srgbClr>
              </a:gs>
              <a:gs pos="50000">
                <a:srgbClr val="E8EAF6">
                  <a:shade val="67500"/>
                  <a:satMod val="115000"/>
                </a:srgbClr>
              </a:gs>
              <a:gs pos="100000">
                <a:srgbClr val="E8EAF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2" descr="http://www.enzyscreen.com/home_htm_files/13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44489"/>
            <a:ext cx="1440000" cy="13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6563" y="836713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Pre-cultures</a:t>
            </a:r>
            <a:endParaRPr lang="en-US" sz="1400" i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0584" y="2149817"/>
            <a:ext cx="40346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 2</a:t>
            </a: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 flipH="1">
            <a:off x="3614044" y="1621041"/>
            <a:ext cx="720000" cy="360000"/>
          </a:xfrm>
          <a:prstGeom prst="leftArrow">
            <a:avLst/>
          </a:prstGeom>
          <a:gradFill flip="none" rotWithShape="1">
            <a:gsLst>
              <a:gs pos="0">
                <a:srgbClr val="E8EAF6">
                  <a:shade val="30000"/>
                  <a:satMod val="115000"/>
                </a:srgbClr>
              </a:gs>
              <a:gs pos="50000">
                <a:srgbClr val="E8EAF6">
                  <a:shade val="67500"/>
                  <a:satMod val="115000"/>
                </a:srgbClr>
              </a:gs>
              <a:gs pos="100000">
                <a:srgbClr val="E8EAF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9696" y="1313265"/>
            <a:ext cx="1152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20 h @ 30°C</a:t>
            </a: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://www.thomassci.com/_resources/_global/media/resized/00139/ihwx.73e8f691-58f9-408e-b32f-9d51e6963e8e.218.2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96" y="10810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07968" y="1477876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Collect cells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Remove medium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Resuspend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in water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flipH="1">
            <a:off x="7680256" y="1621041"/>
            <a:ext cx="720000" cy="360000"/>
          </a:xfrm>
          <a:prstGeom prst="leftArrow">
            <a:avLst/>
          </a:prstGeom>
          <a:gradFill flip="none" rotWithShape="1">
            <a:gsLst>
              <a:gs pos="0">
                <a:srgbClr val="E8EAF6">
                  <a:shade val="30000"/>
                  <a:satMod val="115000"/>
                </a:srgbClr>
              </a:gs>
              <a:gs pos="50000">
                <a:srgbClr val="E8EAF6">
                  <a:shade val="67500"/>
                  <a:satMod val="115000"/>
                </a:srgbClr>
              </a:gs>
              <a:gs pos="100000">
                <a:srgbClr val="E8EAF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13" name="Picture 6" descr="http://www.diagenode.com/media/catalog/product/big/product_2135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1323190"/>
            <a:ext cx="1440000" cy="9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59157" y="1105000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OD measurements</a:t>
            </a:r>
            <a:endParaRPr lang="en-US" sz="1400" i="1" dirty="0">
              <a:solidFill>
                <a:srgbClr val="000000"/>
              </a:solidFill>
            </a:endParaRPr>
          </a:p>
        </p:txBody>
      </p:sp>
      <p:sp>
        <p:nvSpPr>
          <p:cNvPr id="15" name="Left Arrow 14"/>
          <p:cNvSpPr/>
          <p:nvPr/>
        </p:nvSpPr>
        <p:spPr bwMode="auto">
          <a:xfrm rot="5400000" flipH="1">
            <a:off x="6304132" y="2521041"/>
            <a:ext cx="720000" cy="360000"/>
          </a:xfrm>
          <a:prstGeom prst="leftArrow">
            <a:avLst/>
          </a:prstGeom>
          <a:gradFill flip="none" rotWithShape="1">
            <a:gsLst>
              <a:gs pos="0">
                <a:srgbClr val="E8EAF6">
                  <a:shade val="30000"/>
                  <a:satMod val="115000"/>
                </a:srgbClr>
              </a:gs>
              <a:gs pos="50000">
                <a:srgbClr val="E8EAF6">
                  <a:shade val="67500"/>
                  <a:satMod val="115000"/>
                </a:srgbClr>
              </a:gs>
              <a:gs pos="100000">
                <a:srgbClr val="E8EAF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56700" y="216520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Calculate DF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0" descr="http://ecx.images-amazon.com/images/I/41UhG4WSoxL._SX342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132" y="3061041"/>
            <a:ext cx="1440000" cy="92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536240" y="3325825"/>
            <a:ext cx="160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38 strains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OD 4.5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Volume &gt; 1000 µL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2" descr="https://geneseesci.com/featured-images/featured-dd8189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36" y="2943962"/>
            <a:ext cx="1440000" cy="7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eft Arrow 19"/>
          <p:cNvSpPr/>
          <p:nvPr/>
        </p:nvSpPr>
        <p:spPr bwMode="auto">
          <a:xfrm rot="10800000" flipH="1">
            <a:off x="4844592" y="3156095"/>
            <a:ext cx="720000" cy="360000"/>
          </a:xfrm>
          <a:prstGeom prst="leftArrow">
            <a:avLst/>
          </a:prstGeom>
          <a:gradFill flip="none" rotWithShape="1">
            <a:gsLst>
              <a:gs pos="0">
                <a:srgbClr val="E8EAF6">
                  <a:shade val="30000"/>
                  <a:satMod val="115000"/>
                </a:srgbClr>
              </a:gs>
              <a:gs pos="50000">
                <a:srgbClr val="E8EAF6">
                  <a:shade val="67500"/>
                  <a:satMod val="115000"/>
                </a:srgbClr>
              </a:gs>
              <a:gs pos="100000">
                <a:srgbClr val="E8EAF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2837" y="3370311"/>
            <a:ext cx="403461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 38</a:t>
            </a: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14" descr="http://www.arrayit.com/Products/Microarray_Tools/Microplate_Microarrays/Microplate-Grid-Glass-600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9F9FB"/>
              </a:clrFrom>
              <a:clrTo>
                <a:srgbClr val="F9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6" y="4461328"/>
            <a:ext cx="2880000" cy="19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 bwMode="auto">
          <a:xfrm>
            <a:off x="3379166" y="4521328"/>
            <a:ext cx="0" cy="180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3191116" y="4690685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11064" y="4690685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829364" y="4690685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642208" y="4690685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466858" y="4690685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284336" y="4690685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91116" y="4867209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11064" y="4867209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829364" y="4867209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642208" y="4867209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466858" y="4867209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84336" y="4867209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192764" y="5046023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012712" y="5046023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831012" y="5046023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43856" y="5046023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68506" y="5046023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85984" y="5046023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84766" y="5234471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004714" y="5234471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23014" y="5234471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635858" y="5234471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60508" y="5234471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277986" y="5234471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88062" y="5414978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08010" y="5414978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26310" y="5414978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639154" y="5414978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463804" y="5414978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281282" y="5414978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191116" y="5592385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011064" y="5592385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829364" y="5592385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642208" y="5592385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466858" y="5592385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284336" y="5592385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191400" y="5767735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11348" y="5767735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829648" y="5767735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642492" y="5767735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467142" y="5767735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84620" y="5767735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286538" y="4690887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106486" y="4690887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924786" y="4690887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737630" y="4690887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562280" y="4690887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379758" y="4690887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286538" y="4867411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106486" y="4867411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24786" y="4867411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737630" y="4867411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562280" y="4867411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379758" y="4867411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288186" y="5046225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108134" y="5046225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926434" y="5046225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739278" y="5046225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563928" y="5046225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381406" y="5046225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280188" y="5234673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100136" y="5234673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918436" y="5234673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731280" y="5234673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555930" y="5234673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73408" y="5234673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283484" y="5415180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103432" y="5415180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921732" y="5415180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734576" y="5415180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559226" y="5415180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376704" y="5415180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286538" y="5592587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106486" y="5592587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924786" y="5592587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3737630" y="5592587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562280" y="5592587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379758" y="5592587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4286822" y="5767937"/>
            <a:ext cx="194400" cy="194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106770" y="5767937"/>
            <a:ext cx="194400" cy="194400"/>
          </a:xfrm>
          <a:prstGeom prst="rect">
            <a:avLst/>
          </a:prstGeom>
          <a:solidFill>
            <a:srgbClr val="0000FF">
              <a:alpha val="8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3925070" y="5767937"/>
            <a:ext cx="194400" cy="194400"/>
          </a:xfrm>
          <a:prstGeom prst="rect">
            <a:avLst/>
          </a:prstGeom>
          <a:solidFill>
            <a:srgbClr val="0000FF">
              <a:alpha val="6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737914" y="5767937"/>
            <a:ext cx="194400" cy="194400"/>
          </a:xfrm>
          <a:prstGeom prst="rect">
            <a:avLst/>
          </a:prstGeom>
          <a:solidFill>
            <a:srgbClr val="0000FF">
              <a:alpha val="5215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3562564" y="5767937"/>
            <a:ext cx="194400" cy="194400"/>
          </a:xfrm>
          <a:prstGeom prst="rect">
            <a:avLst/>
          </a:prstGeom>
          <a:solidFill>
            <a:srgbClr val="0000FF">
              <a:alpha val="3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380042" y="5767937"/>
            <a:ext cx="194400" cy="1944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8" name="Left Brace 107"/>
          <p:cNvSpPr/>
          <p:nvPr/>
        </p:nvSpPr>
        <p:spPr bwMode="auto">
          <a:xfrm>
            <a:off x="1928829" y="4701609"/>
            <a:ext cx="200577" cy="126052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9" name="Left Brace 108"/>
          <p:cNvSpPr/>
          <p:nvPr/>
        </p:nvSpPr>
        <p:spPr bwMode="auto">
          <a:xfrm flipH="1">
            <a:off x="4634684" y="4690685"/>
            <a:ext cx="200577" cy="126052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59496" y="4958990"/>
            <a:ext cx="369332" cy="7239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7 strains</a:t>
            </a: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35260" y="4958990"/>
            <a:ext cx="369332" cy="7239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7 strains</a:t>
            </a: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Isosceles Triangle 111"/>
          <p:cNvSpPr/>
          <p:nvPr/>
        </p:nvSpPr>
        <p:spPr bwMode="auto">
          <a:xfrm>
            <a:off x="2277986" y="4341569"/>
            <a:ext cx="1080000" cy="23362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3" name="Isosceles Triangle 112"/>
          <p:cNvSpPr/>
          <p:nvPr/>
        </p:nvSpPr>
        <p:spPr bwMode="auto">
          <a:xfrm>
            <a:off x="3402586" y="4341569"/>
            <a:ext cx="1080000" cy="23362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4" name="Left Arrow 113"/>
          <p:cNvSpPr/>
          <p:nvPr/>
        </p:nvSpPr>
        <p:spPr bwMode="auto">
          <a:xfrm rot="5400000" flipH="1">
            <a:off x="3207164" y="3754250"/>
            <a:ext cx="360000" cy="360000"/>
          </a:xfrm>
          <a:prstGeom prst="leftArrow">
            <a:avLst/>
          </a:prstGeom>
          <a:gradFill flip="none" rotWithShape="1">
            <a:gsLst>
              <a:gs pos="0">
                <a:srgbClr val="E8EAF6">
                  <a:shade val="30000"/>
                  <a:satMod val="115000"/>
                </a:srgbClr>
              </a:gs>
              <a:gs pos="50000">
                <a:srgbClr val="E8EAF6">
                  <a:shade val="67500"/>
                  <a:satMod val="115000"/>
                </a:srgbClr>
              </a:gs>
              <a:gs pos="100000">
                <a:srgbClr val="E8EAF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25468" y="4593161"/>
            <a:ext cx="2746676" cy="1477424"/>
            <a:chOff x="475718" y="2751083"/>
            <a:chExt cx="2746676" cy="1477424"/>
          </a:xfrm>
        </p:grpSpPr>
        <p:pic>
          <p:nvPicPr>
            <p:cNvPr id="116" name="Picture 1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70" y="2780928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1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70" y="3251072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70" y="3721215"/>
              <a:ext cx="720000" cy="479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94" y="3250873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944" y="2780928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94" y="3720818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2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318" y="2780928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418" y="3250873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418" y="3720818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41" y="2780928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41" y="3250873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41" y="3720818"/>
              <a:ext cx="720000" cy="480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Rectangle 127"/>
            <p:cNvSpPr/>
            <p:nvPr/>
          </p:nvSpPr>
          <p:spPr bwMode="auto">
            <a:xfrm>
              <a:off x="475718" y="2751083"/>
              <a:ext cx="2746676" cy="14774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ounded Rectangle 128"/>
          <p:cNvSpPr/>
          <p:nvPr/>
        </p:nvSpPr>
        <p:spPr bwMode="auto">
          <a:xfrm>
            <a:off x="8936018" y="4534950"/>
            <a:ext cx="1656184" cy="1593443"/>
          </a:xfrm>
          <a:prstGeom prst="roundRect">
            <a:avLst/>
          </a:prstGeom>
          <a:solidFill>
            <a:srgbClr val="00B0F0">
              <a:alpha val="25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Time required:</a:t>
            </a:r>
          </a:p>
          <a:p>
            <a:pPr fontAlgn="base">
              <a:spcAft>
                <a:spcPct val="0"/>
              </a:spcAft>
              <a:buFontTx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 60 min</a:t>
            </a:r>
          </a:p>
          <a:p>
            <a:pPr fontAlgn="base">
              <a:spcAft>
                <a:spcPct val="0"/>
              </a:spcAft>
              <a:buFontTx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 45 min</a:t>
            </a:r>
          </a:p>
          <a:p>
            <a:pPr fontAlgn="base">
              <a:spcAft>
                <a:spcPct val="0"/>
              </a:spcAft>
              <a:buFontTx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 45 min</a:t>
            </a:r>
          </a:p>
          <a:p>
            <a:pPr fontAlgn="base">
              <a:spcAft>
                <a:spcPct val="0"/>
              </a:spcAft>
              <a:buFontTx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Total: 2.5 h</a:t>
            </a:r>
          </a:p>
          <a:p>
            <a:pPr fontAlgn="base">
              <a:spcAft>
                <a:spcPct val="0"/>
              </a:spcAft>
              <a:buFontTx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Symbol</vt:lpstr>
      <vt:lpstr>Verdana</vt:lpstr>
      <vt:lpstr>Corporate</vt:lpstr>
      <vt:lpstr>Data generation using GrowthProfiler 1152</vt:lpstr>
      <vt:lpstr>Inoculation of 12 96-well MTPs</vt:lpstr>
    </vt:vector>
  </TitlesOfParts>
  <Company>DTU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generation using GrowthProfiler 1152</dc:title>
  <dc:creator>Basti Bergdahl</dc:creator>
  <cp:lastModifiedBy>Basti Bergdahl</cp:lastModifiedBy>
  <cp:revision>1</cp:revision>
  <dcterms:created xsi:type="dcterms:W3CDTF">2015-09-15T13:29:15Z</dcterms:created>
  <dcterms:modified xsi:type="dcterms:W3CDTF">2015-09-15T13:29:37Z</dcterms:modified>
</cp:coreProperties>
</file>