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9" r:id="rId6"/>
    <p:sldId id="272" r:id="rId7"/>
    <p:sldId id="277" r:id="rId8"/>
    <p:sldId id="258" r:id="rId9"/>
    <p:sldId id="278" r:id="rId10"/>
    <p:sldId id="280" r:id="rId11"/>
    <p:sldId id="268" r:id="rId12"/>
    <p:sldId id="27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75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101" d="100"/>
          <a:sy n="101" d="100"/>
        </p:scale>
        <p:origin x="7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E4AB0-A141-48A3-8F94-05C5738136D2}" type="datetime1">
              <a:rPr lang="es-ES" smtClean="0"/>
              <a:t>15/07/2022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D44D5-968C-47AE-923A-8F06B728004A}" type="datetime1">
              <a:rPr lang="es-ES" smtClean="0"/>
              <a:pPr/>
              <a:t>15/07/2022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33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correo electrónico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es-ES" noProof="0" dirty="0"/>
              <a:t>Dirección URL del sitio web aquí</a:t>
            </a:r>
          </a:p>
        </p:txBody>
      </p:sp>
      <p:pic>
        <p:nvPicPr>
          <p:cNvPr id="17" name="Gráfico 16" descr="Sobr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áfico 17" descr="Red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61491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Sobr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áfico 19" descr="Red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correo electrónico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dirty="0"/>
              <a:t>Dirección URL del sitio web aquí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a libre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0" name="Forma lib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noProof="0" dirty="0"/>
              </a:p>
            </p:txBody>
          </p:sp>
        </p:grpSp>
      </p:grp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a libre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7" name="Marcador de posición de contenid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a libre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8" name="Marcador de posición de tex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osición de contenid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9" name="Títu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a libre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contenid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b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33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Aquí se incluye texto ficticio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2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Tema 01 va aquí</a:t>
            </a:r>
          </a:p>
        </p:txBody>
      </p:sp>
      <p:sp>
        <p:nvSpPr>
          <p:cNvPr id="23" name="Marcador de posición de contenid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Tema 02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Marcador de posición de imagen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a libre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a libre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" name="Forma lib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8" name="Forma lib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s-ES" noProof="0" dirty="0"/>
              <a:t>Ejecutivo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4758FF-3187-4609-B511-E3487A9781F9}" type="datetime1">
              <a:rPr lang="es-ES" noProof="0" smtClean="0"/>
              <a:t>15/07/2022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sv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sv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4000" dirty="0"/>
              <a:t>Procesamiento de lenguaje natural </a:t>
            </a:r>
            <a:br>
              <a:rPr lang="es-ES" sz="4000" dirty="0"/>
            </a:br>
            <a:r>
              <a:rPr lang="es-ES" sz="4000" dirty="0"/>
              <a:t>KUDOBOX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análisis de Mensajes de  Agradecimiento</a:t>
            </a:r>
          </a:p>
        </p:txBody>
      </p:sp>
      <p:pic>
        <p:nvPicPr>
          <p:cNvPr id="11" name="Marcador de posición de imagen 10" descr="Un grupo de personas haciendo gestos con la mano en la cara&#10;&#10;Descripción generada automáticamente con confianza media">
            <a:extLst>
              <a:ext uri="{FF2B5EF4-FFF2-40B4-BE49-F238E27FC236}">
                <a16:creationId xmlns:a16="http://schemas.microsoft.com/office/drawing/2014/main" id="{B33AF32C-D333-2EBE-0569-FC6FDEC26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AFE6D-CBD9-6D14-21A1-9DC7D48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6B9F-9C3A-47F8-6DC5-9C416212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419" dirty="0"/>
              <a:t>Observamos que el primer análisis no nuestra palabras significativas entonces eliminamos las </a:t>
            </a:r>
            <a:r>
              <a:rPr lang="es-419" dirty="0" err="1"/>
              <a:t>stopwords</a:t>
            </a:r>
            <a:r>
              <a:rPr lang="es-419" dirty="0"/>
              <a:t>.</a:t>
            </a:r>
          </a:p>
          <a:p>
            <a:pPr algn="l"/>
            <a:endParaRPr lang="es-419" dirty="0"/>
          </a:p>
          <a:p>
            <a:pPr algn="l"/>
            <a:endParaRPr lang="es-419" dirty="0"/>
          </a:p>
          <a:p>
            <a:pPr algn="l"/>
            <a:r>
              <a:rPr lang="es-419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B412C3-EB8D-96BC-50C3-9B8D8566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10</a:t>
            </a:fld>
            <a:endParaRPr lang="es-ES" noProof="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449872F-B991-F630-70E6-1C98CB0917F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419" dirty="0"/>
              <a:t>Ajuste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DDC4444-ED2A-EDA7-E5C9-279928A3E98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419" dirty="0"/>
              <a:t>Scripts</a:t>
            </a:r>
          </a:p>
        </p:txBody>
      </p:sp>
      <p:pic>
        <p:nvPicPr>
          <p:cNvPr id="13" name="Marcador de posición de imagen 12" descr="Libro abierto contorno">
            <a:extLst>
              <a:ext uri="{FF2B5EF4-FFF2-40B4-BE49-F238E27FC236}">
                <a16:creationId xmlns:a16="http://schemas.microsoft.com/office/drawing/2014/main" id="{96840881-AA84-E319-082E-189B55F1982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Marcador de posición de imagen 18" descr="Monitor con relleno sólido">
            <a:extLst>
              <a:ext uri="{FF2B5EF4-FFF2-40B4-BE49-F238E27FC236}">
                <a16:creationId xmlns:a16="http://schemas.microsoft.com/office/drawing/2014/main" id="{C30FD796-D5D2-00B6-9094-0F5DFDB41B5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1" r="131"/>
          <a:stretch>
            <a:fillRect/>
          </a:stretch>
        </p:blipFill>
        <p:spPr/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E0FDD5-CD98-2257-C8A7-B66595FAC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506" y="629474"/>
            <a:ext cx="3734124" cy="15393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C73990-F862-AD98-3AA3-091CE047D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019" y="3538594"/>
            <a:ext cx="1295239" cy="31307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75586A-84EE-EBF4-42BE-CC4567F55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0942" y="2242656"/>
            <a:ext cx="5884518" cy="23726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4923517-85B3-9F28-2C10-F6AE5B0B5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1481" y="3438848"/>
            <a:ext cx="1432684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55AE3-12B8-B06E-686A-5D63A7F2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D5CAE5-3ED0-C347-F116-9983D80D6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Los resultados de los análisis no indica las palabras mas usas y el conjunto de dos y tres palabras que se usan en conjunto.</a:t>
            </a:r>
          </a:p>
          <a:p>
            <a:r>
              <a:rPr lang="es-419" dirty="0"/>
              <a:t>También pudimos observar algunas similitudes con las palabras mas usadas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66CAFE-A841-579F-9966-A85AC62E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11</a:t>
            </a:fld>
            <a:endParaRPr lang="es-ES" noProof="0" dirty="0"/>
          </a:p>
        </p:txBody>
      </p:sp>
      <p:pic>
        <p:nvPicPr>
          <p:cNvPr id="11" name="Marcador de posición de imagen 10" descr="Texto&#10;&#10;Descripción generada automáticamente">
            <a:extLst>
              <a:ext uri="{FF2B5EF4-FFF2-40B4-BE49-F238E27FC236}">
                <a16:creationId xmlns:a16="http://schemas.microsoft.com/office/drawing/2014/main" id="{096BCCDA-1E01-B22B-313A-ACC5AC496F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660" r="156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284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8BAD7A-72CB-DACF-A144-472556A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12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6A7EDDD-BD98-DB80-405A-F831ED22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40A7D2-B243-10A5-C570-A77DE937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16" y="2465382"/>
            <a:ext cx="4800780" cy="9636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544F0FF-DEEC-147B-9D38-D797C3798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67" y="1166957"/>
            <a:ext cx="5530490" cy="52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68D0FF-B39C-3A7E-1E7A-A42A12970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919" y="3815906"/>
            <a:ext cx="5265876" cy="149364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0A81CAFE-D109-AFAF-2D5E-9665F234EC4C}"/>
              </a:ext>
            </a:extLst>
          </p:cNvPr>
          <p:cNvSpPr/>
          <p:nvPr/>
        </p:nvSpPr>
        <p:spPr>
          <a:xfrm>
            <a:off x="869576" y="3155576"/>
            <a:ext cx="385483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1D24A5C-0018-C504-BEB5-FA8435905816}"/>
              </a:ext>
            </a:extLst>
          </p:cNvPr>
          <p:cNvSpPr/>
          <p:nvPr/>
        </p:nvSpPr>
        <p:spPr>
          <a:xfrm>
            <a:off x="869576" y="3609718"/>
            <a:ext cx="385483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A60AD76-B6B2-8035-E8A5-405D78C65E2A}"/>
              </a:ext>
            </a:extLst>
          </p:cNvPr>
          <p:cNvSpPr/>
          <p:nvPr/>
        </p:nvSpPr>
        <p:spPr>
          <a:xfrm>
            <a:off x="869576" y="4568168"/>
            <a:ext cx="385483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4CBFD3D-14CB-B712-C14A-B9167645E6B5}"/>
              </a:ext>
            </a:extLst>
          </p:cNvPr>
          <p:cNvSpPr/>
          <p:nvPr/>
        </p:nvSpPr>
        <p:spPr>
          <a:xfrm>
            <a:off x="869575" y="5290583"/>
            <a:ext cx="385483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558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8BAD7A-72CB-DACF-A144-472556A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13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6A7EDDD-BD98-DB80-405A-F831ED22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10FA8D-0DC5-159F-30B5-786AD596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46" y="2687403"/>
            <a:ext cx="5367191" cy="253033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ED1682E-6B5E-34FC-8D98-C6DDB443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0263"/>
            <a:ext cx="6598546" cy="48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8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8BAD7A-72CB-DACF-A144-472556A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14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6A7EDDD-BD98-DB80-405A-F831ED22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C5D2DB-EB8E-7820-42C3-2163A05C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3" y="1395167"/>
            <a:ext cx="7181850" cy="48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8BAD7A-72CB-DACF-A144-472556A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15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6A7EDDD-BD98-DB80-405A-F831ED22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1CEAEB-17B4-A8CB-A393-C11A834D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89" y="1473674"/>
            <a:ext cx="2415749" cy="28348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F2C2F50-7109-917C-7086-93808689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23" y="5467328"/>
            <a:ext cx="6843353" cy="5105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40BA9D-C997-8137-6B1D-5BCBFBDD8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673" y="1388384"/>
            <a:ext cx="5197290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9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8BAD7A-72CB-DACF-A144-472556A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16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6A7EDDD-BD98-DB80-405A-F831ED22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Resultados- </a:t>
            </a:r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Colocaciones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C2C8AE-E300-09CC-318C-A02EE58FE993}"/>
              </a:ext>
            </a:extLst>
          </p:cNvPr>
          <p:cNvSpPr txBox="1"/>
          <p:nvPr/>
        </p:nvSpPr>
        <p:spPr>
          <a:xfrm>
            <a:off x="443752" y="1166957"/>
            <a:ext cx="11232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Son secuencias de palabras que suelen ocurrir en textos o conversaciones con una </a:t>
            </a:r>
            <a:r>
              <a:rPr lang="es-419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frecuencia inusualmente alta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4D92F5-F306-50F8-C5C9-B9F6FC34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42" y="1813288"/>
            <a:ext cx="5943635" cy="44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8BAD7A-72CB-DACF-A144-472556A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17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6A7EDDD-BD98-DB80-405A-F831ED22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Resultados- </a:t>
            </a:r>
            <a:r>
              <a:rPr lang="es-419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Pointwise</a:t>
            </a:r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Mutual </a:t>
            </a:r>
            <a:r>
              <a:rPr lang="es-419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Information</a:t>
            </a:r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(PMI)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C2C8AE-E300-09CC-318C-A02EE58FE993}"/>
              </a:ext>
            </a:extLst>
          </p:cNvPr>
          <p:cNvSpPr txBox="1"/>
          <p:nvPr/>
        </p:nvSpPr>
        <p:spPr>
          <a:xfrm>
            <a:off x="443752" y="1166957"/>
            <a:ext cx="11232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Una métrica basada en </a:t>
            </a:r>
            <a:r>
              <a:rPr lang="es-419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teoría de la información</a:t>
            </a:r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para encontrar </a:t>
            </a:r>
            <a:r>
              <a:rPr lang="es-419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Colocaciones</a:t>
            </a:r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9544D5-0804-0382-ECFC-DF332745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171" y="1166957"/>
            <a:ext cx="2391878" cy="6938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7AAA8C-F0DA-47C8-40D6-2715E30A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1" y="1974638"/>
            <a:ext cx="8890469" cy="42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8BAD7A-72CB-DACF-A144-472556A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18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6A7EDDD-BD98-DB80-405A-F831ED22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Resultados- </a:t>
            </a:r>
            <a:r>
              <a:rPr lang="es-419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Pointwise</a:t>
            </a:r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Mutual </a:t>
            </a:r>
            <a:r>
              <a:rPr lang="es-419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Information</a:t>
            </a:r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(PMI)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C2C8AE-E300-09CC-318C-A02EE58FE993}"/>
              </a:ext>
            </a:extLst>
          </p:cNvPr>
          <p:cNvSpPr txBox="1"/>
          <p:nvPr/>
        </p:nvSpPr>
        <p:spPr>
          <a:xfrm>
            <a:off x="443752" y="1166957"/>
            <a:ext cx="11232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Una métrica basada en </a:t>
            </a:r>
            <a:r>
              <a:rPr lang="es-419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teoría de la información</a:t>
            </a:r>
            <a:r>
              <a:rPr lang="es-419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para encontrar </a:t>
            </a:r>
            <a:r>
              <a:rPr lang="es-419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Colocaciones</a:t>
            </a: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B70961-33BF-1B8B-0F97-7D6E2F42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5" y="1920275"/>
            <a:ext cx="4536340" cy="41514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179597-E849-EEEA-5F03-A52B11D5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87" y="1748810"/>
            <a:ext cx="4702056" cy="41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1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paisaje urbano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FD0D3F-B207-A0C3-7868-AE56FE8C214F}"/>
              </a:ext>
            </a:extLst>
          </p:cNvPr>
          <p:cNvSpPr/>
          <p:nvPr/>
        </p:nvSpPr>
        <p:spPr>
          <a:xfrm>
            <a:off x="6329082" y="4356847"/>
            <a:ext cx="995083" cy="1129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 rtlCol="0"/>
          <a:lstStyle/>
          <a:p>
            <a:pPr marL="0" indent="0" rtl="0">
              <a:buNone/>
            </a:pPr>
            <a:endParaRPr lang="es-419" sz="1800"/>
          </a:p>
          <a:p>
            <a:pPr marL="0" indent="0" rtl="0">
              <a:buNone/>
            </a:pPr>
            <a:r>
              <a:rPr lang="es-419" sz="1800"/>
              <a:t>El reconocimiento de los colaboradores ha sido durante mucho tiempo la piedra angular de una gestión eficaz. Pero hoy, a medida que aumenta la competencia por el talento, la forma en que las organizaciones valoran a las personas se ha vuelto más importante que nunca.</a:t>
            </a:r>
          </a:p>
          <a:p>
            <a:pPr marL="0" indent="0" rtl="0">
              <a:buNone/>
            </a:pPr>
            <a:endParaRPr lang="es-419" sz="1800"/>
          </a:p>
          <a:p>
            <a:pPr marL="0" indent="0" rtl="0">
              <a:buNone/>
            </a:pPr>
            <a:r>
              <a:rPr lang="es-419" sz="1800"/>
              <a:t>Por ello se pretende realizar un análisis de los reconocimientos generados en un grupo de trabajo de 7 integrantes realizando un análisis de lenguaje natural.</a:t>
            </a:r>
            <a:endParaRPr lang="es-E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Reconocimientos y Agradamientos en los equipos de trabajo</a:t>
            </a:r>
          </a:p>
        </p:txBody>
      </p:sp>
      <p:pic>
        <p:nvPicPr>
          <p:cNvPr id="11" name="Marcador de posición de imagen 10" descr="Texto&#10;&#10;Descripción generada automáticamente con confianza baja">
            <a:extLst>
              <a:ext uri="{FF2B5EF4-FFF2-40B4-BE49-F238E27FC236}">
                <a16:creationId xmlns:a16="http://schemas.microsoft.com/office/drawing/2014/main" id="{7BA32657-115C-C9B8-8DF3-EF8C52D265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476" r="7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81" y="2764545"/>
            <a:ext cx="5334384" cy="3537643"/>
          </a:xfrm>
        </p:spPr>
        <p:txBody>
          <a:bodyPr rtlCol="0"/>
          <a:lstStyle/>
          <a:p>
            <a:pPr algn="l" rtl="0"/>
            <a:r>
              <a:rPr lang="es-ES" sz="1400" dirty="0"/>
              <a:t>Se cuenta con un </a:t>
            </a:r>
            <a:r>
              <a:rPr lang="es-ES" sz="1400" dirty="0" err="1"/>
              <a:t>dataset</a:t>
            </a:r>
            <a:r>
              <a:rPr lang="es-ES" sz="1400" dirty="0"/>
              <a:t> de reconocimientos enviados durante un  </a:t>
            </a:r>
            <a:r>
              <a:rPr lang="es-419" sz="1400" dirty="0"/>
              <a:t>los reconocimientos datan desde:  27/10/2020  Hasta: 02/06/2022</a:t>
            </a:r>
          </a:p>
          <a:p>
            <a:pPr algn="l" rtl="0"/>
            <a:r>
              <a:rPr lang="es-419" sz="1400" dirty="0"/>
              <a:t>Con una cantidad de 1185 registros con los siguientes datos: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 b="1" dirty="0" err="1"/>
              <a:t>Points</a:t>
            </a:r>
            <a:r>
              <a:rPr lang="es-419" sz="1400" dirty="0"/>
              <a:t> : representa el tipo de reconocimientos según su puntaje: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419" sz="1200" dirty="0"/>
              <a:t>Gracias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419" sz="1200" dirty="0"/>
              <a:t>Felicitaciones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419" sz="1200" dirty="0"/>
              <a:t>Buen trabajo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419" sz="1200" dirty="0"/>
              <a:t>Asombroso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419" sz="1200" dirty="0"/>
              <a:t>Inspirador</a:t>
            </a:r>
          </a:p>
          <a:p>
            <a:pPr marL="285750" indent="-285750" algn="l" rtl="0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b="1" dirty="0" err="1"/>
              <a:t>Message</a:t>
            </a:r>
            <a:r>
              <a:rPr lang="es-419" sz="1400" dirty="0"/>
              <a:t>: el mensaje de reconocimiento.</a:t>
            </a:r>
          </a:p>
          <a:p>
            <a:pPr marL="285750" indent="-285750" algn="l" rtl="0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b="1" dirty="0" err="1"/>
              <a:t>CreationDate</a:t>
            </a:r>
            <a:r>
              <a:rPr lang="es-419" sz="1400" dirty="0"/>
              <a:t>: fecha de creación</a:t>
            </a:r>
          </a:p>
          <a:p>
            <a:pPr marL="285750" indent="-285750" algn="l" rtl="0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b="1" dirty="0"/>
              <a:t>De</a:t>
            </a:r>
            <a:r>
              <a:rPr lang="es-419" sz="1400" dirty="0"/>
              <a:t>: Quien envía el reconocimiento.</a:t>
            </a:r>
          </a:p>
          <a:p>
            <a:pPr marL="285750" indent="-285750" algn="l" rtl="0">
              <a:lnSpc>
                <a:spcPts val="192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b="1" dirty="0"/>
              <a:t>Para</a:t>
            </a:r>
            <a:r>
              <a:rPr lang="es-419" sz="1400" dirty="0"/>
              <a:t>: Quien recibe el reconocimiento.</a:t>
            </a:r>
          </a:p>
          <a:p>
            <a:pPr algn="just" rtl="0"/>
            <a:endParaRPr lang="es-E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es-ES" dirty="0"/>
              <a:t>Data SET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es-ES" dirty="0"/>
              <a:t>scripts </a:t>
            </a:r>
          </a:p>
        </p:txBody>
      </p:sp>
      <p:pic>
        <p:nvPicPr>
          <p:cNvPr id="31" name="Marcador de posición de imagen 30" descr="Portátil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Marcador de posición de imagen 10" descr="Servidor con relleno sólido">
            <a:extLst>
              <a:ext uri="{FF2B5EF4-FFF2-40B4-BE49-F238E27FC236}">
                <a16:creationId xmlns:a16="http://schemas.microsoft.com/office/drawing/2014/main" id="{FB716634-62B9-269D-4BAF-6476A1E6EF9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88535DB-F034-0F7F-3D0E-75A8D5C4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016" y="791942"/>
            <a:ext cx="3787468" cy="2446232"/>
          </a:xfrm>
          <a:prstGeom prst="rect">
            <a:avLst/>
          </a:prstGeom>
        </p:spPr>
      </p:pic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CAA48C60-DFB6-20D1-BDCA-C44F31FAA2AA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8"/>
          <a:stretch>
            <a:fillRect/>
          </a:stretch>
        </p:blipFill>
        <p:spPr>
          <a:xfrm>
            <a:off x="6091238" y="3578462"/>
            <a:ext cx="5920673" cy="939004"/>
          </a:xfrm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7D327-9D35-980C-62A1-4D845173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DataSET</a:t>
            </a:r>
            <a:endParaRPr lang="es-419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80248FE-F0FC-5DBB-04C7-D2653B5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2B7DA7-6C6F-AB5B-98BC-4BD51719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28" y="1529444"/>
            <a:ext cx="9129963" cy="40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4800" dirty="0"/>
              <a:t>Normalización de 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10" name="Marcador de posición de imagen 9" descr="paisaje urbano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AFE6D-CBD9-6D14-21A1-9DC7D48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Normalización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6B9F-9C3A-47F8-6DC5-9C416212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419" dirty="0"/>
              <a:t>Para el análisis solo tomaremos los datos de los mensajes escritos.</a:t>
            </a:r>
          </a:p>
          <a:p>
            <a:pPr algn="l"/>
            <a:r>
              <a:rPr lang="es-419" dirty="0"/>
              <a:t>Para mejor interpretación normalizamos los datos eliminando espacios, signos de puntuación y caracteres numéricos.</a:t>
            </a:r>
          </a:p>
          <a:p>
            <a:pPr algn="l"/>
            <a:endParaRPr lang="es-419" dirty="0"/>
          </a:p>
          <a:p>
            <a:pPr algn="l"/>
            <a:endParaRPr lang="es-419" dirty="0"/>
          </a:p>
          <a:p>
            <a:pPr algn="l"/>
            <a:r>
              <a:rPr lang="es-419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B412C3-EB8D-96BC-50C3-9B8D8566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6</a:t>
            </a:fld>
            <a:endParaRPr lang="es-ES" noProof="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449872F-B991-F630-70E6-1C98CB0917F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419" dirty="0"/>
              <a:t>Limpieza de los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DDC4444-ED2A-EDA7-E5C9-279928A3E98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419" dirty="0"/>
              <a:t>Scripts</a:t>
            </a:r>
          </a:p>
        </p:txBody>
      </p:sp>
      <p:pic>
        <p:nvPicPr>
          <p:cNvPr id="13" name="Marcador de posición de imagen 12" descr="Libro abierto contorno">
            <a:extLst>
              <a:ext uri="{FF2B5EF4-FFF2-40B4-BE49-F238E27FC236}">
                <a16:creationId xmlns:a16="http://schemas.microsoft.com/office/drawing/2014/main" id="{96840881-AA84-E319-082E-189B55F1982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Marcador de posición de imagen 18" descr="Monitor con relleno sólido">
            <a:extLst>
              <a:ext uri="{FF2B5EF4-FFF2-40B4-BE49-F238E27FC236}">
                <a16:creationId xmlns:a16="http://schemas.microsoft.com/office/drawing/2014/main" id="{C30FD796-D5D2-00B6-9094-0F5DFDB41B5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1" r="131"/>
          <a:stretch>
            <a:fillRect/>
          </a:stretch>
        </p:blipFill>
        <p:spPr/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E64293F-3792-E740-4342-4BE2CF55E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52" y="4268609"/>
            <a:ext cx="5090601" cy="218713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224F515-2F7D-32FC-E31D-D3C00289A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394" y="813298"/>
            <a:ext cx="3033023" cy="150127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8C0F3BB-78CD-6D83-A848-E15D754D1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9016" y="2473748"/>
            <a:ext cx="390177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AFE6D-CBD9-6D14-21A1-9DC7D48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TOKENIZACIóN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6B9F-9C3A-47F8-6DC5-9C416212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419" dirty="0" err="1"/>
              <a:t>Tokenizamos</a:t>
            </a:r>
            <a:r>
              <a:rPr lang="es-419" dirty="0"/>
              <a:t> y los </a:t>
            </a:r>
            <a:r>
              <a:rPr lang="es-419" dirty="0" err="1"/>
              <a:t>colcamos</a:t>
            </a:r>
            <a:r>
              <a:rPr lang="es-419" dirty="0"/>
              <a:t> en diferentes formatos  los textos para poder realizar su análisis</a:t>
            </a:r>
          </a:p>
          <a:p>
            <a:pPr algn="l"/>
            <a:endParaRPr lang="es-419" dirty="0"/>
          </a:p>
          <a:p>
            <a:pPr algn="l"/>
            <a:endParaRPr lang="es-419" dirty="0"/>
          </a:p>
          <a:p>
            <a:pPr algn="l"/>
            <a:r>
              <a:rPr lang="es-419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B412C3-EB8D-96BC-50C3-9B8D8566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es-ES" noProof="0" smtClean="0"/>
              <a:pPr rtl="0"/>
              <a:t>7</a:t>
            </a:fld>
            <a:endParaRPr lang="es-ES" noProof="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449872F-B991-F630-70E6-1C98CB0917F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419" dirty="0" err="1"/>
              <a:t>Tokenización</a:t>
            </a:r>
            <a:endParaRPr lang="es-419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DDC4444-ED2A-EDA7-E5C9-279928A3E98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419" dirty="0"/>
              <a:t>Scripts</a:t>
            </a:r>
          </a:p>
        </p:txBody>
      </p:sp>
      <p:pic>
        <p:nvPicPr>
          <p:cNvPr id="13" name="Marcador de posición de imagen 12" descr="Libro abierto contorno">
            <a:extLst>
              <a:ext uri="{FF2B5EF4-FFF2-40B4-BE49-F238E27FC236}">
                <a16:creationId xmlns:a16="http://schemas.microsoft.com/office/drawing/2014/main" id="{96840881-AA84-E319-082E-189B55F1982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Marcador de posición de imagen 18" descr="Monitor con relleno sólido">
            <a:extLst>
              <a:ext uri="{FF2B5EF4-FFF2-40B4-BE49-F238E27FC236}">
                <a16:creationId xmlns:a16="http://schemas.microsoft.com/office/drawing/2014/main" id="{C30FD796-D5D2-00B6-9094-0F5DFDB41B5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1" r="131"/>
          <a:stretch>
            <a:fillRect/>
          </a:stretch>
        </p:blipFill>
        <p:spPr/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676782-D9A3-F1F9-8A84-4A931B9E6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88" y="3789400"/>
            <a:ext cx="3939881" cy="19204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D40E444-8DF3-F252-51C1-F7F8F5F24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613" y="2259066"/>
            <a:ext cx="1348857" cy="237764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96A8A81-6CCA-EEAC-5D78-85CF1E6AB3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5972" y="3415977"/>
            <a:ext cx="4016088" cy="28196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2610AD-F216-0F0D-B743-D2C10E5C91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4016" y="1377681"/>
            <a:ext cx="321591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0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ANáLISIS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Ya que tenemos nuestros textos preparados para el análisis procedamos.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1" name="Marcador de posición de imagen 10" descr="panorama urbano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800" dirty="0"/>
              <a:t>Realice un análisis inicial de las palabras y cuales se repiten con mas frecuencia.</a:t>
            </a:r>
          </a:p>
          <a:p>
            <a:pPr marL="0" indent="0">
              <a:buNone/>
            </a:pPr>
            <a:r>
              <a:rPr lang="es-ES" sz="1800" dirty="0"/>
              <a:t>Al realizar note que se mostraban pablaras que por si solas no tiene un significado notable, por la tanto </a:t>
            </a:r>
            <a:r>
              <a:rPr lang="es-ES" sz="1800" dirty="0" err="1"/>
              <a:t>procedi</a:t>
            </a:r>
            <a:r>
              <a:rPr lang="es-ES" sz="1800" dirty="0"/>
              <a:t> </a:t>
            </a:r>
            <a:r>
              <a:rPr lang="es-419" sz="1800" dirty="0"/>
              <a:t>eliminar las </a:t>
            </a:r>
            <a:r>
              <a:rPr lang="es-419" sz="1800" dirty="0" err="1"/>
              <a:t>stopwords</a:t>
            </a:r>
            <a:r>
              <a:rPr lang="es-419" sz="1800" dirty="0"/>
              <a:t> (también llamadas palabras vacías o palabras comunes, son palabras que no aportan significado por sí solas) .</a:t>
            </a:r>
          </a:p>
          <a:p>
            <a:pPr marL="0" indent="0">
              <a:buNone/>
            </a:pPr>
            <a:endParaRPr lang="es-419" sz="1800" dirty="0"/>
          </a:p>
          <a:p>
            <a:pPr marL="0" indent="0">
              <a:buNone/>
            </a:pPr>
            <a:endParaRPr lang="es-419" sz="1800" dirty="0"/>
          </a:p>
          <a:p>
            <a:pPr marL="0" indent="0">
              <a:buNone/>
            </a:pPr>
            <a:endParaRPr lang="es-ES" sz="1800" dirty="0"/>
          </a:p>
          <a:p>
            <a:pPr marL="0" indent="0" rtl="0">
              <a:buNone/>
            </a:pPr>
            <a:endParaRPr lang="es-E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9" name="Marcador de posición de imagen 8" descr="Pantalla de video juego en la mano&#10;&#10;Descripción generada automáticamente con confianza media">
            <a:extLst>
              <a:ext uri="{FF2B5EF4-FFF2-40B4-BE49-F238E27FC236}">
                <a16:creationId xmlns:a16="http://schemas.microsoft.com/office/drawing/2014/main" id="{F4E7672B-4734-7440-8AA2-A114E2C55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734" r="227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1_TF34076243" id="{EB188560-FF41-4624-93D5-FDD7E127A2DE}" vid="{F767023B-66A9-4F93-B759-29D4C16B6A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esferas azules</Template>
  <TotalTime>436</TotalTime>
  <Words>436</Words>
  <Application>Microsoft Office PowerPoint</Application>
  <PresentationFormat>Panorámica</PresentationFormat>
  <Paragraphs>90</Paragraphs>
  <Slides>19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Roboto</vt:lpstr>
      <vt:lpstr>Tema de Office</vt:lpstr>
      <vt:lpstr>Procesamiento de lenguaje natural  KUDOBOX</vt:lpstr>
      <vt:lpstr>Reconocimientos y Agradamientos en los equipos de trabajo</vt:lpstr>
      <vt:lpstr>Datos</vt:lpstr>
      <vt:lpstr>DataSET</vt:lpstr>
      <vt:lpstr>Normalización de Texto</vt:lpstr>
      <vt:lpstr>Normalización</vt:lpstr>
      <vt:lpstr>TOKENIZACIóN</vt:lpstr>
      <vt:lpstr>ANáLISIS</vt:lpstr>
      <vt:lpstr>Análisis </vt:lpstr>
      <vt:lpstr>Análisis</vt:lpstr>
      <vt:lpstr>Resultados</vt:lpstr>
      <vt:lpstr>Resultados</vt:lpstr>
      <vt:lpstr>Resultados</vt:lpstr>
      <vt:lpstr>Resultados</vt:lpstr>
      <vt:lpstr>Resultados</vt:lpstr>
      <vt:lpstr>Resultados- Colocaciones</vt:lpstr>
      <vt:lpstr>Resultados- Pointwise Mutual Information (PMI)</vt:lpstr>
      <vt:lpstr>Resultados- Pointwise Mutual Information (PMI)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lenguaje natural  KUDOBOX</dc:title>
  <dc:creator>Bladimir Contreras</dc:creator>
  <cp:lastModifiedBy>Bladimir Contreras</cp:lastModifiedBy>
  <cp:revision>1</cp:revision>
  <dcterms:created xsi:type="dcterms:W3CDTF">2022-06-02T16:49:16Z</dcterms:created>
  <dcterms:modified xsi:type="dcterms:W3CDTF">2022-07-15T17:50:22Z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