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5037" r:id="rId1"/>
    <p:sldMasterId id="2147485049" r:id="rId2"/>
  </p:sldMasterIdLst>
  <p:sldIdLst>
    <p:sldId id="256" r:id="rId3"/>
  </p:sldIdLst>
  <p:sldSz cx="32918400" cy="43891200"/>
  <p:notesSz cx="6994525" cy="9278938"/>
  <p:defaultTextStyle>
    <a:defPPr>
      <a:defRPr lang="en-US"/>
    </a:defPPr>
    <a:lvl1pPr algn="l" rtl="0" eaLnBrk="0" fontAlgn="base" hangingPunct="0">
      <a:spcBef>
        <a:spcPct val="0"/>
      </a:spcBef>
      <a:spcAft>
        <a:spcPct val="0"/>
      </a:spcAft>
      <a:defRPr sz="15400" kern="1200">
        <a:solidFill>
          <a:schemeClr val="bg1"/>
        </a:solidFill>
        <a:latin typeface="Times New Roman" pitchFamily="18" charset="0"/>
        <a:ea typeface="+mn-ea"/>
        <a:cs typeface="+mn-cs"/>
      </a:defRPr>
    </a:lvl1pPr>
    <a:lvl2pPr marL="2194560" algn="l" rtl="0" eaLnBrk="0" fontAlgn="base" hangingPunct="0">
      <a:spcBef>
        <a:spcPct val="0"/>
      </a:spcBef>
      <a:spcAft>
        <a:spcPct val="0"/>
      </a:spcAft>
      <a:defRPr sz="15400" kern="1200">
        <a:solidFill>
          <a:schemeClr val="bg1"/>
        </a:solidFill>
        <a:latin typeface="Times New Roman" pitchFamily="18" charset="0"/>
        <a:ea typeface="+mn-ea"/>
        <a:cs typeface="+mn-cs"/>
      </a:defRPr>
    </a:lvl2pPr>
    <a:lvl3pPr marL="4389120" algn="l" rtl="0" eaLnBrk="0" fontAlgn="base" hangingPunct="0">
      <a:spcBef>
        <a:spcPct val="0"/>
      </a:spcBef>
      <a:spcAft>
        <a:spcPct val="0"/>
      </a:spcAft>
      <a:defRPr sz="15400" kern="1200">
        <a:solidFill>
          <a:schemeClr val="bg1"/>
        </a:solidFill>
        <a:latin typeface="Times New Roman" pitchFamily="18" charset="0"/>
        <a:ea typeface="+mn-ea"/>
        <a:cs typeface="+mn-cs"/>
      </a:defRPr>
    </a:lvl3pPr>
    <a:lvl4pPr marL="6583680" algn="l" rtl="0" eaLnBrk="0" fontAlgn="base" hangingPunct="0">
      <a:spcBef>
        <a:spcPct val="0"/>
      </a:spcBef>
      <a:spcAft>
        <a:spcPct val="0"/>
      </a:spcAft>
      <a:defRPr sz="15400" kern="1200">
        <a:solidFill>
          <a:schemeClr val="bg1"/>
        </a:solidFill>
        <a:latin typeface="Times New Roman" pitchFamily="18" charset="0"/>
        <a:ea typeface="+mn-ea"/>
        <a:cs typeface="+mn-cs"/>
      </a:defRPr>
    </a:lvl4pPr>
    <a:lvl5pPr marL="8778240" algn="l" rtl="0" eaLnBrk="0" fontAlgn="base" hangingPunct="0">
      <a:spcBef>
        <a:spcPct val="0"/>
      </a:spcBef>
      <a:spcAft>
        <a:spcPct val="0"/>
      </a:spcAft>
      <a:defRPr sz="15400" kern="1200">
        <a:solidFill>
          <a:schemeClr val="bg1"/>
        </a:solidFill>
        <a:latin typeface="Times New Roman" pitchFamily="18" charset="0"/>
        <a:ea typeface="+mn-ea"/>
        <a:cs typeface="+mn-cs"/>
      </a:defRPr>
    </a:lvl5pPr>
    <a:lvl6pPr marL="10972800" algn="l" defTabSz="4389120" rtl="0" eaLnBrk="1" latinLnBrk="0" hangingPunct="1">
      <a:defRPr sz="15400" kern="1200">
        <a:solidFill>
          <a:schemeClr val="bg1"/>
        </a:solidFill>
        <a:latin typeface="Times New Roman" pitchFamily="18" charset="0"/>
        <a:ea typeface="+mn-ea"/>
        <a:cs typeface="+mn-cs"/>
      </a:defRPr>
    </a:lvl6pPr>
    <a:lvl7pPr marL="13167360" algn="l" defTabSz="4389120" rtl="0" eaLnBrk="1" latinLnBrk="0" hangingPunct="1">
      <a:defRPr sz="15400" kern="1200">
        <a:solidFill>
          <a:schemeClr val="bg1"/>
        </a:solidFill>
        <a:latin typeface="Times New Roman" pitchFamily="18" charset="0"/>
        <a:ea typeface="+mn-ea"/>
        <a:cs typeface="+mn-cs"/>
      </a:defRPr>
    </a:lvl7pPr>
    <a:lvl8pPr marL="15361920" algn="l" defTabSz="4389120" rtl="0" eaLnBrk="1" latinLnBrk="0" hangingPunct="1">
      <a:defRPr sz="15400" kern="1200">
        <a:solidFill>
          <a:schemeClr val="bg1"/>
        </a:solidFill>
        <a:latin typeface="Times New Roman" pitchFamily="18" charset="0"/>
        <a:ea typeface="+mn-ea"/>
        <a:cs typeface="+mn-cs"/>
      </a:defRPr>
    </a:lvl8pPr>
    <a:lvl9pPr marL="17556480" algn="l" defTabSz="4389120" rtl="0" eaLnBrk="1" latinLnBrk="0" hangingPunct="1">
      <a:defRPr sz="15400" kern="1200">
        <a:solidFill>
          <a:schemeClr val="bg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532E8E"/>
    <a:srgbClr val="960635"/>
    <a:srgbClr val="6F0A1E"/>
    <a:srgbClr val="6C041C"/>
    <a:srgbClr val="6C0526"/>
    <a:srgbClr val="6C05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napToObjects="1">
      <p:cViewPr>
        <p:scale>
          <a:sx n="35" d="100"/>
          <a:sy n="35" d="100"/>
        </p:scale>
        <p:origin x="1312" y="144"/>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7"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3"/>
            <a:ext cx="27980640" cy="9408160"/>
          </a:xfrm>
        </p:spPr>
        <p:txBody>
          <a:bodyPr/>
          <a:lstStyle/>
          <a:p>
            <a:r>
              <a:rPr lang="en-US"/>
              <a:t>Click to edit Master title style</a:t>
            </a:r>
          </a:p>
        </p:txBody>
      </p:sp>
      <p:sp>
        <p:nvSpPr>
          <p:cNvPr id="3" name="Subtitle 2"/>
          <p:cNvSpPr>
            <a:spLocks noGrp="1"/>
          </p:cNvSpPr>
          <p:nvPr>
            <p:ph type="subTitle" idx="1"/>
          </p:nvPr>
        </p:nvSpPr>
        <p:spPr>
          <a:xfrm>
            <a:off x="4937760" y="24871680"/>
            <a:ext cx="23042880" cy="1121664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243497B-3500-F94A-8284-B95E0E7AFA5C}" type="datetimeFigureOut">
              <a:rPr lang="en-US" smtClean="0"/>
              <a:pPr/>
              <a:t>11/24/19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6C72B-E8F8-874B-AF17-29CD26FBD009}" type="slidenum">
              <a:rPr lang="en-US" smtClean="0"/>
              <a:pPr/>
              <a:t>‹#›</a:t>
            </a:fld>
            <a:endParaRPr lang="en-US"/>
          </a:p>
        </p:txBody>
      </p:sp>
    </p:spTree>
    <p:extLst>
      <p:ext uri="{BB962C8B-B14F-4D97-AF65-F5344CB8AC3E}">
        <p14:creationId xmlns:p14="http://schemas.microsoft.com/office/powerpoint/2010/main" val="741477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43497B-3500-F94A-8284-B95E0E7AFA5C}" type="datetimeFigureOut">
              <a:rPr lang="en-US" smtClean="0"/>
              <a:pPr/>
              <a:t>11/24/19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6C72B-E8F8-874B-AF17-29CD26FBD009}" type="slidenum">
              <a:rPr lang="en-US" smtClean="0"/>
              <a:pPr/>
              <a:t>‹#›</a:t>
            </a:fld>
            <a:endParaRPr lang="en-US"/>
          </a:p>
        </p:txBody>
      </p:sp>
    </p:spTree>
    <p:extLst>
      <p:ext uri="{BB962C8B-B14F-4D97-AF65-F5344CB8AC3E}">
        <p14:creationId xmlns:p14="http://schemas.microsoft.com/office/powerpoint/2010/main" val="1948823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1757686"/>
            <a:ext cx="7406640" cy="37449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45920" y="1757686"/>
            <a:ext cx="21671280" cy="37449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43497B-3500-F94A-8284-B95E0E7AFA5C}" type="datetimeFigureOut">
              <a:rPr lang="en-US" smtClean="0"/>
              <a:pPr/>
              <a:t>11/24/19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6C72B-E8F8-874B-AF17-29CD26FBD009}" type="slidenum">
              <a:rPr lang="en-US" smtClean="0"/>
              <a:pPr/>
              <a:t>‹#›</a:t>
            </a:fld>
            <a:endParaRPr lang="en-US"/>
          </a:p>
        </p:txBody>
      </p:sp>
    </p:spTree>
    <p:extLst>
      <p:ext uri="{BB962C8B-B14F-4D97-AF65-F5344CB8AC3E}">
        <p14:creationId xmlns:p14="http://schemas.microsoft.com/office/powerpoint/2010/main" val="2213105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3"/>
            <a:ext cx="27980640" cy="9408160"/>
          </a:xfrm>
        </p:spPr>
        <p:txBody>
          <a:bodyPr/>
          <a:lstStyle/>
          <a:p>
            <a:r>
              <a:rPr lang="en-US"/>
              <a:t>Click to edit Master title style</a:t>
            </a:r>
          </a:p>
        </p:txBody>
      </p:sp>
      <p:sp>
        <p:nvSpPr>
          <p:cNvPr id="3" name="Subtitle 2"/>
          <p:cNvSpPr>
            <a:spLocks noGrp="1"/>
          </p:cNvSpPr>
          <p:nvPr>
            <p:ph type="subTitle" idx="1"/>
          </p:nvPr>
        </p:nvSpPr>
        <p:spPr>
          <a:xfrm>
            <a:off x="4937760" y="24871680"/>
            <a:ext cx="23042880" cy="1121664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243497B-3500-F94A-8284-B95E0E7AFA5C}" type="datetimeFigureOut">
              <a:rPr lang="en-US" smtClean="0"/>
              <a:pPr/>
              <a:t>11/24/19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6C72B-E8F8-874B-AF17-29CD26FBD009}" type="slidenum">
              <a:rPr lang="en-US" smtClean="0"/>
              <a:pPr/>
              <a:t>‹#›</a:t>
            </a:fld>
            <a:endParaRPr lang="en-US"/>
          </a:p>
        </p:txBody>
      </p:sp>
    </p:spTree>
    <p:extLst>
      <p:ext uri="{BB962C8B-B14F-4D97-AF65-F5344CB8AC3E}">
        <p14:creationId xmlns:p14="http://schemas.microsoft.com/office/powerpoint/2010/main" val="3777886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43497B-3500-F94A-8284-B95E0E7AFA5C}" type="datetimeFigureOut">
              <a:rPr lang="en-US" smtClean="0"/>
              <a:pPr/>
              <a:t>11/24/19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6C72B-E8F8-874B-AF17-29CD26FBD009}" type="slidenum">
              <a:rPr lang="en-US" smtClean="0"/>
              <a:pPr/>
              <a:t>‹#›</a:t>
            </a:fld>
            <a:endParaRPr lang="en-US"/>
          </a:p>
        </p:txBody>
      </p:sp>
    </p:spTree>
    <p:extLst>
      <p:ext uri="{BB962C8B-B14F-4D97-AF65-F5344CB8AC3E}">
        <p14:creationId xmlns:p14="http://schemas.microsoft.com/office/powerpoint/2010/main" val="2451882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8204163"/>
            <a:ext cx="27980640" cy="871728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2600327" y="18602966"/>
            <a:ext cx="27980640" cy="9601197"/>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43497B-3500-F94A-8284-B95E0E7AFA5C}" type="datetimeFigureOut">
              <a:rPr lang="en-US" smtClean="0"/>
              <a:pPr/>
              <a:t>11/24/19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6C72B-E8F8-874B-AF17-29CD26FBD009}" type="slidenum">
              <a:rPr lang="en-US" smtClean="0"/>
              <a:pPr/>
              <a:t>‹#›</a:t>
            </a:fld>
            <a:endParaRPr lang="en-US"/>
          </a:p>
        </p:txBody>
      </p:sp>
    </p:spTree>
    <p:extLst>
      <p:ext uri="{BB962C8B-B14F-4D97-AF65-F5344CB8AC3E}">
        <p14:creationId xmlns:p14="http://schemas.microsoft.com/office/powerpoint/2010/main" val="40069505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45920" y="10241283"/>
            <a:ext cx="14538960" cy="2896616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733520" y="10241283"/>
            <a:ext cx="14538960" cy="2896616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43497B-3500-F94A-8284-B95E0E7AFA5C}" type="datetimeFigureOut">
              <a:rPr lang="en-US" smtClean="0"/>
              <a:pPr/>
              <a:t>11/24/19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6C72B-E8F8-874B-AF17-29CD26FBD009}" type="slidenum">
              <a:rPr lang="en-US" smtClean="0"/>
              <a:pPr/>
              <a:t>‹#›</a:t>
            </a:fld>
            <a:endParaRPr lang="en-US"/>
          </a:p>
        </p:txBody>
      </p:sp>
    </p:spTree>
    <p:extLst>
      <p:ext uri="{BB962C8B-B14F-4D97-AF65-F5344CB8AC3E}">
        <p14:creationId xmlns:p14="http://schemas.microsoft.com/office/powerpoint/2010/main" val="1446177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0" y="9824723"/>
            <a:ext cx="14544677"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1645920" y="13919200"/>
            <a:ext cx="14544677"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9824723"/>
            <a:ext cx="14550390"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16722092" y="13919200"/>
            <a:ext cx="14550390"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43497B-3500-F94A-8284-B95E0E7AFA5C}" type="datetimeFigureOut">
              <a:rPr lang="en-US" smtClean="0"/>
              <a:pPr/>
              <a:t>11/24/19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16C72B-E8F8-874B-AF17-29CD26FBD009}" type="slidenum">
              <a:rPr lang="en-US" smtClean="0"/>
              <a:pPr/>
              <a:t>‹#›</a:t>
            </a:fld>
            <a:endParaRPr lang="en-US"/>
          </a:p>
        </p:txBody>
      </p:sp>
    </p:spTree>
    <p:extLst>
      <p:ext uri="{BB962C8B-B14F-4D97-AF65-F5344CB8AC3E}">
        <p14:creationId xmlns:p14="http://schemas.microsoft.com/office/powerpoint/2010/main" val="1894189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43497B-3500-F94A-8284-B95E0E7AFA5C}" type="datetimeFigureOut">
              <a:rPr lang="en-US" smtClean="0"/>
              <a:pPr/>
              <a:t>11/24/19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16C72B-E8F8-874B-AF17-29CD26FBD009}" type="slidenum">
              <a:rPr lang="en-US" smtClean="0"/>
              <a:pPr/>
              <a:t>‹#›</a:t>
            </a:fld>
            <a:endParaRPr lang="en-US"/>
          </a:p>
        </p:txBody>
      </p:sp>
    </p:spTree>
    <p:extLst>
      <p:ext uri="{BB962C8B-B14F-4D97-AF65-F5344CB8AC3E}">
        <p14:creationId xmlns:p14="http://schemas.microsoft.com/office/powerpoint/2010/main" val="11585380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43497B-3500-F94A-8284-B95E0E7AFA5C}" type="datetimeFigureOut">
              <a:rPr lang="en-US" smtClean="0"/>
              <a:pPr/>
              <a:t>11/24/19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16C72B-E8F8-874B-AF17-29CD26FBD009}" type="slidenum">
              <a:rPr lang="en-US" smtClean="0"/>
              <a:pPr/>
              <a:t>‹#›</a:t>
            </a:fld>
            <a:endParaRPr lang="en-US"/>
          </a:p>
        </p:txBody>
      </p:sp>
    </p:spTree>
    <p:extLst>
      <p:ext uri="{BB962C8B-B14F-4D97-AF65-F5344CB8AC3E}">
        <p14:creationId xmlns:p14="http://schemas.microsoft.com/office/powerpoint/2010/main" val="1970685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747520"/>
            <a:ext cx="10829927" cy="743712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2870180" y="1747523"/>
            <a:ext cx="18402300" cy="37459923"/>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2" y="9184643"/>
            <a:ext cx="10829927" cy="30022803"/>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F243497B-3500-F94A-8284-B95E0E7AFA5C}" type="datetimeFigureOut">
              <a:rPr lang="en-US" smtClean="0"/>
              <a:pPr/>
              <a:t>11/24/19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6C72B-E8F8-874B-AF17-29CD26FBD009}" type="slidenum">
              <a:rPr lang="en-US" smtClean="0"/>
              <a:pPr/>
              <a:t>‹#›</a:t>
            </a:fld>
            <a:endParaRPr lang="en-US"/>
          </a:p>
        </p:txBody>
      </p:sp>
    </p:spTree>
    <p:extLst>
      <p:ext uri="{BB962C8B-B14F-4D97-AF65-F5344CB8AC3E}">
        <p14:creationId xmlns:p14="http://schemas.microsoft.com/office/powerpoint/2010/main" val="1781826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43497B-3500-F94A-8284-B95E0E7AFA5C}" type="datetimeFigureOut">
              <a:rPr lang="en-US" smtClean="0"/>
              <a:pPr/>
              <a:t>11/24/19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6C72B-E8F8-874B-AF17-29CD26FBD009}" type="slidenum">
              <a:rPr lang="en-US" smtClean="0"/>
              <a:pPr/>
              <a:t>‹#›</a:t>
            </a:fld>
            <a:endParaRPr lang="en-US"/>
          </a:p>
        </p:txBody>
      </p:sp>
    </p:spTree>
    <p:extLst>
      <p:ext uri="{BB962C8B-B14F-4D97-AF65-F5344CB8AC3E}">
        <p14:creationId xmlns:p14="http://schemas.microsoft.com/office/powerpoint/2010/main" val="20853927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0"/>
            <a:ext cx="19751040" cy="3627123"/>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6452237" y="3921760"/>
            <a:ext cx="19751040" cy="2633472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6452237" y="34350963"/>
            <a:ext cx="19751040" cy="5151117"/>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F243497B-3500-F94A-8284-B95E0E7AFA5C}" type="datetimeFigureOut">
              <a:rPr lang="en-US" smtClean="0"/>
              <a:pPr/>
              <a:t>11/24/19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6C72B-E8F8-874B-AF17-29CD26FBD009}" type="slidenum">
              <a:rPr lang="en-US" smtClean="0"/>
              <a:pPr/>
              <a:t>‹#›</a:t>
            </a:fld>
            <a:endParaRPr lang="en-US"/>
          </a:p>
        </p:txBody>
      </p:sp>
    </p:spTree>
    <p:extLst>
      <p:ext uri="{BB962C8B-B14F-4D97-AF65-F5344CB8AC3E}">
        <p14:creationId xmlns:p14="http://schemas.microsoft.com/office/powerpoint/2010/main" val="6310776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43497B-3500-F94A-8284-B95E0E7AFA5C}" type="datetimeFigureOut">
              <a:rPr lang="en-US" smtClean="0"/>
              <a:pPr/>
              <a:t>11/24/19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6C72B-E8F8-874B-AF17-29CD26FBD009}" type="slidenum">
              <a:rPr lang="en-US" smtClean="0"/>
              <a:pPr/>
              <a:t>‹#›</a:t>
            </a:fld>
            <a:endParaRPr lang="en-US"/>
          </a:p>
        </p:txBody>
      </p:sp>
    </p:spTree>
    <p:extLst>
      <p:ext uri="{BB962C8B-B14F-4D97-AF65-F5344CB8AC3E}">
        <p14:creationId xmlns:p14="http://schemas.microsoft.com/office/powerpoint/2010/main" val="18184891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1757686"/>
            <a:ext cx="7406640" cy="37449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45920" y="1757686"/>
            <a:ext cx="21671280" cy="37449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43497B-3500-F94A-8284-B95E0E7AFA5C}" type="datetimeFigureOut">
              <a:rPr lang="en-US" smtClean="0"/>
              <a:pPr/>
              <a:t>11/24/19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6C72B-E8F8-874B-AF17-29CD26FBD009}" type="slidenum">
              <a:rPr lang="en-US" smtClean="0"/>
              <a:pPr/>
              <a:t>‹#›</a:t>
            </a:fld>
            <a:endParaRPr lang="en-US"/>
          </a:p>
        </p:txBody>
      </p:sp>
    </p:spTree>
    <p:extLst>
      <p:ext uri="{BB962C8B-B14F-4D97-AF65-F5344CB8AC3E}">
        <p14:creationId xmlns:p14="http://schemas.microsoft.com/office/powerpoint/2010/main" val="643554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8204163"/>
            <a:ext cx="27980640" cy="871728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2600327" y="18602966"/>
            <a:ext cx="27980640" cy="9601197"/>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43497B-3500-F94A-8284-B95E0E7AFA5C}" type="datetimeFigureOut">
              <a:rPr lang="en-US" smtClean="0"/>
              <a:pPr/>
              <a:t>11/24/19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6C72B-E8F8-874B-AF17-29CD26FBD009}" type="slidenum">
              <a:rPr lang="en-US" smtClean="0"/>
              <a:pPr/>
              <a:t>‹#›</a:t>
            </a:fld>
            <a:endParaRPr lang="en-US"/>
          </a:p>
        </p:txBody>
      </p:sp>
    </p:spTree>
    <p:extLst>
      <p:ext uri="{BB962C8B-B14F-4D97-AF65-F5344CB8AC3E}">
        <p14:creationId xmlns:p14="http://schemas.microsoft.com/office/powerpoint/2010/main" val="1586381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45920" y="10241283"/>
            <a:ext cx="14538960" cy="2896616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733520" y="10241283"/>
            <a:ext cx="14538960" cy="28966163"/>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43497B-3500-F94A-8284-B95E0E7AFA5C}" type="datetimeFigureOut">
              <a:rPr lang="en-US" smtClean="0"/>
              <a:pPr/>
              <a:t>11/24/19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6C72B-E8F8-874B-AF17-29CD26FBD009}" type="slidenum">
              <a:rPr lang="en-US" smtClean="0"/>
              <a:pPr/>
              <a:t>‹#›</a:t>
            </a:fld>
            <a:endParaRPr lang="en-US"/>
          </a:p>
        </p:txBody>
      </p:sp>
    </p:spTree>
    <p:extLst>
      <p:ext uri="{BB962C8B-B14F-4D97-AF65-F5344CB8AC3E}">
        <p14:creationId xmlns:p14="http://schemas.microsoft.com/office/powerpoint/2010/main" val="3156432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0" y="9824723"/>
            <a:ext cx="14544677"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1645920" y="13919200"/>
            <a:ext cx="14544677"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9824723"/>
            <a:ext cx="14550390"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16722092" y="13919200"/>
            <a:ext cx="14550390"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43497B-3500-F94A-8284-B95E0E7AFA5C}" type="datetimeFigureOut">
              <a:rPr lang="en-US" smtClean="0"/>
              <a:pPr/>
              <a:t>11/24/19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16C72B-E8F8-874B-AF17-29CD26FBD009}" type="slidenum">
              <a:rPr lang="en-US" smtClean="0"/>
              <a:pPr/>
              <a:t>‹#›</a:t>
            </a:fld>
            <a:endParaRPr lang="en-US"/>
          </a:p>
        </p:txBody>
      </p:sp>
    </p:spTree>
    <p:extLst>
      <p:ext uri="{BB962C8B-B14F-4D97-AF65-F5344CB8AC3E}">
        <p14:creationId xmlns:p14="http://schemas.microsoft.com/office/powerpoint/2010/main" val="1945621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43497B-3500-F94A-8284-B95E0E7AFA5C}" type="datetimeFigureOut">
              <a:rPr lang="en-US" smtClean="0"/>
              <a:pPr/>
              <a:t>11/24/19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16C72B-E8F8-874B-AF17-29CD26FBD009}" type="slidenum">
              <a:rPr lang="en-US" smtClean="0"/>
              <a:pPr/>
              <a:t>‹#›</a:t>
            </a:fld>
            <a:endParaRPr lang="en-US"/>
          </a:p>
        </p:txBody>
      </p:sp>
    </p:spTree>
    <p:extLst>
      <p:ext uri="{BB962C8B-B14F-4D97-AF65-F5344CB8AC3E}">
        <p14:creationId xmlns:p14="http://schemas.microsoft.com/office/powerpoint/2010/main" val="3815193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43497B-3500-F94A-8284-B95E0E7AFA5C}" type="datetimeFigureOut">
              <a:rPr lang="en-US" smtClean="0"/>
              <a:pPr/>
              <a:t>11/24/19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16C72B-E8F8-874B-AF17-29CD26FBD009}" type="slidenum">
              <a:rPr lang="en-US" smtClean="0"/>
              <a:pPr/>
              <a:t>‹#›</a:t>
            </a:fld>
            <a:endParaRPr lang="en-US"/>
          </a:p>
        </p:txBody>
      </p:sp>
    </p:spTree>
    <p:extLst>
      <p:ext uri="{BB962C8B-B14F-4D97-AF65-F5344CB8AC3E}">
        <p14:creationId xmlns:p14="http://schemas.microsoft.com/office/powerpoint/2010/main" val="2514265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747520"/>
            <a:ext cx="10829927" cy="743712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2870180" y="1747523"/>
            <a:ext cx="18402300" cy="37459923"/>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2" y="9184643"/>
            <a:ext cx="10829927" cy="30022803"/>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F243497B-3500-F94A-8284-B95E0E7AFA5C}" type="datetimeFigureOut">
              <a:rPr lang="en-US" smtClean="0"/>
              <a:pPr/>
              <a:t>11/24/19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6C72B-E8F8-874B-AF17-29CD26FBD009}" type="slidenum">
              <a:rPr lang="en-US" smtClean="0"/>
              <a:pPr/>
              <a:t>‹#›</a:t>
            </a:fld>
            <a:endParaRPr lang="en-US"/>
          </a:p>
        </p:txBody>
      </p:sp>
    </p:spTree>
    <p:extLst>
      <p:ext uri="{BB962C8B-B14F-4D97-AF65-F5344CB8AC3E}">
        <p14:creationId xmlns:p14="http://schemas.microsoft.com/office/powerpoint/2010/main" val="2320466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0"/>
            <a:ext cx="19751040" cy="3627123"/>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6452237" y="3921760"/>
            <a:ext cx="19751040" cy="2633472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Drag picture to placeholder or click icon to add</a:t>
            </a:r>
          </a:p>
        </p:txBody>
      </p:sp>
      <p:sp>
        <p:nvSpPr>
          <p:cNvPr id="4" name="Text Placeholder 3"/>
          <p:cNvSpPr>
            <a:spLocks noGrp="1"/>
          </p:cNvSpPr>
          <p:nvPr>
            <p:ph type="body" sz="half" idx="2"/>
          </p:nvPr>
        </p:nvSpPr>
        <p:spPr>
          <a:xfrm>
            <a:off x="6452237" y="34350963"/>
            <a:ext cx="19751040" cy="5151117"/>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F243497B-3500-F94A-8284-B95E0E7AFA5C}" type="datetimeFigureOut">
              <a:rPr lang="en-US" smtClean="0"/>
              <a:pPr/>
              <a:t>11/24/19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6C72B-E8F8-874B-AF17-29CD26FBD009}" type="slidenum">
              <a:rPr lang="en-US" smtClean="0"/>
              <a:pPr/>
              <a:t>‹#›</a:t>
            </a:fld>
            <a:endParaRPr lang="en-US"/>
          </a:p>
        </p:txBody>
      </p:sp>
    </p:spTree>
    <p:extLst>
      <p:ext uri="{BB962C8B-B14F-4D97-AF65-F5344CB8AC3E}">
        <p14:creationId xmlns:p14="http://schemas.microsoft.com/office/powerpoint/2010/main" val="474434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3"/>
            <a:ext cx="29626560" cy="73152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1645920" y="10241283"/>
            <a:ext cx="29626560" cy="28966163"/>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40680643"/>
            <a:ext cx="7680960" cy="23368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F243497B-3500-F94A-8284-B95E0E7AFA5C}" type="datetimeFigureOut">
              <a:rPr lang="en-US" smtClean="0"/>
              <a:pPr/>
              <a:t>11/24/19</a:t>
            </a:fld>
            <a:endParaRPr lang="en-US"/>
          </a:p>
        </p:txBody>
      </p:sp>
      <p:sp>
        <p:nvSpPr>
          <p:cNvPr id="5" name="Footer Placeholder 4"/>
          <p:cNvSpPr>
            <a:spLocks noGrp="1"/>
          </p:cNvSpPr>
          <p:nvPr>
            <p:ph type="ftr" sz="quarter" idx="3"/>
          </p:nvPr>
        </p:nvSpPr>
        <p:spPr>
          <a:xfrm>
            <a:off x="11247120" y="40680643"/>
            <a:ext cx="10424160" cy="23368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40680643"/>
            <a:ext cx="7680960" cy="23368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D816C72B-E8F8-874B-AF17-29CD26FBD009}" type="slidenum">
              <a:rPr lang="en-US" smtClean="0"/>
              <a:pPr/>
              <a:t>‹#›</a:t>
            </a:fld>
            <a:endParaRPr lang="en-US"/>
          </a:p>
        </p:txBody>
      </p:sp>
    </p:spTree>
    <p:extLst>
      <p:ext uri="{BB962C8B-B14F-4D97-AF65-F5344CB8AC3E}">
        <p14:creationId xmlns:p14="http://schemas.microsoft.com/office/powerpoint/2010/main" val="2991527934"/>
      </p:ext>
    </p:extLst>
  </p:cSld>
  <p:clrMap bg1="lt1" tx1="dk1" bg2="lt2" tx2="dk2" accent1="accent1" accent2="accent2" accent3="accent3" accent4="accent4" accent5="accent5" accent6="accent6" hlink="hlink" folHlink="folHlink"/>
  <p:sldLayoutIdLst>
    <p:sldLayoutId id="2147485038" r:id="rId1"/>
    <p:sldLayoutId id="2147485039" r:id="rId2"/>
    <p:sldLayoutId id="2147485040" r:id="rId3"/>
    <p:sldLayoutId id="2147485041" r:id="rId4"/>
    <p:sldLayoutId id="2147485042" r:id="rId5"/>
    <p:sldLayoutId id="2147485043" r:id="rId6"/>
    <p:sldLayoutId id="2147485044" r:id="rId7"/>
    <p:sldLayoutId id="2147485045" r:id="rId8"/>
    <p:sldLayoutId id="2147485046" r:id="rId9"/>
    <p:sldLayoutId id="2147485047" r:id="rId10"/>
    <p:sldLayoutId id="2147485048"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3"/>
            <a:ext cx="29626560" cy="73152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1645920" y="10241283"/>
            <a:ext cx="29626560" cy="28966163"/>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40680643"/>
            <a:ext cx="7680960" cy="23368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F243497B-3500-F94A-8284-B95E0E7AFA5C}" type="datetimeFigureOut">
              <a:rPr lang="en-US" smtClean="0"/>
              <a:pPr/>
              <a:t>11/24/19</a:t>
            </a:fld>
            <a:endParaRPr lang="en-US"/>
          </a:p>
        </p:txBody>
      </p:sp>
      <p:sp>
        <p:nvSpPr>
          <p:cNvPr id="5" name="Footer Placeholder 4"/>
          <p:cNvSpPr>
            <a:spLocks noGrp="1"/>
          </p:cNvSpPr>
          <p:nvPr>
            <p:ph type="ftr" sz="quarter" idx="3"/>
          </p:nvPr>
        </p:nvSpPr>
        <p:spPr>
          <a:xfrm>
            <a:off x="11247120" y="40680643"/>
            <a:ext cx="10424160" cy="23368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40680643"/>
            <a:ext cx="7680960" cy="23368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D816C72B-E8F8-874B-AF17-29CD26FBD009}" type="slidenum">
              <a:rPr lang="en-US" smtClean="0"/>
              <a:pPr/>
              <a:t>‹#›</a:t>
            </a:fld>
            <a:endParaRPr lang="en-US"/>
          </a:p>
        </p:txBody>
      </p:sp>
    </p:spTree>
    <p:extLst>
      <p:ext uri="{BB962C8B-B14F-4D97-AF65-F5344CB8AC3E}">
        <p14:creationId xmlns:p14="http://schemas.microsoft.com/office/powerpoint/2010/main" val="1025126525"/>
      </p:ext>
    </p:extLst>
  </p:cSld>
  <p:clrMap bg1="lt1" tx1="dk1" bg2="lt2" tx2="dk2" accent1="accent1" accent2="accent2" accent3="accent3" accent4="accent4" accent5="accent5" accent6="accent6" hlink="hlink" folHlink="folHlink"/>
  <p:sldLayoutIdLst>
    <p:sldLayoutId id="2147485050" r:id="rId1"/>
    <p:sldLayoutId id="2147485051" r:id="rId2"/>
    <p:sldLayoutId id="2147485052" r:id="rId3"/>
    <p:sldLayoutId id="2147485053" r:id="rId4"/>
    <p:sldLayoutId id="2147485054" r:id="rId5"/>
    <p:sldLayoutId id="2147485055" r:id="rId6"/>
    <p:sldLayoutId id="2147485056" r:id="rId7"/>
    <p:sldLayoutId id="2147485057" r:id="rId8"/>
    <p:sldLayoutId id="2147485058" r:id="rId9"/>
    <p:sldLayoutId id="2147485059" r:id="rId10"/>
    <p:sldLayoutId id="2147485060"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119FDCB-80E3-A448-9FF4-BA7DF7274DC5}"/>
              </a:ext>
            </a:extLst>
          </p:cNvPr>
          <p:cNvSpPr/>
          <p:nvPr/>
        </p:nvSpPr>
        <p:spPr>
          <a:xfrm>
            <a:off x="10898184" y="813234"/>
            <a:ext cx="21133290" cy="3612191"/>
          </a:xfrm>
          <a:prstGeom prst="rect">
            <a:avLst/>
          </a:prstGeom>
          <a:solidFill>
            <a:schemeClr val="bg1"/>
          </a:solidFill>
          <a:ln w="38100">
            <a:solidFill>
              <a:srgbClr val="532E8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A picture containing drawing&#10;&#10;Description automatically generated">
            <a:extLst>
              <a:ext uri="{FF2B5EF4-FFF2-40B4-BE49-F238E27FC236}">
                <a16:creationId xmlns:a16="http://schemas.microsoft.com/office/drawing/2014/main" id="{03C2A784-49EF-B848-AE80-514D33A5A967}"/>
              </a:ext>
            </a:extLst>
          </p:cNvPr>
          <p:cNvPicPr>
            <a:picLocks noChangeAspect="1"/>
          </p:cNvPicPr>
          <p:nvPr/>
        </p:nvPicPr>
        <p:blipFill rotWithShape="1">
          <a:blip r:embed="rId2">
            <a:extLst>
              <a:ext uri="{28A0092B-C50C-407E-A947-70E740481C1C}">
                <a14:useLocalDpi xmlns:a14="http://schemas.microsoft.com/office/drawing/2010/main" val="0"/>
              </a:ext>
            </a:extLst>
          </a:blip>
          <a:srcRect l="5476" t="23520" r="5389" b="21536"/>
          <a:stretch/>
        </p:blipFill>
        <p:spPr>
          <a:xfrm>
            <a:off x="1066927" y="807559"/>
            <a:ext cx="10536855" cy="3653456"/>
          </a:xfrm>
          <a:prstGeom prst="rect">
            <a:avLst/>
          </a:prstGeom>
        </p:spPr>
      </p:pic>
      <p:sp>
        <p:nvSpPr>
          <p:cNvPr id="29" name="Rectangle 28"/>
          <p:cNvSpPr/>
          <p:nvPr/>
        </p:nvSpPr>
        <p:spPr>
          <a:xfrm>
            <a:off x="1025913" y="24231600"/>
            <a:ext cx="15361920" cy="793583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cs typeface="Arial"/>
            </a:endParaRPr>
          </a:p>
        </p:txBody>
      </p:sp>
      <p:sp>
        <p:nvSpPr>
          <p:cNvPr id="30" name="Rectangle 29"/>
          <p:cNvSpPr/>
          <p:nvPr/>
        </p:nvSpPr>
        <p:spPr>
          <a:xfrm>
            <a:off x="1025913" y="33141966"/>
            <a:ext cx="15361920" cy="1025363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cs typeface="Arial"/>
            </a:endParaRPr>
          </a:p>
        </p:txBody>
      </p:sp>
      <p:sp>
        <p:nvSpPr>
          <p:cNvPr id="31" name="Rectangle 30"/>
          <p:cNvSpPr/>
          <p:nvPr/>
        </p:nvSpPr>
        <p:spPr>
          <a:xfrm>
            <a:off x="16669554" y="5893037"/>
            <a:ext cx="15361920" cy="643490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cs typeface="Arial"/>
            </a:endParaRPr>
          </a:p>
        </p:txBody>
      </p:sp>
      <p:sp>
        <p:nvSpPr>
          <p:cNvPr id="42" name="Rectangle 41"/>
          <p:cNvSpPr/>
          <p:nvPr/>
        </p:nvSpPr>
        <p:spPr>
          <a:xfrm>
            <a:off x="16669554" y="13489572"/>
            <a:ext cx="15361920" cy="1497621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cs typeface="Arial"/>
            </a:endParaRPr>
          </a:p>
        </p:txBody>
      </p:sp>
      <p:sp>
        <p:nvSpPr>
          <p:cNvPr id="43" name="Rectangle 42"/>
          <p:cNvSpPr/>
          <p:nvPr/>
        </p:nvSpPr>
        <p:spPr>
          <a:xfrm>
            <a:off x="16669554" y="33881186"/>
            <a:ext cx="15361920" cy="538640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cs typeface="Arial"/>
            </a:endParaRPr>
          </a:p>
        </p:txBody>
      </p:sp>
      <p:sp>
        <p:nvSpPr>
          <p:cNvPr id="10" name="Rectangle 9"/>
          <p:cNvSpPr/>
          <p:nvPr/>
        </p:nvSpPr>
        <p:spPr>
          <a:xfrm>
            <a:off x="1025912" y="5893037"/>
            <a:ext cx="15361920" cy="1715746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cs typeface="Arial"/>
            </a:endParaRPr>
          </a:p>
        </p:txBody>
      </p:sp>
      <p:sp>
        <p:nvSpPr>
          <p:cNvPr id="6" name="Rectangle 5"/>
          <p:cNvSpPr/>
          <p:nvPr/>
        </p:nvSpPr>
        <p:spPr bwMode="auto">
          <a:xfrm>
            <a:off x="23335488" y="617313"/>
            <a:ext cx="9165464" cy="3725232"/>
          </a:xfrm>
          <a:prstGeom prst="rect">
            <a:avLst/>
          </a:prstGeom>
          <a:solidFill>
            <a:srgbClr val="0000FF"/>
          </a:solidFill>
          <a:ln w="76200" cap="flat" cmpd="sng" algn="ctr">
            <a:solidFill>
              <a:schemeClr val="accent6">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normalizeH="0" baseline="0" dirty="0">
              <a:ln w="18000">
                <a:solidFill>
                  <a:schemeClr val="accent2">
                    <a:satMod val="140000"/>
                  </a:schemeClr>
                </a:solidFill>
                <a:prstDash val="solid"/>
                <a:miter lim="800000"/>
              </a:ln>
              <a:noFill/>
              <a:effectLst>
                <a:outerShdw blurRad="50800" dist="38100" dir="2700000" algn="tl" rotWithShape="0">
                  <a:prstClr val="black">
                    <a:alpha val="40000"/>
                  </a:prstClr>
                </a:outerShdw>
              </a:effectLst>
              <a:latin typeface="Arial"/>
              <a:cs typeface="Arial"/>
            </a:endParaRPr>
          </a:p>
        </p:txBody>
      </p:sp>
      <p:sp>
        <p:nvSpPr>
          <p:cNvPr id="7" name="TextBox 6"/>
          <p:cNvSpPr txBox="1"/>
          <p:nvPr/>
        </p:nvSpPr>
        <p:spPr>
          <a:xfrm>
            <a:off x="19813329" y="1409489"/>
            <a:ext cx="184666" cy="923330"/>
          </a:xfrm>
          <a:prstGeom prst="rect">
            <a:avLst/>
          </a:prstGeom>
          <a:noFill/>
        </p:spPr>
        <p:txBody>
          <a:bodyPr wrap="none" rtlCol="0">
            <a:spAutoFit/>
          </a:bodyPr>
          <a:lstStyle/>
          <a:p>
            <a:pPr algn="ctr"/>
            <a:r>
              <a:rPr lang="en-US" sz="5400" b="1" dirty="0">
                <a:solidFill>
                  <a:srgbClr val="FFFFFF"/>
                </a:solidFill>
                <a:effectLst/>
                <a:latin typeface="Arial"/>
                <a:cs typeface="Arial"/>
              </a:rPr>
              <a:t>     </a:t>
            </a:r>
          </a:p>
        </p:txBody>
      </p:sp>
      <p:sp>
        <p:nvSpPr>
          <p:cNvPr id="15" name="Rectangle 14"/>
          <p:cNvSpPr/>
          <p:nvPr/>
        </p:nvSpPr>
        <p:spPr bwMode="auto">
          <a:xfrm>
            <a:off x="1031680" y="5043241"/>
            <a:ext cx="15361920" cy="849796"/>
          </a:xfrm>
          <a:prstGeom prst="rect">
            <a:avLst/>
          </a:prstGeom>
          <a:solidFill>
            <a:srgbClr val="0000FF"/>
          </a:solidFill>
          <a:ln w="76200" cap="flat" cmpd="sng" algn="ctr">
            <a:solidFill>
              <a:schemeClr val="accent6">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4400" b="1" dirty="0">
                <a:effectLst>
                  <a:outerShdw blurRad="38100" dist="38100" dir="2700000" algn="tl">
                    <a:srgbClr val="000000"/>
                  </a:outerShdw>
                </a:effectLst>
                <a:latin typeface="Arial"/>
                <a:cs typeface="Arial"/>
              </a:rPr>
              <a:t>Introduction and Motivation</a:t>
            </a:r>
          </a:p>
        </p:txBody>
      </p:sp>
      <p:sp>
        <p:nvSpPr>
          <p:cNvPr id="21" name="TextBox 20"/>
          <p:cNvSpPr txBox="1"/>
          <p:nvPr/>
        </p:nvSpPr>
        <p:spPr>
          <a:xfrm>
            <a:off x="11741966" y="1250634"/>
            <a:ext cx="9572654" cy="2585323"/>
          </a:xfrm>
          <a:prstGeom prst="rect">
            <a:avLst/>
          </a:prstGeom>
          <a:noFill/>
          <a:ln w="38100">
            <a:noFill/>
          </a:ln>
        </p:spPr>
        <p:txBody>
          <a:bodyPr wrap="square" rtlCol="0">
            <a:spAutoFit/>
          </a:bodyPr>
          <a:lstStyle/>
          <a:p>
            <a:pPr algn="ctr"/>
            <a:r>
              <a:rPr lang="en-US" sz="5400" b="1" dirty="0">
                <a:solidFill>
                  <a:srgbClr val="532E8E"/>
                </a:solidFill>
                <a:latin typeface="Arial" panose="020B0604020202020204" pitchFamily="34" charset="0"/>
                <a:cs typeface="Arial" panose="020B0604020202020204" pitchFamily="34" charset="0"/>
              </a:rPr>
              <a:t>Unsupervised Learning on the Health and Retirement Study using Geometric</a:t>
            </a:r>
            <a:endParaRPr lang="en-US" sz="5400" b="1" dirty="0">
              <a:latin typeface="Arial" panose="020B0604020202020204" pitchFamily="34" charset="0"/>
              <a:cs typeface="Arial" panose="020B0604020202020204" pitchFamily="34" charset="0"/>
            </a:endParaRPr>
          </a:p>
        </p:txBody>
      </p:sp>
      <p:sp>
        <p:nvSpPr>
          <p:cNvPr id="22" name="TextBox 21"/>
          <p:cNvSpPr txBox="1"/>
          <p:nvPr/>
        </p:nvSpPr>
        <p:spPr>
          <a:xfrm>
            <a:off x="23335488" y="1281188"/>
            <a:ext cx="8321371" cy="2123658"/>
          </a:xfrm>
          <a:prstGeom prst="rect">
            <a:avLst/>
          </a:prstGeom>
          <a:noFill/>
        </p:spPr>
        <p:txBody>
          <a:bodyPr wrap="square" rtlCol="0">
            <a:spAutoFit/>
          </a:bodyPr>
          <a:lstStyle/>
          <a:p>
            <a:r>
              <a:rPr lang="en-US" sz="4400" b="1" spc="50" dirty="0">
                <a:ln w="13500">
                  <a:solidFill>
                    <a:schemeClr val="accent1">
                      <a:shade val="2500"/>
                      <a:alpha val="6500"/>
                    </a:schemeClr>
                  </a:solidFill>
                  <a:prstDash val="solid"/>
                </a:ln>
                <a:solidFill>
                  <a:schemeClr val="accent1">
                    <a:tint val="3000"/>
                    <a:alpha val="95000"/>
                  </a:schemeClr>
                </a:solidFill>
                <a:effectLst>
                  <a:outerShdw blurRad="50800" dist="38100" dir="2700000" algn="tl" rotWithShape="0">
                    <a:prstClr val="black">
                      <a:alpha val="40000"/>
                    </a:prstClr>
                  </a:outerShdw>
                </a:effectLst>
                <a:latin typeface="Arial"/>
                <a:cs typeface="Arial"/>
              </a:rPr>
              <a:t>Investigators:</a:t>
            </a:r>
          </a:p>
          <a:p>
            <a:r>
              <a:rPr lang="en-US" sz="4400" b="1" spc="50" dirty="0">
                <a:ln w="13500">
                  <a:solidFill>
                    <a:schemeClr val="accent1">
                      <a:shade val="2500"/>
                      <a:alpha val="6500"/>
                    </a:schemeClr>
                  </a:solidFill>
                  <a:prstDash val="solid"/>
                </a:ln>
                <a:solidFill>
                  <a:schemeClr val="accent1">
                    <a:tint val="3000"/>
                    <a:alpha val="95000"/>
                  </a:schemeClr>
                </a:solidFill>
                <a:effectLst>
                  <a:outerShdw blurRad="50800" dist="38100" dir="2700000" algn="tl" rotWithShape="0">
                    <a:prstClr val="black">
                      <a:alpha val="40000"/>
                    </a:prstClr>
                  </a:outerShdw>
                </a:effectLst>
                <a:latin typeface="Arial"/>
                <a:cs typeface="Arial"/>
              </a:rPr>
              <a:t>Reinaldo Sanchez-Arias, and Roberto Williams Batista</a:t>
            </a:r>
          </a:p>
        </p:txBody>
      </p:sp>
      <p:sp>
        <p:nvSpPr>
          <p:cNvPr id="3" name="TextBox 2"/>
          <p:cNvSpPr txBox="1"/>
          <p:nvPr/>
        </p:nvSpPr>
        <p:spPr>
          <a:xfrm>
            <a:off x="1270061" y="6381370"/>
            <a:ext cx="14774852" cy="5262980"/>
          </a:xfrm>
          <a:prstGeom prst="rect">
            <a:avLst/>
          </a:prstGeom>
          <a:noFill/>
          <a:ln w="38100">
            <a:noFill/>
          </a:ln>
        </p:spPr>
        <p:txBody>
          <a:bodyPr wrap="square" rtlCol="0">
            <a:spAutoFit/>
          </a:bodyPr>
          <a:lstStyle/>
          <a:p>
            <a:pPr algn="just"/>
            <a:r>
              <a:rPr lang="en-US" sz="2800" dirty="0">
                <a:solidFill>
                  <a:schemeClr val="tx1"/>
                </a:solidFill>
                <a:latin typeface="Arial"/>
                <a:cs typeface="Arial"/>
              </a:rPr>
              <a:t>Reliable under-body blast simulations are of special interest to Army operations as they allow to assess impacts on vehicles and personnel safety, as well as to study configurations critical in the design and decision-making stages. Models available for such simulations are very complex involving millions of variables involved and high fidelity models of the under-body blast problem yield significant CPU time issues. Consequently, models of reduced order (ROM) need to be formulated, which still capture the main behavior of the system of interest and yield a drastic CPU time reduction to allow real time decisions.</a:t>
            </a:r>
          </a:p>
          <a:p>
            <a:pPr algn="just"/>
            <a:endParaRPr lang="en-US" sz="2800" dirty="0">
              <a:solidFill>
                <a:schemeClr val="tx1"/>
              </a:solidFill>
              <a:latin typeface="Arial"/>
              <a:cs typeface="Arial"/>
            </a:endParaRPr>
          </a:p>
          <a:p>
            <a:pPr algn="just"/>
            <a:r>
              <a:rPr lang="en-US" sz="2800" dirty="0">
                <a:solidFill>
                  <a:schemeClr val="tx1"/>
                </a:solidFill>
                <a:latin typeface="Arial"/>
                <a:cs typeface="Arial"/>
              </a:rPr>
              <a:t>Traditionally, this problem has been attacked through offline/online stages: offline intensive computations to gain insight in the expected solution using a high-fidelity model and compute a lower dimensional basis from that; and online computations of approximate solutions in the low-dimensional manifold that best captures the dynamics of the solution. </a:t>
            </a:r>
          </a:p>
        </p:txBody>
      </p:sp>
      <p:sp>
        <p:nvSpPr>
          <p:cNvPr id="37" name="TextBox 36"/>
          <p:cNvSpPr txBox="1"/>
          <p:nvPr/>
        </p:nvSpPr>
        <p:spPr>
          <a:xfrm>
            <a:off x="16942481" y="33967157"/>
            <a:ext cx="14641749" cy="5262980"/>
          </a:xfrm>
          <a:prstGeom prst="rect">
            <a:avLst/>
          </a:prstGeom>
          <a:noFill/>
        </p:spPr>
        <p:txBody>
          <a:bodyPr wrap="square" rtlCol="0">
            <a:spAutoFit/>
          </a:bodyPr>
          <a:lstStyle/>
          <a:p>
            <a:pPr algn="just"/>
            <a:r>
              <a:rPr lang="en-US" sz="2800" b="1" dirty="0">
                <a:solidFill>
                  <a:srgbClr val="000000"/>
                </a:solidFill>
                <a:latin typeface="Arial"/>
                <a:cs typeface="Arial"/>
              </a:rPr>
              <a:t>Accomplishments</a:t>
            </a:r>
          </a:p>
          <a:p>
            <a:pPr algn="just">
              <a:buFont typeface="Arial" pitchFamily="34" charset="0"/>
              <a:buChar char="•"/>
            </a:pPr>
            <a:r>
              <a:rPr lang="en-US" sz="2800" dirty="0">
                <a:solidFill>
                  <a:srgbClr val="000000"/>
                </a:solidFill>
                <a:latin typeface="Arial"/>
                <a:cs typeface="Arial"/>
              </a:rPr>
              <a:t>  A novel technique for reduced-order models using wavelet transformations. </a:t>
            </a:r>
          </a:p>
          <a:p>
            <a:pPr algn="just">
              <a:buFont typeface="Arial" pitchFamily="34" charset="0"/>
              <a:buChar char="•"/>
            </a:pPr>
            <a:r>
              <a:rPr lang="en-US" sz="2800" dirty="0">
                <a:solidFill>
                  <a:srgbClr val="000000"/>
                </a:solidFill>
                <a:latin typeface="Arial"/>
                <a:cs typeface="Arial"/>
              </a:rPr>
              <a:t> Advantages of this approach: no snapshots (savings in offline stage), memory efficient implementation, both offline and online reduced computation time. </a:t>
            </a:r>
          </a:p>
          <a:p>
            <a:pPr algn="just"/>
            <a:endParaRPr lang="en-US" sz="2800" b="1" dirty="0">
              <a:solidFill>
                <a:srgbClr val="000000"/>
              </a:solidFill>
              <a:latin typeface="Arial"/>
              <a:cs typeface="Arial"/>
            </a:endParaRPr>
          </a:p>
          <a:p>
            <a:pPr algn="just"/>
            <a:r>
              <a:rPr lang="en-US" sz="2800" b="1" dirty="0">
                <a:solidFill>
                  <a:srgbClr val="000000"/>
                </a:solidFill>
                <a:latin typeface="Arial"/>
                <a:cs typeface="Arial"/>
              </a:rPr>
              <a:t>Future Directions</a:t>
            </a:r>
          </a:p>
          <a:p>
            <a:pPr algn="just">
              <a:buFont typeface="Arial" pitchFamily="34" charset="0"/>
              <a:buChar char="•"/>
            </a:pPr>
            <a:r>
              <a:rPr lang="en-US" sz="2800" dirty="0">
                <a:solidFill>
                  <a:srgbClr val="000000"/>
                </a:solidFill>
                <a:latin typeface="Arial"/>
                <a:cs typeface="Arial"/>
              </a:rPr>
              <a:t> Validation of our approach on realistic models of Army applications (e.g., underbody blast simulations). </a:t>
            </a:r>
          </a:p>
          <a:p>
            <a:pPr algn="just">
              <a:buFont typeface="Arial" pitchFamily="34" charset="0"/>
              <a:buChar char="•"/>
            </a:pPr>
            <a:r>
              <a:rPr lang="en-US" sz="2800" dirty="0">
                <a:solidFill>
                  <a:srgbClr val="000000"/>
                </a:solidFill>
                <a:latin typeface="Arial"/>
                <a:cs typeface="Arial"/>
              </a:rPr>
              <a:t> Online adaptation of dimension of reduced space induced by wavelet transform.</a:t>
            </a:r>
          </a:p>
          <a:p>
            <a:pPr algn="just">
              <a:buFont typeface="Arial" pitchFamily="34" charset="0"/>
              <a:buChar char="•"/>
            </a:pPr>
            <a:r>
              <a:rPr lang="en-US" sz="2800" dirty="0">
                <a:solidFill>
                  <a:srgbClr val="000000"/>
                </a:solidFill>
                <a:latin typeface="Arial"/>
                <a:cs typeface="Arial"/>
              </a:rPr>
              <a:t> Gappy approximation through sparse representations for data reconstruction [2] and fast computations. </a:t>
            </a:r>
          </a:p>
          <a:p>
            <a:pPr algn="just">
              <a:buFont typeface="Arial" pitchFamily="34" charset="0"/>
              <a:buChar char="•"/>
            </a:pPr>
            <a:r>
              <a:rPr lang="en-US" sz="2800" dirty="0">
                <a:solidFill>
                  <a:srgbClr val="000000"/>
                </a:solidFill>
                <a:latin typeface="Arial"/>
                <a:cs typeface="Arial"/>
              </a:rPr>
              <a:t> A priori projection error estimators and multiple wavelets reduced models.</a:t>
            </a:r>
          </a:p>
        </p:txBody>
      </p:sp>
      <p:sp>
        <p:nvSpPr>
          <p:cNvPr id="32" name="Rectangle 31"/>
          <p:cNvSpPr/>
          <p:nvPr/>
        </p:nvSpPr>
        <p:spPr bwMode="auto">
          <a:xfrm>
            <a:off x="1025913" y="23381804"/>
            <a:ext cx="15361920" cy="849796"/>
          </a:xfrm>
          <a:prstGeom prst="rect">
            <a:avLst/>
          </a:prstGeom>
          <a:solidFill>
            <a:srgbClr val="0000FF"/>
          </a:solidFill>
          <a:ln w="76200" cap="flat" cmpd="sng" algn="ctr">
            <a:solidFill>
              <a:schemeClr val="accent6">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4400" b="1" dirty="0">
                <a:effectLst>
                  <a:outerShdw blurRad="38100" dist="38100" dir="2700000" algn="tl">
                    <a:srgbClr val="000000"/>
                  </a:outerShdw>
                </a:effectLst>
                <a:latin typeface="Arial"/>
                <a:cs typeface="Arial"/>
              </a:rPr>
              <a:t>Model Reduction and Data Compression</a:t>
            </a:r>
          </a:p>
        </p:txBody>
      </p:sp>
      <p:sp>
        <p:nvSpPr>
          <p:cNvPr id="38" name="Rectangle 37"/>
          <p:cNvSpPr/>
          <p:nvPr/>
        </p:nvSpPr>
        <p:spPr bwMode="auto">
          <a:xfrm>
            <a:off x="16669554" y="5043241"/>
            <a:ext cx="15361920" cy="849796"/>
          </a:xfrm>
          <a:prstGeom prst="rect">
            <a:avLst/>
          </a:prstGeom>
          <a:solidFill>
            <a:srgbClr val="0000FF"/>
          </a:solidFill>
          <a:ln w="76200" cap="flat" cmpd="sng" algn="ctr">
            <a:solidFill>
              <a:schemeClr val="accent6">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4400" b="1" dirty="0">
                <a:effectLst>
                  <a:outerShdw blurRad="38100" dist="38100" dir="2700000" algn="tl">
                    <a:srgbClr val="000000"/>
                  </a:outerShdw>
                </a:effectLst>
                <a:latin typeface="Arial"/>
                <a:cs typeface="Arial"/>
              </a:rPr>
              <a:t>Wavelet Reduced-Order Model (WROM) framework</a:t>
            </a:r>
          </a:p>
        </p:txBody>
      </p:sp>
      <p:sp>
        <p:nvSpPr>
          <p:cNvPr id="39" name="Rectangle 38"/>
          <p:cNvSpPr/>
          <p:nvPr/>
        </p:nvSpPr>
        <p:spPr bwMode="auto">
          <a:xfrm>
            <a:off x="1025913" y="32468203"/>
            <a:ext cx="15361920" cy="849796"/>
          </a:xfrm>
          <a:prstGeom prst="rect">
            <a:avLst/>
          </a:prstGeom>
          <a:solidFill>
            <a:srgbClr val="0000FF"/>
          </a:solidFill>
          <a:ln w="76200" cap="flat" cmpd="sng" algn="ctr">
            <a:solidFill>
              <a:schemeClr val="accent6">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4400" b="1" dirty="0">
                <a:effectLst>
                  <a:outerShdw blurRad="38100" dist="38100" dir="2700000" algn="tl">
                    <a:srgbClr val="000000"/>
                  </a:outerShdw>
                </a:effectLst>
                <a:latin typeface="Arial"/>
                <a:cs typeface="Arial"/>
              </a:rPr>
              <a:t>A Wavelet Reduced Order Model</a:t>
            </a:r>
          </a:p>
        </p:txBody>
      </p:sp>
      <p:sp>
        <p:nvSpPr>
          <p:cNvPr id="40" name="Rectangle 39"/>
          <p:cNvSpPr/>
          <p:nvPr/>
        </p:nvSpPr>
        <p:spPr bwMode="auto">
          <a:xfrm>
            <a:off x="16669554" y="12639776"/>
            <a:ext cx="15361920" cy="849796"/>
          </a:xfrm>
          <a:prstGeom prst="rect">
            <a:avLst/>
          </a:prstGeom>
          <a:solidFill>
            <a:srgbClr val="0000FF"/>
          </a:solidFill>
          <a:ln w="76200" cap="flat" cmpd="sng" algn="ctr">
            <a:solidFill>
              <a:schemeClr val="accent6">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4400" b="1" dirty="0">
                <a:effectLst>
                  <a:outerShdw blurRad="38100" dist="38100" dir="2700000" algn="tl">
                    <a:srgbClr val="000000"/>
                  </a:outerShdw>
                </a:effectLst>
                <a:latin typeface="Arial"/>
                <a:cs typeface="Arial"/>
              </a:rPr>
              <a:t>Numerical Experimentation</a:t>
            </a:r>
          </a:p>
        </p:txBody>
      </p:sp>
      <p:sp>
        <p:nvSpPr>
          <p:cNvPr id="41" name="Rectangle 40"/>
          <p:cNvSpPr/>
          <p:nvPr/>
        </p:nvSpPr>
        <p:spPr bwMode="auto">
          <a:xfrm>
            <a:off x="16669554" y="32990796"/>
            <a:ext cx="15361920" cy="849796"/>
          </a:xfrm>
          <a:prstGeom prst="rect">
            <a:avLst/>
          </a:prstGeom>
          <a:solidFill>
            <a:srgbClr val="0000FF"/>
          </a:solidFill>
          <a:ln w="76200" cap="flat" cmpd="sng" algn="ctr">
            <a:solidFill>
              <a:schemeClr val="accent6">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4400" b="1" dirty="0">
                <a:effectLst>
                  <a:outerShdw blurRad="38100" dist="38100" dir="2700000" algn="tl">
                    <a:srgbClr val="000000"/>
                  </a:outerShdw>
                </a:effectLst>
                <a:latin typeface="Arial"/>
                <a:cs typeface="Arial"/>
              </a:rPr>
              <a:t>Conclusions and Research Questions</a:t>
            </a:r>
          </a:p>
        </p:txBody>
      </p:sp>
      <p:sp>
        <p:nvSpPr>
          <p:cNvPr id="44" name="TextBox 43"/>
          <p:cNvSpPr txBox="1"/>
          <p:nvPr/>
        </p:nvSpPr>
        <p:spPr>
          <a:xfrm>
            <a:off x="1270060" y="24554743"/>
            <a:ext cx="14774853" cy="1815882"/>
          </a:xfrm>
          <a:prstGeom prst="rect">
            <a:avLst/>
          </a:prstGeom>
          <a:noFill/>
        </p:spPr>
        <p:txBody>
          <a:bodyPr wrap="square" rtlCol="0">
            <a:spAutoFit/>
          </a:bodyPr>
          <a:lstStyle/>
          <a:p>
            <a:pPr algn="just"/>
            <a:r>
              <a:rPr lang="en-US" sz="2800" dirty="0">
                <a:solidFill>
                  <a:srgbClr val="000000"/>
                </a:solidFill>
                <a:latin typeface="Arial"/>
                <a:cs typeface="Arial"/>
              </a:rPr>
              <a:t>For data compression, we look for a transformation that projects the object to a lower dimensional space such that the compressed version captures most of the energy of the original object. For instance, an image is compressed using a wavelet transform and is reconstructed using only the low-low pass components of the wavelet [1].</a:t>
            </a:r>
          </a:p>
        </p:txBody>
      </p:sp>
      <p:sp>
        <p:nvSpPr>
          <p:cNvPr id="47" name="TextBox 46"/>
          <p:cNvSpPr txBox="1"/>
          <p:nvPr/>
        </p:nvSpPr>
        <p:spPr>
          <a:xfrm>
            <a:off x="1270063" y="29795692"/>
            <a:ext cx="14774850" cy="954107"/>
          </a:xfrm>
          <a:prstGeom prst="rect">
            <a:avLst/>
          </a:prstGeom>
          <a:noFill/>
        </p:spPr>
        <p:txBody>
          <a:bodyPr wrap="square" rtlCol="0">
            <a:spAutoFit/>
          </a:bodyPr>
          <a:lstStyle/>
          <a:p>
            <a:pPr algn="just"/>
            <a:r>
              <a:rPr lang="en-US" sz="2800" dirty="0">
                <a:solidFill>
                  <a:srgbClr val="000000"/>
                </a:solidFill>
                <a:latin typeface="Arial"/>
                <a:cs typeface="Arial"/>
              </a:rPr>
              <a:t>The wavelet which best concentrates energy in the low-pass vector will yield the smallest error (energy compaction property)</a:t>
            </a:r>
          </a:p>
        </p:txBody>
      </p:sp>
      <p:sp>
        <p:nvSpPr>
          <p:cNvPr id="54" name="Rectangle 53"/>
          <p:cNvSpPr/>
          <p:nvPr/>
        </p:nvSpPr>
        <p:spPr>
          <a:xfrm>
            <a:off x="16669554" y="29538479"/>
            <a:ext cx="15361920" cy="320322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cs typeface="Arial"/>
            </a:endParaRPr>
          </a:p>
        </p:txBody>
      </p:sp>
      <p:sp>
        <p:nvSpPr>
          <p:cNvPr id="55" name="TextBox 54"/>
          <p:cNvSpPr txBox="1"/>
          <p:nvPr/>
        </p:nvSpPr>
        <p:spPr>
          <a:xfrm>
            <a:off x="16942481" y="29704761"/>
            <a:ext cx="14641749" cy="3108544"/>
          </a:xfrm>
          <a:prstGeom prst="rect">
            <a:avLst/>
          </a:prstGeom>
          <a:noFill/>
        </p:spPr>
        <p:txBody>
          <a:bodyPr wrap="square" rtlCol="0">
            <a:spAutoFit/>
          </a:bodyPr>
          <a:lstStyle/>
          <a:p>
            <a:pPr algn="just">
              <a:buFont typeface="Arial" pitchFamily="34" charset="0"/>
              <a:buChar char="•"/>
            </a:pPr>
            <a:r>
              <a:rPr lang="en-US" sz="2800" i="1" dirty="0">
                <a:solidFill>
                  <a:srgbClr val="000000"/>
                </a:solidFill>
                <a:latin typeface="Arial"/>
                <a:cs typeface="Arial"/>
              </a:rPr>
              <a:t> Charbel Farhat and Matt Zahr</a:t>
            </a:r>
            <a:r>
              <a:rPr lang="en-US" sz="2800" dirty="0">
                <a:solidFill>
                  <a:srgbClr val="000000"/>
                </a:solidFill>
                <a:latin typeface="Arial"/>
                <a:cs typeface="Arial"/>
              </a:rPr>
              <a:t>: model order reduction for the under-body blast problem (Stanford University)</a:t>
            </a:r>
          </a:p>
          <a:p>
            <a:pPr algn="just">
              <a:buFont typeface="Arial" pitchFamily="34" charset="0"/>
              <a:buChar char="•"/>
            </a:pPr>
            <a:r>
              <a:rPr lang="en-US" sz="2800" i="1" dirty="0">
                <a:solidFill>
                  <a:srgbClr val="000000"/>
                </a:solidFill>
                <a:latin typeface="Arial"/>
                <a:cs typeface="Arial"/>
              </a:rPr>
              <a:t> Craig Barker:</a:t>
            </a:r>
            <a:r>
              <a:rPr lang="en-US" sz="2800" dirty="0">
                <a:solidFill>
                  <a:srgbClr val="000000"/>
                </a:solidFill>
                <a:latin typeface="Arial"/>
                <a:cs typeface="Arial"/>
              </a:rPr>
              <a:t> reduced-order and parameter estimation for an ATD model  (SLAD/ARL in Aberdeen, MD).</a:t>
            </a:r>
          </a:p>
          <a:p>
            <a:pPr algn="just">
              <a:buFont typeface="Arial" pitchFamily="34" charset="0"/>
              <a:buChar char="•"/>
            </a:pPr>
            <a:r>
              <a:rPr lang="en-US" sz="2800" i="1" dirty="0">
                <a:solidFill>
                  <a:srgbClr val="000000"/>
                </a:solidFill>
                <a:latin typeface="Arial"/>
                <a:cs typeface="Arial"/>
              </a:rPr>
              <a:t> Chris </a:t>
            </a:r>
            <a:r>
              <a:rPr lang="en-US" sz="2800" i="1" dirty="0" err="1">
                <a:solidFill>
                  <a:srgbClr val="000000"/>
                </a:solidFill>
                <a:latin typeface="Arial"/>
                <a:cs typeface="Arial"/>
              </a:rPr>
              <a:t>Kees</a:t>
            </a:r>
            <a:r>
              <a:rPr lang="en-US" sz="2800" dirty="0">
                <a:solidFill>
                  <a:srgbClr val="000000"/>
                </a:solidFill>
                <a:latin typeface="Arial"/>
                <a:cs typeface="Arial"/>
              </a:rPr>
              <a:t>: reduced-order models of groundwater hydraulics using orthonormal  wavelets (ERDC Corps of Engineers).</a:t>
            </a:r>
          </a:p>
          <a:p>
            <a:pPr algn="just"/>
            <a:r>
              <a:rPr lang="en-US" sz="2800" dirty="0">
                <a:solidFill>
                  <a:srgbClr val="000000"/>
                </a:solidFill>
                <a:latin typeface="Arial"/>
                <a:cs typeface="Arial"/>
              </a:rPr>
              <a:t>		</a:t>
            </a:r>
          </a:p>
        </p:txBody>
      </p:sp>
      <p:sp>
        <p:nvSpPr>
          <p:cNvPr id="56" name="Rectangle 55"/>
          <p:cNvSpPr/>
          <p:nvPr/>
        </p:nvSpPr>
        <p:spPr bwMode="auto">
          <a:xfrm>
            <a:off x="16669554" y="28705134"/>
            <a:ext cx="15361920" cy="849796"/>
          </a:xfrm>
          <a:prstGeom prst="rect">
            <a:avLst/>
          </a:prstGeom>
          <a:solidFill>
            <a:srgbClr val="0000FF"/>
          </a:solidFill>
          <a:ln w="76200" cap="flat" cmpd="sng" algn="ctr">
            <a:solidFill>
              <a:schemeClr val="accent6">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4400" b="1" dirty="0">
                <a:effectLst>
                  <a:outerShdw blurRad="38100" dist="38100" dir="2700000" algn="tl">
                    <a:srgbClr val="000000"/>
                  </a:outerShdw>
                </a:effectLst>
                <a:latin typeface="Arial"/>
                <a:cs typeface="Arial"/>
              </a:rPr>
              <a:t>Collaborations</a:t>
            </a:r>
          </a:p>
        </p:txBody>
      </p:sp>
      <p:grpSp>
        <p:nvGrpSpPr>
          <p:cNvPr id="57" name="Group 56"/>
          <p:cNvGrpSpPr>
            <a:grpSpLocks noChangeAspect="1"/>
          </p:cNvGrpSpPr>
          <p:nvPr/>
        </p:nvGrpSpPr>
        <p:grpSpPr>
          <a:xfrm>
            <a:off x="2669881" y="15819022"/>
            <a:ext cx="10900187" cy="3860483"/>
            <a:chOff x="685800" y="1143000"/>
            <a:chExt cx="8229600" cy="2914650"/>
          </a:xfrm>
        </p:grpSpPr>
        <p:pic>
          <p:nvPicPr>
            <p:cNvPr id="58" name="Picture 2"/>
            <p:cNvPicPr>
              <a:picLocks noChangeAspect="1" noChangeArrowheads="1"/>
            </p:cNvPicPr>
            <p:nvPr/>
          </p:nvPicPr>
          <p:blipFill>
            <a:blip r:embed="rId3" cstate="print"/>
            <a:srcRect/>
            <a:stretch>
              <a:fillRect/>
            </a:stretch>
          </p:blipFill>
          <p:spPr bwMode="auto">
            <a:xfrm>
              <a:off x="1600200" y="3657600"/>
              <a:ext cx="952500" cy="400050"/>
            </a:xfrm>
            <a:prstGeom prst="rect">
              <a:avLst/>
            </a:prstGeom>
            <a:noFill/>
            <a:ln w="9525">
              <a:noFill/>
              <a:miter lim="800000"/>
              <a:headEnd/>
              <a:tailEnd/>
            </a:ln>
          </p:spPr>
        </p:pic>
        <p:sp>
          <p:nvSpPr>
            <p:cNvPr id="59" name="Right Arrow 14"/>
            <p:cNvSpPr>
              <a:spLocks noChangeArrowheads="1"/>
            </p:cNvSpPr>
            <p:nvPr/>
          </p:nvSpPr>
          <p:spPr bwMode="auto">
            <a:xfrm>
              <a:off x="3200400" y="2133600"/>
              <a:ext cx="990600" cy="228600"/>
            </a:xfrm>
            <a:prstGeom prst="rightArrow">
              <a:avLst>
                <a:gd name="adj1" fmla="val 50000"/>
                <a:gd name="adj2" fmla="val 49994"/>
              </a:avLst>
            </a:prstGeom>
            <a:solidFill>
              <a:schemeClr val="accent1"/>
            </a:solidFill>
            <a:ln w="9525">
              <a:solidFill>
                <a:schemeClr val="tx1"/>
              </a:solidFill>
              <a:round/>
              <a:headEnd/>
              <a:tailEnd/>
            </a:ln>
          </p:spPr>
          <p:txBody>
            <a:bodyPr wrap="none">
              <a:spAutoFit/>
            </a:bodyPr>
            <a:lstStyle/>
            <a:p>
              <a:pPr algn="ctr" eaLnBrk="0" hangingPunct="0"/>
              <a:endParaRPr lang="en-US"/>
            </a:p>
          </p:txBody>
        </p:sp>
        <p:sp>
          <p:nvSpPr>
            <p:cNvPr id="60" name="Right Arrow 15"/>
            <p:cNvSpPr>
              <a:spLocks noChangeArrowheads="1"/>
            </p:cNvSpPr>
            <p:nvPr/>
          </p:nvSpPr>
          <p:spPr bwMode="auto">
            <a:xfrm>
              <a:off x="5410200" y="2133600"/>
              <a:ext cx="990600" cy="228600"/>
            </a:xfrm>
            <a:prstGeom prst="rightArrow">
              <a:avLst>
                <a:gd name="adj1" fmla="val 50000"/>
                <a:gd name="adj2" fmla="val 49994"/>
              </a:avLst>
            </a:prstGeom>
            <a:solidFill>
              <a:schemeClr val="accent1"/>
            </a:solidFill>
            <a:ln w="9525">
              <a:solidFill>
                <a:schemeClr val="tx1"/>
              </a:solidFill>
              <a:round/>
              <a:headEnd/>
              <a:tailEnd/>
            </a:ln>
          </p:spPr>
          <p:txBody>
            <a:bodyPr wrap="none">
              <a:spAutoFit/>
            </a:bodyPr>
            <a:lstStyle/>
            <a:p>
              <a:pPr algn="ctr" eaLnBrk="0" hangingPunct="0"/>
              <a:endParaRPr lang="en-US"/>
            </a:p>
          </p:txBody>
        </p:sp>
        <p:pic>
          <p:nvPicPr>
            <p:cNvPr id="61" name="Picture 6"/>
            <p:cNvPicPr>
              <a:picLocks noChangeAspect="1" noChangeArrowheads="1"/>
            </p:cNvPicPr>
            <p:nvPr/>
          </p:nvPicPr>
          <p:blipFill>
            <a:blip r:embed="rId4" cstate="print"/>
            <a:srcRect/>
            <a:stretch>
              <a:fillRect/>
            </a:stretch>
          </p:blipFill>
          <p:spPr bwMode="auto">
            <a:xfrm>
              <a:off x="3657600" y="1524000"/>
              <a:ext cx="381000" cy="533400"/>
            </a:xfrm>
            <a:prstGeom prst="rect">
              <a:avLst/>
            </a:prstGeom>
            <a:noFill/>
            <a:ln w="9525">
              <a:noFill/>
              <a:miter lim="800000"/>
              <a:headEnd/>
              <a:tailEnd/>
            </a:ln>
          </p:spPr>
        </p:pic>
        <p:pic>
          <p:nvPicPr>
            <p:cNvPr id="62" name="Picture 7"/>
            <p:cNvPicPr>
              <a:picLocks noChangeAspect="1" noChangeArrowheads="1"/>
            </p:cNvPicPr>
            <p:nvPr/>
          </p:nvPicPr>
          <p:blipFill>
            <a:blip r:embed="rId5" cstate="print"/>
            <a:srcRect/>
            <a:stretch>
              <a:fillRect/>
            </a:stretch>
          </p:blipFill>
          <p:spPr bwMode="auto">
            <a:xfrm>
              <a:off x="5697069" y="1546407"/>
              <a:ext cx="504825" cy="476250"/>
            </a:xfrm>
            <a:prstGeom prst="rect">
              <a:avLst/>
            </a:prstGeom>
            <a:noFill/>
            <a:ln w="9525">
              <a:noFill/>
              <a:miter lim="800000"/>
              <a:headEnd/>
              <a:tailEnd/>
            </a:ln>
          </p:spPr>
        </p:pic>
        <p:pic>
          <p:nvPicPr>
            <p:cNvPr id="63" name="Picture 17"/>
            <p:cNvPicPr>
              <a:picLocks noChangeAspect="1"/>
            </p:cNvPicPr>
            <p:nvPr/>
          </p:nvPicPr>
          <p:blipFill>
            <a:blip r:embed="rId6" cstate="print"/>
            <a:srcRect/>
            <a:stretch>
              <a:fillRect/>
            </a:stretch>
          </p:blipFill>
          <p:spPr bwMode="auto">
            <a:xfrm>
              <a:off x="685800" y="1143000"/>
              <a:ext cx="2438400" cy="2438400"/>
            </a:xfrm>
            <a:prstGeom prst="rect">
              <a:avLst/>
            </a:prstGeom>
            <a:noFill/>
            <a:ln w="9525">
              <a:noFill/>
              <a:miter lim="800000"/>
              <a:headEnd/>
              <a:tailEnd/>
            </a:ln>
          </p:spPr>
        </p:pic>
        <p:pic>
          <p:nvPicPr>
            <p:cNvPr id="64" name="Picture 18"/>
            <p:cNvPicPr>
              <a:picLocks noChangeAspect="1"/>
            </p:cNvPicPr>
            <p:nvPr/>
          </p:nvPicPr>
          <p:blipFill>
            <a:blip r:embed="rId7" cstate="print"/>
            <a:srcRect/>
            <a:stretch>
              <a:fillRect/>
            </a:stretch>
          </p:blipFill>
          <p:spPr bwMode="auto">
            <a:xfrm>
              <a:off x="4191000" y="1752600"/>
              <a:ext cx="1219200" cy="1219200"/>
            </a:xfrm>
            <a:prstGeom prst="rect">
              <a:avLst/>
            </a:prstGeom>
            <a:noFill/>
            <a:ln w="9525">
              <a:noFill/>
              <a:miter lim="800000"/>
              <a:headEnd/>
              <a:tailEnd/>
            </a:ln>
          </p:spPr>
        </p:pic>
        <p:pic>
          <p:nvPicPr>
            <p:cNvPr id="65" name="Picture 19"/>
            <p:cNvPicPr>
              <a:picLocks noChangeAspect="1"/>
            </p:cNvPicPr>
            <p:nvPr/>
          </p:nvPicPr>
          <p:blipFill>
            <a:blip r:embed="rId6" cstate="print"/>
            <a:srcRect/>
            <a:stretch>
              <a:fillRect/>
            </a:stretch>
          </p:blipFill>
          <p:spPr bwMode="auto">
            <a:xfrm>
              <a:off x="6477000" y="1143000"/>
              <a:ext cx="2438400" cy="2438400"/>
            </a:xfrm>
            <a:prstGeom prst="rect">
              <a:avLst/>
            </a:prstGeom>
            <a:noFill/>
            <a:ln w="9525">
              <a:noFill/>
              <a:miter lim="800000"/>
              <a:headEnd/>
              <a:tailEnd/>
            </a:ln>
          </p:spPr>
        </p:pic>
        <p:pic>
          <p:nvPicPr>
            <p:cNvPr id="66" name="Picture 19"/>
            <p:cNvPicPr>
              <a:picLocks noChangeAspect="1" noChangeArrowheads="1"/>
            </p:cNvPicPr>
            <p:nvPr/>
          </p:nvPicPr>
          <p:blipFill>
            <a:blip r:embed="rId8" cstate="print"/>
            <a:srcRect/>
            <a:stretch>
              <a:fillRect/>
            </a:stretch>
          </p:blipFill>
          <p:spPr bwMode="auto">
            <a:xfrm>
              <a:off x="3962400" y="3124200"/>
              <a:ext cx="1590675" cy="419100"/>
            </a:xfrm>
            <a:prstGeom prst="rect">
              <a:avLst/>
            </a:prstGeom>
            <a:noFill/>
            <a:ln w="9525">
              <a:noFill/>
              <a:miter lim="800000"/>
              <a:headEnd/>
              <a:tailEnd/>
            </a:ln>
          </p:spPr>
        </p:pic>
        <p:pic>
          <p:nvPicPr>
            <p:cNvPr id="67" name="Picture 20"/>
            <p:cNvPicPr>
              <a:picLocks noChangeAspect="1" noChangeArrowheads="1"/>
            </p:cNvPicPr>
            <p:nvPr/>
          </p:nvPicPr>
          <p:blipFill>
            <a:blip r:embed="rId9" cstate="print"/>
            <a:srcRect/>
            <a:stretch>
              <a:fillRect/>
            </a:stretch>
          </p:blipFill>
          <p:spPr bwMode="auto">
            <a:xfrm>
              <a:off x="6810375" y="3657600"/>
              <a:ext cx="1876425" cy="390525"/>
            </a:xfrm>
            <a:prstGeom prst="rect">
              <a:avLst/>
            </a:prstGeom>
            <a:noFill/>
            <a:ln w="9525">
              <a:noFill/>
              <a:miter lim="800000"/>
              <a:headEnd/>
              <a:tailEnd/>
            </a:ln>
          </p:spPr>
        </p:pic>
      </p:grpSp>
      <p:sp>
        <p:nvSpPr>
          <p:cNvPr id="68" name="TextBox 3"/>
          <p:cNvSpPr txBox="1">
            <a:spLocks noChangeArrowheads="1"/>
          </p:cNvSpPr>
          <p:nvPr/>
        </p:nvSpPr>
        <p:spPr bwMode="auto">
          <a:xfrm>
            <a:off x="3261360" y="19984667"/>
            <a:ext cx="3026549" cy="738664"/>
          </a:xfrm>
          <a:prstGeom prst="rect">
            <a:avLst/>
          </a:prstGeom>
          <a:noFill/>
          <a:ln w="9525">
            <a:noFill/>
            <a:miter lim="800000"/>
            <a:headEnd/>
            <a:tailEnd/>
          </a:ln>
        </p:spPr>
        <p:txBody>
          <a:bodyPr wrap="square">
            <a:spAutoFit/>
          </a:bodyPr>
          <a:lstStyle/>
          <a:p>
            <a:r>
              <a:rPr lang="en-US" sz="1400" b="1" dirty="0">
                <a:solidFill>
                  <a:srgbClr val="000000"/>
                </a:solidFill>
                <a:latin typeface="Arial" pitchFamily="34" charset="0"/>
              </a:rPr>
              <a:t>Original</a:t>
            </a:r>
          </a:p>
          <a:p>
            <a:r>
              <a:rPr lang="en-US" sz="1400" dirty="0">
                <a:solidFill>
                  <a:srgbClr val="000000"/>
                </a:solidFill>
                <a:latin typeface="Arial" pitchFamily="34" charset="0"/>
              </a:rPr>
              <a:t>Dimension:	 512 x 512</a:t>
            </a:r>
          </a:p>
          <a:p>
            <a:r>
              <a:rPr lang="en-US" sz="1400" dirty="0">
                <a:solidFill>
                  <a:srgbClr val="000000"/>
                </a:solidFill>
                <a:latin typeface="Arial" pitchFamily="34" charset="0"/>
              </a:rPr>
              <a:t>Total pixels: 262,144</a:t>
            </a:r>
          </a:p>
        </p:txBody>
      </p:sp>
      <p:sp>
        <p:nvSpPr>
          <p:cNvPr id="69" name="TextBox 68"/>
          <p:cNvSpPr txBox="1"/>
          <p:nvPr/>
        </p:nvSpPr>
        <p:spPr>
          <a:xfrm>
            <a:off x="6841225" y="19984667"/>
            <a:ext cx="2418484" cy="738664"/>
          </a:xfrm>
          <a:prstGeom prst="rect">
            <a:avLst/>
          </a:prstGeom>
          <a:noFill/>
        </p:spPr>
        <p:txBody>
          <a:bodyPr wrap="square">
            <a:spAutoFit/>
          </a:bodyPr>
          <a:lstStyle/>
          <a:p>
            <a:pPr>
              <a:defRPr/>
            </a:pPr>
            <a:r>
              <a:rPr lang="en-US" sz="1400" b="1" dirty="0">
                <a:solidFill>
                  <a:srgbClr val="000000"/>
                </a:solidFill>
                <a:latin typeface="Taffy"/>
                <a:ea typeface="+mn-ea"/>
                <a:cs typeface="Arial" pitchFamily="34" charset="0"/>
              </a:rPr>
              <a:t>Wavelet </a:t>
            </a:r>
            <a:r>
              <a:rPr lang="en-US" sz="1400" b="1" dirty="0" err="1">
                <a:solidFill>
                  <a:srgbClr val="000000"/>
                </a:solidFill>
                <a:latin typeface="Taffy"/>
                <a:ea typeface="+mn-ea"/>
                <a:cs typeface="Arial" pitchFamily="34" charset="0"/>
              </a:rPr>
              <a:t>dec.</a:t>
            </a:r>
            <a:r>
              <a:rPr lang="en-US" sz="1400" b="1" dirty="0">
                <a:solidFill>
                  <a:srgbClr val="000000"/>
                </a:solidFill>
                <a:latin typeface="Taffy"/>
                <a:ea typeface="+mn-ea"/>
                <a:cs typeface="Arial" pitchFamily="34" charset="0"/>
              </a:rPr>
              <a:t> L</a:t>
            </a:r>
          </a:p>
          <a:p>
            <a:pPr>
              <a:defRPr/>
            </a:pPr>
            <a:r>
              <a:rPr lang="en-US" sz="1400" dirty="0">
                <a:solidFill>
                  <a:srgbClr val="000000"/>
                </a:solidFill>
                <a:latin typeface="Taffy"/>
                <a:ea typeface="+mn-ea"/>
                <a:cs typeface="Arial" pitchFamily="34" charset="0"/>
              </a:rPr>
              <a:t>Dimension:	256 x 256</a:t>
            </a:r>
          </a:p>
          <a:p>
            <a:pPr>
              <a:defRPr/>
            </a:pPr>
            <a:r>
              <a:rPr lang="en-US" sz="1400" dirty="0">
                <a:solidFill>
                  <a:srgbClr val="000000"/>
                </a:solidFill>
                <a:latin typeface="Taffy"/>
                <a:ea typeface="+mn-ea"/>
                <a:cs typeface="Arial" pitchFamily="34" charset="0"/>
              </a:rPr>
              <a:t>Total pixels:  65,536</a:t>
            </a:r>
          </a:p>
        </p:txBody>
      </p:sp>
      <p:sp>
        <p:nvSpPr>
          <p:cNvPr id="70" name="TextBox 69"/>
          <p:cNvSpPr txBox="1"/>
          <p:nvPr/>
        </p:nvSpPr>
        <p:spPr>
          <a:xfrm>
            <a:off x="10239456" y="19992605"/>
            <a:ext cx="2840851" cy="738664"/>
          </a:xfrm>
          <a:prstGeom prst="rect">
            <a:avLst/>
          </a:prstGeom>
          <a:noFill/>
        </p:spPr>
        <p:txBody>
          <a:bodyPr wrap="square">
            <a:spAutoFit/>
          </a:bodyPr>
          <a:lstStyle/>
          <a:p>
            <a:pPr>
              <a:defRPr/>
            </a:pPr>
            <a:r>
              <a:rPr lang="en-US" sz="1400" b="1" dirty="0">
                <a:solidFill>
                  <a:srgbClr val="000000"/>
                </a:solidFill>
                <a:latin typeface="Taffy"/>
                <a:ea typeface="+mn-ea"/>
                <a:cs typeface="Arial" pitchFamily="34" charset="0"/>
              </a:rPr>
              <a:t>Perfect Reconstruction</a:t>
            </a:r>
          </a:p>
          <a:p>
            <a:pPr>
              <a:defRPr/>
            </a:pPr>
            <a:r>
              <a:rPr lang="en-US" sz="1400" dirty="0">
                <a:solidFill>
                  <a:srgbClr val="000000"/>
                </a:solidFill>
                <a:latin typeface="Taffy"/>
                <a:ea typeface="+mn-ea"/>
                <a:cs typeface="Arial" pitchFamily="34" charset="0"/>
              </a:rPr>
              <a:t>Dimension:	 512 x 512</a:t>
            </a:r>
          </a:p>
          <a:p>
            <a:pPr>
              <a:defRPr/>
            </a:pPr>
            <a:r>
              <a:rPr lang="en-US" sz="1400" dirty="0">
                <a:solidFill>
                  <a:srgbClr val="000000"/>
                </a:solidFill>
                <a:latin typeface="Taffy"/>
                <a:ea typeface="+mn-ea"/>
                <a:cs typeface="Arial" pitchFamily="34" charset="0"/>
              </a:rPr>
              <a:t>Total pixels: 262,144</a:t>
            </a:r>
          </a:p>
        </p:txBody>
      </p:sp>
      <p:sp>
        <p:nvSpPr>
          <p:cNvPr id="71" name="TextBox 70"/>
          <p:cNvSpPr txBox="1"/>
          <p:nvPr/>
        </p:nvSpPr>
        <p:spPr>
          <a:xfrm>
            <a:off x="10239456" y="20731269"/>
            <a:ext cx="3191371" cy="307777"/>
          </a:xfrm>
          <a:prstGeom prst="rect">
            <a:avLst/>
          </a:prstGeom>
          <a:noFill/>
        </p:spPr>
        <p:txBody>
          <a:bodyPr wrap="square">
            <a:spAutoFit/>
          </a:bodyPr>
          <a:lstStyle/>
          <a:p>
            <a:pPr>
              <a:defRPr/>
            </a:pPr>
            <a:r>
              <a:rPr lang="en-US" sz="1400" b="1" dirty="0">
                <a:solidFill>
                  <a:srgbClr val="000000"/>
                </a:solidFill>
                <a:latin typeface="Taffy"/>
                <a:cs typeface="Arial" pitchFamily="34" charset="0"/>
              </a:rPr>
              <a:t>R</a:t>
            </a:r>
            <a:r>
              <a:rPr lang="en-US" sz="1400" b="1" dirty="0">
                <a:solidFill>
                  <a:srgbClr val="000000"/>
                </a:solidFill>
                <a:latin typeface="Taffy"/>
                <a:ea typeface="+mn-ea"/>
                <a:cs typeface="Arial" pitchFamily="34" charset="0"/>
              </a:rPr>
              <a:t>elative error =   2.8355e-16</a:t>
            </a:r>
            <a:endParaRPr lang="en-US" sz="1400" dirty="0">
              <a:solidFill>
                <a:srgbClr val="000000"/>
              </a:solidFill>
              <a:latin typeface="Taffy"/>
              <a:ea typeface="+mn-ea"/>
              <a:cs typeface="Arial" pitchFamily="34" charset="0"/>
            </a:endParaRPr>
          </a:p>
        </p:txBody>
      </p:sp>
      <p:pic>
        <p:nvPicPr>
          <p:cNvPr id="72" name="Picture 2"/>
          <p:cNvPicPr>
            <a:picLocks noChangeAspect="1" noChangeArrowheads="1"/>
          </p:cNvPicPr>
          <p:nvPr/>
        </p:nvPicPr>
        <p:blipFill>
          <a:blip r:embed="rId10" cstate="print"/>
          <a:srcRect/>
          <a:stretch>
            <a:fillRect/>
          </a:stretch>
        </p:blipFill>
        <p:spPr bwMode="auto">
          <a:xfrm>
            <a:off x="1706384" y="26720118"/>
            <a:ext cx="7058025" cy="1071563"/>
          </a:xfrm>
          <a:prstGeom prst="rect">
            <a:avLst/>
          </a:prstGeom>
          <a:noFill/>
          <a:ln w="9525">
            <a:noFill/>
            <a:miter lim="800000"/>
            <a:headEnd/>
            <a:tailEnd/>
          </a:ln>
        </p:spPr>
      </p:pic>
      <p:pic>
        <p:nvPicPr>
          <p:cNvPr id="74" name="Picture 4"/>
          <p:cNvPicPr>
            <a:picLocks noChangeAspect="1" noChangeArrowheads="1"/>
          </p:cNvPicPr>
          <p:nvPr/>
        </p:nvPicPr>
        <p:blipFill>
          <a:blip r:embed="rId11" cstate="print"/>
          <a:srcRect/>
          <a:stretch>
            <a:fillRect/>
          </a:stretch>
        </p:blipFill>
        <p:spPr bwMode="auto">
          <a:xfrm>
            <a:off x="9675902" y="26872518"/>
            <a:ext cx="5172075" cy="1171575"/>
          </a:xfrm>
          <a:prstGeom prst="rect">
            <a:avLst/>
          </a:prstGeom>
          <a:noFill/>
          <a:ln w="9525">
            <a:noFill/>
            <a:miter lim="800000"/>
            <a:headEnd/>
            <a:tailEnd/>
          </a:ln>
        </p:spPr>
      </p:pic>
      <p:pic>
        <p:nvPicPr>
          <p:cNvPr id="75" name="Picture 5"/>
          <p:cNvPicPr>
            <a:picLocks noChangeAspect="1" noChangeArrowheads="1"/>
          </p:cNvPicPr>
          <p:nvPr/>
        </p:nvPicPr>
        <p:blipFill>
          <a:blip r:embed="rId12" cstate="print"/>
          <a:srcRect/>
          <a:stretch>
            <a:fillRect/>
          </a:stretch>
        </p:blipFill>
        <p:spPr bwMode="auto">
          <a:xfrm>
            <a:off x="8341541" y="28160556"/>
            <a:ext cx="6800850" cy="557213"/>
          </a:xfrm>
          <a:prstGeom prst="rect">
            <a:avLst/>
          </a:prstGeom>
          <a:noFill/>
          <a:ln w="9525">
            <a:noFill/>
            <a:miter lim="800000"/>
            <a:headEnd/>
            <a:tailEnd/>
          </a:ln>
        </p:spPr>
      </p:pic>
      <p:pic>
        <p:nvPicPr>
          <p:cNvPr id="76" name="Picture 6"/>
          <p:cNvPicPr>
            <a:picLocks noChangeAspect="1" noChangeArrowheads="1"/>
          </p:cNvPicPr>
          <p:nvPr/>
        </p:nvPicPr>
        <p:blipFill>
          <a:blip r:embed="rId13" cstate="print"/>
          <a:srcRect/>
          <a:stretch>
            <a:fillRect/>
          </a:stretch>
        </p:blipFill>
        <p:spPr bwMode="auto">
          <a:xfrm>
            <a:off x="1668284" y="28060544"/>
            <a:ext cx="5429250" cy="771525"/>
          </a:xfrm>
          <a:prstGeom prst="rect">
            <a:avLst/>
          </a:prstGeom>
          <a:noFill/>
          <a:ln w="9525">
            <a:noFill/>
            <a:miter lim="800000"/>
            <a:headEnd/>
            <a:tailEnd/>
          </a:ln>
        </p:spPr>
      </p:pic>
      <p:sp>
        <p:nvSpPr>
          <p:cNvPr id="81" name="TextBox 80"/>
          <p:cNvSpPr txBox="1"/>
          <p:nvPr/>
        </p:nvSpPr>
        <p:spPr>
          <a:xfrm>
            <a:off x="1293607" y="33459580"/>
            <a:ext cx="13436007" cy="3970318"/>
          </a:xfrm>
          <a:prstGeom prst="rect">
            <a:avLst/>
          </a:prstGeom>
          <a:noFill/>
        </p:spPr>
        <p:txBody>
          <a:bodyPr wrap="square" rtlCol="0">
            <a:spAutoFit/>
          </a:bodyPr>
          <a:lstStyle/>
          <a:p>
            <a:pPr algn="just"/>
            <a:r>
              <a:rPr lang="en-US" sz="2800" dirty="0">
                <a:solidFill>
                  <a:srgbClr val="000000"/>
                </a:solidFill>
                <a:latin typeface="Arial"/>
                <a:cs typeface="Arial"/>
              </a:rPr>
              <a:t>- Reduced-order parameter: </a:t>
            </a:r>
          </a:p>
          <a:p>
            <a:pPr algn="just"/>
            <a:endParaRPr lang="en-US" sz="2800" dirty="0">
              <a:solidFill>
                <a:srgbClr val="000000"/>
              </a:solidFill>
              <a:latin typeface="Arial"/>
              <a:cs typeface="Arial"/>
            </a:endParaRPr>
          </a:p>
          <a:p>
            <a:pPr algn="just"/>
            <a:r>
              <a:rPr lang="en-US" sz="2800" dirty="0">
                <a:solidFill>
                  <a:srgbClr val="000000"/>
                </a:solidFill>
                <a:latin typeface="Arial"/>
                <a:cs typeface="Arial"/>
              </a:rPr>
              <a:t>- Root-finding problem:</a:t>
            </a:r>
          </a:p>
          <a:p>
            <a:pPr algn="just"/>
            <a:endParaRPr lang="en-US" sz="2800" dirty="0">
              <a:solidFill>
                <a:srgbClr val="000000"/>
              </a:solidFill>
              <a:latin typeface="Arial"/>
              <a:cs typeface="Arial"/>
            </a:endParaRPr>
          </a:p>
          <a:p>
            <a:pPr algn="just"/>
            <a:endParaRPr lang="en-US" sz="2800" dirty="0">
              <a:solidFill>
                <a:srgbClr val="000000"/>
              </a:solidFill>
              <a:latin typeface="Arial"/>
              <a:cs typeface="Arial"/>
            </a:endParaRPr>
          </a:p>
          <a:p>
            <a:pPr algn="just"/>
            <a:r>
              <a:rPr lang="en-US" sz="2800" dirty="0">
                <a:solidFill>
                  <a:srgbClr val="000000"/>
                </a:solidFill>
                <a:latin typeface="Arial"/>
                <a:cs typeface="Arial"/>
              </a:rPr>
              <a:t>- Newton’ s method:</a:t>
            </a:r>
          </a:p>
          <a:p>
            <a:pPr algn="just"/>
            <a:endParaRPr lang="en-US" sz="2800" dirty="0">
              <a:solidFill>
                <a:srgbClr val="000000"/>
              </a:solidFill>
              <a:latin typeface="Arial"/>
              <a:cs typeface="Arial"/>
            </a:endParaRPr>
          </a:p>
          <a:p>
            <a:pPr algn="just"/>
            <a:endParaRPr lang="en-US" sz="2800" dirty="0">
              <a:solidFill>
                <a:srgbClr val="000000"/>
              </a:solidFill>
              <a:latin typeface="Arial"/>
              <a:cs typeface="Arial"/>
            </a:endParaRPr>
          </a:p>
          <a:p>
            <a:pPr algn="just"/>
            <a:endParaRPr lang="en-US" sz="2800" dirty="0">
              <a:solidFill>
                <a:srgbClr val="000000"/>
              </a:solidFill>
              <a:latin typeface="Arial"/>
              <a:cs typeface="Arial"/>
            </a:endParaRPr>
          </a:p>
        </p:txBody>
      </p:sp>
      <p:pic>
        <p:nvPicPr>
          <p:cNvPr id="83" name="Picture 10"/>
          <p:cNvPicPr>
            <a:picLocks noChangeAspect="1" noChangeArrowheads="1"/>
          </p:cNvPicPr>
          <p:nvPr/>
        </p:nvPicPr>
        <p:blipFill>
          <a:blip r:embed="rId14" cstate="print"/>
          <a:srcRect l="6204"/>
          <a:stretch>
            <a:fillRect/>
          </a:stretch>
        </p:blipFill>
        <p:spPr bwMode="auto">
          <a:xfrm>
            <a:off x="6158794" y="33459580"/>
            <a:ext cx="7343805" cy="642938"/>
          </a:xfrm>
          <a:prstGeom prst="rect">
            <a:avLst/>
          </a:prstGeom>
          <a:noFill/>
          <a:ln w="9525">
            <a:noFill/>
            <a:miter lim="800000"/>
            <a:headEnd/>
            <a:tailEnd/>
          </a:ln>
        </p:spPr>
      </p:pic>
      <p:grpSp>
        <p:nvGrpSpPr>
          <p:cNvPr id="85" name="Group 84"/>
          <p:cNvGrpSpPr/>
          <p:nvPr/>
        </p:nvGrpSpPr>
        <p:grpSpPr>
          <a:xfrm>
            <a:off x="1274862" y="30822753"/>
            <a:ext cx="7012155" cy="614363"/>
            <a:chOff x="1685925" y="38014275"/>
            <a:chExt cx="6791604" cy="614363"/>
          </a:xfrm>
        </p:grpSpPr>
        <p:pic>
          <p:nvPicPr>
            <p:cNvPr id="79" name="Picture 10"/>
            <p:cNvPicPr>
              <a:picLocks noChangeAspect="1" noChangeArrowheads="1"/>
            </p:cNvPicPr>
            <p:nvPr/>
          </p:nvPicPr>
          <p:blipFill>
            <a:blip r:embed="rId15" cstate="print"/>
            <a:srcRect/>
            <a:stretch>
              <a:fillRect/>
            </a:stretch>
          </p:blipFill>
          <p:spPr bwMode="auto">
            <a:xfrm>
              <a:off x="1685925" y="38128575"/>
              <a:ext cx="5286375" cy="457200"/>
            </a:xfrm>
            <a:prstGeom prst="rect">
              <a:avLst/>
            </a:prstGeom>
            <a:noFill/>
            <a:ln w="9525">
              <a:noFill/>
              <a:miter lim="800000"/>
              <a:headEnd/>
              <a:tailEnd/>
            </a:ln>
          </p:spPr>
        </p:pic>
        <p:pic>
          <p:nvPicPr>
            <p:cNvPr id="84" name="Picture 11"/>
            <p:cNvPicPr>
              <a:picLocks noChangeAspect="1" noChangeArrowheads="1"/>
            </p:cNvPicPr>
            <p:nvPr/>
          </p:nvPicPr>
          <p:blipFill>
            <a:blip r:embed="rId16" cstate="print"/>
            <a:srcRect r="61679"/>
            <a:stretch>
              <a:fillRect/>
            </a:stretch>
          </p:blipFill>
          <p:spPr bwMode="auto">
            <a:xfrm>
              <a:off x="6977347" y="38014275"/>
              <a:ext cx="1500182" cy="614363"/>
            </a:xfrm>
            <a:prstGeom prst="rect">
              <a:avLst/>
            </a:prstGeom>
            <a:noFill/>
            <a:ln w="9525">
              <a:noFill/>
              <a:miter lim="800000"/>
              <a:headEnd/>
              <a:tailEnd/>
            </a:ln>
          </p:spPr>
        </p:pic>
      </p:grpSp>
      <p:pic>
        <p:nvPicPr>
          <p:cNvPr id="88" name="Picture 2"/>
          <p:cNvPicPr>
            <a:picLocks noChangeAspect="1" noChangeArrowheads="1"/>
          </p:cNvPicPr>
          <p:nvPr/>
        </p:nvPicPr>
        <p:blipFill>
          <a:blip r:embed="rId17" cstate="print"/>
          <a:srcRect r="49550" b="57522"/>
          <a:stretch>
            <a:fillRect/>
          </a:stretch>
        </p:blipFill>
        <p:spPr bwMode="auto">
          <a:xfrm>
            <a:off x="6097627" y="34216818"/>
            <a:ext cx="4800557" cy="685802"/>
          </a:xfrm>
          <a:prstGeom prst="rect">
            <a:avLst/>
          </a:prstGeom>
          <a:noFill/>
          <a:ln w="9525">
            <a:noFill/>
            <a:miter lim="800000"/>
            <a:headEnd/>
            <a:tailEnd/>
          </a:ln>
        </p:spPr>
      </p:pic>
      <p:pic>
        <p:nvPicPr>
          <p:cNvPr id="89" name="Picture 9"/>
          <p:cNvPicPr>
            <a:picLocks noChangeAspect="1" noChangeArrowheads="1"/>
          </p:cNvPicPr>
          <p:nvPr/>
        </p:nvPicPr>
        <p:blipFill>
          <a:blip r:embed="rId18" cstate="print"/>
          <a:srcRect l="6415" t="497" r="65232" b="79602"/>
          <a:stretch>
            <a:fillRect/>
          </a:stretch>
        </p:blipFill>
        <p:spPr bwMode="auto">
          <a:xfrm>
            <a:off x="2668910" y="36293910"/>
            <a:ext cx="3524374" cy="625538"/>
          </a:xfrm>
          <a:prstGeom prst="rect">
            <a:avLst/>
          </a:prstGeom>
          <a:noFill/>
          <a:ln w="9525">
            <a:noFill/>
            <a:miter lim="800000"/>
            <a:headEnd/>
            <a:tailEnd/>
          </a:ln>
        </p:spPr>
      </p:pic>
      <p:pic>
        <p:nvPicPr>
          <p:cNvPr id="92" name="Picture 2"/>
          <p:cNvPicPr>
            <a:picLocks noChangeAspect="1" noChangeArrowheads="1"/>
          </p:cNvPicPr>
          <p:nvPr/>
        </p:nvPicPr>
        <p:blipFill>
          <a:blip r:embed="rId17" cstate="print"/>
          <a:srcRect l="34835" t="49558"/>
          <a:stretch>
            <a:fillRect/>
          </a:stretch>
        </p:blipFill>
        <p:spPr bwMode="auto">
          <a:xfrm>
            <a:off x="4168405" y="34883570"/>
            <a:ext cx="6200760" cy="814380"/>
          </a:xfrm>
          <a:prstGeom prst="rect">
            <a:avLst/>
          </a:prstGeom>
          <a:noFill/>
          <a:ln w="9525">
            <a:noFill/>
            <a:miter lim="800000"/>
            <a:headEnd/>
            <a:tailEnd/>
          </a:ln>
        </p:spPr>
      </p:pic>
      <p:grpSp>
        <p:nvGrpSpPr>
          <p:cNvPr id="95" name="Group 94"/>
          <p:cNvGrpSpPr>
            <a:grpSpLocks noChangeAspect="1"/>
          </p:cNvGrpSpPr>
          <p:nvPr/>
        </p:nvGrpSpPr>
        <p:grpSpPr>
          <a:xfrm>
            <a:off x="3917764" y="36805148"/>
            <a:ext cx="10470630" cy="822585"/>
            <a:chOff x="1219200" y="4191000"/>
            <a:chExt cx="6980420" cy="548390"/>
          </a:xfrm>
        </p:grpSpPr>
        <p:grpSp>
          <p:nvGrpSpPr>
            <p:cNvPr id="96" name="Group 8"/>
            <p:cNvGrpSpPr/>
            <p:nvPr/>
          </p:nvGrpSpPr>
          <p:grpSpPr>
            <a:xfrm>
              <a:off x="1219200" y="4267200"/>
              <a:ext cx="1494020" cy="472190"/>
              <a:chOff x="1295400" y="2590800"/>
              <a:chExt cx="1494020" cy="472190"/>
            </a:xfrm>
          </p:grpSpPr>
          <p:pic>
            <p:nvPicPr>
              <p:cNvPr id="98" name="Picture 97"/>
              <p:cNvPicPr>
                <a:picLocks noChangeAspect="1" noChangeArrowheads="1"/>
              </p:cNvPicPr>
              <p:nvPr/>
            </p:nvPicPr>
            <p:blipFill>
              <a:blip r:embed="rId18" cstate="print"/>
              <a:srcRect l="6415" t="76119" r="80503"/>
              <a:stretch>
                <a:fillRect/>
              </a:stretch>
            </p:blipFill>
            <p:spPr bwMode="auto">
              <a:xfrm>
                <a:off x="1295400" y="2590800"/>
                <a:ext cx="990600" cy="457200"/>
              </a:xfrm>
              <a:prstGeom prst="rect">
                <a:avLst/>
              </a:prstGeom>
              <a:noFill/>
              <a:ln w="9525">
                <a:noFill/>
                <a:miter lim="800000"/>
                <a:headEnd/>
                <a:tailEnd/>
              </a:ln>
            </p:spPr>
          </p:pic>
          <p:pic>
            <p:nvPicPr>
              <p:cNvPr id="99" name="Picture 98"/>
              <p:cNvPicPr>
                <a:picLocks noChangeAspect="1" noChangeArrowheads="1"/>
              </p:cNvPicPr>
              <p:nvPr/>
            </p:nvPicPr>
            <p:blipFill>
              <a:blip r:embed="rId18" cstate="print"/>
              <a:srcRect l="22515" t="76119" r="71447"/>
              <a:stretch>
                <a:fillRect/>
              </a:stretch>
            </p:blipFill>
            <p:spPr bwMode="auto">
              <a:xfrm>
                <a:off x="2332220" y="2605790"/>
                <a:ext cx="457200" cy="457200"/>
              </a:xfrm>
              <a:prstGeom prst="rect">
                <a:avLst/>
              </a:prstGeom>
              <a:noFill/>
              <a:ln w="9525">
                <a:noFill/>
                <a:miter lim="800000"/>
                <a:headEnd/>
                <a:tailEnd/>
              </a:ln>
            </p:spPr>
          </p:pic>
        </p:grpSp>
        <p:pic>
          <p:nvPicPr>
            <p:cNvPr id="97" name="Picture 3"/>
            <p:cNvPicPr>
              <a:picLocks noChangeAspect="1" noChangeArrowheads="1"/>
            </p:cNvPicPr>
            <p:nvPr/>
          </p:nvPicPr>
          <p:blipFill>
            <a:blip r:embed="rId19" cstate="print"/>
            <a:srcRect l="7692" b="11111"/>
            <a:stretch>
              <a:fillRect/>
            </a:stretch>
          </p:blipFill>
          <p:spPr bwMode="auto">
            <a:xfrm>
              <a:off x="2713220" y="4191000"/>
              <a:ext cx="5486400" cy="533400"/>
            </a:xfrm>
            <a:prstGeom prst="rect">
              <a:avLst/>
            </a:prstGeom>
            <a:noFill/>
            <a:ln w="9525">
              <a:noFill/>
              <a:miter lim="800000"/>
              <a:headEnd/>
              <a:tailEnd/>
            </a:ln>
          </p:spPr>
        </p:pic>
      </p:grpSp>
      <p:pic>
        <p:nvPicPr>
          <p:cNvPr id="100" name="Picture 11"/>
          <p:cNvPicPr>
            <a:picLocks noChangeAspect="1" noChangeArrowheads="1"/>
          </p:cNvPicPr>
          <p:nvPr/>
        </p:nvPicPr>
        <p:blipFill>
          <a:blip r:embed="rId20" cstate="print"/>
          <a:srcRect/>
          <a:stretch>
            <a:fillRect/>
          </a:stretch>
        </p:blipFill>
        <p:spPr bwMode="auto">
          <a:xfrm>
            <a:off x="1467197" y="39346214"/>
            <a:ext cx="11315700" cy="2000250"/>
          </a:xfrm>
          <a:prstGeom prst="rect">
            <a:avLst/>
          </a:prstGeom>
          <a:noFill/>
          <a:ln w="9525">
            <a:noFill/>
            <a:miter lim="800000"/>
            <a:headEnd/>
            <a:tailEnd/>
          </a:ln>
        </p:spPr>
      </p:pic>
      <p:pic>
        <p:nvPicPr>
          <p:cNvPr id="101" name="Picture 12"/>
          <p:cNvPicPr>
            <a:picLocks noChangeAspect="1" noChangeArrowheads="1"/>
          </p:cNvPicPr>
          <p:nvPr/>
        </p:nvPicPr>
        <p:blipFill>
          <a:blip r:embed="rId21" cstate="print"/>
          <a:srcRect/>
          <a:stretch>
            <a:fillRect/>
          </a:stretch>
        </p:blipFill>
        <p:spPr bwMode="auto">
          <a:xfrm>
            <a:off x="3055632" y="38008745"/>
            <a:ext cx="5257800" cy="1328738"/>
          </a:xfrm>
          <a:prstGeom prst="rect">
            <a:avLst/>
          </a:prstGeom>
          <a:noFill/>
          <a:ln w="9525">
            <a:noFill/>
            <a:miter lim="800000"/>
            <a:headEnd/>
            <a:tailEnd/>
          </a:ln>
        </p:spPr>
      </p:pic>
      <p:pic>
        <p:nvPicPr>
          <p:cNvPr id="102" name="Picture 13"/>
          <p:cNvPicPr>
            <a:picLocks noChangeAspect="1" noChangeArrowheads="1"/>
          </p:cNvPicPr>
          <p:nvPr/>
        </p:nvPicPr>
        <p:blipFill>
          <a:blip r:embed="rId22" cstate="print"/>
          <a:srcRect/>
          <a:stretch>
            <a:fillRect/>
          </a:stretch>
        </p:blipFill>
        <p:spPr bwMode="auto">
          <a:xfrm>
            <a:off x="9202451" y="38363551"/>
            <a:ext cx="4429125" cy="614363"/>
          </a:xfrm>
          <a:prstGeom prst="rect">
            <a:avLst/>
          </a:prstGeom>
          <a:noFill/>
          <a:ln w="9525">
            <a:noFill/>
            <a:miter lim="800000"/>
            <a:headEnd/>
            <a:tailEnd/>
          </a:ln>
        </p:spPr>
      </p:pic>
      <p:sp>
        <p:nvSpPr>
          <p:cNvPr id="103" name="TextBox 102"/>
          <p:cNvSpPr txBox="1"/>
          <p:nvPr/>
        </p:nvSpPr>
        <p:spPr>
          <a:xfrm>
            <a:off x="13126201" y="42300315"/>
            <a:ext cx="2524386" cy="707886"/>
          </a:xfrm>
          <a:prstGeom prst="rect">
            <a:avLst/>
          </a:prstGeom>
          <a:noFill/>
        </p:spPr>
        <p:txBody>
          <a:bodyPr wrap="square">
            <a:spAutoFit/>
          </a:bodyPr>
          <a:lstStyle/>
          <a:p>
            <a:pPr algn="ctr">
              <a:defRPr/>
            </a:pPr>
            <a:r>
              <a:rPr lang="en-US" sz="2000" dirty="0">
                <a:solidFill>
                  <a:srgbClr val="FF0000"/>
                </a:solidFill>
                <a:latin typeface="Arial" pitchFamily="34" charset="0"/>
                <a:cs typeface="Arial" pitchFamily="34" charset="0"/>
              </a:rPr>
              <a:t>r x r</a:t>
            </a:r>
            <a:r>
              <a:rPr lang="en-US" sz="2000" dirty="0">
                <a:solidFill>
                  <a:srgbClr val="000000"/>
                </a:solidFill>
                <a:latin typeface="Arial" pitchFamily="34" charset="0"/>
                <a:cs typeface="Arial" pitchFamily="34" charset="0"/>
              </a:rPr>
              <a:t> system of equations,    r &lt;&lt; N </a:t>
            </a:r>
          </a:p>
        </p:txBody>
      </p:sp>
      <p:pic>
        <p:nvPicPr>
          <p:cNvPr id="104" name="Picture 14"/>
          <p:cNvPicPr>
            <a:picLocks noChangeAspect="1" noChangeArrowheads="1"/>
          </p:cNvPicPr>
          <p:nvPr/>
        </p:nvPicPr>
        <p:blipFill>
          <a:blip r:embed="rId23" cstate="print"/>
          <a:srcRect/>
          <a:stretch>
            <a:fillRect/>
          </a:stretch>
        </p:blipFill>
        <p:spPr bwMode="auto">
          <a:xfrm>
            <a:off x="1499038" y="42175214"/>
            <a:ext cx="10744200" cy="814388"/>
          </a:xfrm>
          <a:prstGeom prst="rect">
            <a:avLst/>
          </a:prstGeom>
          <a:noFill/>
          <a:ln w="9525">
            <a:noFill/>
            <a:miter lim="800000"/>
            <a:headEnd/>
            <a:tailEnd/>
          </a:ln>
        </p:spPr>
      </p:pic>
      <p:pic>
        <p:nvPicPr>
          <p:cNvPr id="105" name="Picture 11"/>
          <p:cNvPicPr>
            <a:picLocks noChangeAspect="1" noChangeArrowheads="1"/>
          </p:cNvPicPr>
          <p:nvPr/>
        </p:nvPicPr>
        <p:blipFill>
          <a:blip r:embed="rId24" cstate="print"/>
          <a:srcRect/>
          <a:stretch>
            <a:fillRect/>
          </a:stretch>
        </p:blipFill>
        <p:spPr bwMode="auto">
          <a:xfrm>
            <a:off x="1525213" y="41384564"/>
            <a:ext cx="5414963" cy="728663"/>
          </a:xfrm>
          <a:prstGeom prst="rect">
            <a:avLst/>
          </a:prstGeom>
          <a:noFill/>
          <a:ln w="9525">
            <a:noFill/>
            <a:miter lim="800000"/>
            <a:headEnd/>
            <a:tailEnd/>
          </a:ln>
        </p:spPr>
      </p:pic>
      <p:sp>
        <p:nvSpPr>
          <p:cNvPr id="86" name="TextBox 85"/>
          <p:cNvSpPr txBox="1"/>
          <p:nvPr/>
        </p:nvSpPr>
        <p:spPr>
          <a:xfrm>
            <a:off x="1270061" y="12492238"/>
            <a:ext cx="14774851" cy="10433623"/>
          </a:xfrm>
          <a:prstGeom prst="rect">
            <a:avLst/>
          </a:prstGeom>
          <a:noFill/>
          <a:ln w="38100">
            <a:noFill/>
          </a:ln>
        </p:spPr>
        <p:txBody>
          <a:bodyPr wrap="square" rtlCol="0">
            <a:spAutoFit/>
          </a:bodyPr>
          <a:lstStyle/>
          <a:p>
            <a:pPr algn="just"/>
            <a:r>
              <a:rPr lang="en-US" sz="2800" dirty="0">
                <a:solidFill>
                  <a:schemeClr val="tx1"/>
                </a:solidFill>
                <a:latin typeface="Arial"/>
                <a:cs typeface="Arial"/>
              </a:rPr>
              <a:t>Our work aims at savings in offline computations. Our proposal is to use wavelet transformations, thereby exploring ideas from data compression in image processing, for their fast implementations and appropriate projections into lower dimensional spaces capturing the behavior of the solution of interest. The main goal is to enable real-time reliable parametric studies, in a cheap manner, that can help survivability decision making and predictions in the battlefield. </a:t>
            </a:r>
          </a:p>
          <a:p>
            <a:pPr algn="just"/>
            <a:endParaRPr lang="en-US" sz="2800" dirty="0">
              <a:solidFill>
                <a:schemeClr val="tx1"/>
              </a:solidFill>
              <a:latin typeface="Arial"/>
              <a:cs typeface="Arial"/>
            </a:endParaRPr>
          </a:p>
          <a:p>
            <a:pPr algn="just"/>
            <a:endParaRPr lang="en-US" sz="2800" dirty="0">
              <a:solidFill>
                <a:schemeClr val="tx1"/>
              </a:solidFill>
              <a:latin typeface="Arial"/>
              <a:cs typeface="Arial"/>
            </a:endParaRPr>
          </a:p>
          <a:p>
            <a:pPr algn="just"/>
            <a:endParaRPr lang="en-US" sz="2800" dirty="0">
              <a:solidFill>
                <a:schemeClr val="tx1"/>
              </a:solidFill>
              <a:latin typeface="Arial"/>
              <a:cs typeface="Arial"/>
            </a:endParaRPr>
          </a:p>
          <a:p>
            <a:pPr algn="just"/>
            <a:endParaRPr lang="en-US" sz="2800" dirty="0">
              <a:solidFill>
                <a:schemeClr val="tx1"/>
              </a:solidFill>
              <a:latin typeface="Arial"/>
              <a:cs typeface="Arial"/>
            </a:endParaRPr>
          </a:p>
          <a:p>
            <a:pPr algn="just"/>
            <a:r>
              <a:rPr lang="en-US" sz="2800" dirty="0">
                <a:solidFill>
                  <a:schemeClr val="tx1"/>
                </a:solidFill>
                <a:latin typeface="Arial"/>
                <a:cs typeface="Arial"/>
              </a:rPr>
              <a:t> </a:t>
            </a:r>
          </a:p>
          <a:p>
            <a:pPr algn="just"/>
            <a:endParaRPr lang="en-US" sz="2800" dirty="0">
              <a:solidFill>
                <a:schemeClr val="tx1"/>
              </a:solidFill>
              <a:latin typeface="Arial"/>
              <a:cs typeface="Arial"/>
            </a:endParaRPr>
          </a:p>
          <a:p>
            <a:pPr algn="just"/>
            <a:endParaRPr lang="en-US" sz="2800" dirty="0">
              <a:solidFill>
                <a:schemeClr val="tx1"/>
              </a:solidFill>
              <a:latin typeface="Arial"/>
              <a:cs typeface="Arial"/>
            </a:endParaRPr>
          </a:p>
          <a:p>
            <a:pPr algn="just"/>
            <a:endParaRPr lang="en-US" sz="2800" dirty="0">
              <a:solidFill>
                <a:schemeClr val="tx1"/>
              </a:solidFill>
              <a:latin typeface="Arial"/>
              <a:cs typeface="Arial"/>
            </a:endParaRPr>
          </a:p>
          <a:p>
            <a:pPr algn="just"/>
            <a:endParaRPr lang="en-US" sz="2800" dirty="0">
              <a:solidFill>
                <a:schemeClr val="tx1"/>
              </a:solidFill>
              <a:latin typeface="Arial"/>
              <a:cs typeface="Arial"/>
            </a:endParaRPr>
          </a:p>
          <a:p>
            <a:pPr algn="just"/>
            <a:endParaRPr lang="en-US" sz="2800" dirty="0">
              <a:solidFill>
                <a:schemeClr val="tx1"/>
              </a:solidFill>
              <a:latin typeface="Arial"/>
              <a:cs typeface="Arial"/>
            </a:endParaRPr>
          </a:p>
          <a:p>
            <a:pPr algn="just"/>
            <a:endParaRPr lang="en-US" sz="2800" dirty="0">
              <a:solidFill>
                <a:schemeClr val="tx1"/>
              </a:solidFill>
              <a:latin typeface="Arial"/>
              <a:cs typeface="Arial"/>
            </a:endParaRPr>
          </a:p>
          <a:p>
            <a:pPr algn="just"/>
            <a:endParaRPr lang="en-US" sz="2800" dirty="0">
              <a:solidFill>
                <a:schemeClr val="tx1"/>
              </a:solidFill>
              <a:latin typeface="Arial"/>
              <a:cs typeface="Arial"/>
            </a:endParaRPr>
          </a:p>
          <a:p>
            <a:pPr algn="just"/>
            <a:endParaRPr lang="en-US" sz="2800" dirty="0">
              <a:solidFill>
                <a:schemeClr val="tx1"/>
              </a:solidFill>
              <a:latin typeface="Arial"/>
              <a:cs typeface="Arial"/>
            </a:endParaRPr>
          </a:p>
          <a:p>
            <a:pPr algn="just"/>
            <a:endParaRPr lang="en-US" sz="2800" dirty="0">
              <a:solidFill>
                <a:schemeClr val="tx1"/>
              </a:solidFill>
              <a:latin typeface="Arial"/>
              <a:cs typeface="Arial"/>
            </a:endParaRPr>
          </a:p>
          <a:p>
            <a:pPr algn="just"/>
            <a:r>
              <a:rPr lang="en-US" sz="2800" dirty="0">
                <a:solidFill>
                  <a:schemeClr val="tx1"/>
                </a:solidFill>
                <a:latin typeface="Arial"/>
                <a:cs typeface="Arial"/>
              </a:rPr>
              <a:t>Although model reduction borrows techniques typically found in image processing, model reduction using wavelets has not been adequately addressed in the literature. </a:t>
            </a:r>
          </a:p>
          <a:p>
            <a:pPr algn="just"/>
            <a:endParaRPr lang="en-US" sz="2800" dirty="0">
              <a:solidFill>
                <a:schemeClr val="tx1"/>
              </a:solidFill>
              <a:latin typeface="Arial"/>
              <a:cs typeface="Arial"/>
            </a:endParaRPr>
          </a:p>
          <a:p>
            <a:pPr algn="ctr"/>
            <a:r>
              <a:rPr lang="en-US" sz="2800" b="1" i="1" dirty="0">
                <a:solidFill>
                  <a:schemeClr val="tx1"/>
                </a:solidFill>
                <a:latin typeface="Arial"/>
                <a:cs typeface="Arial"/>
              </a:rPr>
              <a:t>Can wavelets be used for model reduction</a:t>
            </a:r>
            <a:r>
              <a:rPr lang="en-US" sz="2800" b="1" dirty="0">
                <a:solidFill>
                  <a:schemeClr val="tx1"/>
                </a:solidFill>
                <a:latin typeface="Arial"/>
                <a:cs typeface="Arial"/>
              </a:rPr>
              <a:t>?</a:t>
            </a:r>
            <a:r>
              <a:rPr lang="en-US" sz="2800" dirty="0">
                <a:solidFill>
                  <a:schemeClr val="tx1"/>
                </a:solidFill>
                <a:latin typeface="Arial"/>
                <a:cs typeface="Arial"/>
              </a:rPr>
              <a:t> </a:t>
            </a:r>
          </a:p>
        </p:txBody>
      </p:sp>
      <p:pic>
        <p:nvPicPr>
          <p:cNvPr id="1026" name="Picture 2"/>
          <p:cNvPicPr>
            <a:picLocks noChangeAspect="1" noChangeArrowheads="1"/>
          </p:cNvPicPr>
          <p:nvPr/>
        </p:nvPicPr>
        <p:blipFill>
          <a:blip r:embed="rId25" cstate="print"/>
          <a:srcRect/>
          <a:stretch>
            <a:fillRect/>
          </a:stretch>
        </p:blipFill>
        <p:spPr bwMode="auto">
          <a:xfrm>
            <a:off x="1586067" y="29000332"/>
            <a:ext cx="6355080" cy="655320"/>
          </a:xfrm>
          <a:prstGeom prst="rect">
            <a:avLst/>
          </a:prstGeom>
          <a:noFill/>
          <a:ln w="9525">
            <a:noFill/>
            <a:miter lim="800000"/>
            <a:headEnd/>
            <a:tailEnd/>
          </a:ln>
        </p:spPr>
      </p:pic>
      <p:sp>
        <p:nvSpPr>
          <p:cNvPr id="90" name="Rectangle 89"/>
          <p:cNvSpPr/>
          <p:nvPr/>
        </p:nvSpPr>
        <p:spPr>
          <a:xfrm>
            <a:off x="16669554" y="40375667"/>
            <a:ext cx="15361920" cy="301993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a:cs typeface="Arial"/>
            </a:endParaRPr>
          </a:p>
        </p:txBody>
      </p:sp>
      <p:sp>
        <p:nvSpPr>
          <p:cNvPr id="91" name="TextBox 90"/>
          <p:cNvSpPr txBox="1"/>
          <p:nvPr/>
        </p:nvSpPr>
        <p:spPr>
          <a:xfrm>
            <a:off x="16942481" y="40431709"/>
            <a:ext cx="14641749" cy="2677656"/>
          </a:xfrm>
          <a:prstGeom prst="rect">
            <a:avLst/>
          </a:prstGeom>
          <a:noFill/>
        </p:spPr>
        <p:txBody>
          <a:bodyPr wrap="square" rtlCol="0">
            <a:spAutoFit/>
          </a:bodyPr>
          <a:lstStyle/>
          <a:p>
            <a:pPr algn="just"/>
            <a:r>
              <a:rPr lang="en-US" sz="2800" dirty="0">
                <a:solidFill>
                  <a:srgbClr val="000000"/>
                </a:solidFill>
                <a:latin typeface="Arial"/>
                <a:cs typeface="Arial"/>
              </a:rPr>
              <a:t>[1]</a:t>
            </a:r>
            <a:r>
              <a:rPr lang="en-US" sz="2800" i="1" dirty="0">
                <a:solidFill>
                  <a:srgbClr val="000000"/>
                </a:solidFill>
                <a:latin typeface="Arial"/>
                <a:cs typeface="Arial"/>
              </a:rPr>
              <a:t> Hernandez IV, M. </a:t>
            </a:r>
            <a:r>
              <a:rPr lang="en-US" sz="2800" dirty="0">
                <a:solidFill>
                  <a:srgbClr val="000000"/>
                </a:solidFill>
                <a:latin typeface="Arial"/>
                <a:cs typeface="Arial"/>
              </a:rPr>
              <a:t>, “Reduced-Order Modeling Using Wavelet Transformation”. PhD Dissertation, 2013 (supervised by M. </a:t>
            </a:r>
            <a:r>
              <a:rPr lang="en-US" sz="2800" dirty="0" err="1">
                <a:solidFill>
                  <a:srgbClr val="000000"/>
                </a:solidFill>
                <a:latin typeface="Arial"/>
                <a:cs typeface="Arial"/>
              </a:rPr>
              <a:t>Argaez</a:t>
            </a:r>
            <a:r>
              <a:rPr lang="en-US" sz="2800" dirty="0">
                <a:solidFill>
                  <a:srgbClr val="000000"/>
                </a:solidFill>
                <a:latin typeface="Arial"/>
                <a:cs typeface="Arial"/>
              </a:rPr>
              <a:t>) </a:t>
            </a:r>
          </a:p>
          <a:p>
            <a:pPr algn="just"/>
            <a:r>
              <a:rPr lang="en-US" sz="2800" dirty="0">
                <a:solidFill>
                  <a:srgbClr val="000000"/>
                </a:solidFill>
                <a:latin typeface="Arial"/>
                <a:cs typeface="Arial"/>
              </a:rPr>
              <a:t>[2] </a:t>
            </a:r>
            <a:r>
              <a:rPr lang="en-US" sz="2800" i="1" dirty="0" err="1">
                <a:solidFill>
                  <a:srgbClr val="000000"/>
                </a:solidFill>
                <a:latin typeface="Arial"/>
                <a:cs typeface="Arial"/>
              </a:rPr>
              <a:t>Argaez</a:t>
            </a:r>
            <a:r>
              <a:rPr lang="en-US" sz="2800" i="1" dirty="0">
                <a:solidFill>
                  <a:srgbClr val="000000"/>
                </a:solidFill>
                <a:latin typeface="Arial"/>
                <a:cs typeface="Arial"/>
              </a:rPr>
              <a:t> M., Sanchez R., Ramirez C</a:t>
            </a:r>
            <a:r>
              <a:rPr lang="en-US" sz="2800" dirty="0">
                <a:solidFill>
                  <a:srgbClr val="000000"/>
                </a:solidFill>
                <a:latin typeface="Arial"/>
                <a:cs typeface="Arial"/>
              </a:rPr>
              <a:t>., “Face Recognition from Incomplete Measurements via l</a:t>
            </a:r>
            <a:r>
              <a:rPr lang="en-US" sz="2800" baseline="-25000" dirty="0">
                <a:solidFill>
                  <a:srgbClr val="000000"/>
                </a:solidFill>
                <a:latin typeface="Arial"/>
                <a:cs typeface="Arial"/>
              </a:rPr>
              <a:t>1</a:t>
            </a:r>
            <a:r>
              <a:rPr lang="en-US" sz="2800" dirty="0">
                <a:solidFill>
                  <a:srgbClr val="000000"/>
                </a:solidFill>
                <a:latin typeface="Arial"/>
                <a:cs typeface="Arial"/>
              </a:rPr>
              <a:t> minimization", American Journal of Computational Mathematics AJCM, vol. 2, no. 4, </a:t>
            </a:r>
            <a:r>
              <a:rPr lang="en-US" sz="2800" dirty="0" err="1">
                <a:solidFill>
                  <a:srgbClr val="000000"/>
                </a:solidFill>
                <a:latin typeface="Arial"/>
                <a:cs typeface="Arial"/>
              </a:rPr>
              <a:t>pp</a:t>
            </a:r>
            <a:r>
              <a:rPr lang="en-US" sz="2800" dirty="0">
                <a:solidFill>
                  <a:srgbClr val="000000"/>
                </a:solidFill>
                <a:latin typeface="Arial"/>
                <a:cs typeface="Arial"/>
              </a:rPr>
              <a:t> 287- 294. 2012.	</a:t>
            </a:r>
          </a:p>
          <a:p>
            <a:pPr algn="just"/>
            <a:r>
              <a:rPr lang="en-US" sz="2800" dirty="0">
                <a:solidFill>
                  <a:srgbClr val="000000"/>
                </a:solidFill>
                <a:latin typeface="Arial"/>
                <a:cs typeface="Arial"/>
              </a:rPr>
              <a:t>[3]</a:t>
            </a:r>
            <a:r>
              <a:rPr lang="en-US" sz="2800" i="1" dirty="0">
                <a:solidFill>
                  <a:srgbClr val="000000"/>
                </a:solidFill>
                <a:latin typeface="Arial"/>
                <a:cs typeface="Arial"/>
              </a:rPr>
              <a:t> Zahr M.</a:t>
            </a:r>
            <a:r>
              <a:rPr lang="en-US" sz="2800" dirty="0">
                <a:solidFill>
                  <a:srgbClr val="000000"/>
                </a:solidFill>
                <a:latin typeface="Arial"/>
                <a:cs typeface="Arial"/>
              </a:rPr>
              <a:t>, “</a:t>
            </a:r>
            <a:r>
              <a:rPr lang="en-US" sz="2800" dirty="0" err="1">
                <a:solidFill>
                  <a:srgbClr val="000000"/>
                </a:solidFill>
                <a:latin typeface="Arial"/>
                <a:cs typeface="Arial"/>
              </a:rPr>
              <a:t>MORTestbed</a:t>
            </a:r>
            <a:r>
              <a:rPr lang="en-US" sz="2800" dirty="0">
                <a:solidFill>
                  <a:srgbClr val="000000"/>
                </a:solidFill>
                <a:latin typeface="Arial"/>
                <a:cs typeface="Arial"/>
              </a:rPr>
              <a:t> User Guide”, Model Order Reduction </a:t>
            </a:r>
            <a:r>
              <a:rPr lang="en-US" sz="2800" dirty="0" err="1">
                <a:solidFill>
                  <a:srgbClr val="000000"/>
                </a:solidFill>
                <a:latin typeface="Arial"/>
                <a:cs typeface="Arial"/>
              </a:rPr>
              <a:t>Testbed</a:t>
            </a:r>
            <a:r>
              <a:rPr lang="en-US" sz="2800" dirty="0">
                <a:solidFill>
                  <a:srgbClr val="000000"/>
                </a:solidFill>
                <a:latin typeface="Arial"/>
                <a:cs typeface="Arial"/>
              </a:rPr>
              <a:t>. Stanford. 2013.</a:t>
            </a:r>
          </a:p>
        </p:txBody>
      </p:sp>
      <p:sp>
        <p:nvSpPr>
          <p:cNvPr id="93" name="Rectangle 92"/>
          <p:cNvSpPr/>
          <p:nvPr/>
        </p:nvSpPr>
        <p:spPr bwMode="auto">
          <a:xfrm>
            <a:off x="16669554" y="39525870"/>
            <a:ext cx="15361920" cy="849796"/>
          </a:xfrm>
          <a:prstGeom prst="rect">
            <a:avLst/>
          </a:prstGeom>
          <a:solidFill>
            <a:srgbClr val="0000FF"/>
          </a:solidFill>
          <a:ln w="76200" cap="flat" cmpd="sng" algn="ctr">
            <a:solidFill>
              <a:schemeClr val="accent6">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4400" b="1" dirty="0">
                <a:effectLst>
                  <a:outerShdw blurRad="38100" dist="38100" dir="2700000" algn="tl">
                    <a:srgbClr val="000000"/>
                  </a:outerShdw>
                </a:effectLst>
                <a:latin typeface="Arial"/>
                <a:cs typeface="Arial"/>
              </a:rPr>
              <a:t>References</a:t>
            </a:r>
          </a:p>
        </p:txBody>
      </p:sp>
      <p:sp>
        <p:nvSpPr>
          <p:cNvPr id="94" name="Rounded Rectangle 2"/>
          <p:cNvSpPr>
            <a:spLocks noChangeArrowheads="1"/>
          </p:cNvSpPr>
          <p:nvPr/>
        </p:nvSpPr>
        <p:spPr bwMode="auto">
          <a:xfrm>
            <a:off x="20508051" y="6253847"/>
            <a:ext cx="8433237" cy="1097280"/>
          </a:xfrm>
          <a:prstGeom prst="roundRect">
            <a:avLst>
              <a:gd name="adj" fmla="val 16667"/>
            </a:avLst>
          </a:prstGeom>
          <a:solidFill>
            <a:srgbClr val="CCFFCC"/>
          </a:solidFill>
          <a:ln w="9525">
            <a:solidFill>
              <a:schemeClr val="tx1"/>
            </a:solidFill>
            <a:round/>
            <a:headEnd/>
            <a:tailEnd/>
          </a:ln>
        </p:spPr>
        <p:txBody>
          <a:bodyPr wrap="square">
            <a:spAutoFit/>
          </a:bodyPr>
          <a:lstStyle/>
          <a:p>
            <a:pPr algn="ctr" eaLnBrk="0" hangingPunct="0"/>
            <a:endParaRPr lang="en-US"/>
          </a:p>
        </p:txBody>
      </p:sp>
      <p:sp>
        <p:nvSpPr>
          <p:cNvPr id="109" name="TextBox 3"/>
          <p:cNvSpPr txBox="1">
            <a:spLocks noChangeAspect="1" noChangeArrowheads="1"/>
          </p:cNvSpPr>
          <p:nvPr/>
        </p:nvSpPr>
        <p:spPr bwMode="auto">
          <a:xfrm>
            <a:off x="20736652" y="6337984"/>
            <a:ext cx="8045178" cy="8925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affy" charset="0"/>
                <a:ea typeface="MS PGothic" charset="0"/>
                <a:cs typeface="MS PGothic" charset="0"/>
              </a:defRPr>
            </a:lvl1pPr>
            <a:lvl2pPr marL="742950" indent="-285750" eaLnBrk="0" hangingPunct="0">
              <a:defRPr sz="2400">
                <a:solidFill>
                  <a:schemeClr val="tx1"/>
                </a:solidFill>
                <a:latin typeface="Taffy" charset="0"/>
                <a:ea typeface="MS PGothic" charset="0"/>
                <a:cs typeface="MS PGothic" charset="0"/>
              </a:defRPr>
            </a:lvl2pPr>
            <a:lvl3pPr marL="1143000" indent="-228600" eaLnBrk="0" hangingPunct="0">
              <a:defRPr sz="2400">
                <a:solidFill>
                  <a:schemeClr val="tx1"/>
                </a:solidFill>
                <a:latin typeface="Taffy" charset="0"/>
                <a:ea typeface="MS PGothic" charset="0"/>
                <a:cs typeface="MS PGothic" charset="0"/>
              </a:defRPr>
            </a:lvl3pPr>
            <a:lvl4pPr marL="1600200" indent="-228600" eaLnBrk="0" hangingPunct="0">
              <a:defRPr sz="2400">
                <a:solidFill>
                  <a:schemeClr val="tx1"/>
                </a:solidFill>
                <a:latin typeface="Taffy" charset="0"/>
                <a:ea typeface="MS PGothic" charset="0"/>
                <a:cs typeface="MS PGothic" charset="0"/>
              </a:defRPr>
            </a:lvl4pPr>
            <a:lvl5pPr marL="2057400" indent="-228600" eaLnBrk="0" hangingPunct="0">
              <a:defRPr sz="2400">
                <a:solidFill>
                  <a:schemeClr val="tx1"/>
                </a:solidFill>
                <a:latin typeface="Taffy"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affy"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affy"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affy"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affy" charset="0"/>
                <a:ea typeface="MS PGothic" charset="0"/>
                <a:cs typeface="MS PGothic" charset="0"/>
              </a:defRPr>
            </a:lvl9pPr>
          </a:lstStyle>
          <a:p>
            <a:pPr algn="ctr" eaLnBrk="1" hangingPunct="1">
              <a:defRPr/>
            </a:pPr>
            <a:r>
              <a:rPr lang="en-US" sz="2600" dirty="0">
                <a:solidFill>
                  <a:srgbClr val="000000"/>
                </a:solidFill>
                <a:latin typeface="Arial"/>
                <a:cs typeface="Arial"/>
              </a:rPr>
              <a:t>High Fidelity Model (HFM) of a nonlinear dynamical system: </a:t>
            </a:r>
            <a:r>
              <a:rPr lang="en-US" sz="2600" i="1" strike="sngStrike" dirty="0">
                <a:solidFill>
                  <a:srgbClr val="000000"/>
                </a:solidFill>
                <a:latin typeface="Arial"/>
                <a:cs typeface="Arial"/>
              </a:rPr>
              <a:t>offline</a:t>
            </a:r>
            <a:r>
              <a:rPr lang="en-US" sz="2600" strike="sngStrike" dirty="0">
                <a:solidFill>
                  <a:srgbClr val="000000"/>
                </a:solidFill>
                <a:latin typeface="Arial"/>
                <a:cs typeface="Arial"/>
              </a:rPr>
              <a:t> computations, intensive simulations </a:t>
            </a:r>
            <a:r>
              <a:rPr lang="en-US" sz="2600" strike="sngStrike" dirty="0">
                <a:solidFill>
                  <a:srgbClr val="000000"/>
                </a:solidFill>
                <a:latin typeface="Arial"/>
                <a:ea typeface="Zapf Dingbats"/>
                <a:cs typeface="Arial"/>
                <a:sym typeface="Zapf Dingbats"/>
              </a:rPr>
              <a:t>✗</a:t>
            </a:r>
            <a:r>
              <a:rPr lang="en-US" sz="2600" strike="sngStrike" dirty="0">
                <a:solidFill>
                  <a:srgbClr val="000000"/>
                </a:solidFill>
                <a:latin typeface="Arial"/>
                <a:cs typeface="Arial"/>
              </a:rPr>
              <a:t> </a:t>
            </a:r>
          </a:p>
        </p:txBody>
      </p:sp>
      <p:sp>
        <p:nvSpPr>
          <p:cNvPr id="110" name="Rounded Rectangle 9"/>
          <p:cNvSpPr>
            <a:spLocks noChangeArrowheads="1"/>
          </p:cNvSpPr>
          <p:nvPr/>
        </p:nvSpPr>
        <p:spPr bwMode="auto">
          <a:xfrm>
            <a:off x="20508050" y="8495964"/>
            <a:ext cx="8433237" cy="1097280"/>
          </a:xfrm>
          <a:prstGeom prst="roundRect">
            <a:avLst>
              <a:gd name="adj" fmla="val 16667"/>
            </a:avLst>
          </a:prstGeom>
          <a:solidFill>
            <a:srgbClr val="CCFFCC"/>
          </a:solidFill>
          <a:ln w="9525">
            <a:solidFill>
              <a:schemeClr val="tx1"/>
            </a:solidFill>
            <a:round/>
            <a:headEnd/>
            <a:tailEnd/>
          </a:ln>
        </p:spPr>
        <p:txBody>
          <a:bodyPr wrap="square">
            <a:spAutoFit/>
          </a:bodyPr>
          <a:lstStyle/>
          <a:p>
            <a:pPr algn="ctr" eaLnBrk="0" hangingPunct="0"/>
            <a:endParaRPr lang="en-US"/>
          </a:p>
        </p:txBody>
      </p:sp>
      <p:sp>
        <p:nvSpPr>
          <p:cNvPr id="117" name="TextBox 10"/>
          <p:cNvSpPr txBox="1">
            <a:spLocks noChangeAspect="1" noChangeArrowheads="1"/>
          </p:cNvSpPr>
          <p:nvPr/>
        </p:nvSpPr>
        <p:spPr bwMode="auto">
          <a:xfrm>
            <a:off x="20736651" y="8634889"/>
            <a:ext cx="7723375"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affy" charset="0"/>
                <a:ea typeface="MS PGothic" charset="0"/>
                <a:cs typeface="MS PGothic" charset="0"/>
              </a:defRPr>
            </a:lvl1pPr>
            <a:lvl2pPr marL="742950" indent="-285750" eaLnBrk="0" hangingPunct="0">
              <a:defRPr sz="2400">
                <a:solidFill>
                  <a:schemeClr val="tx1"/>
                </a:solidFill>
                <a:latin typeface="Taffy" charset="0"/>
                <a:ea typeface="MS PGothic" charset="0"/>
                <a:cs typeface="MS PGothic" charset="0"/>
              </a:defRPr>
            </a:lvl2pPr>
            <a:lvl3pPr marL="1143000" indent="-228600" eaLnBrk="0" hangingPunct="0">
              <a:defRPr sz="2400">
                <a:solidFill>
                  <a:schemeClr val="tx1"/>
                </a:solidFill>
                <a:latin typeface="Taffy" charset="0"/>
                <a:ea typeface="MS PGothic" charset="0"/>
                <a:cs typeface="MS PGothic" charset="0"/>
              </a:defRPr>
            </a:lvl3pPr>
            <a:lvl4pPr marL="1600200" indent="-228600" eaLnBrk="0" hangingPunct="0">
              <a:defRPr sz="2400">
                <a:solidFill>
                  <a:schemeClr val="tx1"/>
                </a:solidFill>
                <a:latin typeface="Taffy" charset="0"/>
                <a:ea typeface="MS PGothic" charset="0"/>
                <a:cs typeface="MS PGothic" charset="0"/>
              </a:defRPr>
            </a:lvl4pPr>
            <a:lvl5pPr marL="2057400" indent="-228600" eaLnBrk="0" hangingPunct="0">
              <a:defRPr sz="2400">
                <a:solidFill>
                  <a:schemeClr val="tx1"/>
                </a:solidFill>
                <a:latin typeface="Taffy"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affy"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affy"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affy"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affy" charset="0"/>
                <a:ea typeface="MS PGothic" charset="0"/>
                <a:cs typeface="MS PGothic" charset="0"/>
              </a:defRPr>
            </a:lvl9pPr>
          </a:lstStyle>
          <a:p>
            <a:pPr algn="ctr" eaLnBrk="1" hangingPunct="1"/>
            <a:r>
              <a:rPr lang="en-US" sz="2600" dirty="0">
                <a:solidFill>
                  <a:srgbClr val="000000"/>
                </a:solidFill>
                <a:latin typeface="Arial"/>
                <a:cs typeface="Arial"/>
              </a:rPr>
              <a:t>Wavelet family and low-pass filter</a:t>
            </a:r>
            <a:r>
              <a:rPr lang="en-US" sz="2600" b="1" dirty="0">
                <a:solidFill>
                  <a:srgbClr val="000000"/>
                </a:solidFill>
                <a:latin typeface="Arial"/>
                <a:cs typeface="Arial"/>
              </a:rPr>
              <a:t>: reduced-order wavelet basis</a:t>
            </a:r>
            <a:r>
              <a:rPr lang="en-US" sz="2600" dirty="0">
                <a:solidFill>
                  <a:srgbClr val="000000"/>
                </a:solidFill>
                <a:latin typeface="Arial"/>
                <a:cs typeface="Arial"/>
              </a:rPr>
              <a:t> </a:t>
            </a:r>
            <a:r>
              <a:rPr lang="el-GR" sz="2800" i="1" dirty="0">
                <a:solidFill>
                  <a:srgbClr val="000000"/>
                </a:solidFill>
                <a:latin typeface="Times New Roman"/>
                <a:cs typeface="Times New Roman"/>
              </a:rPr>
              <a:t>L</a:t>
            </a:r>
            <a:r>
              <a:rPr lang="el-GR" sz="2800" baseline="-25000" dirty="0">
                <a:solidFill>
                  <a:srgbClr val="000000"/>
                </a:solidFill>
                <a:latin typeface="Times New Roman"/>
                <a:cs typeface="Times New Roman"/>
              </a:rPr>
              <a:t>k</a:t>
            </a:r>
            <a:r>
              <a:rPr lang="el-GR" sz="2800" baseline="30000" dirty="0">
                <a:solidFill>
                  <a:srgbClr val="000000"/>
                </a:solidFill>
                <a:latin typeface="Times New Roman"/>
                <a:cs typeface="Times New Roman"/>
              </a:rPr>
              <a:t> </a:t>
            </a:r>
            <a:r>
              <a:rPr lang="en-US" sz="2600" dirty="0">
                <a:solidFill>
                  <a:srgbClr val="000000"/>
                </a:solidFill>
                <a:latin typeface="Arial"/>
                <a:cs typeface="Arial"/>
              </a:rPr>
              <a:t>with k &lt;&lt; N</a:t>
            </a:r>
            <a:endParaRPr lang="en-US" sz="2600" baseline="-25000" dirty="0">
              <a:solidFill>
                <a:srgbClr val="000000"/>
              </a:solidFill>
              <a:latin typeface="Arial"/>
              <a:cs typeface="Arial"/>
            </a:endParaRPr>
          </a:p>
        </p:txBody>
      </p:sp>
      <p:sp>
        <p:nvSpPr>
          <p:cNvPr id="118" name="Rounded Rectangle 11"/>
          <p:cNvSpPr>
            <a:spLocks noChangeArrowheads="1"/>
          </p:cNvSpPr>
          <p:nvPr/>
        </p:nvSpPr>
        <p:spPr bwMode="auto">
          <a:xfrm>
            <a:off x="20508049" y="10592345"/>
            <a:ext cx="8433237" cy="1463040"/>
          </a:xfrm>
          <a:prstGeom prst="roundRect">
            <a:avLst>
              <a:gd name="adj" fmla="val 16667"/>
            </a:avLst>
          </a:prstGeom>
          <a:solidFill>
            <a:srgbClr val="CCFFCC"/>
          </a:solidFill>
          <a:ln w="9525">
            <a:solidFill>
              <a:schemeClr val="tx1"/>
            </a:solidFill>
            <a:round/>
            <a:headEnd/>
            <a:tailEnd/>
          </a:ln>
        </p:spPr>
        <p:txBody>
          <a:bodyPr wrap="square">
            <a:spAutoFit/>
          </a:bodyPr>
          <a:lstStyle/>
          <a:p>
            <a:pPr algn="ctr" eaLnBrk="0" hangingPunct="0"/>
            <a:endParaRPr lang="en-US"/>
          </a:p>
        </p:txBody>
      </p:sp>
      <p:sp>
        <p:nvSpPr>
          <p:cNvPr id="119" name="TextBox 12"/>
          <p:cNvSpPr txBox="1">
            <a:spLocks noChangeAspect="1" noChangeArrowheads="1"/>
          </p:cNvSpPr>
          <p:nvPr/>
        </p:nvSpPr>
        <p:spPr bwMode="auto">
          <a:xfrm>
            <a:off x="20736651" y="10720582"/>
            <a:ext cx="7723371" cy="13234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affy" charset="0"/>
                <a:ea typeface="MS PGothic" charset="0"/>
                <a:cs typeface="MS PGothic" charset="0"/>
              </a:defRPr>
            </a:lvl1pPr>
            <a:lvl2pPr marL="742950" indent="-285750" eaLnBrk="0" hangingPunct="0">
              <a:defRPr sz="2400">
                <a:solidFill>
                  <a:schemeClr val="tx1"/>
                </a:solidFill>
                <a:latin typeface="Taffy" charset="0"/>
                <a:ea typeface="MS PGothic" charset="0"/>
                <a:cs typeface="MS PGothic" charset="0"/>
              </a:defRPr>
            </a:lvl2pPr>
            <a:lvl3pPr marL="1143000" indent="-228600" eaLnBrk="0" hangingPunct="0">
              <a:defRPr sz="2400">
                <a:solidFill>
                  <a:schemeClr val="tx1"/>
                </a:solidFill>
                <a:latin typeface="Taffy" charset="0"/>
                <a:ea typeface="MS PGothic" charset="0"/>
                <a:cs typeface="MS PGothic" charset="0"/>
              </a:defRPr>
            </a:lvl3pPr>
            <a:lvl4pPr marL="1600200" indent="-228600" eaLnBrk="0" hangingPunct="0">
              <a:defRPr sz="2400">
                <a:solidFill>
                  <a:schemeClr val="tx1"/>
                </a:solidFill>
                <a:latin typeface="Taffy" charset="0"/>
                <a:ea typeface="MS PGothic" charset="0"/>
                <a:cs typeface="MS PGothic" charset="0"/>
              </a:defRPr>
            </a:lvl4pPr>
            <a:lvl5pPr marL="2057400" indent="-228600" eaLnBrk="0" hangingPunct="0">
              <a:defRPr sz="2400">
                <a:solidFill>
                  <a:schemeClr val="tx1"/>
                </a:solidFill>
                <a:latin typeface="Taffy"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affy"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affy"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affy"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affy" charset="0"/>
                <a:ea typeface="MS PGothic" charset="0"/>
                <a:cs typeface="MS PGothic" charset="0"/>
              </a:defRPr>
            </a:lvl9pPr>
          </a:lstStyle>
          <a:p>
            <a:pPr algn="ctr" eaLnBrk="1" hangingPunct="1"/>
            <a:r>
              <a:rPr lang="en-US" sz="2600" dirty="0">
                <a:solidFill>
                  <a:srgbClr val="000000"/>
                </a:solidFill>
                <a:latin typeface="Arial"/>
                <a:cs typeface="Arial"/>
              </a:rPr>
              <a:t>Reduced-order model: </a:t>
            </a:r>
            <a:r>
              <a:rPr lang="en-US" sz="2600" dirty="0" err="1">
                <a:solidFill>
                  <a:srgbClr val="000000"/>
                </a:solidFill>
                <a:latin typeface="Arial"/>
                <a:cs typeface="Arial"/>
              </a:rPr>
              <a:t>Petrov-Galerkin</a:t>
            </a:r>
            <a:r>
              <a:rPr lang="en-US" sz="2600" dirty="0">
                <a:solidFill>
                  <a:srgbClr val="000000"/>
                </a:solidFill>
                <a:latin typeface="Arial"/>
                <a:cs typeface="Arial"/>
              </a:rPr>
              <a:t> projection in </a:t>
            </a:r>
            <a:r>
              <a:rPr lang="el-GR" sz="2800" i="1" dirty="0">
                <a:solidFill>
                  <a:srgbClr val="000000"/>
                </a:solidFill>
                <a:latin typeface="Times New Roman"/>
                <a:cs typeface="Times New Roman"/>
              </a:rPr>
              <a:t>L</a:t>
            </a:r>
            <a:r>
              <a:rPr lang="el-GR" sz="2800" baseline="-25000" dirty="0">
                <a:solidFill>
                  <a:srgbClr val="000000"/>
                </a:solidFill>
                <a:latin typeface="Times New Roman"/>
                <a:cs typeface="Times New Roman"/>
              </a:rPr>
              <a:t>k</a:t>
            </a:r>
            <a:r>
              <a:rPr lang="el-GR" sz="2800" baseline="30000" dirty="0">
                <a:solidFill>
                  <a:srgbClr val="000000"/>
                </a:solidFill>
                <a:latin typeface="Times New Roman"/>
                <a:cs typeface="Times New Roman"/>
              </a:rPr>
              <a:t>T</a:t>
            </a:r>
            <a:r>
              <a:rPr lang="en-US" sz="2600" dirty="0">
                <a:solidFill>
                  <a:srgbClr val="000000"/>
                </a:solidFill>
                <a:latin typeface="Arial"/>
                <a:cs typeface="Arial"/>
              </a:rPr>
              <a:t> wavelet subspace, residual minimization</a:t>
            </a:r>
          </a:p>
          <a:p>
            <a:pPr algn="ctr" eaLnBrk="1" hangingPunct="1"/>
            <a:r>
              <a:rPr lang="en-US" sz="2600" i="1" dirty="0">
                <a:solidFill>
                  <a:srgbClr val="000000"/>
                </a:solidFill>
                <a:latin typeface="Arial"/>
                <a:cs typeface="Arial"/>
              </a:rPr>
              <a:t>online</a:t>
            </a:r>
            <a:r>
              <a:rPr lang="en-US" sz="2600" dirty="0">
                <a:solidFill>
                  <a:srgbClr val="000000"/>
                </a:solidFill>
                <a:latin typeface="Arial"/>
                <a:cs typeface="Arial"/>
              </a:rPr>
              <a:t> computations, many simulations </a:t>
            </a:r>
            <a:r>
              <a:rPr lang="en-US" sz="2600" dirty="0">
                <a:solidFill>
                  <a:srgbClr val="000000"/>
                </a:solidFill>
                <a:latin typeface="Arial"/>
                <a:cs typeface="Arial"/>
                <a:sym typeface="Zapf Dingbats" charset="0"/>
              </a:rPr>
              <a:t>✓</a:t>
            </a:r>
            <a:endParaRPr lang="en-US" sz="2600" baseline="-25000" dirty="0">
              <a:solidFill>
                <a:srgbClr val="000000"/>
              </a:solidFill>
              <a:latin typeface="Arial"/>
              <a:cs typeface="Arial"/>
            </a:endParaRPr>
          </a:p>
        </p:txBody>
      </p:sp>
      <p:sp>
        <p:nvSpPr>
          <p:cNvPr id="120" name="Down Arrow 119"/>
          <p:cNvSpPr>
            <a:spLocks noChangeAspect="1" noChangeArrowheads="1"/>
          </p:cNvSpPr>
          <p:nvPr/>
        </p:nvSpPr>
        <p:spPr bwMode="auto">
          <a:xfrm>
            <a:off x="24253065" y="7378435"/>
            <a:ext cx="609601" cy="1066801"/>
          </a:xfrm>
          <a:prstGeom prst="downArrow">
            <a:avLst>
              <a:gd name="adj1" fmla="val 50000"/>
              <a:gd name="adj2" fmla="val 49997"/>
            </a:avLst>
          </a:prstGeom>
          <a:solidFill>
            <a:srgbClr val="FF0000"/>
          </a:solidFill>
          <a:ln w="9525">
            <a:solidFill>
              <a:schemeClr val="tx1"/>
            </a:solidFill>
            <a:round/>
            <a:headEnd/>
            <a:tailEnd/>
          </a:ln>
        </p:spPr>
        <p:txBody>
          <a:bodyPr wrap="square">
            <a:spAutoFit/>
          </a:bodyPr>
          <a:lstStyle/>
          <a:p>
            <a:pPr algn="ctr" eaLnBrk="0" hangingPunct="0"/>
            <a:endParaRPr lang="en-US"/>
          </a:p>
        </p:txBody>
      </p:sp>
      <p:sp>
        <p:nvSpPr>
          <p:cNvPr id="121" name="Down Arrow 120"/>
          <p:cNvSpPr>
            <a:spLocks noChangeAspect="1" noChangeArrowheads="1"/>
          </p:cNvSpPr>
          <p:nvPr/>
        </p:nvSpPr>
        <p:spPr bwMode="auto">
          <a:xfrm>
            <a:off x="24314026" y="9604715"/>
            <a:ext cx="548640" cy="960120"/>
          </a:xfrm>
          <a:prstGeom prst="downArrow">
            <a:avLst>
              <a:gd name="adj1" fmla="val 50000"/>
              <a:gd name="adj2" fmla="val 49997"/>
            </a:avLst>
          </a:prstGeom>
          <a:solidFill>
            <a:srgbClr val="FF0000"/>
          </a:solidFill>
          <a:ln w="9525">
            <a:solidFill>
              <a:schemeClr val="tx1"/>
            </a:solidFill>
            <a:round/>
            <a:headEnd/>
            <a:tailEnd/>
          </a:ln>
        </p:spPr>
        <p:txBody>
          <a:bodyPr wrap="square">
            <a:spAutoFit/>
          </a:bodyPr>
          <a:lstStyle/>
          <a:p>
            <a:pPr algn="ctr" eaLnBrk="0" hangingPunct="0"/>
            <a:endParaRPr lang="en-US"/>
          </a:p>
        </p:txBody>
      </p:sp>
      <p:sp>
        <p:nvSpPr>
          <p:cNvPr id="122" name="TextBox 121"/>
          <p:cNvSpPr txBox="1">
            <a:spLocks noChangeAspect="1" noChangeArrowheads="1"/>
          </p:cNvSpPr>
          <p:nvPr/>
        </p:nvSpPr>
        <p:spPr bwMode="auto">
          <a:xfrm>
            <a:off x="26142677" y="7505489"/>
            <a:ext cx="5441553"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affy" charset="0"/>
                <a:ea typeface="MS PGothic" charset="0"/>
                <a:cs typeface="MS PGothic" charset="0"/>
              </a:defRPr>
            </a:lvl1pPr>
            <a:lvl2pPr marL="742950" indent="-285750" eaLnBrk="0" hangingPunct="0">
              <a:defRPr sz="2400">
                <a:solidFill>
                  <a:schemeClr val="tx1"/>
                </a:solidFill>
                <a:latin typeface="Taffy" charset="0"/>
                <a:ea typeface="MS PGothic" charset="0"/>
                <a:cs typeface="MS PGothic" charset="0"/>
              </a:defRPr>
            </a:lvl2pPr>
            <a:lvl3pPr marL="1143000" indent="-228600" eaLnBrk="0" hangingPunct="0">
              <a:defRPr sz="2400">
                <a:solidFill>
                  <a:schemeClr val="tx1"/>
                </a:solidFill>
                <a:latin typeface="Taffy" charset="0"/>
                <a:ea typeface="MS PGothic" charset="0"/>
                <a:cs typeface="MS PGothic" charset="0"/>
              </a:defRPr>
            </a:lvl3pPr>
            <a:lvl4pPr marL="1600200" indent="-228600" eaLnBrk="0" hangingPunct="0">
              <a:defRPr sz="2400">
                <a:solidFill>
                  <a:schemeClr val="tx1"/>
                </a:solidFill>
                <a:latin typeface="Taffy" charset="0"/>
                <a:ea typeface="MS PGothic" charset="0"/>
                <a:cs typeface="MS PGothic" charset="0"/>
              </a:defRPr>
            </a:lvl4pPr>
            <a:lvl5pPr marL="2057400" indent="-228600" eaLnBrk="0" hangingPunct="0">
              <a:defRPr sz="2400">
                <a:solidFill>
                  <a:schemeClr val="tx1"/>
                </a:solidFill>
                <a:latin typeface="Taffy"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affy"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affy"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affy"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affy" charset="0"/>
                <a:ea typeface="MS PGothic" charset="0"/>
                <a:cs typeface="MS PGothic" charset="0"/>
              </a:defRPr>
            </a:lvl9pPr>
          </a:lstStyle>
          <a:p>
            <a:pPr eaLnBrk="1" hangingPunct="1"/>
            <a:r>
              <a:rPr lang="en-US" dirty="0">
                <a:solidFill>
                  <a:srgbClr val="000000"/>
                </a:solidFill>
                <a:latin typeface="Arial"/>
                <a:cs typeface="Arial"/>
              </a:rPr>
              <a:t>No intensive simulations. HFM used to analyze behavior of solution.</a:t>
            </a:r>
            <a:endParaRPr lang="en-US" i="1" dirty="0">
              <a:solidFill>
                <a:srgbClr val="000000"/>
              </a:solidFill>
              <a:latin typeface="Arial"/>
              <a:cs typeface="Arial"/>
            </a:endParaRPr>
          </a:p>
        </p:txBody>
      </p:sp>
      <p:sp>
        <p:nvSpPr>
          <p:cNvPr id="128" name="TextBox 127"/>
          <p:cNvSpPr txBox="1">
            <a:spLocks noChangeAspect="1" noChangeArrowheads="1"/>
          </p:cNvSpPr>
          <p:nvPr/>
        </p:nvSpPr>
        <p:spPr bwMode="auto">
          <a:xfrm>
            <a:off x="17088535" y="8113809"/>
            <a:ext cx="3345971" cy="15696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affy" charset="0"/>
                <a:ea typeface="MS PGothic" charset="0"/>
                <a:cs typeface="MS PGothic" charset="0"/>
              </a:defRPr>
            </a:lvl1pPr>
            <a:lvl2pPr marL="742950" indent="-285750" eaLnBrk="0" hangingPunct="0">
              <a:defRPr sz="2400">
                <a:solidFill>
                  <a:schemeClr val="tx1"/>
                </a:solidFill>
                <a:latin typeface="Taffy" charset="0"/>
                <a:ea typeface="MS PGothic" charset="0"/>
                <a:cs typeface="MS PGothic" charset="0"/>
              </a:defRPr>
            </a:lvl2pPr>
            <a:lvl3pPr marL="1143000" indent="-228600" eaLnBrk="0" hangingPunct="0">
              <a:defRPr sz="2400">
                <a:solidFill>
                  <a:schemeClr val="tx1"/>
                </a:solidFill>
                <a:latin typeface="Taffy" charset="0"/>
                <a:ea typeface="MS PGothic" charset="0"/>
                <a:cs typeface="MS PGothic" charset="0"/>
              </a:defRPr>
            </a:lvl3pPr>
            <a:lvl4pPr marL="1600200" indent="-228600" eaLnBrk="0" hangingPunct="0">
              <a:defRPr sz="2400">
                <a:solidFill>
                  <a:schemeClr val="tx1"/>
                </a:solidFill>
                <a:latin typeface="Taffy" charset="0"/>
                <a:ea typeface="MS PGothic" charset="0"/>
                <a:cs typeface="MS PGothic" charset="0"/>
              </a:defRPr>
            </a:lvl4pPr>
            <a:lvl5pPr marL="2057400" indent="-228600" eaLnBrk="0" hangingPunct="0">
              <a:defRPr sz="2400">
                <a:solidFill>
                  <a:schemeClr val="tx1"/>
                </a:solidFill>
                <a:latin typeface="Taffy"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affy"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affy"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affy"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affy" charset="0"/>
                <a:ea typeface="MS PGothic" charset="0"/>
                <a:cs typeface="MS PGothic" charset="0"/>
              </a:defRPr>
            </a:lvl9pPr>
          </a:lstStyle>
          <a:p>
            <a:pPr eaLnBrk="1" hangingPunct="1"/>
            <a:r>
              <a:rPr lang="en-US" dirty="0">
                <a:solidFill>
                  <a:srgbClr val="000000"/>
                </a:solidFill>
                <a:latin typeface="Arial"/>
                <a:cs typeface="Arial"/>
              </a:rPr>
              <a:t>Wavelet, level of decomposition, and dimension defined by user.</a:t>
            </a:r>
            <a:endParaRPr lang="en-US" i="1" dirty="0">
              <a:solidFill>
                <a:srgbClr val="000000"/>
              </a:solidFill>
              <a:latin typeface="Arial"/>
              <a:cs typeface="Arial"/>
            </a:endParaRPr>
          </a:p>
        </p:txBody>
      </p:sp>
      <p:sp>
        <p:nvSpPr>
          <p:cNvPr id="129" name="TextBox 128"/>
          <p:cNvSpPr txBox="1">
            <a:spLocks noChangeAspect="1" noChangeArrowheads="1"/>
          </p:cNvSpPr>
          <p:nvPr/>
        </p:nvSpPr>
        <p:spPr bwMode="auto">
          <a:xfrm>
            <a:off x="26142677" y="9687391"/>
            <a:ext cx="5211732"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affy" charset="0"/>
                <a:ea typeface="MS PGothic" charset="0"/>
                <a:cs typeface="MS PGothic" charset="0"/>
              </a:defRPr>
            </a:lvl1pPr>
            <a:lvl2pPr marL="742950" indent="-285750" eaLnBrk="0" hangingPunct="0">
              <a:defRPr sz="2400">
                <a:solidFill>
                  <a:schemeClr val="tx1"/>
                </a:solidFill>
                <a:latin typeface="Taffy" charset="0"/>
                <a:ea typeface="MS PGothic" charset="0"/>
                <a:cs typeface="MS PGothic" charset="0"/>
              </a:defRPr>
            </a:lvl2pPr>
            <a:lvl3pPr marL="1143000" indent="-228600" eaLnBrk="0" hangingPunct="0">
              <a:defRPr sz="2400">
                <a:solidFill>
                  <a:schemeClr val="tx1"/>
                </a:solidFill>
                <a:latin typeface="Taffy" charset="0"/>
                <a:ea typeface="MS PGothic" charset="0"/>
                <a:cs typeface="MS PGothic" charset="0"/>
              </a:defRPr>
            </a:lvl3pPr>
            <a:lvl4pPr marL="1600200" indent="-228600" eaLnBrk="0" hangingPunct="0">
              <a:defRPr sz="2400">
                <a:solidFill>
                  <a:schemeClr val="tx1"/>
                </a:solidFill>
                <a:latin typeface="Taffy" charset="0"/>
                <a:ea typeface="MS PGothic" charset="0"/>
                <a:cs typeface="MS PGothic" charset="0"/>
              </a:defRPr>
            </a:lvl4pPr>
            <a:lvl5pPr marL="2057400" indent="-228600" eaLnBrk="0" hangingPunct="0">
              <a:defRPr sz="2400">
                <a:solidFill>
                  <a:schemeClr val="tx1"/>
                </a:solidFill>
                <a:latin typeface="Taffy"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affy"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affy"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affy"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affy" charset="0"/>
                <a:ea typeface="MS PGothic" charset="0"/>
                <a:cs typeface="MS PGothic" charset="0"/>
              </a:defRPr>
            </a:lvl9pPr>
          </a:lstStyle>
          <a:p>
            <a:pPr eaLnBrk="1" hangingPunct="1"/>
            <a:r>
              <a:rPr lang="en-US" dirty="0">
                <a:solidFill>
                  <a:srgbClr val="000000"/>
                </a:solidFill>
                <a:latin typeface="Arial"/>
                <a:cs typeface="Arial"/>
              </a:rPr>
              <a:t>Several transformations available. Potential to build </a:t>
            </a:r>
            <a:r>
              <a:rPr lang="en-US" i="1" dirty="0">
                <a:solidFill>
                  <a:srgbClr val="000000"/>
                </a:solidFill>
                <a:latin typeface="Arial"/>
                <a:cs typeface="Arial"/>
              </a:rPr>
              <a:t>tailored</a:t>
            </a:r>
            <a:r>
              <a:rPr lang="en-US" dirty="0">
                <a:solidFill>
                  <a:srgbClr val="000000"/>
                </a:solidFill>
                <a:latin typeface="Arial"/>
                <a:cs typeface="Arial"/>
              </a:rPr>
              <a:t> wavelet.</a:t>
            </a:r>
            <a:endParaRPr lang="en-US" i="1" dirty="0">
              <a:solidFill>
                <a:srgbClr val="000000"/>
              </a:solidFill>
              <a:latin typeface="Arial"/>
              <a:cs typeface="Arial"/>
            </a:endParaRPr>
          </a:p>
        </p:txBody>
      </p:sp>
      <p:sp>
        <p:nvSpPr>
          <p:cNvPr id="130" name="TextBox 129"/>
          <p:cNvSpPr txBox="1">
            <a:spLocks noChangeAspect="1" noChangeArrowheads="1"/>
          </p:cNvSpPr>
          <p:nvPr/>
        </p:nvSpPr>
        <p:spPr bwMode="auto">
          <a:xfrm>
            <a:off x="17067040" y="10197362"/>
            <a:ext cx="3323202"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affy" charset="0"/>
                <a:ea typeface="MS PGothic" charset="0"/>
                <a:cs typeface="MS PGothic" charset="0"/>
              </a:defRPr>
            </a:lvl1pPr>
            <a:lvl2pPr marL="742950" indent="-285750" eaLnBrk="0" hangingPunct="0">
              <a:defRPr sz="2400">
                <a:solidFill>
                  <a:schemeClr val="tx1"/>
                </a:solidFill>
                <a:latin typeface="Taffy" charset="0"/>
                <a:ea typeface="MS PGothic" charset="0"/>
                <a:cs typeface="MS PGothic" charset="0"/>
              </a:defRPr>
            </a:lvl2pPr>
            <a:lvl3pPr marL="1143000" indent="-228600" eaLnBrk="0" hangingPunct="0">
              <a:defRPr sz="2400">
                <a:solidFill>
                  <a:schemeClr val="tx1"/>
                </a:solidFill>
                <a:latin typeface="Taffy" charset="0"/>
                <a:ea typeface="MS PGothic" charset="0"/>
                <a:cs typeface="MS PGothic" charset="0"/>
              </a:defRPr>
            </a:lvl3pPr>
            <a:lvl4pPr marL="1600200" indent="-228600" eaLnBrk="0" hangingPunct="0">
              <a:defRPr sz="2400">
                <a:solidFill>
                  <a:schemeClr val="tx1"/>
                </a:solidFill>
                <a:latin typeface="Taffy" charset="0"/>
                <a:ea typeface="MS PGothic" charset="0"/>
                <a:cs typeface="MS PGothic" charset="0"/>
              </a:defRPr>
            </a:lvl4pPr>
            <a:lvl5pPr marL="2057400" indent="-228600" eaLnBrk="0" hangingPunct="0">
              <a:defRPr sz="2400">
                <a:solidFill>
                  <a:schemeClr val="tx1"/>
                </a:solidFill>
                <a:latin typeface="Taffy"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Taffy"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Taffy"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Taffy"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Taffy" charset="0"/>
                <a:ea typeface="MS PGothic" charset="0"/>
                <a:cs typeface="MS PGothic" charset="0"/>
              </a:defRPr>
            </a:lvl9pPr>
          </a:lstStyle>
          <a:p>
            <a:pPr eaLnBrk="1" hangingPunct="1"/>
            <a:r>
              <a:rPr lang="el-GR" sz="2800" i="1" dirty="0">
                <a:solidFill>
                  <a:srgbClr val="000000"/>
                </a:solidFill>
                <a:latin typeface="Times New Roman"/>
                <a:cs typeface="Times New Roman"/>
              </a:rPr>
              <a:t>L</a:t>
            </a:r>
            <a:r>
              <a:rPr lang="el-GR" sz="2800" baseline="-25000" dirty="0">
                <a:solidFill>
                  <a:srgbClr val="000000"/>
                </a:solidFill>
                <a:latin typeface="Times New Roman"/>
                <a:cs typeface="Times New Roman"/>
              </a:rPr>
              <a:t>k</a:t>
            </a:r>
            <a:r>
              <a:rPr lang="el-GR" sz="2800" baseline="30000" dirty="0">
                <a:solidFill>
                  <a:srgbClr val="000000"/>
                </a:solidFill>
                <a:latin typeface="Times New Roman"/>
                <a:cs typeface="Times New Roman"/>
              </a:rPr>
              <a:t>T</a:t>
            </a:r>
            <a:r>
              <a:rPr lang="el-GR" sz="2800" dirty="0">
                <a:solidFill>
                  <a:srgbClr val="000000"/>
                </a:solidFill>
                <a:latin typeface="Times New Roman"/>
                <a:cs typeface="Times New Roman"/>
              </a:rPr>
              <a:t> </a:t>
            </a:r>
            <a:r>
              <a:rPr lang="el-GR" sz="2800" i="1" dirty="0">
                <a:solidFill>
                  <a:srgbClr val="000000"/>
                </a:solidFill>
                <a:latin typeface="Times New Roman"/>
                <a:cs typeface="Times New Roman"/>
              </a:rPr>
              <a:t>R</a:t>
            </a:r>
            <a:r>
              <a:rPr lang="el-GR" sz="2800" dirty="0">
                <a:solidFill>
                  <a:srgbClr val="000000"/>
                </a:solidFill>
                <a:latin typeface="Times New Roman"/>
                <a:cs typeface="Times New Roman"/>
              </a:rPr>
              <a:t>(</a:t>
            </a:r>
            <a:r>
              <a:rPr lang="el-GR" sz="2800" i="1" dirty="0">
                <a:solidFill>
                  <a:srgbClr val="000000"/>
                </a:solidFill>
                <a:latin typeface="Times New Roman"/>
                <a:cs typeface="Times New Roman"/>
              </a:rPr>
              <a:t>L</a:t>
            </a:r>
            <a:r>
              <a:rPr lang="el-GR" sz="2800" baseline="-25000" dirty="0">
                <a:solidFill>
                  <a:srgbClr val="000000"/>
                </a:solidFill>
                <a:latin typeface="Times New Roman"/>
                <a:cs typeface="Times New Roman"/>
              </a:rPr>
              <a:t>k</a:t>
            </a:r>
            <a:r>
              <a:rPr lang="el-GR" sz="2800" dirty="0">
                <a:solidFill>
                  <a:srgbClr val="000000"/>
                </a:solidFill>
                <a:latin typeface="Times New Roman"/>
                <a:cs typeface="Times New Roman"/>
              </a:rPr>
              <a:t> </a:t>
            </a:r>
            <a:r>
              <a:rPr lang="el-GR" sz="2800" i="1" dirty="0">
                <a:solidFill>
                  <a:srgbClr val="000000"/>
                </a:solidFill>
                <a:latin typeface="Times New Roman"/>
                <a:cs typeface="Times New Roman"/>
              </a:rPr>
              <a:t>x</a:t>
            </a:r>
            <a:r>
              <a:rPr lang="el-GR" sz="2800" dirty="0">
                <a:solidFill>
                  <a:srgbClr val="000000"/>
                </a:solidFill>
                <a:latin typeface="Times New Roman"/>
                <a:cs typeface="Times New Roman"/>
              </a:rPr>
              <a:t>; μ ) = 0</a:t>
            </a:r>
            <a:endParaRPr lang="en-US" sz="2800" dirty="0">
              <a:solidFill>
                <a:srgbClr val="000000"/>
              </a:solidFill>
              <a:latin typeface="Times New Roman"/>
              <a:cs typeface="Times New Roman"/>
            </a:endParaRPr>
          </a:p>
        </p:txBody>
      </p:sp>
      <p:sp>
        <p:nvSpPr>
          <p:cNvPr id="131" name="TextBox 130"/>
          <p:cNvSpPr txBox="1"/>
          <p:nvPr/>
        </p:nvSpPr>
        <p:spPr>
          <a:xfrm>
            <a:off x="16942481" y="13576042"/>
            <a:ext cx="14868571" cy="14434720"/>
          </a:xfrm>
          <a:prstGeom prst="rect">
            <a:avLst/>
          </a:prstGeom>
          <a:noFill/>
        </p:spPr>
        <p:txBody>
          <a:bodyPr wrap="square" rtlCol="0">
            <a:spAutoFit/>
          </a:bodyPr>
          <a:lstStyle/>
          <a:p>
            <a:pPr algn="just"/>
            <a:r>
              <a:rPr lang="en-US" sz="2800" dirty="0">
                <a:solidFill>
                  <a:srgbClr val="000000"/>
                </a:solidFill>
                <a:latin typeface="Arial"/>
                <a:cs typeface="Arial"/>
              </a:rPr>
              <a:t>Experiments on </a:t>
            </a:r>
            <a:r>
              <a:rPr lang="en-US" sz="2800" dirty="0" err="1">
                <a:solidFill>
                  <a:srgbClr val="000000"/>
                </a:solidFill>
                <a:latin typeface="Arial"/>
                <a:cs typeface="Arial"/>
              </a:rPr>
              <a:t>MORTestbed</a:t>
            </a:r>
            <a:r>
              <a:rPr lang="en-US" sz="2800" dirty="0">
                <a:solidFill>
                  <a:srgbClr val="000000"/>
                </a:solidFill>
                <a:latin typeface="Arial"/>
                <a:cs typeface="Arial"/>
              </a:rPr>
              <a:t> [3] using an implementation of the WROM methodology</a:t>
            </a:r>
          </a:p>
          <a:p>
            <a:pPr algn="just"/>
            <a:endParaRPr lang="en-US" sz="2800" dirty="0">
              <a:solidFill>
                <a:srgbClr val="000000"/>
              </a:solidFill>
              <a:latin typeface="Arial"/>
              <a:cs typeface="Arial"/>
            </a:endParaRPr>
          </a:p>
          <a:p>
            <a:pPr algn="just"/>
            <a:r>
              <a:rPr lang="en-US" sz="2800" u="sng" dirty="0">
                <a:solidFill>
                  <a:srgbClr val="000000"/>
                </a:solidFill>
                <a:latin typeface="Arial"/>
                <a:cs typeface="Arial"/>
              </a:rPr>
              <a:t>1D Burgers’ equation</a:t>
            </a:r>
          </a:p>
          <a:p>
            <a:r>
              <a:rPr lang="en-US" sz="2800" dirty="0">
                <a:solidFill>
                  <a:srgbClr val="000000"/>
                </a:solidFill>
                <a:latin typeface="Arial"/>
                <a:cs typeface="Arial"/>
              </a:rPr>
              <a:t>												</a:t>
            </a:r>
            <a:r>
              <a:rPr lang="en-US" sz="2600" dirty="0">
                <a:solidFill>
                  <a:srgbClr val="000000"/>
                </a:solidFill>
                <a:latin typeface="Arial"/>
                <a:cs typeface="Arial"/>
              </a:rPr>
              <a:t>Av. Rel. Error </a:t>
            </a:r>
          </a:p>
          <a:p>
            <a:r>
              <a:rPr lang="en-US" sz="2600" dirty="0">
                <a:solidFill>
                  <a:srgbClr val="000000"/>
                </a:solidFill>
                <a:latin typeface="Arial"/>
                <a:cs typeface="Arial"/>
              </a:rPr>
              <a:t>												ROM    = 0.021469 %</a:t>
            </a:r>
          </a:p>
          <a:p>
            <a:r>
              <a:rPr lang="en-US" sz="2600" dirty="0">
                <a:solidFill>
                  <a:srgbClr val="000000"/>
                </a:solidFill>
                <a:latin typeface="Arial"/>
                <a:cs typeface="Arial"/>
              </a:rPr>
              <a:t>												WROM = 0.027782 %		</a:t>
            </a:r>
          </a:p>
          <a:p>
            <a:r>
              <a:rPr lang="en-US" sz="2600" dirty="0">
                <a:solidFill>
                  <a:srgbClr val="000000"/>
                </a:solidFill>
                <a:latin typeface="Arial"/>
                <a:cs typeface="Arial"/>
              </a:rPr>
              <a:t>												FOM dim 	= 128</a:t>
            </a:r>
          </a:p>
          <a:p>
            <a:r>
              <a:rPr lang="en-US" sz="2600" dirty="0">
                <a:solidFill>
                  <a:srgbClr val="000000"/>
                </a:solidFill>
                <a:latin typeface="Arial"/>
                <a:cs typeface="Arial"/>
              </a:rPr>
              <a:t>												ROM dim     =  16</a:t>
            </a:r>
          </a:p>
          <a:p>
            <a:r>
              <a:rPr lang="en-US" sz="2600" dirty="0">
                <a:solidFill>
                  <a:srgbClr val="000000"/>
                </a:solidFill>
                <a:latin typeface="Arial"/>
                <a:cs typeface="Arial"/>
              </a:rPr>
              <a:t>												WROM dim  =  64</a:t>
            </a:r>
          </a:p>
          <a:p>
            <a:r>
              <a:rPr lang="en-US" sz="2600" dirty="0">
                <a:solidFill>
                  <a:srgbClr val="000000"/>
                </a:solidFill>
                <a:latin typeface="Arial"/>
                <a:cs typeface="Arial"/>
              </a:rPr>
              <a:t>											       	ROM time    = 11.48 s												WROM time =  1.82 s												Wavelet 	 = </a:t>
            </a:r>
            <a:r>
              <a:rPr lang="en-US" sz="2600" dirty="0" err="1">
                <a:solidFill>
                  <a:srgbClr val="000000"/>
                </a:solidFill>
                <a:latin typeface="Arial"/>
                <a:cs typeface="Arial"/>
              </a:rPr>
              <a:t>Haar</a:t>
            </a:r>
            <a:endParaRPr lang="en-US" sz="2600" dirty="0">
              <a:solidFill>
                <a:srgbClr val="000000"/>
              </a:solidFill>
              <a:latin typeface="Arial"/>
              <a:cs typeface="Arial"/>
            </a:endParaRPr>
          </a:p>
          <a:p>
            <a:pPr algn="just"/>
            <a:endParaRPr lang="en-US" sz="1200" dirty="0">
              <a:solidFill>
                <a:srgbClr val="000000"/>
              </a:solidFill>
              <a:latin typeface="Arial"/>
              <a:cs typeface="Arial"/>
            </a:endParaRPr>
          </a:p>
          <a:p>
            <a:pPr algn="just"/>
            <a:r>
              <a:rPr lang="en-US" sz="2800" u="sng" dirty="0" err="1">
                <a:solidFill>
                  <a:srgbClr val="000000"/>
                </a:solidFill>
                <a:latin typeface="Arial"/>
                <a:cs typeface="Arial"/>
              </a:rPr>
              <a:t>FitzHugh-Nagumo</a:t>
            </a:r>
            <a:r>
              <a:rPr lang="en-US" sz="2800" u="sng" dirty="0">
                <a:solidFill>
                  <a:srgbClr val="000000"/>
                </a:solidFill>
                <a:latin typeface="Arial"/>
                <a:cs typeface="Arial"/>
              </a:rPr>
              <a:t> Equations</a:t>
            </a:r>
          </a:p>
          <a:p>
            <a:r>
              <a:rPr lang="en-US" sz="3200" dirty="0">
                <a:solidFill>
                  <a:srgbClr val="000000"/>
                </a:solidFill>
                <a:latin typeface="Arial"/>
                <a:cs typeface="Arial"/>
              </a:rPr>
              <a:t>												</a:t>
            </a:r>
            <a:r>
              <a:rPr lang="en-US" sz="2600" dirty="0">
                <a:solidFill>
                  <a:srgbClr val="000000"/>
                </a:solidFill>
                <a:latin typeface="Arial"/>
                <a:cs typeface="Arial"/>
              </a:rPr>
              <a:t>Av. Rel. Error </a:t>
            </a:r>
          </a:p>
          <a:p>
            <a:r>
              <a:rPr lang="en-US" sz="2600" dirty="0">
                <a:solidFill>
                  <a:srgbClr val="000000"/>
                </a:solidFill>
                <a:latin typeface="Arial"/>
                <a:cs typeface="Arial"/>
              </a:rPr>
              <a:t>												ROM    = 0.017672 %</a:t>
            </a:r>
          </a:p>
          <a:p>
            <a:r>
              <a:rPr lang="en-US" sz="2600" dirty="0">
                <a:solidFill>
                  <a:srgbClr val="000000"/>
                </a:solidFill>
                <a:latin typeface="Arial"/>
                <a:cs typeface="Arial"/>
              </a:rPr>
              <a:t>												WROM = 0.028817 %		</a:t>
            </a:r>
          </a:p>
          <a:p>
            <a:r>
              <a:rPr lang="en-US" sz="2600" dirty="0">
                <a:solidFill>
                  <a:srgbClr val="000000"/>
                </a:solidFill>
                <a:latin typeface="Arial"/>
                <a:cs typeface="Arial"/>
              </a:rPr>
              <a:t>												FOM dim 	 = 1024</a:t>
            </a:r>
          </a:p>
          <a:p>
            <a:r>
              <a:rPr lang="en-US" sz="2600" dirty="0">
                <a:solidFill>
                  <a:srgbClr val="000000"/>
                </a:solidFill>
                <a:latin typeface="Arial"/>
                <a:cs typeface="Arial"/>
              </a:rPr>
              <a:t>												ROM dim    =     10</a:t>
            </a:r>
          </a:p>
          <a:p>
            <a:r>
              <a:rPr lang="en-US" sz="2600" dirty="0">
                <a:solidFill>
                  <a:srgbClr val="000000"/>
                </a:solidFill>
                <a:latin typeface="Arial"/>
                <a:cs typeface="Arial"/>
              </a:rPr>
              <a:t>												WROM dim =       4</a:t>
            </a:r>
          </a:p>
          <a:p>
            <a:r>
              <a:rPr lang="en-US" sz="2600" dirty="0">
                <a:solidFill>
                  <a:srgbClr val="000000"/>
                </a:solidFill>
                <a:latin typeface="Arial"/>
                <a:cs typeface="Arial"/>
              </a:rPr>
              <a:t>											       	ROM time    = 15.77 s												WROM time =  3.78 s												Wavelet 	  = </a:t>
            </a:r>
            <a:r>
              <a:rPr lang="en-US" sz="2600" dirty="0" err="1">
                <a:solidFill>
                  <a:srgbClr val="000000"/>
                </a:solidFill>
                <a:latin typeface="Arial"/>
                <a:cs typeface="Arial"/>
              </a:rPr>
              <a:t>Haar</a:t>
            </a:r>
            <a:endParaRPr lang="en-US" sz="2600" dirty="0">
              <a:solidFill>
                <a:srgbClr val="000000"/>
              </a:solidFill>
              <a:latin typeface="Arial"/>
              <a:cs typeface="Arial"/>
            </a:endParaRPr>
          </a:p>
          <a:p>
            <a:endParaRPr lang="en-US" sz="2800" dirty="0">
              <a:solidFill>
                <a:srgbClr val="000000"/>
              </a:solidFill>
              <a:latin typeface="Arial"/>
              <a:cs typeface="Arial"/>
            </a:endParaRPr>
          </a:p>
          <a:p>
            <a:r>
              <a:rPr lang="en-US" sz="2800" i="1" dirty="0">
                <a:solidFill>
                  <a:srgbClr val="000000"/>
                </a:solidFill>
                <a:latin typeface="Arial"/>
                <a:cs typeface="Arial"/>
              </a:rPr>
              <a:t>Using multiple wavelet families idea</a:t>
            </a:r>
            <a:r>
              <a:rPr lang="en-US" sz="2800" dirty="0">
                <a:solidFill>
                  <a:srgbClr val="000000"/>
                </a:solidFill>
                <a:latin typeface="Arial"/>
                <a:cs typeface="Arial"/>
              </a:rPr>
              <a:t>: </a:t>
            </a:r>
          </a:p>
          <a:p>
            <a:pPr algn="just"/>
            <a:endParaRPr lang="en-US" sz="2800" dirty="0">
              <a:solidFill>
                <a:srgbClr val="000000"/>
              </a:solidFill>
              <a:latin typeface="Arial"/>
              <a:cs typeface="Arial"/>
            </a:endParaRPr>
          </a:p>
          <a:p>
            <a:pPr algn="just"/>
            <a:r>
              <a:rPr lang="en-US" sz="2800" dirty="0">
                <a:solidFill>
                  <a:srgbClr val="000000"/>
                </a:solidFill>
                <a:latin typeface="Arial"/>
                <a:cs typeface="Arial"/>
              </a:rPr>
              <a:t>Adjust low-pass filter according to simulation process </a:t>
            </a:r>
          </a:p>
          <a:p>
            <a:pPr algn="just"/>
            <a:r>
              <a:rPr lang="en-US" sz="2800" dirty="0">
                <a:solidFill>
                  <a:srgbClr val="000000"/>
                </a:solidFill>
                <a:latin typeface="Arial"/>
                <a:cs typeface="Arial"/>
              </a:rPr>
              <a:t>for better accuracy and treatment of discontinuities, in </a:t>
            </a:r>
          </a:p>
          <a:p>
            <a:pPr algn="just"/>
            <a:r>
              <a:rPr lang="en-US" sz="2800" dirty="0">
                <a:solidFill>
                  <a:srgbClr val="000000"/>
                </a:solidFill>
                <a:latin typeface="Arial"/>
                <a:cs typeface="Arial"/>
              </a:rPr>
              <a:t>a dynamic approach.</a:t>
            </a:r>
          </a:p>
          <a:p>
            <a:pPr algn="just"/>
            <a:r>
              <a:rPr lang="en-US" sz="2800" dirty="0">
                <a:solidFill>
                  <a:srgbClr val="000000"/>
                </a:solidFill>
                <a:latin typeface="Arial"/>
                <a:cs typeface="Arial"/>
              </a:rPr>
              <a:t>Test-case: Burgers’ equation using WROM with </a:t>
            </a:r>
          </a:p>
          <a:p>
            <a:pPr algn="just"/>
            <a:r>
              <a:rPr lang="en-US" sz="2800" dirty="0">
                <a:solidFill>
                  <a:srgbClr val="000000"/>
                </a:solidFill>
                <a:latin typeface="Arial"/>
                <a:cs typeface="Arial"/>
              </a:rPr>
              <a:t>2 families of wavelets (rbio.3.7 and </a:t>
            </a:r>
            <a:r>
              <a:rPr lang="en-US" sz="2800" dirty="0" err="1">
                <a:solidFill>
                  <a:srgbClr val="000000"/>
                </a:solidFill>
                <a:latin typeface="Arial"/>
                <a:cs typeface="Arial"/>
              </a:rPr>
              <a:t>dmey</a:t>
            </a:r>
            <a:r>
              <a:rPr lang="en-US" sz="2800" dirty="0">
                <a:solidFill>
                  <a:srgbClr val="000000"/>
                </a:solidFill>
                <a:latin typeface="Arial"/>
                <a:cs typeface="Arial"/>
              </a:rPr>
              <a:t>) </a:t>
            </a:r>
          </a:p>
          <a:p>
            <a:pPr algn="just"/>
            <a:r>
              <a:rPr lang="en-US" sz="2800" dirty="0">
                <a:solidFill>
                  <a:srgbClr val="000000"/>
                </a:solidFill>
                <a:latin typeface="Arial"/>
                <a:cs typeface="Arial"/>
              </a:rPr>
              <a:t>Average Relative L2 WROM Error = 0.019975 %  </a:t>
            </a:r>
          </a:p>
          <a:p>
            <a:pPr algn="just"/>
            <a:r>
              <a:rPr lang="en-US" sz="2800" dirty="0">
                <a:solidFill>
                  <a:srgbClr val="000000"/>
                </a:solidFill>
                <a:latin typeface="Arial"/>
                <a:cs typeface="Arial"/>
              </a:rPr>
              <a:t>WROM time = 1.9877 seconds.</a:t>
            </a:r>
          </a:p>
        </p:txBody>
      </p:sp>
      <p:pic>
        <p:nvPicPr>
          <p:cNvPr id="133" name="Picture 3"/>
          <p:cNvPicPr>
            <a:picLocks noChangeAspect="1"/>
          </p:cNvPicPr>
          <p:nvPr/>
        </p:nvPicPr>
        <p:blipFill>
          <a:blip r:embed="rId26">
            <a:extLst>
              <a:ext uri="{28A0092B-C50C-407E-A947-70E740481C1C}">
                <a14:useLocalDpi xmlns:a14="http://schemas.microsoft.com/office/drawing/2010/main" val="0"/>
              </a:ext>
            </a:extLst>
          </a:blip>
          <a:srcRect/>
          <a:stretch>
            <a:fillRect/>
          </a:stretch>
        </p:blipFill>
        <p:spPr bwMode="auto">
          <a:xfrm>
            <a:off x="16942481" y="15054845"/>
            <a:ext cx="4978400" cy="3733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4" name="Picture 4"/>
          <p:cNvPicPr>
            <a:picLocks noChangeAspect="1"/>
          </p:cNvPicPr>
          <p:nvPr/>
        </p:nvPicPr>
        <p:blipFill>
          <a:blip r:embed="rId27">
            <a:extLst>
              <a:ext uri="{28A0092B-C50C-407E-A947-70E740481C1C}">
                <a14:useLocalDpi xmlns:a14="http://schemas.microsoft.com/office/drawing/2010/main" val="0"/>
              </a:ext>
            </a:extLst>
          </a:blip>
          <a:srcRect/>
          <a:stretch>
            <a:fillRect/>
          </a:stretch>
        </p:blipFill>
        <p:spPr bwMode="auto">
          <a:xfrm>
            <a:off x="22384255" y="15030995"/>
            <a:ext cx="4978400" cy="3733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5" name="Picture 2"/>
          <p:cNvPicPr>
            <a:picLocks noChangeAspect="1"/>
          </p:cNvPicPr>
          <p:nvPr/>
        </p:nvPicPr>
        <p:blipFill>
          <a:blip r:embed="rId28">
            <a:extLst>
              <a:ext uri="{28A0092B-C50C-407E-A947-70E740481C1C}">
                <a14:useLocalDpi xmlns:a14="http://schemas.microsoft.com/office/drawing/2010/main" val="0"/>
              </a:ext>
            </a:extLst>
          </a:blip>
          <a:srcRect/>
          <a:stretch>
            <a:fillRect/>
          </a:stretch>
        </p:blipFill>
        <p:spPr bwMode="auto">
          <a:xfrm>
            <a:off x="17067040" y="19857918"/>
            <a:ext cx="4978400" cy="3733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6" name="Picture 3"/>
          <p:cNvPicPr>
            <a:picLocks noChangeAspect="1"/>
          </p:cNvPicPr>
          <p:nvPr/>
        </p:nvPicPr>
        <p:blipFill>
          <a:blip r:embed="rId29">
            <a:extLst>
              <a:ext uri="{28A0092B-C50C-407E-A947-70E740481C1C}">
                <a14:useLocalDpi xmlns:a14="http://schemas.microsoft.com/office/drawing/2010/main" val="0"/>
              </a:ext>
            </a:extLst>
          </a:blip>
          <a:srcRect/>
          <a:stretch>
            <a:fillRect/>
          </a:stretch>
        </p:blipFill>
        <p:spPr bwMode="auto">
          <a:xfrm>
            <a:off x="22215790" y="19857918"/>
            <a:ext cx="4978400" cy="3733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38" name="Group 2"/>
          <p:cNvGrpSpPr>
            <a:grpSpLocks/>
          </p:cNvGrpSpPr>
          <p:nvPr/>
        </p:nvGrpSpPr>
        <p:grpSpPr bwMode="auto">
          <a:xfrm>
            <a:off x="25961992" y="24062466"/>
            <a:ext cx="5689600" cy="4267200"/>
            <a:chOff x="2595750" y="2538150"/>
            <a:chExt cx="5689600" cy="4267200"/>
          </a:xfrm>
        </p:grpSpPr>
        <p:pic>
          <p:nvPicPr>
            <p:cNvPr id="139" name="Picture 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595750" y="2538150"/>
              <a:ext cx="5689600" cy="426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0" name="Rectangle 1"/>
            <p:cNvSpPr>
              <a:spLocks noChangeArrowheads="1"/>
            </p:cNvSpPr>
            <p:nvPr/>
          </p:nvSpPr>
          <p:spPr bwMode="auto">
            <a:xfrm>
              <a:off x="5029200" y="3276600"/>
              <a:ext cx="685800" cy="381000"/>
            </a:xfrm>
            <a:prstGeom prst="rect">
              <a:avLst/>
            </a:prstGeom>
            <a:solidFill>
              <a:schemeClr val="bg1"/>
            </a:solidFill>
            <a:ln w="9525">
              <a:solidFill>
                <a:schemeClr val="bg1"/>
              </a:solidFill>
              <a:round/>
              <a:headEnd/>
              <a:tailEnd/>
            </a:ln>
          </p:spPr>
          <p:txBody>
            <a:bodyPr wrap="none">
              <a:spAutoFit/>
            </a:bodyPr>
            <a:lstStyle/>
            <a:p>
              <a:pPr algn="ctr" eaLnBrk="0" hangingPunct="0"/>
              <a:endParaRPr lang="en-US"/>
            </a:p>
          </p:txBody>
        </p:sp>
      </p:grpSp>
      <p:sp>
        <p:nvSpPr>
          <p:cNvPr id="141" name="Oval 140"/>
          <p:cNvSpPr>
            <a:spLocks noChangeAspect="1"/>
          </p:cNvSpPr>
          <p:nvPr/>
        </p:nvSpPr>
        <p:spPr>
          <a:xfrm>
            <a:off x="27978883" y="27279600"/>
            <a:ext cx="318985" cy="292608"/>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2" name="Oval 141"/>
          <p:cNvSpPr>
            <a:spLocks noChangeAspect="1"/>
          </p:cNvSpPr>
          <p:nvPr/>
        </p:nvSpPr>
        <p:spPr>
          <a:xfrm>
            <a:off x="28640865" y="25623520"/>
            <a:ext cx="318985" cy="292608"/>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9081242" y="24444960"/>
            <a:ext cx="748518" cy="35595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009E538-3B23-F344-9A0E-E23D6F544726}"/>
              </a:ext>
            </a:extLst>
          </p:cNvPr>
          <p:cNvSpPr txBox="1"/>
          <p:nvPr/>
        </p:nvSpPr>
        <p:spPr>
          <a:xfrm>
            <a:off x="-3986784" y="5632704"/>
            <a:ext cx="184731" cy="2462213"/>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814927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mph" presetSubtype="2" fill="hold" nodeType="clickEffect">
                                  <p:stCondLst>
                                    <p:cond delay="0"/>
                                  </p:stCondLst>
                                  <p:childTnLst>
                                    <p:animClr clrSpc="rgb" dir="cw">
                                      <p:cBhvr>
                                        <p:cTn id="40" dur="2000" fill="hold"/>
                                        <p:tgtEl>
                                          <p:spTgt spid="122"/>
                                        </p:tgtEl>
                                        <p:attrNameLst>
                                          <p:attrName>fillcolor</p:attrName>
                                        </p:attrNameLst>
                                      </p:cBhvr>
                                      <p:to>
                                        <a:schemeClr val="hlink"/>
                                      </p:to>
                                    </p:animClr>
                                    <p:set>
                                      <p:cBhvr>
                                        <p:cTn id="41" dur="2000" fill="hold"/>
                                        <p:tgtEl>
                                          <p:spTgt spid="122"/>
                                        </p:tgtEl>
                                        <p:attrNameLst>
                                          <p:attrName>fill.type</p:attrName>
                                        </p:attrNameLst>
                                      </p:cBhvr>
                                      <p:to>
                                        <p:strVal val="solid"/>
                                      </p:to>
                                    </p:set>
                                    <p:set>
                                      <p:cBhvr>
                                        <p:cTn id="42" dur="2000" fill="hold"/>
                                        <p:tgtEl>
                                          <p:spTgt spid="122"/>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2000" fill="hold"/>
                                        <p:tgtEl>
                                          <p:spTgt spid="129"/>
                                        </p:tgtEl>
                                        <p:attrNameLst>
                                          <p:attrName>fillcolor</p:attrName>
                                        </p:attrNameLst>
                                      </p:cBhvr>
                                      <p:to>
                                        <a:schemeClr val="hlink"/>
                                      </p:to>
                                    </p:animClr>
                                    <p:set>
                                      <p:cBhvr>
                                        <p:cTn id="45" dur="2000" fill="hold"/>
                                        <p:tgtEl>
                                          <p:spTgt spid="129"/>
                                        </p:tgtEl>
                                        <p:attrNameLst>
                                          <p:attrName>fill.type</p:attrName>
                                        </p:attrNameLst>
                                      </p:cBhvr>
                                      <p:to>
                                        <p:strVal val="solid"/>
                                      </p:to>
                                    </p:set>
                                    <p:set>
                                      <p:cBhvr>
                                        <p:cTn id="46" dur="2000" fill="hold"/>
                                        <p:tgtEl>
                                          <p:spTgt spid="129"/>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2000" fill="hold"/>
                                        <p:tgtEl>
                                          <p:spTgt spid="128"/>
                                        </p:tgtEl>
                                        <p:attrNameLst>
                                          <p:attrName>fillcolor</p:attrName>
                                        </p:attrNameLst>
                                      </p:cBhvr>
                                      <p:to>
                                        <a:schemeClr val="hlink"/>
                                      </p:to>
                                    </p:animClr>
                                    <p:set>
                                      <p:cBhvr>
                                        <p:cTn id="49" dur="2000" fill="hold"/>
                                        <p:tgtEl>
                                          <p:spTgt spid="128"/>
                                        </p:tgtEl>
                                        <p:attrNameLst>
                                          <p:attrName>fill.type</p:attrName>
                                        </p:attrNameLst>
                                      </p:cBhvr>
                                      <p:to>
                                        <p:strVal val="solid"/>
                                      </p:to>
                                    </p:set>
                                    <p:set>
                                      <p:cBhvr>
                                        <p:cTn id="50" dur="2000" fill="hold"/>
                                        <p:tgtEl>
                                          <p:spTgt spid="12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110" grpId="0" animBg="1"/>
      <p:bldP spid="117" grpId="0"/>
      <p:bldP spid="118" grpId="0" animBg="1"/>
      <p:bldP spid="119" grpId="0"/>
      <p:bldP spid="120" grpId="0" animBg="1"/>
      <p:bldP spid="121" grpId="0" animBg="1"/>
      <p:bldP spid="122" grpId="0"/>
      <p:bldP spid="128" grpId="0"/>
      <p:bldP spid="129" grpId="0"/>
      <p:bldP spid="130" grpId="0"/>
    </p:bldLst>
  </p:timing>
</p:sld>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8243</TotalTime>
  <Words>1189</Words>
  <Application>Microsoft Macintosh PowerPoint</Application>
  <PresentationFormat>Custom</PresentationFormat>
  <Paragraphs>106</Paragraphs>
  <Slides>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Calibri</vt:lpstr>
      <vt:lpstr>Taffy</vt:lpstr>
      <vt:lpstr>Times New Roman</vt:lpstr>
      <vt:lpstr>Default Theme</vt:lpstr>
      <vt:lpstr>Office Theme</vt:lpstr>
      <vt:lpstr>PowerPoint Presentation</vt:lpstr>
    </vt:vector>
  </TitlesOfParts>
  <Company>HPTi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Barbara Bryan</dc:creator>
  <cp:lastModifiedBy>Batista, Roberto</cp:lastModifiedBy>
  <cp:revision>329</cp:revision>
  <cp:lastPrinted>2013-11-25T17:23:13Z</cp:lastPrinted>
  <dcterms:created xsi:type="dcterms:W3CDTF">2013-11-24T17:24:25Z</dcterms:created>
  <dcterms:modified xsi:type="dcterms:W3CDTF">2019-11-24T19:20:36Z</dcterms:modified>
</cp:coreProperties>
</file>