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0" y="6361560"/>
            <a:ext cx="12190680" cy="495000"/>
          </a:xfrm>
          <a:prstGeom prst="rect">
            <a:avLst/>
          </a:prstGeom>
          <a:solidFill>
            <a:srgbClr val="0070c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Rectangle 6" hidden="1"/>
          <p:cNvSpPr/>
          <p:nvPr/>
        </p:nvSpPr>
        <p:spPr>
          <a:xfrm>
            <a:off x="0" y="6361560"/>
            <a:ext cx="6023520" cy="495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" name="Imagem 30" descr=""/>
          <p:cNvPicPr/>
          <p:nvPr/>
        </p:nvPicPr>
        <p:blipFill>
          <a:blip r:embed="rId2"/>
          <a:stretch/>
        </p:blipFill>
        <p:spPr>
          <a:xfrm>
            <a:off x="4669200" y="6398280"/>
            <a:ext cx="1069200" cy="395640"/>
          </a:xfrm>
          <a:prstGeom prst="rect">
            <a:avLst/>
          </a:prstGeom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</p:pic>
      <p:sp>
        <p:nvSpPr>
          <p:cNvPr id="3" name="CaixaDeTexto 31" hidden="1"/>
          <p:cNvSpPr/>
          <p:nvPr/>
        </p:nvSpPr>
        <p:spPr>
          <a:xfrm>
            <a:off x="1539360" y="6405480"/>
            <a:ext cx="297684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latin typeface="Arial"/>
                <a:ea typeface="DejaVu Sans"/>
              </a:rPr>
              <a:t>Laboratório de Plasmas e Processos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latin typeface="Arial"/>
                <a:ea typeface="DejaVu Sans"/>
              </a:rPr>
              <a:t>www.lpp.ita.br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5" descr=""/>
          <p:cNvPicPr/>
          <p:nvPr/>
        </p:nvPicPr>
        <p:blipFill>
          <a:blip r:embed="rId3"/>
          <a:stretch/>
        </p:blipFill>
        <p:spPr>
          <a:xfrm>
            <a:off x="379080" y="6406200"/>
            <a:ext cx="926280" cy="452880"/>
          </a:xfrm>
          <a:prstGeom prst="rect">
            <a:avLst/>
          </a:prstGeom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7"/>
          <p:cNvSpPr/>
          <p:nvPr/>
        </p:nvSpPr>
        <p:spPr>
          <a:xfrm>
            <a:off x="0" y="0"/>
            <a:ext cx="3322800" cy="6856560"/>
          </a:xfrm>
          <a:prstGeom prst="rect">
            <a:avLst/>
          </a:prstGeom>
          <a:solidFill>
            <a:schemeClr val="accent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" name="Imagem 11" descr=""/>
          <p:cNvPicPr/>
          <p:nvPr/>
        </p:nvPicPr>
        <p:blipFill>
          <a:blip r:embed="rId4"/>
          <a:stretch/>
        </p:blipFill>
        <p:spPr>
          <a:xfrm>
            <a:off x="546840" y="329400"/>
            <a:ext cx="2229120" cy="825480"/>
          </a:xfrm>
          <a:prstGeom prst="rect">
            <a:avLst/>
          </a:prstGeom>
          <a:ln w="0">
            <a:noFill/>
          </a:ln>
          <a:effectLst>
            <a:outerShdw dist="0" dir="0" blurRad="63360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7"/>
          <p:cNvSpPr/>
          <p:nvPr/>
        </p:nvSpPr>
        <p:spPr>
          <a:xfrm>
            <a:off x="0" y="2882160"/>
            <a:ext cx="3134520" cy="246168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56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8" name="Imagem 9" descr=""/>
          <p:cNvPicPr/>
          <p:nvPr/>
        </p:nvPicPr>
        <p:blipFill>
          <a:blip r:embed="rId5"/>
          <a:stretch/>
        </p:blipFill>
        <p:spPr>
          <a:xfrm>
            <a:off x="308880" y="3209400"/>
            <a:ext cx="2517120" cy="1215720"/>
          </a:xfrm>
          <a:prstGeom prst="rect">
            <a:avLst/>
          </a:prstGeom>
          <a:ln w="0">
            <a:noFill/>
          </a:ln>
          <a:effectLst>
            <a:outerShdw dist="0" dir="0" blurRad="63360" rotWithShape="0">
              <a:srgbClr val="000000">
                <a:alpha val="40000"/>
              </a:srgbClr>
            </a:outerShdw>
          </a:effectLst>
        </p:spPr>
      </p:pic>
      <p:sp>
        <p:nvSpPr>
          <p:cNvPr id="9" name="CaixaDeTexto 14"/>
          <p:cNvSpPr/>
          <p:nvPr/>
        </p:nvSpPr>
        <p:spPr>
          <a:xfrm>
            <a:off x="93960" y="4722120"/>
            <a:ext cx="3134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bfbfbf"/>
                </a:solidFill>
                <a:latin typeface="Arial"/>
                <a:ea typeface="DejaVu Sans"/>
              </a:rPr>
              <a:t>www.lpp.ita.br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aixaDeTexto 15"/>
          <p:cNvSpPr/>
          <p:nvPr/>
        </p:nvSpPr>
        <p:spPr>
          <a:xfrm>
            <a:off x="97920" y="6306120"/>
            <a:ext cx="3134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bfbfbf"/>
                </a:solidFill>
                <a:latin typeface="Arial"/>
                <a:ea typeface="DejaVu Sans"/>
              </a:rPr>
              <a:t>www.ita.br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" name="Agrupar 4"/>
          <p:cNvGrpSpPr/>
          <p:nvPr/>
        </p:nvGrpSpPr>
        <p:grpSpPr>
          <a:xfrm>
            <a:off x="-553680" y="1220040"/>
            <a:ext cx="4439160" cy="932040"/>
            <a:chOff x="-553680" y="1220040"/>
            <a:chExt cx="4439160" cy="932040"/>
          </a:xfrm>
        </p:grpSpPr>
        <p:sp>
          <p:nvSpPr>
            <p:cNvPr id="12" name="CaixaDeTexto 12"/>
            <p:cNvSpPr/>
            <p:nvPr/>
          </p:nvSpPr>
          <p:spPr>
            <a:xfrm>
              <a:off x="-553680" y="1220040"/>
              <a:ext cx="443052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23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INSTITUTO </a:t>
              </a:r>
              <a:endParaRPr b="0" lang="en-US" sz="23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CaixaDeTexto 16"/>
            <p:cNvSpPr/>
            <p:nvPr/>
          </p:nvSpPr>
          <p:spPr>
            <a:xfrm>
              <a:off x="-553680" y="1572840"/>
              <a:ext cx="4430520" cy="34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7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TECNOLÓGICO </a:t>
              </a:r>
              <a:endParaRPr b="0" lang="en-US" sz="17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CaixaDeTexto 17"/>
            <p:cNvSpPr/>
            <p:nvPr/>
          </p:nvSpPr>
          <p:spPr>
            <a:xfrm>
              <a:off x="-545040" y="1856160"/>
              <a:ext cx="4430520" cy="29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35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DE AERONÁUTICA</a:t>
              </a:r>
              <a:endParaRPr b="0" lang="en-US" sz="135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8.png"/><Relationship Id="rId10" Type="http://schemas.openxmlformats.org/officeDocument/2006/relationships/image" Target="../media/image8.png"/><Relationship Id="rId11" Type="http://schemas.openxmlformats.org/officeDocument/2006/relationships/image" Target="../media/image10.png"/><Relationship Id="rId12" Type="http://schemas.openxmlformats.org/officeDocument/2006/relationships/image" Target="../media/image10.png"/><Relationship Id="rId1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74920" y="2286000"/>
            <a:ext cx="9003600" cy="17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pt-BR" sz="4200" spc="-1" strike="noStrike">
                <a:solidFill>
                  <a:srgbClr val="3465a4"/>
                </a:solidFill>
                <a:latin typeface="Arial Black"/>
              </a:rPr>
              <a:t>Trabalhos diretamente relacionados à TESE/Artigo</a:t>
            </a:r>
            <a:endParaRPr b="0" lang="en-US" sz="42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0" y="36000"/>
            <a:ext cx="3274920" cy="6082920"/>
          </a:xfrm>
          <a:prstGeom prst="rect">
            <a:avLst/>
          </a:prstGeom>
          <a:solidFill>
            <a:srgbClr val="729fcf"/>
          </a:solidFill>
          <a:ln w="0">
            <a:solidFill>
              <a:srgbClr val="0e57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6000" y="1332000"/>
            <a:ext cx="3238920" cy="20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503880" y="354240"/>
            <a:ext cx="9003600" cy="17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i="1" lang="pt-BR" sz="4800" spc="-1" strike="noStrike">
                <a:solidFill>
                  <a:schemeClr val="accent2">
                    <a:lumMod val="50000"/>
                  </a:schemeClr>
                </a:solidFill>
                <a:latin typeface="Calibri Light"/>
              </a:rPr>
              <a:t>Sumário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0" y="36000"/>
            <a:ext cx="3274920" cy="6082920"/>
          </a:xfrm>
          <a:prstGeom prst="rect">
            <a:avLst/>
          </a:prstGeom>
          <a:solidFill>
            <a:srgbClr val="729fcf"/>
          </a:solidFill>
          <a:ln w="0">
            <a:solidFill>
              <a:srgbClr val="0e57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00" y="1332000"/>
            <a:ext cx="3238920" cy="202356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5"/>
          <p:cNvSpPr/>
          <p:nvPr/>
        </p:nvSpPr>
        <p:spPr>
          <a:xfrm>
            <a:off x="3600000" y="1461960"/>
            <a:ext cx="7566480" cy="24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  <a:ea typeface="DejaVu Sans"/>
              </a:rPr>
              <a:t>Introdução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  <a:ea typeface="DejaVu Sans"/>
              </a:rPr>
              <a:t>Arquivo Gerado e sua utilização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  <a:ea typeface="DejaVu Sans"/>
              </a:rPr>
              <a:t>Camadas das Redes Neurais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  <a:ea typeface="DejaVu Sans"/>
              </a:rPr>
              <a:t>Resultados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03880" y="354240"/>
            <a:ext cx="9003600" cy="17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i="1" lang="pt-BR" sz="4800" spc="-1" strike="noStrike">
                <a:solidFill>
                  <a:schemeClr val="accent2">
                    <a:lumMod val="50000"/>
                  </a:schemeClr>
                </a:solidFill>
                <a:latin typeface="Calibri Light"/>
              </a:rPr>
              <a:t>Arquivo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0" y="36000"/>
            <a:ext cx="3274920" cy="6082920"/>
          </a:xfrm>
          <a:prstGeom prst="rect">
            <a:avLst/>
          </a:prstGeom>
          <a:solidFill>
            <a:srgbClr val="729fcf"/>
          </a:solidFill>
          <a:ln w="0">
            <a:solidFill>
              <a:srgbClr val="0e57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6000" y="1332000"/>
            <a:ext cx="3238920" cy="20235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503880" y="1600200"/>
            <a:ext cx="8304840" cy="43434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3274200" y="1384200"/>
            <a:ext cx="8229600" cy="21600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 txBox="1"/>
          <p:nvPr/>
        </p:nvSpPr>
        <p:spPr>
          <a:xfrm>
            <a:off x="5562720" y="4943160"/>
            <a:ext cx="6629400" cy="1457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 min – 3,3 MB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0-30→ 1; 31-75→ 2; 76 a 100→ 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200 Finais (“Sem Cauda”)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03880" y="354240"/>
            <a:ext cx="9003600" cy="17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i="1" lang="pt-BR" sz="4800" spc="-1" strike="noStrike">
                <a:solidFill>
                  <a:schemeClr val="accent2">
                    <a:lumMod val="50000"/>
                  </a:schemeClr>
                </a:solidFill>
                <a:latin typeface="Calibri Light"/>
              </a:rPr>
              <a:t>Redes Neurais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0" y="36000"/>
            <a:ext cx="3274920" cy="6082920"/>
          </a:xfrm>
          <a:prstGeom prst="rect">
            <a:avLst/>
          </a:prstGeom>
          <a:solidFill>
            <a:srgbClr val="729fcf"/>
          </a:solidFill>
          <a:ln w="0">
            <a:solidFill>
              <a:srgbClr val="0e57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6000" y="1332000"/>
            <a:ext cx="3238920" cy="202356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503880" y="1035000"/>
            <a:ext cx="7566480" cy="64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</a:rPr>
              <a:t>“</a:t>
            </a:r>
            <a:r>
              <a:rPr b="1" lang="en-US" sz="3600" spc="-1" strike="noStrike">
                <a:solidFill>
                  <a:srgbClr val="0070c0"/>
                </a:solidFill>
                <a:latin typeface="Calibri"/>
              </a:rPr>
              <a:t>Por dentro” - Network Situation”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57600" y="1542600"/>
            <a:ext cx="1233720" cy="22356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450400" y="1578960"/>
            <a:ext cx="1213920" cy="219924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4"/>
          <a:stretch/>
        </p:blipFill>
        <p:spPr>
          <a:xfrm>
            <a:off x="7207200" y="1578960"/>
            <a:ext cx="1213920" cy="219924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5"/>
          <a:stretch/>
        </p:blipFill>
        <p:spPr>
          <a:xfrm>
            <a:off x="8431920" y="1720800"/>
            <a:ext cx="1880280" cy="222012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6"/>
          <a:stretch/>
        </p:blipFill>
        <p:spPr>
          <a:xfrm>
            <a:off x="6700320" y="1675080"/>
            <a:ext cx="457200" cy="21031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7"/>
          <a:stretch/>
        </p:blipFill>
        <p:spPr>
          <a:xfrm>
            <a:off x="4936320" y="1675080"/>
            <a:ext cx="457200" cy="210312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429000" y="3886200"/>
            <a:ext cx="7566480" cy="64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</a:rPr>
              <a:t>“</a:t>
            </a:r>
            <a:r>
              <a:rPr b="1" lang="en-US" sz="3600" spc="-1" strike="noStrike">
                <a:solidFill>
                  <a:srgbClr val="0070c0"/>
                </a:solidFill>
                <a:latin typeface="Calibri"/>
              </a:rPr>
              <a:t>Por Fora”  Buffer Ocupation”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8"/>
          <a:stretch/>
        </p:blipFill>
        <p:spPr>
          <a:xfrm>
            <a:off x="3657960" y="4530600"/>
            <a:ext cx="1233720" cy="223560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9"/>
          <a:stretch/>
        </p:blipFill>
        <p:spPr>
          <a:xfrm>
            <a:off x="5450760" y="4566960"/>
            <a:ext cx="1213920" cy="219924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10"/>
          <a:stretch/>
        </p:blipFill>
        <p:spPr>
          <a:xfrm>
            <a:off x="7207560" y="4566960"/>
            <a:ext cx="1213920" cy="21992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11"/>
          <a:stretch/>
        </p:blipFill>
        <p:spPr>
          <a:xfrm>
            <a:off x="6700680" y="4663080"/>
            <a:ext cx="457200" cy="210312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12"/>
          <a:stretch/>
        </p:blipFill>
        <p:spPr>
          <a:xfrm>
            <a:off x="4936680" y="4663080"/>
            <a:ext cx="457200" cy="210312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8421480" y="5715000"/>
            <a:ext cx="1179720" cy="0"/>
          </a:xfrm>
          <a:prstGeom prst="line">
            <a:avLst/>
          </a:prstGeom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69200" y="84600"/>
            <a:ext cx="90036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i="1" lang="pt-BR" sz="4200" spc="-1" strike="noStrike">
                <a:solidFill>
                  <a:schemeClr val="accent2">
                    <a:lumMod val="50000"/>
                  </a:schemeClr>
                </a:solidFill>
                <a:latin typeface="Calibri Light"/>
              </a:rPr>
              <a:t>Experimentos e Resultados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4" name=""/>
          <p:cNvGraphicFramePr/>
          <p:nvPr/>
        </p:nvGraphicFramePr>
        <p:xfrm>
          <a:off x="176760" y="725760"/>
          <a:ext cx="11481840" cy="5461200"/>
        </p:xfrm>
        <a:graphic>
          <a:graphicData uri="http://schemas.openxmlformats.org/drawingml/2006/table">
            <a:tbl>
              <a:tblPr/>
              <a:tblGrid>
                <a:gridCol w="3515760"/>
                <a:gridCol w="2002680"/>
                <a:gridCol w="1827000"/>
                <a:gridCol w="4136400"/>
              </a:tblGrid>
              <a:tr h="868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4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SoftMax (S/N)</a:t>
                      </a:r>
                      <a:endParaRPr b="0" lang="en-US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4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Épocas </a:t>
                      </a:r>
                      <a:endParaRPr b="1" lang="en-US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4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Janela</a:t>
                      </a:r>
                      <a:endParaRPr b="1" lang="en-US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4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Resultados</a:t>
                      </a:r>
                      <a:endParaRPr b="1" lang="en-US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652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[57,     0,   0]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 2, 125,   0]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 0,     4, 12]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9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9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[ 57,     0,    0],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  4, 123,    0],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  0,     2,  14]]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9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1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</a:t>
                      </a:r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114,    4],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   0,  82]</a:t>
                      </a:r>
                      <a:endParaRPr b="0" lang="en-US" sz="3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9003600" cy="17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i="1" lang="pt-BR" sz="4800" spc="-1" strike="noStrike">
                <a:solidFill>
                  <a:schemeClr val="accent2">
                    <a:lumMod val="50000"/>
                  </a:schemeClr>
                </a:solidFill>
                <a:latin typeface="Calibri Light"/>
              </a:rPr>
              <a:t>Reflexões e Desafios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ubtitle 3"/>
          <p:cNvSpPr/>
          <p:nvPr/>
        </p:nvSpPr>
        <p:spPr>
          <a:xfrm>
            <a:off x="663120" y="1145880"/>
            <a:ext cx="7566480" cy="15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  <a:ea typeface="DejaVu Sans"/>
              </a:rPr>
              <a:t>Já teríamos um classificador?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  <a:ea typeface="DejaVu Sans"/>
              </a:rPr>
              <a:t>Ponto de corte nos arquivos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600" spc="-1" strike="noStrike">
                <a:solidFill>
                  <a:srgbClr val="0070c0"/>
                </a:solidFill>
                <a:latin typeface="Calibri"/>
                <a:ea typeface="DejaVu Sans"/>
              </a:rPr>
              <a:t>Problemas de desempenho – Próxima fase?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theme/theme1.xml><?xml version="1.0" encoding="utf-8"?>
<a:theme xmlns:a="http://schemas.openxmlformats.org/drawingml/2006/main" name="TEMA-LPP-2021-apresentacao-portifolio">
  <a:themeElements>
    <a:clrScheme name="Personalizada 1">
      <a:dk1>
        <a:srgbClr val="000000"/>
      </a:dk1>
      <a:lt1>
        <a:srgbClr val="ffffff"/>
      </a:lt1>
      <a:dk2>
        <a:srgbClr val="ffffff"/>
      </a:dk2>
      <a:lt2>
        <a:srgbClr val="dfe3e5"/>
      </a:lt2>
      <a:accent1>
        <a:srgbClr val="1cade4"/>
      </a:accent1>
      <a:accent2>
        <a:srgbClr val="0070c0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61979</Template>
  <TotalTime>17273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2014-08-07T20:07:53Z</dcterms:created>
  <dc:creator>Douglas</dc:creator>
  <dc:description/>
  <dc:language>pt-BR</dc:language>
  <cp:lastModifiedBy/>
  <dcterms:modified xsi:type="dcterms:W3CDTF">2023-02-15T14:10:36Z</dcterms:modified>
  <cp:revision>449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8</vt:r8>
  </property>
  <property fmtid="{D5CDD505-2E9C-101B-9397-08002B2CF9AE}" pid="3" name="Notes">
    <vt:r8>17</vt:r8>
  </property>
  <property fmtid="{D5CDD505-2E9C-101B-9397-08002B2CF9AE}" pid="4" name="PresentationFormat">
    <vt:lpwstr>Widescreen</vt:lpwstr>
  </property>
  <property fmtid="{D5CDD505-2E9C-101B-9397-08002B2CF9AE}" pid="5" name="Slides">
    <vt:r8>33</vt:r8>
  </property>
</Properties>
</file>