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1" eaLnBrk="1" latinLnBrk="0" hangingPunct="1">
        <a:spcBef>
          <a:spcPct val="0"/>
        </a:spcBef>
        <a:buNone/>
        <a:defRPr sz="3600" kern="1200">
          <a:solidFill>
            <a:schemeClr val="accent2">
              <a:lumMod val="7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reisen96/SubtitlesAdd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24EA3BE-1B11-CF9D-D6F7-E7F951491B96}"/>
              </a:ext>
            </a:extLst>
          </p:cNvPr>
          <p:cNvSpPr txBox="1"/>
          <p:nvPr/>
        </p:nvSpPr>
        <p:spPr>
          <a:xfrm>
            <a:off x="6872762" y="674704"/>
            <a:ext cx="5163658" cy="2185214"/>
          </a:xfrm>
          <a:prstGeom prst="rect">
            <a:avLst/>
          </a:prstGeom>
          <a:noFill/>
        </p:spPr>
        <p:txBody>
          <a:bodyPr wrap="none" rtlCol="1">
            <a:spAutoFit/>
          </a:bodyPr>
          <a:lstStyle/>
          <a:p>
            <a:pPr algn="r" rtl="1"/>
            <a:r>
              <a:rPr lang="he-IL" sz="3200" b="1" i="0" u="sng" dirty="0">
                <a:solidFill>
                  <a:srgbClr val="373A3C"/>
                </a:solidFill>
                <a:effectLst/>
                <a:latin typeface="-apple-system"/>
              </a:rPr>
              <a:t>א.      שם. צוות: שמות ות"ז.</a:t>
            </a:r>
            <a:br>
              <a:rPr lang="en-US" sz="3200" b="1" i="0" u="sng" dirty="0">
                <a:solidFill>
                  <a:srgbClr val="373A3C"/>
                </a:solidFill>
                <a:effectLst/>
                <a:latin typeface="-apple-system"/>
              </a:rPr>
            </a:br>
            <a:endParaRPr lang="he-IL" sz="3200" b="1" i="0" u="sng" dirty="0">
              <a:solidFill>
                <a:srgbClr val="373A3C"/>
              </a:solidFill>
              <a:effectLst/>
              <a:latin typeface="-apple-system"/>
            </a:endParaRPr>
          </a:p>
          <a:p>
            <a:pPr marL="285750" indent="-285750" algn="r" rtl="1">
              <a:buFontTx/>
              <a:buChar char="-"/>
            </a:pPr>
            <a:r>
              <a:rPr lang="he-IL" b="0" i="0" dirty="0">
                <a:solidFill>
                  <a:srgbClr val="373A3C"/>
                </a:solidFill>
                <a:effectLst/>
                <a:latin typeface="-apple-system"/>
              </a:rPr>
              <a:t>נווה מאור 208523605</a:t>
            </a:r>
          </a:p>
          <a:p>
            <a:pPr marL="285750" indent="-285750" algn="r" rtl="1">
              <a:buFontTx/>
              <a:buChar char="-"/>
            </a:pPr>
            <a:r>
              <a:rPr lang="he-IL" dirty="0">
                <a:solidFill>
                  <a:srgbClr val="373A3C"/>
                </a:solidFill>
                <a:latin typeface="-apple-system"/>
              </a:rPr>
              <a:t>רועי אייזנברג 315389486</a:t>
            </a:r>
          </a:p>
          <a:p>
            <a:pPr marL="285750" indent="-285750" algn="r" rtl="1">
              <a:buFontTx/>
              <a:buChar char="-"/>
            </a:pPr>
            <a:r>
              <a:rPr lang="he-IL" b="0" i="0" dirty="0">
                <a:solidFill>
                  <a:srgbClr val="373A3C"/>
                </a:solidFill>
                <a:effectLst/>
                <a:latin typeface="-apple-system"/>
              </a:rPr>
              <a:t>בר </a:t>
            </a:r>
            <a:r>
              <a:rPr lang="he-IL" b="0" i="0" dirty="0" err="1">
                <a:solidFill>
                  <a:srgbClr val="373A3C"/>
                </a:solidFill>
                <a:effectLst/>
                <a:latin typeface="-apple-system"/>
              </a:rPr>
              <a:t>נאוראני</a:t>
            </a:r>
            <a:r>
              <a:rPr lang="he-IL" b="0" i="0" dirty="0">
                <a:solidFill>
                  <a:srgbClr val="373A3C"/>
                </a:solidFill>
                <a:effectLst/>
                <a:latin typeface="-apple-system"/>
              </a:rPr>
              <a:t> 313123987</a:t>
            </a:r>
            <a:br>
              <a:rPr lang="he-IL" b="0" i="0" dirty="0">
                <a:solidFill>
                  <a:srgbClr val="373A3C"/>
                </a:solidFill>
                <a:effectLst/>
                <a:latin typeface="-apple-system"/>
              </a:rPr>
            </a:br>
            <a:endParaRPr lang="he-IL" dirty="0"/>
          </a:p>
        </p:txBody>
      </p:sp>
    </p:spTree>
    <p:extLst>
      <p:ext uri="{BB962C8B-B14F-4D97-AF65-F5344CB8AC3E}">
        <p14:creationId xmlns:p14="http://schemas.microsoft.com/office/powerpoint/2010/main" val="3662322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24EA3BE-1B11-CF9D-D6F7-E7F951491B96}"/>
              </a:ext>
            </a:extLst>
          </p:cNvPr>
          <p:cNvSpPr txBox="1"/>
          <p:nvPr/>
        </p:nvSpPr>
        <p:spPr>
          <a:xfrm>
            <a:off x="144959" y="674704"/>
            <a:ext cx="11891461" cy="830997"/>
          </a:xfrm>
          <a:prstGeom prst="rect">
            <a:avLst/>
          </a:prstGeom>
          <a:noFill/>
        </p:spPr>
        <p:txBody>
          <a:bodyPr wrap="none" rtlCol="1">
            <a:spAutoFit/>
          </a:bodyPr>
          <a:lstStyle/>
          <a:p>
            <a:pPr algn="r" rtl="1"/>
            <a:endParaRPr lang="he-IL" sz="2400" b="1" i="0" u="sng" dirty="0">
              <a:solidFill>
                <a:srgbClr val="373A3C"/>
              </a:solidFill>
              <a:effectLst/>
              <a:latin typeface="-apple-system"/>
            </a:endParaRPr>
          </a:p>
          <a:p>
            <a:pPr algn="r" rtl="1"/>
            <a:r>
              <a:rPr lang="he-IL" sz="2400" b="1" i="0" u="sng" dirty="0">
                <a:solidFill>
                  <a:srgbClr val="373A3C"/>
                </a:solidFill>
                <a:effectLst/>
                <a:latin typeface="-apple-system"/>
              </a:rPr>
              <a:t>ב.     ה"כאב" של הלקוח (אם יש, מי הלקוח?!) ההזדמנות (השוק) והמוטיבציה של הצוות.</a:t>
            </a:r>
          </a:p>
        </p:txBody>
      </p:sp>
      <p:sp>
        <p:nvSpPr>
          <p:cNvPr id="5" name="תיבת טקסט 4">
            <a:extLst>
              <a:ext uri="{FF2B5EF4-FFF2-40B4-BE49-F238E27FC236}">
                <a16:creationId xmlns:a16="http://schemas.microsoft.com/office/drawing/2014/main" id="{9651343C-1FCE-DCBE-3379-79F4402C9863}"/>
              </a:ext>
            </a:extLst>
          </p:cNvPr>
          <p:cNvSpPr txBox="1"/>
          <p:nvPr/>
        </p:nvSpPr>
        <p:spPr>
          <a:xfrm>
            <a:off x="887767" y="1505701"/>
            <a:ext cx="10750858" cy="1754326"/>
          </a:xfrm>
          <a:prstGeom prst="rect">
            <a:avLst/>
          </a:prstGeom>
          <a:noFill/>
        </p:spPr>
        <p:txBody>
          <a:bodyPr wrap="square" rtlCol="1">
            <a:spAutoFit/>
          </a:bodyPr>
          <a:lstStyle/>
          <a:p>
            <a:pPr algn="r" rtl="1"/>
            <a:r>
              <a:rPr lang="he-IL" b="0" i="0" dirty="0">
                <a:solidFill>
                  <a:srgbClr val="000000"/>
                </a:solidFill>
                <a:effectLst/>
                <a:latin typeface="Roboto" panose="02000000000000000000" pitchFamily="2" charset="0"/>
              </a:rPr>
              <a:t>הכאב של הלקוח במקרה זה יהיה היעדר כתוביות חיות לתוכן מדיה בפלטפורמת </a:t>
            </a:r>
            <a:r>
              <a:rPr lang="en-US" b="0" i="0" dirty="0" err="1">
                <a:solidFill>
                  <a:srgbClr val="000000"/>
                </a:solidFill>
                <a:effectLst/>
                <a:latin typeface="Roboto" panose="02000000000000000000" pitchFamily="2" charset="0"/>
              </a:rPr>
              <a:t>Stremio</a:t>
            </a:r>
            <a:r>
              <a:rPr lang="en-US" b="0" i="0" dirty="0">
                <a:solidFill>
                  <a:srgbClr val="000000"/>
                </a:solidFill>
                <a:effectLst/>
                <a:latin typeface="Roboto" panose="02000000000000000000" pitchFamily="2" charset="0"/>
              </a:rPr>
              <a:t>. </a:t>
            </a:r>
            <a:br>
              <a:rPr lang="en-US" b="0" i="0" dirty="0">
                <a:solidFill>
                  <a:srgbClr val="000000"/>
                </a:solidFill>
                <a:effectLst/>
                <a:latin typeface="Roboto" panose="02000000000000000000" pitchFamily="2" charset="0"/>
              </a:rPr>
            </a:br>
            <a:r>
              <a:rPr lang="he-IL" b="0" i="0" dirty="0">
                <a:solidFill>
                  <a:srgbClr val="000000"/>
                </a:solidFill>
                <a:effectLst/>
                <a:latin typeface="Roboto" panose="02000000000000000000" pitchFamily="2" charset="0"/>
              </a:rPr>
              <a:t>זו יכולה להיות בעיה עבור משתמשים חירשים או כבדי שמיעה, או עבור אלו הצופים בתוכן בשפה שאינם שולטים בהם.</a:t>
            </a:r>
            <a:br>
              <a:rPr lang="en-US" b="0" i="0" dirty="0">
                <a:solidFill>
                  <a:srgbClr val="000000"/>
                </a:solidFill>
                <a:effectLst/>
                <a:latin typeface="Roboto" panose="02000000000000000000" pitchFamily="2" charset="0"/>
              </a:rPr>
            </a:br>
            <a:endParaRPr lang="he-IL" b="0" i="0" dirty="0">
              <a:solidFill>
                <a:srgbClr val="000000"/>
              </a:solidFill>
              <a:effectLst/>
              <a:latin typeface="Roboto" panose="02000000000000000000" pitchFamily="2" charset="0"/>
            </a:endParaRPr>
          </a:p>
          <a:p>
            <a:pPr algn="r" rtl="1"/>
            <a:r>
              <a:rPr lang="he-IL" b="0" i="0" dirty="0">
                <a:solidFill>
                  <a:srgbClr val="000000"/>
                </a:solidFill>
                <a:effectLst/>
                <a:latin typeface="Roboto" panose="02000000000000000000" pitchFamily="2" charset="0"/>
              </a:rPr>
              <a:t>ההזדמנות במקרה זה היא ליצור תוסף לפלטפורמה המספק כתוביות חיות, למלא את הפער הזה בשוק ולספק חוויה טובה יותר למשתמשים אלו. המוטיבציה של הצוות היא לשיפר את הנגישות למשתמשים, וכניסה לשוק של משתמשים שזקוקים לתכונה זו. בנוסף, יצירת תוסף כזה עשויה לספק הזדמנות לזכות בהכרה ובמוניטין בקרב קהילת המפתחים.</a:t>
            </a:r>
            <a:endParaRPr lang="he-IL" dirty="0"/>
          </a:p>
        </p:txBody>
      </p:sp>
    </p:spTree>
    <p:extLst>
      <p:ext uri="{BB962C8B-B14F-4D97-AF65-F5344CB8AC3E}">
        <p14:creationId xmlns:p14="http://schemas.microsoft.com/office/powerpoint/2010/main" val="257808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24EA3BE-1B11-CF9D-D6F7-E7F951491B96}"/>
              </a:ext>
            </a:extLst>
          </p:cNvPr>
          <p:cNvSpPr txBox="1"/>
          <p:nvPr/>
        </p:nvSpPr>
        <p:spPr>
          <a:xfrm>
            <a:off x="9174675" y="674704"/>
            <a:ext cx="2861745" cy="830997"/>
          </a:xfrm>
          <a:prstGeom prst="rect">
            <a:avLst/>
          </a:prstGeom>
          <a:noFill/>
        </p:spPr>
        <p:txBody>
          <a:bodyPr wrap="none" rtlCol="1">
            <a:spAutoFit/>
          </a:bodyPr>
          <a:lstStyle/>
          <a:p>
            <a:pPr algn="r" rtl="1"/>
            <a:endParaRPr lang="he-IL" sz="2400" b="1" i="0" u="sng" dirty="0">
              <a:solidFill>
                <a:srgbClr val="373A3C"/>
              </a:solidFill>
              <a:effectLst/>
              <a:latin typeface="-apple-system"/>
            </a:endParaRPr>
          </a:p>
          <a:p>
            <a:pPr algn="r" rtl="1"/>
            <a:r>
              <a:rPr lang="he-IL" sz="2400" b="1" i="0" u="sng" dirty="0">
                <a:solidFill>
                  <a:srgbClr val="373A3C"/>
                </a:solidFill>
                <a:effectLst/>
                <a:latin typeface="-apple-system"/>
              </a:rPr>
              <a:t>ג.      הפתרון המוצע</a:t>
            </a:r>
          </a:p>
        </p:txBody>
      </p:sp>
      <p:sp>
        <p:nvSpPr>
          <p:cNvPr id="2" name="תיבת טקסט 1">
            <a:extLst>
              <a:ext uri="{FF2B5EF4-FFF2-40B4-BE49-F238E27FC236}">
                <a16:creationId xmlns:a16="http://schemas.microsoft.com/office/drawing/2014/main" id="{E30D2C5E-0F0D-47E3-0D71-C58782EB0DAC}"/>
              </a:ext>
            </a:extLst>
          </p:cNvPr>
          <p:cNvSpPr txBox="1"/>
          <p:nvPr/>
        </p:nvSpPr>
        <p:spPr>
          <a:xfrm>
            <a:off x="967666" y="1553592"/>
            <a:ext cx="10839635" cy="3139321"/>
          </a:xfrm>
          <a:prstGeom prst="rect">
            <a:avLst/>
          </a:prstGeom>
          <a:noFill/>
        </p:spPr>
        <p:txBody>
          <a:bodyPr wrap="square" rtlCol="1">
            <a:spAutoFit/>
          </a:bodyPr>
          <a:lstStyle/>
          <a:p>
            <a:pPr algn="r" rtl="1"/>
            <a:r>
              <a:rPr lang="he-IL" dirty="0"/>
              <a:t>הפתרון שאנו מציעים הוא להשתמש באודיו של המדיה או תוכן המוצג, או בכתוביות שכבר כלולות בשפה אחרת, ולתרגם אותן בזמן אמת. </a:t>
            </a:r>
            <a:br>
              <a:rPr lang="en-US" dirty="0"/>
            </a:br>
            <a:r>
              <a:rPr lang="he-IL" dirty="0"/>
              <a:t>כדי להשיג זאת, נצטרך לקבל גישה לשמע או כתוביות של המדיה המושמעת בפלטפורמה, ניתן לעשות זאת על ידי שילוב עם ה-</a:t>
            </a:r>
            <a:r>
              <a:rPr lang="en-US" dirty="0"/>
              <a:t>API </a:t>
            </a:r>
            <a:r>
              <a:rPr lang="he-IL" dirty="0"/>
              <a:t>של </a:t>
            </a:r>
            <a:r>
              <a:rPr lang="en-US" dirty="0" err="1"/>
              <a:t>Stremio</a:t>
            </a:r>
            <a:r>
              <a:rPr lang="en-US" dirty="0"/>
              <a:t> </a:t>
            </a:r>
            <a:r>
              <a:rPr lang="he-IL" dirty="0"/>
              <a:t> כדי לגשת למטא נתונים ולכתוביות של המדיה. לאחר שתהיה גישה לשמע או לכתוביות, נוכל להשתמש במודלים של עיבוד שפה טבעית או ב</a:t>
            </a:r>
            <a:r>
              <a:rPr lang="en-US" dirty="0" err="1"/>
              <a:t>api</a:t>
            </a:r>
            <a:r>
              <a:rPr lang="he-IL" dirty="0"/>
              <a:t> חיצוני ממקור </a:t>
            </a:r>
            <a:r>
              <a:rPr lang="en-US" dirty="0"/>
              <a:t>open source</a:t>
            </a:r>
            <a:r>
              <a:rPr lang="he-IL" dirty="0"/>
              <a:t> המתרגם את הטקסט בזמן אמת.</a:t>
            </a:r>
          </a:p>
          <a:p>
            <a:pPr algn="r" rtl="1"/>
            <a:endParaRPr lang="he-IL" dirty="0"/>
          </a:p>
          <a:p>
            <a:pPr algn="r" rtl="1"/>
            <a:r>
              <a:rPr lang="he-IL" dirty="0"/>
              <a:t>בנוסף, נוסיף פונקציונליות למשתמשים כדי לבחור את השפה שאליה הם רוצים שהכתוביות יתורגמו, ולאפשר להם להתאים את הגדרות הכתוביות כגון גודל גופן, צבע גופן וצבע רקע לנראות טובה יותר.</a:t>
            </a:r>
          </a:p>
          <a:p>
            <a:pPr algn="r" rtl="1"/>
            <a:endParaRPr lang="he-IL" dirty="0"/>
          </a:p>
          <a:p>
            <a:pPr algn="r" rtl="1"/>
            <a:r>
              <a:rPr lang="he-IL" dirty="0"/>
              <a:t>חשוב לציין שפתרון מסוג זה עשוי לדרוש כוח מחשוב ומשאבים רבים ובסך </a:t>
            </a:r>
            <a:r>
              <a:rPr lang="he-IL" dirty="0" err="1"/>
              <a:t>הכל</a:t>
            </a:r>
            <a:r>
              <a:rPr lang="he-IL" dirty="0"/>
              <a:t>, זהו פרויקט שאפתני ויש לו פוטנציאל לשפר מאוד את חווית המשתמש ב-</a:t>
            </a:r>
            <a:r>
              <a:rPr lang="en-US" dirty="0" err="1"/>
              <a:t>Stremio</a:t>
            </a:r>
            <a:r>
              <a:rPr lang="en-US" dirty="0"/>
              <a:t> </a:t>
            </a:r>
            <a:r>
              <a:rPr lang="he-IL" dirty="0"/>
              <a:t> על ידי מתן כתוביות חיות והפיכת התוכן לנגיש יותר לקהל רחב יותר.</a:t>
            </a:r>
          </a:p>
        </p:txBody>
      </p:sp>
    </p:spTree>
    <p:extLst>
      <p:ext uri="{BB962C8B-B14F-4D97-AF65-F5344CB8AC3E}">
        <p14:creationId xmlns:p14="http://schemas.microsoft.com/office/powerpoint/2010/main" val="60867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24EA3BE-1B11-CF9D-D6F7-E7F951491B96}"/>
              </a:ext>
            </a:extLst>
          </p:cNvPr>
          <p:cNvSpPr txBox="1"/>
          <p:nvPr/>
        </p:nvSpPr>
        <p:spPr>
          <a:xfrm>
            <a:off x="-30870" y="719093"/>
            <a:ext cx="12253739" cy="646331"/>
          </a:xfrm>
          <a:prstGeom prst="rect">
            <a:avLst/>
          </a:prstGeom>
          <a:noFill/>
        </p:spPr>
        <p:txBody>
          <a:bodyPr wrap="none" rtlCol="1">
            <a:spAutoFit/>
          </a:bodyPr>
          <a:lstStyle/>
          <a:p>
            <a:pPr algn="r" rtl="1"/>
            <a:endParaRPr lang="he-IL" b="1" i="0" u="sng" dirty="0">
              <a:solidFill>
                <a:srgbClr val="373A3C"/>
              </a:solidFill>
              <a:effectLst/>
              <a:latin typeface="-apple-system"/>
            </a:endParaRPr>
          </a:p>
          <a:p>
            <a:pPr algn="r" rtl="1"/>
            <a:r>
              <a:rPr lang="he-IL" b="1" i="0" u="sng" dirty="0">
                <a:solidFill>
                  <a:srgbClr val="373A3C"/>
                </a:solidFill>
                <a:effectLst/>
                <a:latin typeface="-apple-system"/>
              </a:rPr>
              <a:t>ד.     סטטוס נוכחי: יש ולידציה? נעשה מחקר? נוצר קשר עם לקוח? יש דאטה? אפיון מסכים? אפיון מלא או התחלה של קוד?</a:t>
            </a:r>
          </a:p>
        </p:txBody>
      </p:sp>
      <p:sp>
        <p:nvSpPr>
          <p:cNvPr id="2" name="תיבת טקסט 1">
            <a:extLst>
              <a:ext uri="{FF2B5EF4-FFF2-40B4-BE49-F238E27FC236}">
                <a16:creationId xmlns:a16="http://schemas.microsoft.com/office/drawing/2014/main" id="{B41C7628-BFE3-7561-1DC8-60DF5DE8DDBF}"/>
              </a:ext>
            </a:extLst>
          </p:cNvPr>
          <p:cNvSpPr txBox="1"/>
          <p:nvPr/>
        </p:nvSpPr>
        <p:spPr>
          <a:xfrm>
            <a:off x="967666" y="1518082"/>
            <a:ext cx="10759736" cy="369332"/>
          </a:xfrm>
          <a:prstGeom prst="rect">
            <a:avLst/>
          </a:prstGeom>
          <a:noFill/>
        </p:spPr>
        <p:txBody>
          <a:bodyPr wrap="square" rtlCol="1">
            <a:spAutoFit/>
          </a:bodyPr>
          <a:lstStyle/>
          <a:p>
            <a:pPr algn="r" rtl="1"/>
            <a:r>
              <a:rPr lang="he-IL" dirty="0"/>
              <a:t>ביצענו מחקר וסקר שוק, נראה שלא קיים פתרון, או דבר דומה.</a:t>
            </a:r>
          </a:p>
        </p:txBody>
      </p:sp>
    </p:spTree>
    <p:extLst>
      <p:ext uri="{BB962C8B-B14F-4D97-AF65-F5344CB8AC3E}">
        <p14:creationId xmlns:p14="http://schemas.microsoft.com/office/powerpoint/2010/main" val="52738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124EA3BE-1B11-CF9D-D6F7-E7F951491B96}"/>
              </a:ext>
            </a:extLst>
          </p:cNvPr>
          <p:cNvSpPr txBox="1"/>
          <p:nvPr/>
        </p:nvSpPr>
        <p:spPr>
          <a:xfrm>
            <a:off x="657919" y="674704"/>
            <a:ext cx="11378501" cy="1200329"/>
          </a:xfrm>
          <a:prstGeom prst="rect">
            <a:avLst/>
          </a:prstGeom>
          <a:noFill/>
        </p:spPr>
        <p:txBody>
          <a:bodyPr wrap="none" rtlCol="1">
            <a:spAutoFit/>
          </a:bodyPr>
          <a:lstStyle/>
          <a:p>
            <a:pPr algn="r" rtl="1"/>
            <a:endParaRPr lang="he-IL" sz="3600" b="1" i="0" u="sng" dirty="0">
              <a:solidFill>
                <a:srgbClr val="373A3C"/>
              </a:solidFill>
              <a:effectLst/>
              <a:latin typeface="-apple-system"/>
            </a:endParaRPr>
          </a:p>
          <a:p>
            <a:pPr algn="r" rtl="1"/>
            <a:r>
              <a:rPr lang="he-IL" sz="3600" b="1" i="0" u="sng" dirty="0">
                <a:solidFill>
                  <a:srgbClr val="373A3C"/>
                </a:solidFill>
                <a:effectLst/>
                <a:latin typeface="-apple-system"/>
              </a:rPr>
              <a:t>ה.  לינק </a:t>
            </a:r>
            <a:r>
              <a:rPr lang="he-IL" sz="3600" b="1" i="0" u="sng" dirty="0" err="1">
                <a:solidFill>
                  <a:srgbClr val="373A3C"/>
                </a:solidFill>
                <a:effectLst/>
                <a:latin typeface="-apple-system"/>
              </a:rPr>
              <a:t>לגיט</a:t>
            </a:r>
            <a:r>
              <a:rPr lang="he-IL" sz="3600" b="1" i="0" u="sng" dirty="0">
                <a:solidFill>
                  <a:srgbClr val="373A3C"/>
                </a:solidFill>
                <a:effectLst/>
                <a:latin typeface="-apple-system"/>
              </a:rPr>
              <a:t> הפרויקט שבו תיקייה בין היתר עם קובץ זה.</a:t>
            </a:r>
          </a:p>
        </p:txBody>
      </p:sp>
      <p:sp>
        <p:nvSpPr>
          <p:cNvPr id="2" name="תיבת טקסט 1">
            <a:extLst>
              <a:ext uri="{FF2B5EF4-FFF2-40B4-BE49-F238E27FC236}">
                <a16:creationId xmlns:a16="http://schemas.microsoft.com/office/drawing/2014/main" id="{EC94BF8A-E73D-3AA8-F3EA-397C1DC4D1F6}"/>
              </a:ext>
            </a:extLst>
          </p:cNvPr>
          <p:cNvSpPr txBox="1"/>
          <p:nvPr/>
        </p:nvSpPr>
        <p:spPr>
          <a:xfrm>
            <a:off x="3185384" y="2439515"/>
            <a:ext cx="8052046" cy="1323439"/>
          </a:xfrm>
          <a:prstGeom prst="rect">
            <a:avLst/>
          </a:prstGeom>
          <a:noFill/>
        </p:spPr>
        <p:txBody>
          <a:bodyPr wrap="square" rtlCol="1">
            <a:spAutoFit/>
          </a:bodyPr>
          <a:lstStyle/>
          <a:p>
            <a:r>
              <a:rPr lang="en-US" sz="8000" dirty="0" err="1">
                <a:hlinkClick r:id="rId2"/>
              </a:rPr>
              <a:t>gitHub</a:t>
            </a:r>
            <a:r>
              <a:rPr lang="en-US" sz="8000" dirty="0">
                <a:hlinkClick r:id="rId2"/>
              </a:rPr>
              <a:t> LINK</a:t>
            </a:r>
            <a:endParaRPr lang="he-IL" sz="8000" dirty="0"/>
          </a:p>
        </p:txBody>
      </p:sp>
    </p:spTree>
    <p:extLst>
      <p:ext uri="{BB962C8B-B14F-4D97-AF65-F5344CB8AC3E}">
        <p14:creationId xmlns:p14="http://schemas.microsoft.com/office/powerpoint/2010/main" val="342794054"/>
      </p:ext>
    </p:extLst>
  </p:cSld>
  <p:clrMapOvr>
    <a:masterClrMapping/>
  </p:clrMapOvr>
</p:sld>
</file>

<file path=ppt/theme/theme1.xml><?xml version="1.0" encoding="utf-8"?>
<a:theme xmlns:a="http://schemas.openxmlformats.org/drawingml/2006/main" name="עשן מתפתל">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33</TotalTime>
  <Words>354</Words>
  <Application>Microsoft Office PowerPoint</Application>
  <PresentationFormat>מסך רחב</PresentationFormat>
  <Paragraphs>21</Paragraphs>
  <Slides>5</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5</vt:i4>
      </vt:variant>
    </vt:vector>
  </HeadingPairs>
  <TitlesOfParts>
    <vt:vector size="11" baseType="lpstr">
      <vt:lpstr>-apple-system</vt:lpstr>
      <vt:lpstr>Arial</vt:lpstr>
      <vt:lpstr>Century Gothic</vt:lpstr>
      <vt:lpstr>Roboto</vt:lpstr>
      <vt:lpstr>Wingdings 3</vt:lpstr>
      <vt:lpstr>עשן מתפתל</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Nave Maor</dc:creator>
  <cp:lastModifiedBy>Nave Maor</cp:lastModifiedBy>
  <cp:revision>1</cp:revision>
  <dcterms:created xsi:type="dcterms:W3CDTF">2023-01-20T12:03:29Z</dcterms:created>
  <dcterms:modified xsi:type="dcterms:W3CDTF">2023-01-20T12:37:23Z</dcterms:modified>
</cp:coreProperties>
</file>