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21"/>
  </p:notesMasterIdLst>
  <p:sldIdLst>
    <p:sldId id="287" r:id="rId2"/>
    <p:sldId id="423" r:id="rId3"/>
    <p:sldId id="406" r:id="rId4"/>
    <p:sldId id="407" r:id="rId5"/>
    <p:sldId id="408" r:id="rId6"/>
    <p:sldId id="418" r:id="rId7"/>
    <p:sldId id="409" r:id="rId8"/>
    <p:sldId id="435" r:id="rId9"/>
    <p:sldId id="417" r:id="rId10"/>
    <p:sldId id="437" r:id="rId11"/>
    <p:sldId id="419" r:id="rId12"/>
    <p:sldId id="438" r:id="rId13"/>
    <p:sldId id="420" r:id="rId14"/>
    <p:sldId id="428" r:id="rId15"/>
    <p:sldId id="421" r:id="rId16"/>
    <p:sldId id="424" r:id="rId17"/>
    <p:sldId id="434" r:id="rId18"/>
    <p:sldId id="425" r:id="rId19"/>
    <p:sldId id="429" r:id="rId20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6Was3GWktILEvBSxPUMmyw==" hashData="0ZZrixzeNgCV+CoRU42tt7TpLEeYXiMJQGxE9o7SgmLON3goS80jNSFQyze6tAmfc1MJBymVGFA3juENaNNmFA=="/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423"/>
            <p14:sldId id="406"/>
            <p14:sldId id="407"/>
            <p14:sldId id="408"/>
            <p14:sldId id="418"/>
            <p14:sldId id="409"/>
            <p14:sldId id="435"/>
            <p14:sldId id="417"/>
            <p14:sldId id="437"/>
            <p14:sldId id="419"/>
            <p14:sldId id="438"/>
            <p14:sldId id="420"/>
            <p14:sldId id="428"/>
            <p14:sldId id="421"/>
            <p14:sldId id="424"/>
            <p14:sldId id="434"/>
            <p14:sldId id="425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CCFF"/>
    <a:srgbClr val="CC3300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49" autoAdjust="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4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587085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6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1605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11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459585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DE5C5C4-8D2D-4F47-BF2D-046C5D644B37}" type="slidenum">
              <a:rPr lang="th-TH" smtClean="0"/>
              <a:pPr>
                <a:defRPr/>
              </a:pPr>
              <a:t>12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36894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/>
              <a:t>Basic String &amp; List Operations</a:t>
            </a:r>
            <a:endParaRPr lang="th-TH" sz="40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77C2-D548-4CA6-8FBA-6752B376E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เลขประจำตัวบัตรประชาชน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ABBBCE-720B-4B6A-AE97-C0F11B3707EF}"/>
                  </a:ext>
                </a:extLst>
              </p:cNvPr>
              <p:cNvSpPr/>
              <p:nvPr/>
            </p:nvSpPr>
            <p:spPr>
              <a:xfrm>
                <a:off x="3449686" y="950920"/>
                <a:ext cx="5289452" cy="108318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13</m:t>
                                      </m:r>
                                      <m:r>
                                        <a:rPr lang="en-US" sz="200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d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%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</a:rPr>
                            <m:t>11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%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ABBBCE-720B-4B6A-AE97-C0F11B3707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9686" y="950920"/>
                <a:ext cx="5289452" cy="10831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0849EC-64C9-4A97-9157-5D29CAB010D7}"/>
              </a:ext>
            </a:extLst>
          </p:cNvPr>
          <p:cNvGraphicFramePr>
            <a:graphicFrameLocks noGrp="1"/>
          </p:cNvGraphicFramePr>
          <p:nvPr/>
        </p:nvGraphicFramePr>
        <p:xfrm>
          <a:off x="2615001" y="2452077"/>
          <a:ext cx="6958822" cy="51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5294">
                  <a:extLst>
                    <a:ext uri="{9D8B030D-6E8A-4147-A177-3AD203B41FA5}">
                      <a16:colId xmlns:a16="http://schemas.microsoft.com/office/drawing/2014/main" val="1906851995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1173885236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2128172055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3747878547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2224052437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3366530930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2494373308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1293969320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1276786016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3597610426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2209506124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2732078950"/>
                    </a:ext>
                  </a:extLst>
                </a:gridCol>
                <a:gridCol w="535294">
                  <a:extLst>
                    <a:ext uri="{9D8B030D-6E8A-4147-A177-3AD203B41FA5}">
                      <a16:colId xmlns:a16="http://schemas.microsoft.com/office/drawing/2014/main" val="194015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0257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05807A-6281-4B98-8B8F-FF0DBA0F352A}"/>
              </a:ext>
            </a:extLst>
          </p:cNvPr>
          <p:cNvSpPr txBox="1"/>
          <p:nvPr/>
        </p:nvSpPr>
        <p:spPr>
          <a:xfrm>
            <a:off x="2086708" y="2128911"/>
            <a:ext cx="770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 =  0   1   2   3   4   5   6   7   8   9  10  11 12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7A72F-D0E8-488B-B8AB-4D885DEAC55A}"/>
              </a:ext>
            </a:extLst>
          </p:cNvPr>
          <p:cNvSpPr txBox="1"/>
          <p:nvPr/>
        </p:nvSpPr>
        <p:spPr>
          <a:xfrm>
            <a:off x="1681847" y="3030093"/>
            <a:ext cx="789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13-k = 13  12  11  10   9   8   7   6   5   4  3  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5F567-AC7B-4D79-9BAA-347BD23A3C2D}"/>
              </a:ext>
            </a:extLst>
          </p:cNvPr>
          <p:cNvSpPr txBox="1"/>
          <p:nvPr/>
        </p:nvSpPr>
        <p:spPr>
          <a:xfrm>
            <a:off x="1681846" y="3511199"/>
            <a:ext cx="7891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+12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7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+11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+10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0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+9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+8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0+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+6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4+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+3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1+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5 =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285</a:t>
            </a:r>
          </a:p>
          <a:p>
            <a:pPr algn="r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(11 – 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285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%11) % 10 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AAC21827-6388-45E7-8443-AB043CA44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0983" y="4591271"/>
            <a:ext cx="7392073" cy="7716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เขียนโปรแกมรับเลขประจำตัวบัตรประชาชนมา 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12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 หลักทางซ้าย แล้วคำนวณหลักขวาสุดด้วยสูตรข้างบน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391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List: Indexing &amp; Slicing </a:t>
            </a:r>
            <a:r>
              <a:rPr lang="th-TH" dirty="0"/>
              <a:t>(</a:t>
            </a:r>
            <a:r>
              <a:rPr lang="th-TH" sz="2800" dirty="0"/>
              <a:t>เหมือนของ </a:t>
            </a:r>
            <a:r>
              <a:rPr lang="en-US" dirty="0"/>
              <a:t>String)</a:t>
            </a:r>
            <a:endParaRPr lang="th-TH" dirty="0">
              <a:latin typeface="+mj-lt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047E19E-3746-481D-AA03-56EBD96A0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177" y="882857"/>
            <a:ext cx="8961646" cy="29214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   0  1  2  3  4  5  6   7   8   9  10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 = [0, 1, 1, 2, 3, 5, 8, 13, 21, 34, 55]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solidFill>
                  <a:srgbClr val="C00000"/>
                </a:solidFill>
                <a:latin typeface="Courier New" pitchFamily="49" charset="0"/>
                <a:cs typeface="Tahoma" pitchFamily="34" charset="0"/>
              </a:rPr>
              <a:t>#  -11-10 -9 -8 -7 -6 -5  -4  -3  -2  -1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print("x =", x)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print(x[0], x[-1], x[:3], x[2:4])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print(x[-3:-1], x[1:-1])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print(x[::-1])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7D58DED-EDD2-4EE0-972E-4072BAF5C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8587" y="882858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1D9C0445-1C35-4B6B-9A61-DC802A845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7505" y="3923568"/>
            <a:ext cx="7596991" cy="1325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[0, 1, 1, 2, 3, 5, 8, 13, 21, 34, 55]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0 55 [0, 1, 1] [1, 2] 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[21, 34] [1, 1, 2, 3, 5, 8, 13, 21, 34]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[55, 34, 21, 13, 8, 5, 3, 2, 1, 1, 0]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C2C893AD-4106-4818-8F23-AA5A2AECE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259" y="3923569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273592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 dirty="0">
                <a:latin typeface="Courier New" pitchFamily="49" charset="0"/>
              </a:rPr>
              <a:t>แก้ไขข้อมูลในลิสต์ได้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th-TH" dirty="0">
                <a:latin typeface="Courier New" pitchFamily="49" charset="0"/>
              </a:rPr>
              <a:t>(แต่แก้ไขในสตริงไม่ได้)</a:t>
            </a:r>
            <a:endParaRPr lang="th-TH" dirty="0">
              <a:latin typeface="+mj-lt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E698E74-36A2-478C-B69B-5B5069D88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1796" y="1073480"/>
            <a:ext cx="6665233" cy="21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 = [0]*7          # [0,0,0,0,0,0,0]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x[1] = 1           # [0,1,0,0,0,0,0]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x[2] = x[0] + x[1] # [0,1,1,0,0,0,0]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x[3] = x[1] + x[2] # [0,1,1,2,0,0,0]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x[4:7] = [3,5,8]   # [0,1,1,2,3,5,8]</a:t>
            </a:r>
          </a:p>
        </p:txBody>
      </p:sp>
    </p:spTree>
    <p:extLst>
      <p:ext uri="{BB962C8B-B14F-4D97-AF65-F5344CB8AC3E}">
        <p14:creationId xmlns:p14="http://schemas.microsoft.com/office/powerpoint/2010/main" val="427051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D60D-093E-4F3D-9440-D038C0AB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เลขวันเป็นชื่อวัน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65E41FB5-D49A-4651-A11C-EE61AAD79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455" y="962370"/>
            <a:ext cx="8613914" cy="21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days_of_week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["Monday", "Tuesday", "Wednesday", 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    "Thursday", "Friday", "Saturday",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      "Sunday"]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int(input())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days_of_week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[d - 1] )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0FB35997-B632-4D8B-9EA4-471B8E70F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896" y="3429000"/>
            <a:ext cx="2705032" cy="29214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1 </a:t>
            </a:r>
            <a:r>
              <a:rPr lang="en-US" sz="22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 Monday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 2  Tuesday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 3  Wednesday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 4  Thursday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 5  Friday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 6  Saturday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 7  Sunday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9245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E349-0299-4392-9E21-0BFFA8A9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รับจำนวนเต็ม แสดงคำอ่าน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930C70D-E38E-440A-A5F8-FF63C21F5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85" y="1215455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0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7F348D6-24EF-4A24-B0E1-7E367155F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534" y="1215455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zero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710AABD-F25E-481D-B4AD-F0820EB93271}"/>
              </a:ext>
            </a:extLst>
          </p:cNvPr>
          <p:cNvSpPr/>
          <p:nvPr/>
        </p:nvSpPr>
        <p:spPr bwMode="auto">
          <a:xfrm>
            <a:off x="5798034" y="1262553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B91CAD8-743A-47D9-BD76-8A0D12D9A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8063" y="719067"/>
            <a:ext cx="505702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Output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710894E-9EDA-4472-A92D-25336DDCE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4985" y="1835111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6130660-EA13-492F-B156-98E8068A59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5534" y="1835111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one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8CD4A62-8FCF-441C-A294-C90AC7B87154}"/>
              </a:ext>
            </a:extLst>
          </p:cNvPr>
          <p:cNvSpPr/>
          <p:nvPr/>
        </p:nvSpPr>
        <p:spPr bwMode="auto">
          <a:xfrm>
            <a:off x="5798034" y="1882209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20F15F80-E5B6-404F-B665-816A6992A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172" y="2650494"/>
            <a:ext cx="6924480" cy="332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n = int(input())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1943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B6B8-2D89-4771-8437-D1A9DA20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 </a:t>
            </a:r>
            <a:r>
              <a:rPr lang="th-TH" dirty="0"/>
              <a:t>แยกสตริงออกเป็นลิสต์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94EE-D117-4F38-96EE-19C8406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1"/>
            <a:ext cx="8181491" cy="4180785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h-TH" b="1" dirty="0"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lvl="1"/>
            <a:r>
              <a:rPr lang="th-TH" dirty="0"/>
              <a:t>แยกสตริง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</a:t>
            </a:r>
            <a:r>
              <a:rPr lang="en-US" dirty="0"/>
              <a:t> </a:t>
            </a:r>
            <a:r>
              <a:rPr lang="th-TH" dirty="0"/>
              <a:t>ออกเป็นส่วน ๆ ได้เป็นลิสต์</a:t>
            </a:r>
            <a:r>
              <a:rPr lang="en-US" dirty="0"/>
              <a:t> (</a:t>
            </a:r>
            <a:r>
              <a:rPr lang="th-TH" dirty="0"/>
              <a:t>แยกด้วย</a:t>
            </a:r>
            <a:r>
              <a:rPr lang="th-TH" dirty="0">
                <a:highlight>
                  <a:srgbClr val="00FF00"/>
                </a:highlight>
              </a:rPr>
              <a:t>ช่องว่าง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 = "11     2 33"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s.split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</a:t>
            </a:r>
            <a:r>
              <a:rPr lang="th-TH" dirty="0"/>
              <a:t>ได้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["11", "2", "33"]</a:t>
            </a:r>
            <a:b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/>
            <a:r>
              <a:rPr lang="th-TH" dirty="0"/>
              <a:t>แยกสตริง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</a:t>
            </a:r>
            <a:r>
              <a:rPr lang="th-TH" dirty="0"/>
              <a:t>ออกเป็นส่วน ๆ ได้เป็นลิสต์</a:t>
            </a:r>
            <a:r>
              <a:rPr lang="en-US" dirty="0"/>
              <a:t> </a:t>
            </a:r>
            <a:r>
              <a:rPr lang="th-TH" dirty="0"/>
              <a:t>ใช้ </a:t>
            </a:r>
            <a:r>
              <a:rPr lang="en-US" dirty="0" err="1">
                <a:highlight>
                  <a:srgbClr val="00FFFF"/>
                </a:highlight>
              </a:rPr>
              <a:t>sep</a:t>
            </a:r>
            <a:r>
              <a:rPr lang="en-US" dirty="0"/>
              <a:t> </a:t>
            </a:r>
            <a:r>
              <a:rPr lang="th-TH" dirty="0"/>
              <a:t>เป็นตัวแยก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"11</a:t>
            </a:r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33"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h-TH" dirty="0"/>
              <a:t>ได้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["11", "2", " 33"]</a:t>
            </a:r>
            <a:endParaRPr lang="th-TH" b="1" dirty="0">
              <a:latin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9691287-17CB-4780-94E2-4E71AA0B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39" y="4929810"/>
            <a:ext cx="6442146" cy="15540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a,,,b".split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(",") 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["a", "", "", "b"]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"a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b".split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(" ") 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["a", "", "", "b"]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"a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b".split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()    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["a", "b"]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a,,,b".split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(",,")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["a", ",b"]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F3EFDD-E6BB-44C6-92F6-9F8794CC37C7}"/>
              </a:ext>
            </a:extLst>
          </p:cNvPr>
          <p:cNvSpPr/>
          <p:nvPr/>
        </p:nvSpPr>
        <p:spPr bwMode="auto">
          <a:xfrm>
            <a:off x="5631543" y="1100356"/>
            <a:ext cx="3686628" cy="307530"/>
          </a:xfrm>
          <a:custGeom>
            <a:avLst/>
            <a:gdLst>
              <a:gd name="connsiteX0" fmla="*/ 3686628 w 3686628"/>
              <a:gd name="connsiteY0" fmla="*/ 307530 h 307530"/>
              <a:gd name="connsiteX1" fmla="*/ 2177143 w 3686628"/>
              <a:gd name="connsiteY1" fmla="*/ 31758 h 307530"/>
              <a:gd name="connsiteX2" fmla="*/ 0 w 3686628"/>
              <a:gd name="connsiteY2" fmla="*/ 17244 h 30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628" h="307530">
                <a:moveTo>
                  <a:pt x="3686628" y="307530"/>
                </a:moveTo>
                <a:cubicBezTo>
                  <a:pt x="3239104" y="193834"/>
                  <a:pt x="2791581" y="80139"/>
                  <a:pt x="2177143" y="31758"/>
                </a:cubicBezTo>
                <a:cubicBezTo>
                  <a:pt x="1562705" y="-16623"/>
                  <a:pt x="781352" y="310"/>
                  <a:pt x="0" y="17244"/>
                </a:cubicBezTo>
              </a:path>
            </a:pathLst>
          </a:cu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0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B972E-11DC-4091-8ED3-BF29E7D98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รูปแบบการรับข้อมูล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36F0DC9-8D72-4615-B9E2-54AF06867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941830"/>
            <a:ext cx="3445952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t =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input().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split()</a:t>
            </a:r>
          </a:p>
          <a:p>
            <a:endParaRPr lang="en-US" sz="2200" b="1" dirty="0">
              <a:solidFill>
                <a:srgbClr val="0070C0"/>
              </a:solidFill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...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378E05B1-787E-49F2-8450-DBA45C0EA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817" y="903265"/>
            <a:ext cx="2422366" cy="111017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x = </a:t>
            </a:r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t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split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()</a:t>
            </a:r>
          </a:p>
          <a:p>
            <a:r>
              <a:rPr lang="en-US" sz="2200" b="1" dirty="0">
                <a:solidFill>
                  <a:srgbClr val="0070C0"/>
                </a:solidFill>
                <a:latin typeface="Courier New" pitchFamily="49" charset="0"/>
                <a:cs typeface="Tahoma" pitchFamily="34" charset="0"/>
              </a:rPr>
              <a:t>...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A496F19-AC76-4089-85BA-EF4983AA38F3}"/>
              </a:ext>
            </a:extLst>
          </p:cNvPr>
          <p:cNvSpPr/>
          <p:nvPr/>
        </p:nvSpPr>
        <p:spPr bwMode="auto">
          <a:xfrm>
            <a:off x="5273040" y="1285194"/>
            <a:ext cx="594360" cy="441960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C392183-8D93-40B5-BAAE-C435C645C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123" y="2977788"/>
            <a:ext cx="3497183" cy="170264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t = input().split()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student_id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t[0]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first_name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t[1]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last_name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t[2]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C6979D18-4A5E-4A7F-89BE-500DA4D4E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122" y="2516060"/>
            <a:ext cx="3499204" cy="48385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623102021 John Wick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0328863F-9E03-4AB6-93CF-FF816969F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2977787"/>
            <a:ext cx="3934505" cy="21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t = input().split("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")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student_id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t[0]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midterm = int(t[1])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final = int(t[2])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gpa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float(t[3])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134F8B61-E867-4598-A518-A5427DC67D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516060"/>
            <a:ext cx="3934505" cy="483851"/>
          </a:xfrm>
          <a:prstGeom prst="rect">
            <a:avLst/>
          </a:prstGeom>
          <a:solidFill>
            <a:srgbClr val="FFCCFF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623102021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90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87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,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2.54</a:t>
            </a:r>
          </a:p>
        </p:txBody>
      </p:sp>
    </p:spTree>
    <p:extLst>
      <p:ext uri="{BB962C8B-B14F-4D97-AF65-F5344CB8AC3E}">
        <p14:creationId xmlns:p14="http://schemas.microsoft.com/office/powerpoint/2010/main" val="3887583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B655-1D86-4250-807D-ABFA3285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เปลี่ยน วัน</a:t>
            </a:r>
            <a:r>
              <a:rPr lang="en-US" dirty="0"/>
              <a:t>/</a:t>
            </a:r>
            <a:r>
              <a:rPr lang="th-TH" dirty="0"/>
              <a:t>เดือน</a:t>
            </a:r>
            <a:r>
              <a:rPr lang="en-US" dirty="0"/>
              <a:t>/</a:t>
            </a:r>
            <a:r>
              <a:rPr lang="th-TH" dirty="0"/>
              <a:t>ปี ค.ศ. เป็น วัน</a:t>
            </a:r>
            <a:r>
              <a:rPr lang="en-US" dirty="0"/>
              <a:t>/</a:t>
            </a:r>
            <a:r>
              <a:rPr lang="th-TH" dirty="0"/>
              <a:t>เดือน</a:t>
            </a:r>
            <a:r>
              <a:rPr lang="en-US" dirty="0"/>
              <a:t>/</a:t>
            </a:r>
            <a:r>
              <a:rPr lang="th-TH" dirty="0"/>
              <a:t>ปี พ.ศ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C5482237-3093-4657-9B7C-9692652950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564" y="965888"/>
            <a:ext cx="7168872" cy="21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fr-FR" sz="2200" b="1" dirty="0">
                <a:latin typeface="Courier New" pitchFamily="49" charset="0"/>
                <a:cs typeface="Tahoma" pitchFamily="34" charset="0"/>
              </a:rPr>
              <a:t>inp = input()</a:t>
            </a:r>
          </a:p>
          <a:p>
            <a:pPr>
              <a:lnSpc>
                <a:spcPct val="120000"/>
              </a:lnSpc>
            </a:pPr>
            <a:r>
              <a:rPr lang="fr-FR" sz="2200" b="1" dirty="0">
                <a:latin typeface="Courier New" pitchFamily="49" charset="0"/>
                <a:cs typeface="Tahoma" pitchFamily="34" charset="0"/>
              </a:rPr>
              <a:t>t = inp.split("</a:t>
            </a:r>
            <a:r>
              <a:rPr lang="fr-FR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/</a:t>
            </a:r>
            <a:r>
              <a:rPr lang="fr-FR" sz="2200" b="1" dirty="0">
                <a:latin typeface="Courier New" pitchFamily="49" charset="0"/>
                <a:cs typeface="Tahoma" pitchFamily="34" charset="0"/>
              </a:rPr>
              <a:t>")  # "d/m/y" -&gt; [d,m,y]</a:t>
            </a:r>
          </a:p>
          <a:p>
            <a:pPr>
              <a:lnSpc>
                <a:spcPct val="120000"/>
              </a:lnSpc>
            </a:pPr>
            <a:r>
              <a:rPr lang="fr-FR" sz="2200" b="1" dirty="0">
                <a:latin typeface="Courier New" pitchFamily="49" charset="0"/>
                <a:cs typeface="Tahoma" pitchFamily="34" charset="0"/>
              </a:rPr>
              <a:t>y = int(t[2]) + 543</a:t>
            </a:r>
          </a:p>
          <a:p>
            <a:pPr>
              <a:lnSpc>
                <a:spcPct val="120000"/>
              </a:lnSpc>
            </a:pPr>
            <a:r>
              <a:rPr lang="fr-FR" sz="2200" b="1" dirty="0">
                <a:latin typeface="Courier New" pitchFamily="49" charset="0"/>
                <a:cs typeface="Tahoma" pitchFamily="34" charset="0"/>
              </a:rPr>
              <a:t>out = t[0] + "/" + t[1] + "/" + str(y)</a:t>
            </a:r>
          </a:p>
          <a:p>
            <a:pPr>
              <a:lnSpc>
                <a:spcPct val="120000"/>
              </a:lnSpc>
            </a:pPr>
            <a:r>
              <a:rPr lang="fr-FR" sz="2200" b="1" dirty="0">
                <a:latin typeface="Courier New" pitchFamily="49" charset="0"/>
                <a:cs typeface="Tahoma" pitchFamily="34" charset="0"/>
              </a:rPr>
              <a:t>print( out )</a:t>
            </a: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EC9954D6-6078-4F32-834E-C84D808C4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2200" y="961302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39F07586-B500-4B21-9140-B8CF06BFD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240" y="3724027"/>
            <a:ext cx="3957520" cy="71006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5/12/2562</a:t>
            </a:r>
          </a:p>
          <a:p>
            <a:pPr lvl="0"/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F33C8C5-AE40-463E-9478-F9DD6DBC4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6524" y="3724027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A165D2A0-E10F-448B-9F52-276F2C3C3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435" y="3182879"/>
            <a:ext cx="6441592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Tahoma" pitchFamily="34" charset="0"/>
              </a:rPr>
              <a:t>หลังจากสั่งทำงานแล้วป้อน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5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/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12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/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2019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จะได้ผลเป็น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8B60FA-8592-4D32-BD1E-0A3E6FF8A1CB}"/>
              </a:ext>
            </a:extLst>
          </p:cNvPr>
          <p:cNvSpPr/>
          <p:nvPr/>
        </p:nvSpPr>
        <p:spPr>
          <a:xfrm>
            <a:off x="2861435" y="4812016"/>
            <a:ext cx="70054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"5/12/2019"       ["5", "12", "2019"]</a:t>
            </a:r>
            <a:endParaRPr lang="en-US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C279467-D54D-4E34-9A03-98F6A0F937BC}"/>
              </a:ext>
            </a:extLst>
          </p:cNvPr>
          <p:cNvSpPr/>
          <p:nvPr/>
        </p:nvSpPr>
        <p:spPr bwMode="auto">
          <a:xfrm>
            <a:off x="5411810" y="4824294"/>
            <a:ext cx="413495" cy="33933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072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A173F-166E-4416-9012-E4297A04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ข้อสังเกต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776944B-B4E0-4A23-9F29-5972FA225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466" y="1663723"/>
            <a:ext cx="8207996" cy="419715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split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th-TH" sz="2400" dirty="0">
                <a:latin typeface="Courier New" pitchFamily="49" charset="0"/>
              </a:rPr>
              <a:t>ไม่ใช่ฟังก์ชันทั่วไป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split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th-TH" sz="2400" dirty="0">
                <a:latin typeface="Courier New" pitchFamily="49" charset="0"/>
              </a:rPr>
              <a:t>เป็นฟังก์ชันที่ใช้งานเฉพาะกับสตริง เรียกว่าเป็น </a:t>
            </a:r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</a:rPr>
              <a:t>method</a:t>
            </a:r>
            <a:r>
              <a:rPr lang="th-TH" sz="2400" dirty="0">
                <a:latin typeface="Courier New" pitchFamily="49" charset="0"/>
                <a:ea typeface="Tahoma" panose="020B0604030504040204" pitchFamily="34" charset="0"/>
              </a:rPr>
              <a:t> </a:t>
            </a:r>
            <a:r>
              <a:rPr lang="th-TH" sz="2400" dirty="0">
                <a:latin typeface="Courier New" pitchFamily="49" charset="0"/>
              </a:rPr>
              <a:t>ของสตริง</a:t>
            </a:r>
          </a:p>
          <a:p>
            <a:pPr>
              <a:lnSpc>
                <a:spcPct val="120000"/>
              </a:lnSpc>
            </a:pPr>
            <a:r>
              <a:rPr lang="th-TH" sz="2400" dirty="0">
                <a:latin typeface="Courier New" pitchFamily="49" charset="0"/>
              </a:rPr>
              <a:t>สตริงมีหลายเมท็อดให้ใช้</a:t>
            </a:r>
          </a:p>
          <a:p>
            <a:pPr>
              <a:lnSpc>
                <a:spcPct val="120000"/>
              </a:lnSpc>
            </a:pPr>
            <a:r>
              <a:rPr lang="th-TH" sz="2400" dirty="0">
                <a:latin typeface="Courier New" pitchFamily="49" charset="0"/>
              </a:rPr>
              <a:t>รูปแบบการใช้งาน</a:t>
            </a:r>
            <a:r>
              <a:rPr lang="en-US" sz="2400" dirty="0">
                <a:latin typeface="Courier New" pitchFamily="49" charset="0"/>
              </a:rPr>
              <a:t>:  </a:t>
            </a:r>
            <a:r>
              <a:rPr lang="en-US" sz="2400" dirty="0">
                <a:highlight>
                  <a:srgbClr val="FFFF00"/>
                </a:highlight>
                <a:latin typeface="Courier New" pitchFamily="49" charset="0"/>
              </a:rPr>
              <a:t> </a:t>
            </a:r>
            <a:r>
              <a:rPr lang="th-TH" sz="2400" dirty="0">
                <a:highlight>
                  <a:srgbClr val="FFFF00"/>
                </a:highlight>
                <a:latin typeface="Courier New" pitchFamily="49" charset="0"/>
              </a:rPr>
              <a:t>สตริง</a:t>
            </a:r>
            <a:r>
              <a:rPr lang="en-US" sz="2400" dirty="0">
                <a:highlight>
                  <a:srgbClr val="FFFF00"/>
                </a:highlight>
                <a:latin typeface="Courier New" pitchFamily="49" charset="0"/>
              </a:rPr>
              <a:t>.</a:t>
            </a:r>
            <a:r>
              <a:rPr lang="th-TH" sz="2400" dirty="0">
                <a:highlight>
                  <a:srgbClr val="FFFF00"/>
                </a:highlight>
                <a:latin typeface="Courier New" pitchFamily="49" charset="0"/>
              </a:rPr>
              <a:t>ชื่อเมท็อด</a:t>
            </a:r>
            <a:r>
              <a:rPr lang="en-US" sz="2400" dirty="0">
                <a:highlight>
                  <a:srgbClr val="FFFF00"/>
                </a:highlight>
                <a:latin typeface="Courier New" pitchFamily="49" charset="0"/>
              </a:rPr>
              <a:t>(…) 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a = </a:t>
            </a:r>
            <a:r>
              <a:rPr lang="en-US" sz="2000" b="1" dirty="0" err="1">
                <a:latin typeface="Courier New" pitchFamily="49" charset="0"/>
              </a:rPr>
              <a:t>x.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upper</a:t>
            </a:r>
            <a:r>
              <a:rPr lang="en-US" sz="2000" b="1" dirty="0">
                <a:latin typeface="Courier New" pitchFamily="49" charset="0"/>
              </a:rPr>
              <a:t>()</a:t>
            </a:r>
            <a:r>
              <a:rPr lang="en-US" sz="2000" dirty="0">
                <a:latin typeface="Courier New" pitchFamily="49" charset="0"/>
              </a:rPr>
              <a:t>  #</a:t>
            </a:r>
            <a:r>
              <a:rPr lang="th-TH" sz="2000" dirty="0">
                <a:latin typeface="Courier New" pitchFamily="49" charset="0"/>
              </a:rPr>
              <a:t> สร้างสตริงใหม่ที่เป็นอังกฤษตัวใหญ่</a:t>
            </a:r>
            <a:br>
              <a:rPr lang="th-TH" sz="2000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b = </a:t>
            </a:r>
            <a:r>
              <a:rPr lang="en-US" sz="2000" b="1" dirty="0" err="1">
                <a:latin typeface="Courier New" pitchFamily="49" charset="0"/>
              </a:rPr>
              <a:t>x.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lower</a:t>
            </a:r>
            <a:r>
              <a:rPr lang="en-US" sz="2000" b="1" dirty="0">
                <a:latin typeface="Courier New" pitchFamily="49" charset="0"/>
              </a:rPr>
              <a:t>()</a:t>
            </a:r>
            <a:r>
              <a:rPr lang="en-US" sz="2000" dirty="0">
                <a:latin typeface="Courier New" pitchFamily="49" charset="0"/>
              </a:rPr>
              <a:t>  #</a:t>
            </a:r>
            <a:r>
              <a:rPr lang="th-TH" sz="2000" dirty="0">
                <a:latin typeface="Courier New" pitchFamily="49" charset="0"/>
              </a:rPr>
              <a:t> สร้างสตริงใหม่ที่เป็นอังกฤษตัวเล็ก</a:t>
            </a:r>
            <a:endParaRPr lang="en-US" sz="2000" dirty="0">
              <a:latin typeface="Courier New" pitchFamily="49" charset="0"/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b="1" dirty="0">
                <a:latin typeface="Courier New" pitchFamily="49" charset="0"/>
              </a:rPr>
              <a:t>c = </a:t>
            </a:r>
            <a:r>
              <a:rPr lang="en-US" sz="2000" b="1" dirty="0" err="1">
                <a:latin typeface="Courier New" pitchFamily="49" charset="0"/>
              </a:rPr>
              <a:t>x.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strip</a:t>
            </a:r>
            <a:r>
              <a:rPr lang="en-US" sz="2000" b="1" dirty="0">
                <a:latin typeface="Courier New" pitchFamily="49" charset="0"/>
              </a:rPr>
              <a:t>()</a:t>
            </a:r>
            <a:r>
              <a:rPr lang="en-US" sz="2000" dirty="0">
                <a:latin typeface="Courier New" pitchFamily="49" charset="0"/>
              </a:rPr>
              <a:t>  #</a:t>
            </a:r>
            <a:r>
              <a:rPr lang="th-TH" sz="2000" dirty="0">
                <a:latin typeface="Courier New" pitchFamily="49" charset="0"/>
              </a:rPr>
              <a:t> สร้างสตริงใหม่ที่ลบช่องว่างซ้ายขวาออก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ourier New" pitchFamily="49" charset="0"/>
              </a:rPr>
              <a:t>*** </a:t>
            </a:r>
            <a:r>
              <a:rPr lang="th-TH" sz="2000" dirty="0">
                <a:latin typeface="Courier New" pitchFamily="49" charset="0"/>
              </a:rPr>
              <a:t>ช่วงแรกนี้ยังไม่ได้ใช้ จะได้ศึกษาในบทถัด ๆ ไป</a:t>
            </a:r>
            <a:r>
              <a:rPr lang="en-US" sz="2000" dirty="0">
                <a:latin typeface="Courier New" pitchFamily="49" charset="0"/>
              </a:rPr>
              <a:t> ***</a:t>
            </a:r>
          </a:p>
          <a:p>
            <a:pPr marL="457200" lvl="1" indent="0">
              <a:lnSpc>
                <a:spcPct val="120000"/>
              </a:lnSpc>
              <a:buNone/>
            </a:pPr>
            <a:br>
              <a:rPr lang="th-TH" sz="2000" dirty="0">
                <a:latin typeface="Courier New" pitchFamily="49" charset="0"/>
              </a:rPr>
            </a:br>
            <a:endParaRPr lang="th-TH" sz="2000" dirty="0">
              <a:latin typeface="Courier New" pitchFamily="49" charset="0"/>
            </a:endParaRPr>
          </a:p>
          <a:p>
            <a:pPr>
              <a:lnSpc>
                <a:spcPct val="120000"/>
              </a:lnSpc>
            </a:pPr>
            <a:endParaRPr lang="en-US" sz="2400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A5022847-1AF3-4013-9FA4-30CE125BA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086" y="997121"/>
            <a:ext cx="2422366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t =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split(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x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8A549FC0-8FB4-4E0E-A98E-E88E55FA2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2069" y="1012511"/>
            <a:ext cx="2422366" cy="4330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t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x.</a:t>
            </a:r>
            <a:r>
              <a:rPr lang="en-US" sz="22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split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()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D1B30426-0BE1-4938-A2AA-A158A69B0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078" y="1012511"/>
            <a:ext cx="2422366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Tahoma" pitchFamily="34" charset="0"/>
              </a:rPr>
              <a:t>ทำไมไม่เขียน </a:t>
            </a:r>
            <a:r>
              <a:rPr lang="en-US" sz="2200" dirty="0">
                <a:latin typeface="Courier New" pitchFamily="49" charset="0"/>
                <a:cs typeface="Tahoma" pitchFamily="34" charset="0"/>
                <a:sym typeface="Wingdings" panose="05000000000000000000" pitchFamily="2" charset="2"/>
              </a:rPr>
              <a:t>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1440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A6D5-7CEE-49C7-A41E-5BA5543F9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รับ </a:t>
            </a:r>
            <a:r>
              <a:rPr lang="en-US" dirty="0"/>
              <a:t>20/5/2010 </a:t>
            </a:r>
            <a:r>
              <a:rPr lang="th-TH" dirty="0"/>
              <a:t>แสดง </a:t>
            </a:r>
            <a:r>
              <a:rPr lang="en-US" dirty="0"/>
              <a:t>May 20, 2010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BFBD5C92-1DCC-4A36-A543-477EA7E4DD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93" y="1259976"/>
            <a:ext cx="176407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1/1/2019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A5EDB59-196F-43EE-9458-08418E087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259976"/>
            <a:ext cx="286111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January 1, 2019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E98A248-5DA9-46CF-8826-A5A9EF760F47}"/>
              </a:ext>
            </a:extLst>
          </p:cNvPr>
          <p:cNvSpPr/>
          <p:nvPr/>
        </p:nvSpPr>
        <p:spPr bwMode="auto">
          <a:xfrm>
            <a:off x="5198501" y="1307074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A8888A2-BB9E-45F7-B076-A6A6B2342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3953" y="777623"/>
            <a:ext cx="505702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 Output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10B544AB-A27C-4AF2-9713-3A3D9AFEA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0894" y="1879632"/>
            <a:ext cx="176406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31/12/2020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D6B282C-043D-45F8-AC80-54763E3B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1" y="1879632"/>
            <a:ext cx="286111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December 31, 2020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A18810-6E1E-4459-8F8E-9527C982F76F}"/>
              </a:ext>
            </a:extLst>
          </p:cNvPr>
          <p:cNvSpPr/>
          <p:nvPr/>
        </p:nvSpPr>
        <p:spPr bwMode="auto">
          <a:xfrm>
            <a:off x="5198501" y="1926730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7AB94100-3AD3-496F-929B-34A9A2E43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172" y="2650493"/>
            <a:ext cx="6924480" cy="292144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7106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6C56-B923-4AD4-8452-4179AFD40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เรื่องที่ต้องรู้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410843-54AB-428B-8A54-D6269F063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6930" y="908050"/>
            <a:ext cx="7010760" cy="5105400"/>
          </a:xfrm>
        </p:spPr>
        <p:txBody>
          <a:bodyPr/>
          <a:lstStyle/>
          <a:p>
            <a:r>
              <a:rPr lang="en-US" dirty="0"/>
              <a:t>Length, Concatenation, Repetition</a:t>
            </a:r>
          </a:p>
          <a:p>
            <a:r>
              <a:rPr lang="en-US" dirty="0"/>
              <a:t>Indexing and slicing</a:t>
            </a:r>
          </a:p>
          <a:p>
            <a:r>
              <a:rPr lang="en-US" dirty="0"/>
              <a:t>String </a:t>
            </a:r>
            <a:r>
              <a:rPr lang="en-US" dirty="0" err="1"/>
              <a:t>spliting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319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72CF-C04D-4740-AE72-EB6D24F7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929D-3C2C-4544-8269-F7A9F723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0"/>
            <a:ext cx="7671996" cy="5105400"/>
          </a:xfrm>
        </p:spPr>
        <p:txBody>
          <a:bodyPr/>
          <a:lstStyle/>
          <a:p>
            <a:r>
              <a:rPr lang="en-US" dirty="0"/>
              <a:t>String: </a:t>
            </a:r>
            <a:r>
              <a:rPr lang="th-TH" dirty="0"/>
              <a:t>ลำดับของอักขระ</a:t>
            </a:r>
          </a:p>
          <a:p>
            <a:pPr lvl="1"/>
            <a:r>
              <a:rPr lang="en-US" dirty="0"/>
              <a:t>"ABCDEF"</a:t>
            </a:r>
            <a:endParaRPr lang="th-TH" dirty="0"/>
          </a:p>
          <a:p>
            <a:r>
              <a:rPr lang="en-US" dirty="0"/>
              <a:t>List: </a:t>
            </a:r>
            <a:r>
              <a:rPr lang="th-TH" dirty="0"/>
              <a:t>รายการของข้อมูล</a:t>
            </a:r>
            <a:endParaRPr lang="en-US" dirty="0"/>
          </a:p>
          <a:p>
            <a:pPr lvl="1"/>
            <a:r>
              <a:rPr lang="en-US" dirty="0"/>
              <a:t>[0, 1, 1, 2, 3, 5, 8, 13, 21, 34, 55]</a:t>
            </a:r>
          </a:p>
          <a:p>
            <a:pPr lvl="1"/>
            <a:r>
              <a:rPr lang="en-US" dirty="0"/>
              <a:t>["MO", "TU", "WE", "TH", "FR", "SA", "SU"]</a:t>
            </a:r>
            <a:endParaRPr lang="th-TH" dirty="0"/>
          </a:p>
          <a:p>
            <a:r>
              <a:rPr lang="en-US" sz="2400" dirty="0"/>
              <a:t>Operations</a:t>
            </a:r>
            <a:endParaRPr lang="th-TH" sz="2400" dirty="0"/>
          </a:p>
          <a:p>
            <a:pPr lvl="1"/>
            <a:r>
              <a:rPr lang="th-TH" dirty="0"/>
              <a:t>ความยาว</a:t>
            </a:r>
            <a:r>
              <a:rPr lang="en-US" dirty="0"/>
              <a:t>		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("ABC")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th-TH" dirty="0"/>
              <a:t>การต่อ</a:t>
            </a:r>
            <a:r>
              <a:rPr lang="en-US" dirty="0"/>
              <a:t>		</a:t>
            </a:r>
            <a:r>
              <a:rPr lang="th-TH" dirty="0"/>
              <a:t>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"A"+"BC"	[1] + [2,3]</a:t>
            </a:r>
          </a:p>
          <a:p>
            <a:pPr lvl="1"/>
            <a:r>
              <a:rPr lang="th-TH" dirty="0"/>
              <a:t>การต่อกันซ้ำ ๆ</a:t>
            </a:r>
            <a:r>
              <a:rPr lang="en-US" dirty="0"/>
              <a:t>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"A" * 3	[0,0] * 3</a:t>
            </a:r>
          </a:p>
          <a:p>
            <a:pPr lvl="1"/>
            <a:r>
              <a:rPr lang="en-US" dirty="0"/>
              <a:t>Indexing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x[k]</a:t>
            </a:r>
          </a:p>
          <a:p>
            <a:pPr lvl="1"/>
            <a:r>
              <a:rPr lang="en-US" dirty="0"/>
              <a:t>Slicing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x[start : stop : step]</a:t>
            </a:r>
          </a:p>
        </p:txBody>
      </p:sp>
    </p:spTree>
    <p:extLst>
      <p:ext uri="{BB962C8B-B14F-4D97-AF65-F5344CB8AC3E}">
        <p14:creationId xmlns:p14="http://schemas.microsoft.com/office/powerpoint/2010/main" val="1967060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String &amp; List: Length, Concatenation, Repetition</a:t>
            </a:r>
            <a:endParaRPr lang="th-TH" dirty="0">
              <a:latin typeface="+mj-lt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6047E19E-3746-481D-AA03-56EBD96A0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408" y="763589"/>
            <a:ext cx="7934008" cy="332770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("123"),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len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([1,2,3]))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H = "HBD"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T = "2U"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HBD = (H + T)*2 + " " + H*2 + " " + H+T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print(2*(HBD + " -- "))</a:t>
            </a:r>
          </a:p>
          <a:p>
            <a:pPr>
              <a:lnSpc>
                <a:spcPct val="120000"/>
              </a:lnSpc>
            </a:pPr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 = ([0,1]*2 + [3,4])*3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print(x)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7D58DED-EDD2-4EE0-972E-4072BAF5C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180" y="763589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97F5E543-50C2-46B4-82F4-B0E89468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86" y="4344373"/>
            <a:ext cx="8505428" cy="1017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3 3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HBD2UHBD2U HBDHBD HBD2U -- HBD2UHBD2U HBDHBD HBD2U -- 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2000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0, 1, 0, 1, 3, 4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0, 1, 0, 1, 3, 4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altLang="en-US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0, 1, 0, 1, 3, 4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BD3D438B-C558-4F84-90FC-0343A08A2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10477" y="4344374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59146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1A42-744F-4FEB-B602-F4C5C206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Indexing</a:t>
            </a: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B01E1674-A0AC-4D17-86E8-6323B641F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0647" y="2823437"/>
            <a:ext cx="7675797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dirty="0">
                <a:solidFill>
                  <a:schemeClr val="tx2"/>
                </a:solidFill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สตริงขนาด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N </a:t>
            </a:r>
            <a:r>
              <a:rPr lang="th-TH" dirty="0">
                <a:solidFill>
                  <a:schemeClr val="tx2"/>
                </a:solidFill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ตัวอักษร มี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index </a:t>
            </a:r>
            <a:r>
              <a:rPr lang="th-TH" dirty="0">
                <a:solidFill>
                  <a:schemeClr val="tx2"/>
                </a:solidFill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ตั้งแต่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-N </a:t>
            </a:r>
            <a:r>
              <a:rPr lang="th-TH" dirty="0">
                <a:solidFill>
                  <a:schemeClr val="tx2"/>
                </a:solidFill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ถึง </a:t>
            </a:r>
            <a:r>
              <a:rPr lang="en-US" dirty="0">
                <a:solidFill>
                  <a:schemeClr val="tx2"/>
                </a:solidFill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N – 1</a:t>
            </a:r>
            <a:endParaRPr lang="th-TH" dirty="0">
              <a:solidFill>
                <a:schemeClr val="tx2"/>
              </a:solidFill>
              <a:highlight>
                <a:srgbClr val="FF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601ABC73-E238-49FA-A5E9-871A394C8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1143" y="3758853"/>
            <a:ext cx="2548965" cy="12025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s[0]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"H"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s[1]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"E"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s[10]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"d"</a:t>
            </a:r>
          </a:p>
        </p:txBody>
      </p:sp>
      <p:sp>
        <p:nvSpPr>
          <p:cNvPr id="22" name="Text Box 21">
            <a:extLst>
              <a:ext uri="{FF2B5EF4-FFF2-40B4-BE49-F238E27FC236}">
                <a16:creationId xmlns:a16="http://schemas.microsoft.com/office/drawing/2014/main" id="{2EBD7DC0-9FA6-48EB-B9F5-96BC84B83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03" y="3745614"/>
            <a:ext cx="2738461" cy="12025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s[-1]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"d"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s[-2]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"l"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s[-11]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"H"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74E653F7-3770-4B91-8F77-97C2D2C1F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1549" y="5344901"/>
            <a:ext cx="4147026" cy="95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b="1" dirty="0">
                <a:latin typeface="Courier New" pitchFamily="49" charset="0"/>
                <a:cs typeface="Tahoma" pitchFamily="34" charset="0"/>
              </a:rPr>
              <a:t>s[</a:t>
            </a:r>
            <a:r>
              <a:rPr lang="th-TH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index</a:t>
            </a:r>
            <a:r>
              <a:rPr lang="th-TH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th-TH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นอกช่วง </a:t>
            </a:r>
            <a:r>
              <a:rPr lang="en-US" b="1" dirty="0">
                <a:latin typeface="Courier New" pitchFamily="49" charset="0"/>
                <a:cs typeface="Tahoma" pitchFamily="34" charset="0"/>
              </a:rPr>
              <a:t>]</a:t>
            </a:r>
            <a:r>
              <a:rPr lang="th-TH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เจ๊ง</a:t>
            </a:r>
          </a:p>
          <a:p>
            <a:r>
              <a:rPr lang="th-TH" dirty="0">
                <a:latin typeface="Courier New" pitchFamily="49" charset="0"/>
                <a:cs typeface="Tahoma" pitchFamily="34" charset="0"/>
              </a:rPr>
              <a:t>เช่น </a:t>
            </a:r>
            <a:r>
              <a:rPr lang="en-US" b="1" dirty="0">
                <a:latin typeface="Courier New" pitchFamily="49" charset="0"/>
                <a:cs typeface="Tahoma" pitchFamily="34" charset="0"/>
              </a:rPr>
              <a:t>s[11] s[-12]</a:t>
            </a:r>
            <a:r>
              <a:rPr lang="th-TH" b="1" dirty="0">
                <a:latin typeface="Courier New" pitchFamily="49" charset="0"/>
                <a:cs typeface="Tahoma" pitchFamily="34" charset="0"/>
              </a:rPr>
              <a:t> </a:t>
            </a:r>
            <a:endParaRPr lang="en-US" b="1" dirty="0">
              <a:latin typeface="Courier New" pitchFamily="49" charset="0"/>
              <a:cs typeface="Tahoma" pitchFamily="34" charset="0"/>
            </a:endParaRPr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500441F4-11B5-468A-BD4C-5A694C05051E}"/>
              </a:ext>
            </a:extLst>
          </p:cNvPr>
          <p:cNvGrpSpPr>
            <a:grpSpLocks/>
          </p:cNvGrpSpPr>
          <p:nvPr/>
        </p:nvGrpSpPr>
        <p:grpSpPr bwMode="auto">
          <a:xfrm>
            <a:off x="3598069" y="1668924"/>
            <a:ext cx="5029200" cy="466725"/>
            <a:chOff x="839" y="3033"/>
            <a:chExt cx="3168" cy="294"/>
          </a:xfrm>
        </p:grpSpPr>
        <p:sp>
          <p:nvSpPr>
            <p:cNvPr id="28" name="Rectangle 5">
              <a:extLst>
                <a:ext uri="{FF2B5EF4-FFF2-40B4-BE49-F238E27FC236}">
                  <a16:creationId xmlns:a16="http://schemas.microsoft.com/office/drawing/2014/main" id="{7BEE7135-78F6-4189-A756-507246C23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th-TH" b="1" dirty="0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29" name="Rectangle 6">
              <a:extLst>
                <a:ext uri="{FF2B5EF4-FFF2-40B4-BE49-F238E27FC236}">
                  <a16:creationId xmlns:a16="http://schemas.microsoft.com/office/drawing/2014/main" id="{D556C3AC-43F2-4034-A5E3-681C77753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0" name="Rectangle 7">
              <a:extLst>
                <a:ext uri="{FF2B5EF4-FFF2-40B4-BE49-F238E27FC236}">
                  <a16:creationId xmlns:a16="http://schemas.microsoft.com/office/drawing/2014/main" id="{D9A1B36E-8D6C-4CE8-B538-F1750D4308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1" name="Rectangle 8">
              <a:extLst>
                <a:ext uri="{FF2B5EF4-FFF2-40B4-BE49-F238E27FC236}">
                  <a16:creationId xmlns:a16="http://schemas.microsoft.com/office/drawing/2014/main" id="{444438FA-2E20-4F9E-ADAB-14D42B789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2" name="Rectangle 9">
              <a:extLst>
                <a:ext uri="{FF2B5EF4-FFF2-40B4-BE49-F238E27FC236}">
                  <a16:creationId xmlns:a16="http://schemas.microsoft.com/office/drawing/2014/main" id="{DB95B6D3-BD9A-4B66-B876-F4441CED6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3" name="Rectangle 10">
              <a:extLst>
                <a:ext uri="{FF2B5EF4-FFF2-40B4-BE49-F238E27FC236}">
                  <a16:creationId xmlns:a16="http://schemas.microsoft.com/office/drawing/2014/main" id="{EF594547-2324-4D7F-A82D-3E3FE0D48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4" name="Rectangle 11">
              <a:extLst>
                <a:ext uri="{FF2B5EF4-FFF2-40B4-BE49-F238E27FC236}">
                  <a16:creationId xmlns:a16="http://schemas.microsoft.com/office/drawing/2014/main" id="{35C6710A-6B05-4E21-BF62-F19BB5C91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5" name="Rectangle 12">
              <a:extLst>
                <a:ext uri="{FF2B5EF4-FFF2-40B4-BE49-F238E27FC236}">
                  <a16:creationId xmlns:a16="http://schemas.microsoft.com/office/drawing/2014/main" id="{32D141B2-59F1-40F9-BA05-1FEB99919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endParaRPr lang="th-TH" b="1" dirty="0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F9EF7EDA-6524-49B0-A50B-0EECB840D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D3605177-1C21-40E8-92EA-7132CD429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8" name="Rectangle 17">
              <a:extLst>
                <a:ext uri="{FF2B5EF4-FFF2-40B4-BE49-F238E27FC236}">
                  <a16:creationId xmlns:a16="http://schemas.microsoft.com/office/drawing/2014/main" id="{23AAA8BC-28DD-4036-A521-B47AD14CE0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th-TH" sz="3200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 </a:t>
              </a:r>
            </a:p>
          </p:txBody>
        </p:sp>
      </p:grpSp>
      <p:sp>
        <p:nvSpPr>
          <p:cNvPr id="39" name="Text Box 20">
            <a:extLst>
              <a:ext uri="{FF2B5EF4-FFF2-40B4-BE49-F238E27FC236}">
                <a16:creationId xmlns:a16="http://schemas.microsoft.com/office/drawing/2014/main" id="{14D6718C-9134-4692-B978-8CCE294D3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620" y="1289510"/>
            <a:ext cx="50688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0  1  2  3  4  5  6  7  8  9  10</a:t>
            </a:r>
            <a:endParaRPr lang="th-TH" sz="2000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A4286646-0955-4778-AFC8-CCF00491B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83" y="799751"/>
            <a:ext cx="41481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 = "HELLO World"</a:t>
            </a:r>
            <a:endParaRPr lang="th-TH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1" name="Text Box 22">
            <a:extLst>
              <a:ext uri="{FF2B5EF4-FFF2-40B4-BE49-F238E27FC236}">
                <a16:creationId xmlns:a16="http://schemas.microsoft.com/office/drawing/2014/main" id="{BD62C096-B679-410D-992B-400A4E704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34" y="1325075"/>
            <a:ext cx="786090" cy="40229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en-US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index</a:t>
            </a:r>
            <a:endParaRPr lang="th-TH" sz="20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2" name="Text Box 20">
            <a:extLst>
              <a:ext uri="{FF2B5EF4-FFF2-40B4-BE49-F238E27FC236}">
                <a16:creationId xmlns:a16="http://schemas.microsoft.com/office/drawing/2014/main" id="{3E69E385-0045-4B81-884F-F768E6B1B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849" y="2165873"/>
            <a:ext cx="546830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-11</a:t>
            </a:r>
            <a:r>
              <a:rPr lang="th-TH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-10 -9 -8 -7 -6 -5 -4 -3 -2 -1</a:t>
            </a:r>
            <a:endParaRPr lang="th-TH" sz="2000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F245E69E-8038-48A3-9FB0-EE2BE5015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032" y="2125562"/>
            <a:ext cx="786090" cy="40229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en-US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index</a:t>
            </a:r>
            <a:endParaRPr lang="th-TH" sz="20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2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1A42-744F-4FEB-B602-F4C5C206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Slicing</a:t>
            </a: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601ABC73-E238-49FA-A5E9-871A394C8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168" y="3750290"/>
            <a:ext cx="4736445" cy="1571842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s[0:5:1]   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"HELLO"   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s[1:11:2]  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"EL 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ol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s[10:5:-1] 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dlroW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s[-1:-11:-2]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คือ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 "</a:t>
            </a:r>
            <a:r>
              <a:rPr lang="en-US" sz="2400" b="1" dirty="0" err="1">
                <a:latin typeface="Courier New" pitchFamily="49" charset="0"/>
                <a:cs typeface="Tahoma" pitchFamily="34" charset="0"/>
              </a:rPr>
              <a:t>drWOL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03B7390-9149-4E6A-B8F4-8E44814BE338}"/>
              </a:ext>
            </a:extLst>
          </p:cNvPr>
          <p:cNvGrpSpPr/>
          <p:nvPr/>
        </p:nvGrpSpPr>
        <p:grpSpPr>
          <a:xfrm>
            <a:off x="3783645" y="2493065"/>
            <a:ext cx="4372814" cy="1006175"/>
            <a:chOff x="2222614" y="3047704"/>
            <a:chExt cx="4372814" cy="1006175"/>
          </a:xfrm>
        </p:grpSpPr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CBBC6261-183F-43CC-AF08-6AC39CC95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7290" y="3047704"/>
              <a:ext cx="4148138" cy="5254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s[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start:stop:step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Tahoma" pitchFamily="34" charset="0"/>
                </a:rPr>
                <a:t>]</a:t>
              </a:r>
              <a:endParaRPr lang="th-TH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endParaRPr>
            </a:p>
          </p:txBody>
        </p: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A9B3EE5C-E167-452C-BF86-DE8D21E55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614" y="3590033"/>
              <a:ext cx="1172414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400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รวมตัวนี้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4F71BE3C-7E12-44A7-B20A-83FF46B8D9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4235" y="3590033"/>
              <a:ext cx="1513854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1pPr>
              <a:lvl2pPr marL="742950" indent="-28575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2pPr>
              <a:lvl3pPr marL="11430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3pPr>
              <a:lvl4pPr marL="16002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4pPr>
              <a:lvl5pPr marL="2057400" indent="-228600"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ngsana New" pitchFamily="18" charset="-34"/>
                  <a:cs typeface="Angsana New" pitchFamily="18" charset="-34"/>
                </a:defRPr>
              </a:lvl9pPr>
            </a:lstStyle>
            <a:p>
              <a:r>
                <a:rPr lang="th-TH" sz="2400" dirty="0">
                  <a:solidFill>
                    <a:schemeClr val="tx2"/>
                  </a:solidFill>
                  <a:latin typeface="Tahoma" pitchFamily="34" charset="0"/>
                  <a:cs typeface="Tahoma" pitchFamily="34" charset="0"/>
                </a:rPr>
                <a:t>ไม่รวมตัวนี้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226B320-136A-4463-89C5-72F716941298}"/>
                </a:ext>
              </a:extLst>
            </p:cNvPr>
            <p:cNvSpPr/>
            <p:nvPr/>
          </p:nvSpPr>
          <p:spPr bwMode="auto">
            <a:xfrm>
              <a:off x="3444240" y="3473023"/>
              <a:ext cx="228600" cy="396240"/>
            </a:xfrm>
            <a:custGeom>
              <a:avLst/>
              <a:gdLst>
                <a:gd name="connsiteX0" fmla="*/ 0 w 228600"/>
                <a:gd name="connsiteY0" fmla="*/ 396240 h 396240"/>
                <a:gd name="connsiteX1" fmla="*/ 228600 w 228600"/>
                <a:gd name="connsiteY1" fmla="*/ 396240 h 396240"/>
                <a:gd name="connsiteX2" fmla="*/ 228600 w 228600"/>
                <a:gd name="connsiteY2" fmla="*/ 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396240">
                  <a:moveTo>
                    <a:pt x="0" y="396240"/>
                  </a:moveTo>
                  <a:lnTo>
                    <a:pt x="228600" y="396240"/>
                  </a:lnTo>
                  <a:lnTo>
                    <a:pt x="2286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9B546FF-57D4-491A-B6E1-FDCAFC333DFD}"/>
                </a:ext>
              </a:extLst>
            </p:cNvPr>
            <p:cNvSpPr/>
            <p:nvPr/>
          </p:nvSpPr>
          <p:spPr bwMode="auto">
            <a:xfrm flipH="1">
              <a:off x="4529926" y="3488102"/>
              <a:ext cx="228600" cy="396240"/>
            </a:xfrm>
            <a:custGeom>
              <a:avLst/>
              <a:gdLst>
                <a:gd name="connsiteX0" fmla="*/ 0 w 228600"/>
                <a:gd name="connsiteY0" fmla="*/ 396240 h 396240"/>
                <a:gd name="connsiteX1" fmla="*/ 228600 w 228600"/>
                <a:gd name="connsiteY1" fmla="*/ 396240 h 396240"/>
                <a:gd name="connsiteX2" fmla="*/ 228600 w 228600"/>
                <a:gd name="connsiteY2" fmla="*/ 0 h 396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396240">
                  <a:moveTo>
                    <a:pt x="0" y="396240"/>
                  </a:moveTo>
                  <a:lnTo>
                    <a:pt x="228600" y="396240"/>
                  </a:lnTo>
                  <a:lnTo>
                    <a:pt x="228600" y="0"/>
                  </a:lnTo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" name="Text Box 21">
            <a:extLst>
              <a:ext uri="{FF2B5EF4-FFF2-40B4-BE49-F238E27FC236}">
                <a16:creationId xmlns:a16="http://schemas.microsoft.com/office/drawing/2014/main" id="{DA737917-4023-473B-88ED-271D8BAF2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140" y="5712947"/>
            <a:ext cx="8281273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b="1" dirty="0">
                <a:latin typeface="Courier New" pitchFamily="49" charset="0"/>
                <a:cs typeface="Tahoma" pitchFamily="34" charset="0"/>
              </a:rPr>
              <a:t>s[50:99:1]</a:t>
            </a:r>
            <a:r>
              <a:rPr lang="th-TH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dirty="0">
                <a:latin typeface="Courier New" pitchFamily="49" charset="0"/>
                <a:cs typeface="Tahoma" pitchFamily="34" charset="0"/>
              </a:rPr>
              <a:t>หรือ </a:t>
            </a:r>
            <a:r>
              <a:rPr lang="en-US" b="1" dirty="0">
                <a:latin typeface="Courier New" pitchFamily="49" charset="0"/>
                <a:cs typeface="Tahoma" pitchFamily="34" charset="0"/>
              </a:rPr>
              <a:t>s[-12:-99:-1] </a:t>
            </a:r>
            <a:r>
              <a:rPr lang="th-TH" dirty="0">
                <a:latin typeface="Courier New" pitchFamily="49" charset="0"/>
                <a:cs typeface="Tahoma" pitchFamily="34" charset="0"/>
              </a:rPr>
              <a:t>ไม่เจ๊ง ได้</a:t>
            </a:r>
            <a:r>
              <a:rPr lang="en-US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b="1" dirty="0">
                <a:latin typeface="Courier New" pitchFamily="49" charset="0"/>
                <a:cs typeface="Tahoma" pitchFamily="34" charset="0"/>
              </a:rPr>
              <a:t>""</a:t>
            </a:r>
          </a:p>
        </p:txBody>
      </p:sp>
      <p:grpSp>
        <p:nvGrpSpPr>
          <p:cNvPr id="29" name="Group 19">
            <a:extLst>
              <a:ext uri="{FF2B5EF4-FFF2-40B4-BE49-F238E27FC236}">
                <a16:creationId xmlns:a16="http://schemas.microsoft.com/office/drawing/2014/main" id="{A11A17C7-3BB8-4247-A09C-049BB301ABBB}"/>
              </a:ext>
            </a:extLst>
          </p:cNvPr>
          <p:cNvGrpSpPr>
            <a:grpSpLocks/>
          </p:cNvGrpSpPr>
          <p:nvPr/>
        </p:nvGrpSpPr>
        <p:grpSpPr bwMode="auto">
          <a:xfrm>
            <a:off x="3598069" y="1668924"/>
            <a:ext cx="5029200" cy="466725"/>
            <a:chOff x="839" y="3033"/>
            <a:chExt cx="3168" cy="294"/>
          </a:xfrm>
        </p:grpSpPr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B5B6FED7-D0A8-4BF4-B135-F78CC6A78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th-TH" b="1" dirty="0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D799E5C9-9086-4464-B7C4-EEC94B47C5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611FC54B-9AE7-4024-9CEC-432228E72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3" name="Rectangle 8">
              <a:extLst>
                <a:ext uri="{FF2B5EF4-FFF2-40B4-BE49-F238E27FC236}">
                  <a16:creationId xmlns:a16="http://schemas.microsoft.com/office/drawing/2014/main" id="{EEB0746D-2B27-4C00-A519-25C5D8746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13F98A4C-7407-47A5-BCF2-33A8A6678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5" name="Rectangle 10">
              <a:extLst>
                <a:ext uri="{FF2B5EF4-FFF2-40B4-BE49-F238E27FC236}">
                  <a16:creationId xmlns:a16="http://schemas.microsoft.com/office/drawing/2014/main" id="{DA591D5F-1ADF-450C-85AB-1C8D8B6C2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6" name="Rectangle 11">
              <a:extLst>
                <a:ext uri="{FF2B5EF4-FFF2-40B4-BE49-F238E27FC236}">
                  <a16:creationId xmlns:a16="http://schemas.microsoft.com/office/drawing/2014/main" id="{62F5D038-0C51-41EA-8B7C-51AFFBD54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7" name="Rectangle 12">
              <a:extLst>
                <a:ext uri="{FF2B5EF4-FFF2-40B4-BE49-F238E27FC236}">
                  <a16:creationId xmlns:a16="http://schemas.microsoft.com/office/drawing/2014/main" id="{11F000C9-D650-4D86-BEF0-003A935F2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endParaRPr lang="th-TH" b="1" dirty="0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D2CE60D4-48AC-4BD1-B87C-257A8E97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5D01995A-A5DF-41E7-BA0B-D17E825F20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40" name="Rectangle 17">
              <a:extLst>
                <a:ext uri="{FF2B5EF4-FFF2-40B4-BE49-F238E27FC236}">
                  <a16:creationId xmlns:a16="http://schemas.microsoft.com/office/drawing/2014/main" id="{0577DC58-9EE1-4B11-8A64-2CF9286472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th-TH" sz="3200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 </a:t>
              </a:r>
            </a:p>
          </p:txBody>
        </p:sp>
      </p:grpSp>
      <p:sp>
        <p:nvSpPr>
          <p:cNvPr id="41" name="Text Box 20">
            <a:extLst>
              <a:ext uri="{FF2B5EF4-FFF2-40B4-BE49-F238E27FC236}">
                <a16:creationId xmlns:a16="http://schemas.microsoft.com/office/drawing/2014/main" id="{C620E332-057E-40EC-939F-653B11288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620" y="1289510"/>
            <a:ext cx="50688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0  1  2  3  4  5  6  7  8  9  10</a:t>
            </a:r>
            <a:endParaRPr lang="th-TH" sz="2000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2" name="Text Box 21">
            <a:extLst>
              <a:ext uri="{FF2B5EF4-FFF2-40B4-BE49-F238E27FC236}">
                <a16:creationId xmlns:a16="http://schemas.microsoft.com/office/drawing/2014/main" id="{C5E52F38-71BD-420D-9883-2A9DAB9224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83" y="799751"/>
            <a:ext cx="41481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 = "HELLO World"</a:t>
            </a:r>
            <a:endParaRPr lang="th-TH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0A84C6A1-3991-4524-A1E3-C2A218710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34" y="1325075"/>
            <a:ext cx="786090" cy="40229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en-US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index</a:t>
            </a:r>
            <a:endParaRPr lang="th-TH" sz="20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44" name="Text Box 20">
            <a:extLst>
              <a:ext uri="{FF2B5EF4-FFF2-40B4-BE49-F238E27FC236}">
                <a16:creationId xmlns:a16="http://schemas.microsoft.com/office/drawing/2014/main" id="{5676D96B-8B36-4AFC-A02C-719D76BF8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849" y="2165873"/>
            <a:ext cx="546830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-11</a:t>
            </a:r>
            <a:r>
              <a:rPr lang="th-TH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-10 -9 -8 -7 -6 -5 -4 -3 -2 -1</a:t>
            </a:r>
            <a:endParaRPr lang="th-TH" sz="2000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969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1A42-744F-4FEB-B602-F4C5C206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String: Slicing</a:t>
            </a:r>
          </a:p>
        </p:txBody>
      </p:sp>
      <p:grpSp>
        <p:nvGrpSpPr>
          <p:cNvPr id="3" name="Group 19">
            <a:extLst>
              <a:ext uri="{FF2B5EF4-FFF2-40B4-BE49-F238E27FC236}">
                <a16:creationId xmlns:a16="http://schemas.microsoft.com/office/drawing/2014/main" id="{4077C977-5D59-4460-B32D-D3A0E0F4F359}"/>
              </a:ext>
            </a:extLst>
          </p:cNvPr>
          <p:cNvGrpSpPr>
            <a:grpSpLocks/>
          </p:cNvGrpSpPr>
          <p:nvPr/>
        </p:nvGrpSpPr>
        <p:grpSpPr bwMode="auto">
          <a:xfrm>
            <a:off x="3598069" y="1668924"/>
            <a:ext cx="5029200" cy="466725"/>
            <a:chOff x="839" y="3033"/>
            <a:chExt cx="3168" cy="294"/>
          </a:xfrm>
        </p:grpSpPr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BC67A384-E3E3-4BE1-B170-E8F531C06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</a:t>
              </a:r>
              <a:endParaRPr lang="th-TH" b="1" dirty="0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2BC6469A-FED7-43A8-8CAA-B3A608BD9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C11CF580-D979-47FA-997E-730B6A7E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5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7" name="Rectangle 8">
              <a:extLst>
                <a:ext uri="{FF2B5EF4-FFF2-40B4-BE49-F238E27FC236}">
                  <a16:creationId xmlns:a16="http://schemas.microsoft.com/office/drawing/2014/main" id="{1D072202-2BB7-4855-B02A-B1922B1A1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3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8" name="Rectangle 9">
              <a:extLst>
                <a:ext uri="{FF2B5EF4-FFF2-40B4-BE49-F238E27FC236}">
                  <a16:creationId xmlns:a16="http://schemas.microsoft.com/office/drawing/2014/main" id="{FE9027BF-06F2-41BB-B982-8B3F2494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1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32065DD4-7A86-45C1-8E28-3FD9BC05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7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282117E8-1EF3-4FF6-BB5A-D9A3B2768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11" name="Rectangle 12">
              <a:extLst>
                <a:ext uri="{FF2B5EF4-FFF2-40B4-BE49-F238E27FC236}">
                  <a16:creationId xmlns:a16="http://schemas.microsoft.com/office/drawing/2014/main" id="{927FF849-FDBD-4E73-8958-36CCA4CDC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3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</a:t>
              </a:r>
              <a:endParaRPr lang="th-TH" b="1" dirty="0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EB89A3CF-1635-44CE-8236-1C9D15646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54B2FA77-2BD7-4027-872A-7B80AEF96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en-US" b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endParaRPr lang="th-TH" b="1">
                <a:solidFill>
                  <a:srgbClr val="FF0000"/>
                </a:solidFill>
                <a:latin typeface="Courier New" panose="02070309020205020404" pitchFamily="49" charset="0"/>
                <a:cs typeface="TF Intanon" pitchFamily="2" charset="-34"/>
              </a:endParaRPr>
            </a:p>
          </p:txBody>
        </p:sp>
        <p:sp>
          <p:nvSpPr>
            <p:cNvPr id="14" name="Rectangle 17">
              <a:extLst>
                <a:ext uri="{FF2B5EF4-FFF2-40B4-BE49-F238E27FC236}">
                  <a16:creationId xmlns:a16="http://schemas.microsoft.com/office/drawing/2014/main" id="{FCE650C4-B573-439A-B0DD-9E741DBEE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3033"/>
              <a:ext cx="288" cy="29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2"/>
              </a:solidFill>
              <a:miter lim="800000"/>
              <a:headEnd/>
              <a:tailEnd type="none" w="lg" len="lg"/>
            </a:ln>
          </p:spPr>
          <p:txBody>
            <a:bodyPr wrap="none" lIns="90000" tIns="46800" rIns="90000" bIns="46800" anchor="ctr"/>
            <a:lstStyle/>
            <a:p>
              <a:pPr algn="ctr"/>
              <a:r>
                <a:rPr lang="th-TH" sz="3200">
                  <a:solidFill>
                    <a:srgbClr val="FF0000"/>
                  </a:solidFill>
                  <a:latin typeface="Arial Rounded MT Bold" pitchFamily="34" charset="0"/>
                  <a:cs typeface="TF Intanon" pitchFamily="2" charset="-34"/>
                </a:rPr>
                <a:t> </a:t>
              </a:r>
            </a:p>
          </p:txBody>
        </p:sp>
      </p:grpSp>
      <p:sp>
        <p:nvSpPr>
          <p:cNvPr id="15" name="Text Box 20">
            <a:extLst>
              <a:ext uri="{FF2B5EF4-FFF2-40B4-BE49-F238E27FC236}">
                <a16:creationId xmlns:a16="http://schemas.microsoft.com/office/drawing/2014/main" id="{9229DED5-D46C-4CED-B8A0-23F255D4A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0620" y="1289510"/>
            <a:ext cx="5068887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0  1  2  3  4  5  6  7  8  9  10</a:t>
            </a:r>
            <a:endParaRPr lang="th-TH" sz="2000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5C341175-D21B-46C6-AC4C-C7A8BCF8C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5983" y="799751"/>
            <a:ext cx="41481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 = "HELLO World"</a:t>
            </a:r>
            <a:endParaRPr lang="th-TH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737767BF-56E3-45F1-99E2-E95E43DF2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34" y="1325075"/>
            <a:ext cx="786090" cy="40229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en-US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index</a:t>
            </a:r>
            <a:endParaRPr lang="th-TH" sz="20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3524A9F4-9DA2-4D21-A72A-EEA4EE5B1D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1849" y="2165873"/>
            <a:ext cx="5468302" cy="402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-11</a:t>
            </a:r>
            <a:r>
              <a:rPr lang="th-TH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2"/>
                </a:solidFill>
                <a:latin typeface="Courier New" pitchFamily="49" charset="0"/>
                <a:cs typeface="Tahoma" pitchFamily="34" charset="0"/>
              </a:rPr>
              <a:t>-10 -9 -8 -7 -6 -5 -4 -3 -2 -1</a:t>
            </a:r>
            <a:endParaRPr lang="th-TH" sz="2000" dirty="0">
              <a:solidFill>
                <a:schemeClr val="tx2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61E10FB6-848E-4840-8509-05C4866DDB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8032" y="2125562"/>
            <a:ext cx="786090" cy="402291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/>
            <a:r>
              <a:rPr lang="en-US" sz="2000" dirty="0">
                <a:solidFill>
                  <a:schemeClr val="tx2"/>
                </a:solidFill>
                <a:latin typeface="Tahoma" pitchFamily="34" charset="0"/>
                <a:cs typeface="Tahoma" pitchFamily="34" charset="0"/>
              </a:rPr>
              <a:t>index</a:t>
            </a:r>
            <a:endParaRPr lang="th-TH" sz="2000" dirty="0">
              <a:solidFill>
                <a:schemeClr val="tx2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8" name="Text Box 21">
            <a:extLst>
              <a:ext uri="{FF2B5EF4-FFF2-40B4-BE49-F238E27FC236}">
                <a16:creationId xmlns:a16="http://schemas.microsoft.com/office/drawing/2014/main" id="{3F7FC3B3-3D48-4DB8-931F-685F2B1C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931" y="2515583"/>
            <a:ext cx="4148138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s[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start:stop:step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]</a:t>
            </a:r>
            <a:endParaRPr lang="th-TH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34" name="Text Box 21">
            <a:extLst>
              <a:ext uri="{FF2B5EF4-FFF2-40B4-BE49-F238E27FC236}">
                <a16:creationId xmlns:a16="http://schemas.microsoft.com/office/drawing/2014/main" id="{29FB5828-CD0F-4C0E-BB4D-3DF0723346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958" y="3054616"/>
            <a:ext cx="3767243" cy="12025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latin typeface="Courier New" pitchFamily="49" charset="0"/>
                <a:cs typeface="Tahoma" pitchFamily="34" charset="0"/>
              </a:rPr>
              <a:t>ไม่ใส่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start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ถือว่า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0</a:t>
            </a:r>
          </a:p>
          <a:p>
            <a:r>
              <a:rPr lang="th-TH" sz="2400" dirty="0">
                <a:latin typeface="Courier New" pitchFamily="49" charset="0"/>
                <a:cs typeface="Tahoma" pitchFamily="34" charset="0"/>
              </a:rPr>
              <a:t>ไม่ใส่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stop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ถือว่า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len+1</a:t>
            </a:r>
          </a:p>
          <a:p>
            <a:r>
              <a:rPr lang="th-TH" sz="2400" dirty="0">
                <a:latin typeface="Courier New" pitchFamily="49" charset="0"/>
                <a:cs typeface="Tahoma" pitchFamily="34" charset="0"/>
              </a:rPr>
              <a:t>ไม่ใส่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step 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ถือว่า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1</a:t>
            </a:r>
          </a:p>
        </p:txBody>
      </p:sp>
      <p:sp>
        <p:nvSpPr>
          <p:cNvPr id="35" name="Text Box 21">
            <a:extLst>
              <a:ext uri="{FF2B5EF4-FFF2-40B4-BE49-F238E27FC236}">
                <a16:creationId xmlns:a16="http://schemas.microsoft.com/office/drawing/2014/main" id="{B509386B-A90A-45B7-83F9-B281AAD7B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321" y="4426677"/>
            <a:ext cx="8247897" cy="2310505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s[0:11:1]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เหมือน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s[:11:1]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 เหมือน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s[0::1]</a:t>
            </a:r>
            <a:endParaRPr lang="th-TH" sz="24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400" dirty="0">
                <a:latin typeface="Courier New" pitchFamily="49" charset="0"/>
                <a:cs typeface="Tahoma" pitchFamily="34" charset="0"/>
              </a:rPr>
              <a:t>       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 เหมือน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s[::1]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 เหมือน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s[::]</a:t>
            </a:r>
            <a:br>
              <a:rPr lang="en-US" sz="2400" b="1" dirty="0">
                <a:latin typeface="Courier New" pitchFamily="49" charset="0"/>
                <a:cs typeface="Tahoma" pitchFamily="34" charset="0"/>
              </a:rPr>
            </a:br>
            <a:r>
              <a:rPr lang="en-US" sz="2400" b="1" dirty="0">
                <a:latin typeface="Courier New" pitchFamily="49" charset="0"/>
                <a:cs typeface="Tahoma" pitchFamily="34" charset="0"/>
              </a:rPr>
              <a:t>       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 เหมือน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s[:]  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 เหมือน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</a:t>
            </a:r>
            <a:br>
              <a:rPr lang="en-US" sz="2400" b="1" dirty="0">
                <a:latin typeface="Courier New" pitchFamily="49" charset="0"/>
                <a:cs typeface="Tahoma" pitchFamily="34" charset="0"/>
              </a:rPr>
            </a:br>
            <a:endParaRPr lang="en-US" sz="24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400" b="1" dirty="0">
                <a:latin typeface="Courier New" pitchFamily="49" charset="0"/>
                <a:cs typeface="Tahoma" pitchFamily="34" charset="0"/>
              </a:rPr>
              <a:t>s[-1:-12:-1]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เหมือน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s[:-12:-1]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 เหมือน</a:t>
            </a:r>
            <a:r>
              <a:rPr lang="th-TH" sz="24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s[::-1]</a:t>
            </a:r>
            <a:endParaRPr lang="th-TH" sz="2400" b="1" dirty="0">
              <a:latin typeface="Courier New" pitchFamily="49" charset="0"/>
              <a:cs typeface="Tahoma" pitchFamily="34" charset="0"/>
            </a:endParaRPr>
          </a:p>
          <a:p>
            <a:endParaRPr lang="th-TH" sz="2400" b="1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42245BDF-A597-4D95-B98E-46A290BA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5061" y="3059199"/>
            <a:ext cx="4283974" cy="120251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400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ถ้า 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step</a:t>
            </a:r>
            <a:r>
              <a:rPr lang="en-US" sz="2400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ติดลบ</a:t>
            </a:r>
          </a:p>
          <a:p>
            <a:r>
              <a:rPr lang="th-TH" sz="2400" dirty="0">
                <a:latin typeface="Courier New" pitchFamily="49" charset="0"/>
                <a:cs typeface="Tahoma" pitchFamily="34" charset="0"/>
              </a:rPr>
              <a:t>ไม่ใส่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start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ถือว่า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-1</a:t>
            </a:r>
          </a:p>
          <a:p>
            <a:r>
              <a:rPr lang="th-TH" sz="2400" dirty="0">
                <a:latin typeface="Courier New" pitchFamily="49" charset="0"/>
                <a:cs typeface="Tahoma" pitchFamily="34" charset="0"/>
              </a:rPr>
              <a:t>ไม่ใส่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stop</a:t>
            </a:r>
            <a:r>
              <a:rPr lang="en-US" sz="2400" dirty="0">
                <a:latin typeface="Courier New" pitchFamily="49" charset="0"/>
                <a:cs typeface="Tahoma" pitchFamily="34" charset="0"/>
              </a:rPr>
              <a:t>  </a:t>
            </a:r>
            <a:r>
              <a:rPr lang="th-TH" sz="2400" dirty="0">
                <a:latin typeface="Courier New" pitchFamily="49" charset="0"/>
                <a:cs typeface="Tahoma" pitchFamily="34" charset="0"/>
              </a:rPr>
              <a:t>ถือว่า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–(len+1)</a:t>
            </a:r>
          </a:p>
        </p:txBody>
      </p:sp>
    </p:spTree>
    <p:extLst>
      <p:ext uri="{BB962C8B-B14F-4D97-AF65-F5344CB8AC3E}">
        <p14:creationId xmlns:p14="http://schemas.microsoft.com/office/powerpoint/2010/main" val="494115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B5773-5D50-447F-AD88-F1E2C157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r>
              <a:rPr lang="en-US" dirty="0"/>
              <a:t>: </a:t>
            </a:r>
            <a:r>
              <a:rPr lang="th-TH" dirty="0"/>
              <a:t>แก้ไขข้อมูลในสตริงไม่ได้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DFE294FE-83B0-4352-A499-A215A83E4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885" y="1762394"/>
            <a:ext cx="3906125" cy="89011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s = "Python"</a:t>
            </a:r>
            <a:br>
              <a:rPr lang="en-US" sz="2200" b="1" dirty="0">
                <a:latin typeface="Courier New" pitchFamily="49" charset="0"/>
                <a:cs typeface="Tahoma" pitchFamily="34" charset="0"/>
              </a:rPr>
            </a:br>
            <a:r>
              <a:rPr lang="en-US" sz="2200" b="1" dirty="0">
                <a:latin typeface="Courier New" pitchFamily="49" charset="0"/>
                <a:cs typeface="Tahoma" pitchFamily="34" charset="0"/>
              </a:rPr>
              <a:t>s[0] = "J"  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ผิด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C511936-3D78-4527-A6D7-92CCB6AB5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0885" y="2985256"/>
            <a:ext cx="6593053" cy="887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s = "Python"</a:t>
            </a:r>
            <a:br>
              <a:rPr lang="en-US" sz="2200" b="1" dirty="0">
                <a:latin typeface="Courier New" pitchFamily="49" charset="0"/>
                <a:cs typeface="Tahoma" pitchFamily="34" charset="0"/>
              </a:rPr>
            </a:br>
            <a:r>
              <a:rPr lang="en-US" sz="2200" b="1" dirty="0">
                <a:latin typeface="Courier New" pitchFamily="49" charset="0"/>
                <a:cs typeface="Tahoma" pitchFamily="34" charset="0"/>
              </a:rPr>
              <a:t>s = "J" + s[1:]  #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ได้ เป็นการสร้างสตริงใหม่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00B26-F934-4976-ADD8-9C19389A54ED}"/>
              </a:ext>
            </a:extLst>
          </p:cNvPr>
          <p:cNvSpPr txBox="1"/>
          <p:nvPr/>
        </p:nvSpPr>
        <p:spPr>
          <a:xfrm>
            <a:off x="9338600" y="2869172"/>
            <a:ext cx="9909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00CC00"/>
                </a:solidFill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</a:t>
            </a:r>
            <a:endParaRPr lang="en-US" sz="8000" dirty="0">
              <a:solidFill>
                <a:srgbClr val="00CC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DE2995-8BA2-4F25-9636-690436487B09}"/>
              </a:ext>
            </a:extLst>
          </p:cNvPr>
          <p:cNvSpPr txBox="1"/>
          <p:nvPr/>
        </p:nvSpPr>
        <p:spPr>
          <a:xfrm>
            <a:off x="6718465" y="1677498"/>
            <a:ext cx="83708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</a:t>
            </a:r>
            <a:endParaRPr lang="en-US" sz="8000" dirty="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12478-3E43-4D1E-A7D7-E6C5EC170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รหัสนิสิต คณะอะไร</a:t>
            </a:r>
            <a:r>
              <a:rPr lang="en-US" dirty="0"/>
              <a:t> </a:t>
            </a:r>
            <a:r>
              <a:rPr lang="th-TH" dirty="0"/>
              <a:t>เข้าปีอะไร ระดับใด</a:t>
            </a:r>
            <a:endParaRPr lang="en-U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ECC89FB1-4830-4B02-B31A-9E514C63B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408" y="763588"/>
            <a:ext cx="7934008" cy="21089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input()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print("Student ID:",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print("Faculty code:",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[-2:])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print("Enrollment year:", "25" +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[:2])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print("Academic degree:",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stu_id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[2])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44C2A170-A95D-478C-A46E-8FCE653D1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3180" y="763589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program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C2D6357-BAF8-4F28-99DB-38F43E6A1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3373" y="3634500"/>
            <a:ext cx="4910296" cy="13256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Student ID: 6230012021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Faculty code: 21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Enrollment year: 2562</a:t>
            </a:r>
          </a:p>
          <a:p>
            <a:pPr lvl="0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Academic degree: 3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1EF4892F-DD48-4422-B6BE-D4D99D12F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432" y="3634501"/>
            <a:ext cx="1138237" cy="371513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1800" dirty="0">
                <a:solidFill>
                  <a:srgbClr val="0000C0"/>
                </a:solidFill>
                <a:latin typeface="Courier New" pitchFamily="49" charset="0"/>
                <a:cs typeface="Tahoma" pitchFamily="34" charset="0"/>
              </a:rPr>
              <a:t>output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21A01DC6-F0DA-476B-8196-30AF901103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434" y="3063609"/>
            <a:ext cx="6730998" cy="43306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th-TH" sz="2200" dirty="0">
                <a:latin typeface="Courier New" pitchFamily="49" charset="0"/>
                <a:cs typeface="Tahoma" pitchFamily="34" charset="0"/>
              </a:rPr>
              <a:t>หลังจากสั่งทำงานแล้วป้อน</a:t>
            </a:r>
            <a:r>
              <a:rPr lang="th-TH" sz="2200" b="1" dirty="0">
                <a:latin typeface="Courier New" pitchFamily="49" charset="0"/>
                <a:cs typeface="Tahoma" pitchFamily="34" charset="0"/>
              </a:rPr>
              <a:t> 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6230012021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จะได้ผลเป็น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BF97BB58-05B1-4B4A-BF56-628AF37E3C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1434" y="5322790"/>
            <a:ext cx="6259120" cy="77162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th-TH" sz="2200" dirty="0">
                <a:latin typeface="Courier New" pitchFamily="49" charset="0"/>
                <a:cs typeface="Tahoma" pitchFamily="34" charset="0"/>
              </a:rPr>
              <a:t>รับเลขประจำตัวเป็นสตริง </a:t>
            </a:r>
            <a:br>
              <a:rPr lang="en-US" sz="2200" dirty="0">
                <a:latin typeface="Courier New" pitchFamily="49" charset="0"/>
                <a:cs typeface="Tahoma" pitchFamily="34" charset="0"/>
              </a:rPr>
            </a:br>
            <a:r>
              <a:rPr lang="th-TH" sz="2200" dirty="0">
                <a:latin typeface="Courier New" pitchFamily="49" charset="0"/>
                <a:cs typeface="Tahoma" pitchFamily="34" charset="0"/>
              </a:rPr>
              <a:t>เลือกหลักต่าง ๆ</a:t>
            </a:r>
            <a:r>
              <a:rPr lang="en-US" sz="2200" dirty="0">
                <a:latin typeface="Courier New" pitchFamily="49" charset="0"/>
                <a:cs typeface="Tahoma" pitchFamily="34" charset="0"/>
              </a:rPr>
              <a:t> </a:t>
            </a:r>
            <a:r>
              <a:rPr lang="th-TH" sz="2200" dirty="0">
                <a:latin typeface="Courier New" pitchFamily="49" charset="0"/>
                <a:cs typeface="Tahoma" pitchFamily="34" charset="0"/>
              </a:rPr>
              <a:t>ได้ง่ายกว่ารับเป็นจำนวนเต็ม</a:t>
            </a:r>
            <a:endParaRPr lang="en-US" sz="2200" dirty="0">
              <a:latin typeface="Courier New" pitchFamily="49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97766"/>
      </p:ext>
    </p:extLst>
  </p:cSld>
  <p:clrMapOvr>
    <a:masterClrMapping/>
  </p:clrMapOvr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11428</TotalTime>
  <Words>1824</Words>
  <Application>Microsoft Office PowerPoint</Application>
  <PresentationFormat>Widescreen</PresentationFormat>
  <Paragraphs>265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Angsana New</vt:lpstr>
      <vt:lpstr>Arial Rounded MT Bold</vt:lpstr>
      <vt:lpstr>Calibri</vt:lpstr>
      <vt:lpstr>Cambria</vt:lpstr>
      <vt:lpstr>Cambria Math</vt:lpstr>
      <vt:lpstr>Courier New</vt:lpstr>
      <vt:lpstr>Tahoma</vt:lpstr>
      <vt:lpstr>somchai</vt:lpstr>
      <vt:lpstr>Basic String &amp; List Operations</vt:lpstr>
      <vt:lpstr>เรื่องที่ต้องรู้</vt:lpstr>
      <vt:lpstr>String and List</vt:lpstr>
      <vt:lpstr>String &amp; List: Length, Concatenation, Repetition</vt:lpstr>
      <vt:lpstr>String: Indexing</vt:lpstr>
      <vt:lpstr>String: Slicing</vt:lpstr>
      <vt:lpstr>String: Slicing</vt:lpstr>
      <vt:lpstr>ข้อควรระวัง: แก้ไขข้อมูลในสตริงไม่ได้</vt:lpstr>
      <vt:lpstr>ตัวอย่าง: รหัสนิสิต คณะอะไร เข้าปีอะไร ระดับใด</vt:lpstr>
      <vt:lpstr>แบบฝึกหัด: เลขประจำตัวบัตรประชาชน</vt:lpstr>
      <vt:lpstr>List: Indexing &amp; Slicing (เหมือนของ String)</vt:lpstr>
      <vt:lpstr>แก้ไขข้อมูลในลิสต์ได้ (แต่แก้ไขในสตริงไม่ได้)</vt:lpstr>
      <vt:lpstr>ตัวอย่าง: เลขวันเป็นชื่อวัน</vt:lpstr>
      <vt:lpstr>แบบฝึกหัด: รับจำนวนเต็ม แสดงคำอ่าน</vt:lpstr>
      <vt:lpstr>split  แยกสตริงออกเป็นลิสต์</vt:lpstr>
      <vt:lpstr>รูปแบบการรับข้อมูล</vt:lpstr>
      <vt:lpstr>เปลี่ยน วัน/เดือน/ปี ค.ศ. เป็น วัน/เดือน/ปี พ.ศ</vt:lpstr>
      <vt:lpstr>ข้อสังเกต</vt:lpstr>
      <vt:lpstr>แบบฝึกหัด: รับ 20/5/2010 แสดง May 20, 2010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359</cp:revision>
  <dcterms:created xsi:type="dcterms:W3CDTF">2002-04-12T09:05:11Z</dcterms:created>
  <dcterms:modified xsi:type="dcterms:W3CDTF">2020-08-06T15:51:49Z</dcterms:modified>
</cp:coreProperties>
</file>