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7"/>
  </p:notesMasterIdLst>
  <p:sldIdLst>
    <p:sldId id="287" r:id="rId2"/>
    <p:sldId id="289" r:id="rId3"/>
    <p:sldId id="338" r:id="rId4"/>
    <p:sldId id="422" r:id="rId5"/>
    <p:sldId id="449" r:id="rId6"/>
    <p:sldId id="423" r:id="rId7"/>
    <p:sldId id="428" r:id="rId8"/>
    <p:sldId id="426" r:id="rId9"/>
    <p:sldId id="429" r:id="rId10"/>
    <p:sldId id="430" r:id="rId11"/>
    <p:sldId id="407" r:id="rId12"/>
    <p:sldId id="450" r:id="rId13"/>
    <p:sldId id="424" r:id="rId14"/>
    <p:sldId id="425" r:id="rId15"/>
    <p:sldId id="448" r:id="rId16"/>
    <p:sldId id="434" r:id="rId17"/>
    <p:sldId id="451" r:id="rId18"/>
    <p:sldId id="399" r:id="rId19"/>
    <p:sldId id="432" r:id="rId20"/>
    <p:sldId id="431" r:id="rId21"/>
    <p:sldId id="441" r:id="rId22"/>
    <p:sldId id="433" r:id="rId23"/>
    <p:sldId id="435" r:id="rId24"/>
    <p:sldId id="436" r:id="rId25"/>
    <p:sldId id="437" r:id="rId26"/>
    <p:sldId id="438" r:id="rId27"/>
    <p:sldId id="439" r:id="rId28"/>
    <p:sldId id="440" r:id="rId29"/>
    <p:sldId id="442" r:id="rId30"/>
    <p:sldId id="443" r:id="rId31"/>
    <p:sldId id="452" r:id="rId32"/>
    <p:sldId id="445" r:id="rId33"/>
    <p:sldId id="444" r:id="rId34"/>
    <p:sldId id="446" r:id="rId35"/>
    <p:sldId id="447" r:id="rId3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+6n/Cpz3Syk8xjCdE3jMIQ==" hashData="NWbWS1U/OiZQ1KL8fuQZDSH7N8wciX+FmdCMh85kGltg4BWOdf3pDDSJ0p1hEK9SIn9Y18tmR3GhiHj8m9sRj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E38B"/>
    <a:srgbClr val="FFC000"/>
    <a:srgbClr val="FFFF00"/>
    <a:srgbClr val="5EF8FC"/>
    <a:srgbClr val="CC00CC"/>
    <a:srgbClr val="99FFCC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73" d="100"/>
          <a:sy n="73" d="100"/>
        </p:scale>
        <p:origin x="5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821AB0B5-5A05-423A-ABB6-71DEA7B9AAB4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6157C24E-064C-46E6-AD92-EBBEED77B2D1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21775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309E5A-B12B-4F4E-BEAB-520DBAD69B96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28869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Cordia New" pitchFamily="34" charset="-34"/>
              </a:rPr>
              <a:t>for</a:t>
            </a:r>
            <a:r>
              <a:rPr lang="en-US" baseline="0">
                <a:cs typeface="Cordia New" pitchFamily="34" charset="-34"/>
              </a:rPr>
              <a:t> m in range(2,k)  makes sense </a:t>
            </a:r>
            <a:r>
              <a:rPr lang="th-TH" baseline="0">
                <a:cs typeface="Cordia New" pitchFamily="34" charset="-34"/>
              </a:rPr>
              <a:t>กว่าเพราะ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ควรจบที่ </a:t>
            </a:r>
            <a:r>
              <a:rPr lang="en-US" baseline="0">
                <a:cs typeface="Cordia New" pitchFamily="34" charset="-34"/>
              </a:rPr>
              <a:t>k-1  </a:t>
            </a:r>
            <a:r>
              <a:rPr lang="th-TH" baseline="0">
                <a:cs typeface="Cordia New" pitchFamily="34" charset="-34"/>
              </a:rPr>
              <a:t>จบที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ก็ต้องหาร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ลงตัว</a:t>
            </a:r>
          </a:p>
          <a:p>
            <a:r>
              <a:rPr lang="th-TH" baseline="0">
                <a:cs typeface="Cordia New" pitchFamily="34" charset="-34"/>
              </a:rPr>
              <a:t>แต่ถ้าเป็น </a:t>
            </a:r>
            <a:r>
              <a:rPr lang="en-US" baseline="0">
                <a:cs typeface="Cordia New" pitchFamily="34" charset="-34"/>
              </a:rPr>
              <a:t>range(2,k) </a:t>
            </a:r>
            <a:r>
              <a:rPr lang="th-TH" baseline="0">
                <a:cs typeface="Cordia New" pitchFamily="34" charset="-34"/>
              </a:rPr>
              <a:t>ตอนที่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เป็น </a:t>
            </a:r>
            <a:r>
              <a:rPr lang="en-US" baseline="0">
                <a:cs typeface="Cordia New" pitchFamily="34" charset="-34"/>
              </a:rPr>
              <a:t>2 for loop </a:t>
            </a:r>
            <a:r>
              <a:rPr lang="th-TH" baseline="0">
                <a:cs typeface="Cordia New" pitchFamily="34" charset="-34"/>
              </a:rPr>
              <a:t>ไม่ทำงาน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ไม่มีค่าตรงใช้ </a:t>
            </a:r>
            <a:r>
              <a:rPr lang="en-US" baseline="0">
                <a:cs typeface="Cordia New" pitchFamily="34" charset="-34"/>
              </a:rPr>
              <a:t>m == k </a:t>
            </a:r>
            <a:r>
              <a:rPr lang="th-TH" baseline="0">
                <a:cs typeface="Cordia New" pitchFamily="34" charset="-34"/>
              </a:rPr>
              <a:t>ระบบจะฟ้องผิด</a:t>
            </a:r>
          </a:p>
          <a:p>
            <a:r>
              <a:rPr lang="th-TH" baseline="0">
                <a:cs typeface="Cordia New" pitchFamily="34" charset="-34"/>
              </a:rPr>
              <a:t>ควรปรับปรุงให้เขียน </a:t>
            </a:r>
            <a:r>
              <a:rPr lang="en-US" baseline="0">
                <a:cs typeface="Cordia New" pitchFamily="34" charset="-34"/>
              </a:rPr>
              <a:t>for m in range(2,k) </a:t>
            </a:r>
            <a:r>
              <a:rPr lang="th-TH" baseline="0">
                <a:cs typeface="Cordia New" pitchFamily="34" charset="-34"/>
              </a:rPr>
              <a:t>ได้  เช่น ให้ </a:t>
            </a:r>
            <a:r>
              <a:rPr lang="en-US" baseline="0">
                <a:cs typeface="Cordia New" pitchFamily="34" charset="-34"/>
              </a:rPr>
              <a:t>m = 2 </a:t>
            </a:r>
            <a:r>
              <a:rPr lang="th-TH" baseline="0">
                <a:cs typeface="Cordia New" pitchFamily="34" charset="-34"/>
              </a:rPr>
              <a:t>ตอนต้น  หรือใช้ ตัวแปร </a:t>
            </a:r>
            <a:r>
              <a:rPr lang="en-US" baseline="0">
                <a:cs typeface="Cordia New" pitchFamily="34" charset="-34"/>
              </a:rPr>
              <a:t>bool </a:t>
            </a:r>
            <a:r>
              <a:rPr lang="th-TH" baseline="0">
                <a:cs typeface="Cordia New" pitchFamily="34" charset="-34"/>
              </a:rPr>
              <a:t>ที่จะสอนต่อไป</a:t>
            </a:r>
            <a:r>
              <a:rPr lang="en-US" baseline="0">
                <a:cs typeface="Cordia New" pitchFamily="34" charset="-34"/>
              </a:rPr>
              <a:t> </a:t>
            </a:r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8954C-E40C-4CAE-9727-3628682A1C4F}" type="slidenum">
              <a:rPr lang="th-TH" smtClean="0"/>
              <a:pPr>
                <a:defRPr/>
              </a:pPr>
              <a:t>33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070133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/>
              <a:t>print("Guess my number (0 to 99)")</a:t>
            </a:r>
          </a:p>
          <a:p>
            <a:r>
              <a:rPr lang="en-US" dirty="0"/>
              <a:t>print("You have seven tries")</a:t>
            </a:r>
          </a:p>
          <a:p>
            <a:r>
              <a:rPr lang="en-US" dirty="0"/>
              <a:t>n = </a:t>
            </a:r>
            <a:r>
              <a:rPr lang="en-US" dirty="0" err="1"/>
              <a:t>random.randint</a:t>
            </a:r>
            <a:r>
              <a:rPr lang="en-US" dirty="0"/>
              <a:t>(0, 99)</a:t>
            </a:r>
          </a:p>
          <a:p>
            <a:r>
              <a:rPr lang="en-US" dirty="0" err="1"/>
              <a:t>for k</a:t>
            </a:r>
            <a:r>
              <a:rPr lang="en-US" dirty="0"/>
              <a:t> in range(7):</a:t>
            </a:r>
          </a:p>
          <a:p>
            <a:r>
              <a:rPr lang="en-US" dirty="0"/>
              <a:t>    m = int(input())</a:t>
            </a:r>
          </a:p>
          <a:p>
            <a:r>
              <a:rPr lang="en-US" dirty="0"/>
              <a:t>    if m &lt; n:</a:t>
            </a:r>
          </a:p>
          <a:p>
            <a:r>
              <a:rPr lang="en-US" dirty="0"/>
              <a:t>        print("Higher")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m &gt; n:</a:t>
            </a:r>
          </a:p>
          <a:p>
            <a:r>
              <a:rPr lang="en-US" dirty="0"/>
              <a:t>        print("Lower")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break</a:t>
            </a:r>
          </a:p>
          <a:p>
            <a:r>
              <a:rPr lang="en-US" dirty="0"/>
              <a:t>if m==n:</a:t>
            </a:r>
          </a:p>
          <a:p>
            <a:r>
              <a:rPr lang="en-US" dirty="0"/>
              <a:t>    print("You win")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print("You lose, the number is",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7C24E-064C-46E6-AD92-EBBEED77B2D1}" type="slidenum">
              <a:rPr lang="th-TH" smtClean="0"/>
              <a:pPr>
                <a:defRPr/>
              </a:pPr>
              <a:t>35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6734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3697FF-136E-4FA4-AD90-542C430C4F3E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1992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7796FB-C8BE-491D-9385-8CF2EA950295}" type="slidenum">
              <a:rPr lang="th-TH" smtClean="0"/>
              <a:pPr>
                <a:defRPr/>
              </a:pPr>
              <a:t>3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9017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8CE82-8A19-415F-AC54-549A9877F72D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211083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8CE82-8A19-415F-AC54-549A9877F72D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4262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8CE82-8A19-415F-AC54-549A9877F72D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532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D8CE82-8A19-415F-AC54-549A9877F72D}" type="slidenum">
              <a:rPr lang="th-TH" smtClean="0"/>
              <a:pPr>
                <a:defRPr/>
              </a:pPr>
              <a:t>19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696475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Cordia New" pitchFamily="34" charset="-34"/>
              </a:rPr>
              <a:t>for</a:t>
            </a:r>
            <a:r>
              <a:rPr lang="en-US" baseline="0">
                <a:cs typeface="Cordia New" pitchFamily="34" charset="-34"/>
              </a:rPr>
              <a:t> m in range(2,k)  makes sense </a:t>
            </a:r>
            <a:r>
              <a:rPr lang="th-TH" baseline="0">
                <a:cs typeface="Cordia New" pitchFamily="34" charset="-34"/>
              </a:rPr>
              <a:t>กว่าเพราะ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ควรจบที่ </a:t>
            </a:r>
            <a:r>
              <a:rPr lang="en-US" baseline="0">
                <a:cs typeface="Cordia New" pitchFamily="34" charset="-34"/>
              </a:rPr>
              <a:t>k-1  </a:t>
            </a:r>
            <a:r>
              <a:rPr lang="th-TH" baseline="0">
                <a:cs typeface="Cordia New" pitchFamily="34" charset="-34"/>
              </a:rPr>
              <a:t>จบที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ก็ต้องหาร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ลงตัว</a:t>
            </a:r>
          </a:p>
          <a:p>
            <a:r>
              <a:rPr lang="th-TH" baseline="0">
                <a:cs typeface="Cordia New" pitchFamily="34" charset="-34"/>
              </a:rPr>
              <a:t>แต่ถ้าเป็น </a:t>
            </a:r>
            <a:r>
              <a:rPr lang="en-US" baseline="0">
                <a:cs typeface="Cordia New" pitchFamily="34" charset="-34"/>
              </a:rPr>
              <a:t>range(2,k) </a:t>
            </a:r>
            <a:r>
              <a:rPr lang="th-TH" baseline="0">
                <a:cs typeface="Cordia New" pitchFamily="34" charset="-34"/>
              </a:rPr>
              <a:t>ตอนที่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เป็น </a:t>
            </a:r>
            <a:r>
              <a:rPr lang="en-US" baseline="0">
                <a:cs typeface="Cordia New" pitchFamily="34" charset="-34"/>
              </a:rPr>
              <a:t>2 for loop </a:t>
            </a:r>
            <a:r>
              <a:rPr lang="th-TH" baseline="0">
                <a:cs typeface="Cordia New" pitchFamily="34" charset="-34"/>
              </a:rPr>
              <a:t>ไม่ทำงาน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ไม่มีค่าตรงใช้ </a:t>
            </a:r>
            <a:r>
              <a:rPr lang="en-US" baseline="0">
                <a:cs typeface="Cordia New" pitchFamily="34" charset="-34"/>
              </a:rPr>
              <a:t>m == k </a:t>
            </a:r>
            <a:r>
              <a:rPr lang="th-TH" baseline="0">
                <a:cs typeface="Cordia New" pitchFamily="34" charset="-34"/>
              </a:rPr>
              <a:t>ระบบจะฟ้องผิด</a:t>
            </a:r>
          </a:p>
          <a:p>
            <a:r>
              <a:rPr lang="th-TH" baseline="0">
                <a:cs typeface="Cordia New" pitchFamily="34" charset="-34"/>
              </a:rPr>
              <a:t>ควรปรับปรุงให้เขียน </a:t>
            </a:r>
            <a:r>
              <a:rPr lang="en-US" baseline="0">
                <a:cs typeface="Cordia New" pitchFamily="34" charset="-34"/>
              </a:rPr>
              <a:t>for m in range(2,k) </a:t>
            </a:r>
            <a:r>
              <a:rPr lang="th-TH" baseline="0">
                <a:cs typeface="Cordia New" pitchFamily="34" charset="-34"/>
              </a:rPr>
              <a:t>ได้  เช่น ให้ </a:t>
            </a:r>
            <a:r>
              <a:rPr lang="en-US" baseline="0">
                <a:cs typeface="Cordia New" pitchFamily="34" charset="-34"/>
              </a:rPr>
              <a:t>m = 2 </a:t>
            </a:r>
            <a:r>
              <a:rPr lang="th-TH" baseline="0">
                <a:cs typeface="Cordia New" pitchFamily="34" charset="-34"/>
              </a:rPr>
              <a:t>ตอนต้น  หรือใช้ ตัวแปร </a:t>
            </a:r>
            <a:r>
              <a:rPr lang="en-US" baseline="0">
                <a:cs typeface="Cordia New" pitchFamily="34" charset="-34"/>
              </a:rPr>
              <a:t>bool </a:t>
            </a:r>
            <a:r>
              <a:rPr lang="th-TH" baseline="0">
                <a:cs typeface="Cordia New" pitchFamily="34" charset="-34"/>
              </a:rPr>
              <a:t>ที่จะสอนต่อไป</a:t>
            </a:r>
            <a:r>
              <a:rPr lang="en-US" baseline="0">
                <a:cs typeface="Cordia New" pitchFamily="34" charset="-34"/>
              </a:rPr>
              <a:t> </a:t>
            </a:r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8954C-E40C-4CAE-9727-3628682A1C4F}" type="slidenum">
              <a:rPr lang="th-TH" smtClean="0"/>
              <a:pPr>
                <a:defRPr/>
              </a:pPr>
              <a:t>31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01851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cs typeface="Cordia New" pitchFamily="34" charset="-34"/>
              </a:rPr>
              <a:t>for</a:t>
            </a:r>
            <a:r>
              <a:rPr lang="en-US" baseline="0">
                <a:cs typeface="Cordia New" pitchFamily="34" charset="-34"/>
              </a:rPr>
              <a:t> m in range(2,k)  makes sense </a:t>
            </a:r>
            <a:r>
              <a:rPr lang="th-TH" baseline="0">
                <a:cs typeface="Cordia New" pitchFamily="34" charset="-34"/>
              </a:rPr>
              <a:t>กว่าเพราะ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ควรจบที่ </a:t>
            </a:r>
            <a:r>
              <a:rPr lang="en-US" baseline="0">
                <a:cs typeface="Cordia New" pitchFamily="34" charset="-34"/>
              </a:rPr>
              <a:t>k-1  </a:t>
            </a:r>
            <a:r>
              <a:rPr lang="th-TH" baseline="0">
                <a:cs typeface="Cordia New" pitchFamily="34" charset="-34"/>
              </a:rPr>
              <a:t>จบที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ก็ต้องหาร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ลงตัว</a:t>
            </a:r>
          </a:p>
          <a:p>
            <a:r>
              <a:rPr lang="th-TH" baseline="0">
                <a:cs typeface="Cordia New" pitchFamily="34" charset="-34"/>
              </a:rPr>
              <a:t>แต่ถ้าเป็น </a:t>
            </a:r>
            <a:r>
              <a:rPr lang="en-US" baseline="0">
                <a:cs typeface="Cordia New" pitchFamily="34" charset="-34"/>
              </a:rPr>
              <a:t>range(2,k) </a:t>
            </a:r>
            <a:r>
              <a:rPr lang="th-TH" baseline="0">
                <a:cs typeface="Cordia New" pitchFamily="34" charset="-34"/>
              </a:rPr>
              <a:t>ตอนที่ </a:t>
            </a:r>
            <a:r>
              <a:rPr lang="en-US" baseline="0">
                <a:cs typeface="Cordia New" pitchFamily="34" charset="-34"/>
              </a:rPr>
              <a:t>k </a:t>
            </a:r>
            <a:r>
              <a:rPr lang="th-TH" baseline="0">
                <a:cs typeface="Cordia New" pitchFamily="34" charset="-34"/>
              </a:rPr>
              <a:t>เป็น </a:t>
            </a:r>
            <a:r>
              <a:rPr lang="en-US" baseline="0">
                <a:cs typeface="Cordia New" pitchFamily="34" charset="-34"/>
              </a:rPr>
              <a:t>2 for loop </a:t>
            </a:r>
            <a:r>
              <a:rPr lang="th-TH" baseline="0">
                <a:cs typeface="Cordia New" pitchFamily="34" charset="-34"/>
              </a:rPr>
              <a:t>ไม่ทำงาน </a:t>
            </a:r>
            <a:r>
              <a:rPr lang="en-US" baseline="0">
                <a:cs typeface="Cordia New" pitchFamily="34" charset="-34"/>
              </a:rPr>
              <a:t>m </a:t>
            </a:r>
            <a:r>
              <a:rPr lang="th-TH" baseline="0">
                <a:cs typeface="Cordia New" pitchFamily="34" charset="-34"/>
              </a:rPr>
              <a:t>ไม่มีค่าตรงใช้ </a:t>
            </a:r>
            <a:r>
              <a:rPr lang="en-US" baseline="0">
                <a:cs typeface="Cordia New" pitchFamily="34" charset="-34"/>
              </a:rPr>
              <a:t>m == k </a:t>
            </a:r>
            <a:r>
              <a:rPr lang="th-TH" baseline="0">
                <a:cs typeface="Cordia New" pitchFamily="34" charset="-34"/>
              </a:rPr>
              <a:t>ระบบจะฟ้องผิด</a:t>
            </a:r>
          </a:p>
          <a:p>
            <a:r>
              <a:rPr lang="th-TH" baseline="0">
                <a:cs typeface="Cordia New" pitchFamily="34" charset="-34"/>
              </a:rPr>
              <a:t>ควรปรับปรุงให้เขียน </a:t>
            </a:r>
            <a:r>
              <a:rPr lang="en-US" baseline="0">
                <a:cs typeface="Cordia New" pitchFamily="34" charset="-34"/>
              </a:rPr>
              <a:t>for m in range(2,k) </a:t>
            </a:r>
            <a:r>
              <a:rPr lang="th-TH" baseline="0">
                <a:cs typeface="Cordia New" pitchFamily="34" charset="-34"/>
              </a:rPr>
              <a:t>ได้  เช่น ให้ </a:t>
            </a:r>
            <a:r>
              <a:rPr lang="en-US" baseline="0">
                <a:cs typeface="Cordia New" pitchFamily="34" charset="-34"/>
              </a:rPr>
              <a:t>m = 2 </a:t>
            </a:r>
            <a:r>
              <a:rPr lang="th-TH" baseline="0">
                <a:cs typeface="Cordia New" pitchFamily="34" charset="-34"/>
              </a:rPr>
              <a:t>ตอนต้น  หรือใช้ ตัวแปร </a:t>
            </a:r>
            <a:r>
              <a:rPr lang="en-US" baseline="0">
                <a:cs typeface="Cordia New" pitchFamily="34" charset="-34"/>
              </a:rPr>
              <a:t>bool </a:t>
            </a:r>
            <a:r>
              <a:rPr lang="th-TH" baseline="0">
                <a:cs typeface="Cordia New" pitchFamily="34" charset="-34"/>
              </a:rPr>
              <a:t>ที่จะสอนต่อไป</a:t>
            </a:r>
            <a:r>
              <a:rPr lang="en-US" baseline="0">
                <a:cs typeface="Cordia New" pitchFamily="34" charset="-34"/>
              </a:rPr>
              <a:t> </a:t>
            </a:r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58954C-E40C-4CAE-9727-3628682A1C4F}" type="slidenum">
              <a:rPr lang="th-TH" smtClean="0"/>
              <a:pPr>
                <a:defRPr/>
              </a:pPr>
              <a:t>32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9496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31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46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29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314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  <a:lvl2pPr>
              <a:defRPr baseline="0">
                <a:latin typeface="Tahoma" pitchFamily="34" charset="0"/>
                <a:cs typeface="Tahoma" pitchFamily="34" charset="0"/>
              </a:defRPr>
            </a:lvl2pPr>
            <a:lvl3pPr>
              <a:defRPr baseline="0">
                <a:latin typeface="Tahoma" pitchFamily="34" charset="0"/>
                <a:cs typeface="Tahoma" pitchFamily="34" charset="0"/>
              </a:defRPr>
            </a:lvl3pPr>
            <a:lvl4pPr>
              <a:defRPr baseline="0">
                <a:latin typeface="Tahoma" pitchFamily="34" charset="0"/>
                <a:cs typeface="Tahoma" pitchFamily="34" charset="0"/>
              </a:defRPr>
            </a:lvl4pPr>
            <a:lvl5pPr>
              <a:defRPr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3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33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81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89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278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11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3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EA4D3032-5A16-41B8-BB52-9A90FE39A39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FBC68496-4912-43E4-BEA8-58F9E1ADF497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th-TH" sz="4400" dirty="0"/>
              <a:t>การทำงานแบบวงวน</a:t>
            </a:r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454C-60E2-4DDA-94E3-E7B48986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หาค่าเฉลี่ยจากข้อมูลหลายตัว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E4BD908-083B-4108-AFAD-7B5D8B0D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906" y="1360470"/>
            <a:ext cx="1675643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11.0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12.0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DBE5A2C-7ECF-475F-96D9-086EE42C1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28" y="2099132"/>
            <a:ext cx="1675643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10.75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BC26B77-2064-460F-942D-A47DA866C060}"/>
              </a:ext>
            </a:extLst>
          </p:cNvPr>
          <p:cNvSpPr/>
          <p:nvPr/>
        </p:nvSpPr>
        <p:spPr bwMode="auto">
          <a:xfrm>
            <a:off x="5709140" y="2088007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6B7840A-D3B6-46A3-9167-545EBEB6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293" y="3761784"/>
            <a:ext cx="1675643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10.5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4AD9FBA-A10D-4D0C-A7F0-F86486DF0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28" y="3972799"/>
            <a:ext cx="1675643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10.5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DABF53-A9BD-499F-8EFE-72B6CEAE70D0}"/>
              </a:ext>
            </a:extLst>
          </p:cNvPr>
          <p:cNvSpPr/>
          <p:nvPr/>
        </p:nvSpPr>
        <p:spPr bwMode="auto">
          <a:xfrm>
            <a:off x="5709140" y="3961674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F109025-A536-417B-845F-B8D344037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293" y="5158347"/>
            <a:ext cx="1675643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7C26246-3ADD-4CFA-8DC6-CD451620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28" y="5158347"/>
            <a:ext cx="1675643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No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4F8D008-BB9F-4A00-B1C1-BD13137AAE23}"/>
              </a:ext>
            </a:extLst>
          </p:cNvPr>
          <p:cNvSpPr/>
          <p:nvPr/>
        </p:nvSpPr>
        <p:spPr bwMode="auto">
          <a:xfrm>
            <a:off x="5709140" y="5147222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6D1FCDB-E111-44C7-A9B5-C6AE31591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682" y="890296"/>
            <a:ext cx="4552488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116978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หารากที่สองด้วยวิธี </a:t>
            </a:r>
            <a:r>
              <a:rPr lang="en-US" dirty="0"/>
              <a:t>bisection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D0B77-71B1-4EDF-9D02-7FFA135B0C8D}"/>
              </a:ext>
            </a:extLst>
          </p:cNvPr>
          <p:cNvCxnSpPr/>
          <p:nvPr/>
        </p:nvCxnSpPr>
        <p:spPr bwMode="auto">
          <a:xfrm>
            <a:off x="1905000" y="3028950"/>
            <a:ext cx="8610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797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หารากที่สองด้วยวิธี </a:t>
            </a:r>
            <a:r>
              <a:rPr lang="en-US" dirty="0"/>
              <a:t>bisection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D461-949B-4C0F-8BA8-8F520134E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4" y="908051"/>
            <a:ext cx="4433789" cy="4733095"/>
          </a:xfrm>
        </p:spPr>
        <p:txBody>
          <a:bodyPr/>
          <a:lstStyle/>
          <a:p>
            <a:r>
              <a:rPr lang="th-TH" dirty="0"/>
              <a:t>ต้องการหารากที่สองของ </a:t>
            </a:r>
            <a:r>
              <a:rPr lang="en-US" dirty="0"/>
              <a:t>a</a:t>
            </a:r>
            <a:endParaRPr lang="th-TH" dirty="0"/>
          </a:p>
          <a:p>
            <a:r>
              <a:rPr lang="th-TH" dirty="0"/>
              <a:t>ให้ </a:t>
            </a:r>
            <a:r>
              <a:rPr lang="en-US" dirty="0"/>
              <a:t>L = 0, U = a</a:t>
            </a:r>
          </a:p>
          <a:p>
            <a:r>
              <a:rPr lang="th-TH" dirty="0"/>
              <a:t>คำตอบ</a:t>
            </a:r>
            <a:r>
              <a:rPr lang="th-TH" dirty="0" err="1"/>
              <a:t>อยู้</a:t>
            </a:r>
            <a:r>
              <a:rPr lang="th-TH" dirty="0"/>
              <a:t>ใน </a:t>
            </a:r>
            <a:r>
              <a:rPr lang="en-US" dirty="0"/>
              <a:t>[L, U]</a:t>
            </a:r>
          </a:p>
          <a:p>
            <a:r>
              <a:rPr lang="en-US" dirty="0"/>
              <a:t>x = </a:t>
            </a:r>
            <a:r>
              <a:rPr lang="th-TH" dirty="0"/>
              <a:t>จุดกึ่งกลางของช่วง</a:t>
            </a:r>
          </a:p>
          <a:p>
            <a:r>
              <a:rPr lang="th-TH" dirty="0"/>
              <a:t>ทำข้างล่างนี้ซ้ำ ถ้า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a</a:t>
            </a:r>
          </a:p>
          <a:p>
            <a:pPr lvl="1"/>
            <a:r>
              <a:rPr lang="th-TH" dirty="0"/>
              <a:t>ถ้า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&gt; 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th-TH" dirty="0"/>
              <a:t>เปลี่ยนช่วงเป็น </a:t>
            </a:r>
            <a:r>
              <a:rPr lang="en-US" dirty="0"/>
              <a:t>[L, x]</a:t>
            </a:r>
          </a:p>
          <a:p>
            <a:pPr lvl="1"/>
            <a:r>
              <a:rPr lang="th-TH" dirty="0"/>
              <a:t>ถ้า 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&lt; 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th-TH" dirty="0"/>
              <a:t>เปลี่ยนช่วงเป็น </a:t>
            </a:r>
            <a:r>
              <a:rPr lang="en-US" dirty="0"/>
              <a:t>[x, U]</a:t>
            </a:r>
          </a:p>
          <a:p>
            <a:pPr lvl="1"/>
            <a:r>
              <a:rPr lang="en-US" dirty="0">
                <a:ea typeface="+mn-ea"/>
              </a:rPr>
              <a:t>x = </a:t>
            </a:r>
            <a:r>
              <a:rPr lang="th-TH" dirty="0">
                <a:ea typeface="+mn-ea"/>
              </a:rPr>
              <a:t>จุดกึ่งกลางของช่วง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 bwMode="auto">
              <a:xfrm>
                <a:off x="6782679" y="5349848"/>
                <a:ext cx="1654716" cy="582595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𝑳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𝑼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679" y="5349848"/>
                <a:ext cx="1654716" cy="5825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782679" y="1086975"/>
          <a:ext cx="3661038" cy="4023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r>
                        <a:rPr lang="en-US" sz="2000" u="none" strike="noStrike" baseline="0">
                          <a:effectLst/>
                        </a:rPr>
                        <a:t> = </a:t>
                      </a:r>
                      <a:r>
                        <a:rPr lang="en-US" sz="2000" u="none" strike="noStrike">
                          <a:effectLst/>
                        </a:rPr>
                        <a:t>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12.5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6.25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6.25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3.125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4.6875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5.46875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4.6875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5.46875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5.078125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4.6875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5.078125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4.882813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4.882813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5.078125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4.980469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kern="120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4.980469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5.078125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5.029297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4.980469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FF0000"/>
                          </a:solidFill>
                          <a:effectLst/>
                        </a:rPr>
                        <a:t>5.029297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5.004883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23C4DCA-C73D-4C3F-8508-3822E0A8CCA1}"/>
              </a:ext>
            </a:extLst>
          </p:cNvPr>
          <p:cNvSpPr/>
          <p:nvPr/>
        </p:nvSpPr>
        <p:spPr bwMode="auto">
          <a:xfrm>
            <a:off x="2135643" y="3298713"/>
            <a:ext cx="483062" cy="2153358"/>
          </a:xfrm>
          <a:custGeom>
            <a:avLst/>
            <a:gdLst>
              <a:gd name="connsiteX0" fmla="*/ 481709 w 483062"/>
              <a:gd name="connsiteY0" fmla="*/ 0 h 548640"/>
              <a:gd name="connsiteX1" fmla="*/ 481709 w 483062"/>
              <a:gd name="connsiteY1" fmla="*/ 253218 h 548640"/>
              <a:gd name="connsiteX2" fmla="*/ 467641 w 483062"/>
              <a:gd name="connsiteY2" fmla="*/ 393895 h 548640"/>
              <a:gd name="connsiteX3" fmla="*/ 369168 w 483062"/>
              <a:gd name="connsiteY3" fmla="*/ 506437 h 548640"/>
              <a:gd name="connsiteX4" fmla="*/ 270694 w 483062"/>
              <a:gd name="connsiteY4" fmla="*/ 548640 h 548640"/>
              <a:gd name="connsiteX5" fmla="*/ 73746 w 483062"/>
              <a:gd name="connsiteY5" fmla="*/ 506437 h 548640"/>
              <a:gd name="connsiteX6" fmla="*/ 3408 w 483062"/>
              <a:gd name="connsiteY6" fmla="*/ 337624 h 548640"/>
              <a:gd name="connsiteX7" fmla="*/ 17475 w 483062"/>
              <a:gd name="connsiteY7" fmla="*/ 196947 h 548640"/>
              <a:gd name="connsiteX8" fmla="*/ 73746 w 483062"/>
              <a:gd name="connsiteY8" fmla="*/ 112541 h 548640"/>
              <a:gd name="connsiteX9" fmla="*/ 242558 w 483062"/>
              <a:gd name="connsiteY9" fmla="*/ 70338 h 548640"/>
              <a:gd name="connsiteX10" fmla="*/ 355100 w 483062"/>
              <a:gd name="connsiteY10" fmla="*/ 18288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062" h="548640">
                <a:moveTo>
                  <a:pt x="481709" y="0"/>
                </a:moveTo>
                <a:cubicBezTo>
                  <a:pt x="482881" y="93784"/>
                  <a:pt x="484054" y="187569"/>
                  <a:pt x="481709" y="253218"/>
                </a:cubicBezTo>
                <a:cubicBezTo>
                  <a:pt x="479364" y="318867"/>
                  <a:pt x="486398" y="351692"/>
                  <a:pt x="467641" y="393895"/>
                </a:cubicBezTo>
                <a:cubicBezTo>
                  <a:pt x="448884" y="436098"/>
                  <a:pt x="401992" y="480646"/>
                  <a:pt x="369168" y="506437"/>
                </a:cubicBezTo>
                <a:cubicBezTo>
                  <a:pt x="336343" y="532228"/>
                  <a:pt x="319931" y="548640"/>
                  <a:pt x="270694" y="548640"/>
                </a:cubicBezTo>
                <a:cubicBezTo>
                  <a:pt x="221457" y="548640"/>
                  <a:pt x="118294" y="541606"/>
                  <a:pt x="73746" y="506437"/>
                </a:cubicBezTo>
                <a:cubicBezTo>
                  <a:pt x="29198" y="471268"/>
                  <a:pt x="12786" y="389206"/>
                  <a:pt x="3408" y="337624"/>
                </a:cubicBezTo>
                <a:cubicBezTo>
                  <a:pt x="-5971" y="286042"/>
                  <a:pt x="5752" y="234461"/>
                  <a:pt x="17475" y="196947"/>
                </a:cubicBezTo>
                <a:cubicBezTo>
                  <a:pt x="29198" y="159433"/>
                  <a:pt x="36232" y="133643"/>
                  <a:pt x="73746" y="112541"/>
                </a:cubicBezTo>
                <a:cubicBezTo>
                  <a:pt x="111260" y="91440"/>
                  <a:pt x="195666" y="58615"/>
                  <a:pt x="242558" y="70338"/>
                </a:cubicBezTo>
                <a:cubicBezTo>
                  <a:pt x="289450" y="82061"/>
                  <a:pt x="322275" y="132470"/>
                  <a:pt x="355100" y="18288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หารากที่สองด้วยวิธี </a:t>
            </a:r>
            <a:r>
              <a:rPr lang="en-US" dirty="0"/>
              <a:t>bisection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D461-949B-4C0F-8BA8-8F520134E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4" y="908051"/>
            <a:ext cx="4433789" cy="4733095"/>
          </a:xfrm>
        </p:spPr>
        <p:txBody>
          <a:bodyPr/>
          <a:lstStyle/>
          <a:p>
            <a:r>
              <a:rPr lang="th-TH" dirty="0"/>
              <a:t>ต้องการหารากที่สองของ </a:t>
            </a:r>
            <a:r>
              <a:rPr lang="en-US" dirty="0"/>
              <a:t>a</a:t>
            </a:r>
            <a:endParaRPr lang="th-TH" dirty="0"/>
          </a:p>
          <a:p>
            <a:r>
              <a:rPr lang="th-TH" dirty="0"/>
              <a:t>ให้ </a:t>
            </a:r>
            <a:r>
              <a:rPr lang="en-US" dirty="0"/>
              <a:t>L = 0, U = a</a:t>
            </a:r>
          </a:p>
          <a:p>
            <a:r>
              <a:rPr lang="th-TH" dirty="0"/>
              <a:t>คำตอบ</a:t>
            </a:r>
            <a:r>
              <a:rPr lang="th-TH" dirty="0" err="1"/>
              <a:t>อยู้</a:t>
            </a:r>
            <a:r>
              <a:rPr lang="th-TH" dirty="0"/>
              <a:t>ใน </a:t>
            </a:r>
            <a:r>
              <a:rPr lang="en-US" dirty="0"/>
              <a:t>[L, U]</a:t>
            </a:r>
          </a:p>
          <a:p>
            <a:r>
              <a:rPr lang="en-US" dirty="0"/>
              <a:t>x = </a:t>
            </a:r>
            <a:r>
              <a:rPr lang="th-TH" dirty="0"/>
              <a:t>จุดกึ่งกลางของช่วง</a:t>
            </a:r>
          </a:p>
          <a:p>
            <a:r>
              <a:rPr lang="th-TH" dirty="0"/>
              <a:t>ทำข้างล่างนี้ซ้ำ ถ้า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a</a:t>
            </a:r>
          </a:p>
          <a:p>
            <a:pPr lvl="1"/>
            <a:r>
              <a:rPr lang="th-TH" dirty="0"/>
              <a:t>ถ้า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&gt; 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th-TH" dirty="0"/>
              <a:t>เปลี่ยนช่วงเป็น </a:t>
            </a:r>
            <a:r>
              <a:rPr lang="en-US" dirty="0"/>
              <a:t>[L, x]</a:t>
            </a:r>
          </a:p>
          <a:p>
            <a:pPr lvl="1"/>
            <a:r>
              <a:rPr lang="th-TH" dirty="0"/>
              <a:t>ถ้า </a:t>
            </a:r>
            <a:r>
              <a:rPr lang="en-US" dirty="0"/>
              <a:t>x</a:t>
            </a:r>
            <a:r>
              <a:rPr lang="en-US" baseline="30000" dirty="0"/>
              <a:t>2 </a:t>
            </a:r>
            <a:r>
              <a:rPr lang="en-US" dirty="0"/>
              <a:t>&lt; a: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th-TH" dirty="0"/>
              <a:t>เปลี่ยนช่วงเป็น </a:t>
            </a:r>
            <a:r>
              <a:rPr lang="en-US" dirty="0"/>
              <a:t>[x, U]</a:t>
            </a:r>
          </a:p>
          <a:p>
            <a:pPr lvl="1"/>
            <a:r>
              <a:rPr lang="en-US" dirty="0">
                <a:ea typeface="+mn-ea"/>
              </a:rPr>
              <a:t>x = </a:t>
            </a:r>
            <a:r>
              <a:rPr lang="th-TH" dirty="0">
                <a:ea typeface="+mn-ea"/>
              </a:rPr>
              <a:t>จุดกึ่งกลางของช่วง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4309908-E00F-4D22-A2BF-20C897B9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002" y="1307389"/>
            <a:ext cx="3807248" cy="48681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a = float(input())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L = 0; U = a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x = (L + U)/2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while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x**2 != a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if x**2 &gt; a: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U = x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else: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L = x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x = (L + U)/2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print(x)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D85310-5C5B-49E5-9C55-4F2721D365FA}"/>
              </a:ext>
            </a:extLst>
          </p:cNvPr>
          <p:cNvSpPr/>
          <p:nvPr/>
        </p:nvSpPr>
        <p:spPr bwMode="auto">
          <a:xfrm>
            <a:off x="6855655" y="2771335"/>
            <a:ext cx="3319976" cy="2869810"/>
          </a:xfrm>
          <a:prstGeom prst="roundRect">
            <a:avLst>
              <a:gd name="adj" fmla="val 4412"/>
            </a:avLst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1F5BF9-2B76-46B6-A7BE-EC775AC1F723}"/>
              </a:ext>
            </a:extLst>
          </p:cNvPr>
          <p:cNvSpPr/>
          <p:nvPr/>
        </p:nvSpPr>
        <p:spPr bwMode="auto">
          <a:xfrm>
            <a:off x="2135643" y="3298713"/>
            <a:ext cx="483062" cy="2153358"/>
          </a:xfrm>
          <a:custGeom>
            <a:avLst/>
            <a:gdLst>
              <a:gd name="connsiteX0" fmla="*/ 481709 w 483062"/>
              <a:gd name="connsiteY0" fmla="*/ 0 h 548640"/>
              <a:gd name="connsiteX1" fmla="*/ 481709 w 483062"/>
              <a:gd name="connsiteY1" fmla="*/ 253218 h 548640"/>
              <a:gd name="connsiteX2" fmla="*/ 467641 w 483062"/>
              <a:gd name="connsiteY2" fmla="*/ 393895 h 548640"/>
              <a:gd name="connsiteX3" fmla="*/ 369168 w 483062"/>
              <a:gd name="connsiteY3" fmla="*/ 506437 h 548640"/>
              <a:gd name="connsiteX4" fmla="*/ 270694 w 483062"/>
              <a:gd name="connsiteY4" fmla="*/ 548640 h 548640"/>
              <a:gd name="connsiteX5" fmla="*/ 73746 w 483062"/>
              <a:gd name="connsiteY5" fmla="*/ 506437 h 548640"/>
              <a:gd name="connsiteX6" fmla="*/ 3408 w 483062"/>
              <a:gd name="connsiteY6" fmla="*/ 337624 h 548640"/>
              <a:gd name="connsiteX7" fmla="*/ 17475 w 483062"/>
              <a:gd name="connsiteY7" fmla="*/ 196947 h 548640"/>
              <a:gd name="connsiteX8" fmla="*/ 73746 w 483062"/>
              <a:gd name="connsiteY8" fmla="*/ 112541 h 548640"/>
              <a:gd name="connsiteX9" fmla="*/ 242558 w 483062"/>
              <a:gd name="connsiteY9" fmla="*/ 70338 h 548640"/>
              <a:gd name="connsiteX10" fmla="*/ 355100 w 483062"/>
              <a:gd name="connsiteY10" fmla="*/ 18288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062" h="548640">
                <a:moveTo>
                  <a:pt x="481709" y="0"/>
                </a:moveTo>
                <a:cubicBezTo>
                  <a:pt x="482881" y="93784"/>
                  <a:pt x="484054" y="187569"/>
                  <a:pt x="481709" y="253218"/>
                </a:cubicBezTo>
                <a:cubicBezTo>
                  <a:pt x="479364" y="318867"/>
                  <a:pt x="486398" y="351692"/>
                  <a:pt x="467641" y="393895"/>
                </a:cubicBezTo>
                <a:cubicBezTo>
                  <a:pt x="448884" y="436098"/>
                  <a:pt x="401992" y="480646"/>
                  <a:pt x="369168" y="506437"/>
                </a:cubicBezTo>
                <a:cubicBezTo>
                  <a:pt x="336343" y="532228"/>
                  <a:pt x="319931" y="548640"/>
                  <a:pt x="270694" y="548640"/>
                </a:cubicBezTo>
                <a:cubicBezTo>
                  <a:pt x="221457" y="548640"/>
                  <a:pt x="118294" y="541606"/>
                  <a:pt x="73746" y="506437"/>
                </a:cubicBezTo>
                <a:cubicBezTo>
                  <a:pt x="29198" y="471268"/>
                  <a:pt x="12786" y="389206"/>
                  <a:pt x="3408" y="337624"/>
                </a:cubicBezTo>
                <a:cubicBezTo>
                  <a:pt x="-5971" y="286042"/>
                  <a:pt x="5752" y="234461"/>
                  <a:pt x="17475" y="196947"/>
                </a:cubicBezTo>
                <a:cubicBezTo>
                  <a:pt x="29198" y="159433"/>
                  <a:pt x="36232" y="133643"/>
                  <a:pt x="73746" y="112541"/>
                </a:cubicBezTo>
                <a:cubicBezTo>
                  <a:pt x="111260" y="91440"/>
                  <a:pt x="195666" y="58615"/>
                  <a:pt x="242558" y="70338"/>
                </a:cubicBezTo>
                <a:cubicBezTo>
                  <a:pt x="289450" y="82061"/>
                  <a:pt x="322275" y="132470"/>
                  <a:pt x="355100" y="18288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หารากที่สองด้วยวิธี </a:t>
            </a:r>
            <a:r>
              <a:rPr lang="en-US" dirty="0"/>
              <a:t>bisection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4309908-E00F-4D22-A2BF-20C897B9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212" y="809648"/>
            <a:ext cx="3519560" cy="4140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float(input())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L = 0; U = a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(L + U)/2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while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x**2 != a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x**2 &gt; a: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U = x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L = x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x = (L + U)/2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print(x)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789D502-1708-4D68-8DDF-A46227432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216" y="809648"/>
            <a:ext cx="4235572" cy="4140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a = float(input())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L = 0; U = a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x = (L + U)/2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while </a:t>
            </a:r>
            <a:r>
              <a:rPr lang="th-TH" sz="22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ยังไม่ใกล้กัน</a:t>
            </a: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(x**2,a):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if x**2 &gt; a: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U = x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else: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    L = x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    x = (L + U)/2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Microsoft Sans Serif" pitchFamily="34" charset="0"/>
              </a:rPr>
              <a:t>print(x)</a:t>
            </a:r>
          </a:p>
        </p:txBody>
      </p:sp>
      <p:sp>
        <p:nvSpPr>
          <p:cNvPr id="5" name="Rounded Rectangular Callout 24">
            <a:extLst>
              <a:ext uri="{FF2B5EF4-FFF2-40B4-BE49-F238E27FC236}">
                <a16:creationId xmlns:a16="http://schemas.microsoft.com/office/drawing/2014/main" id="{778F6E86-A431-49F8-9634-38ECE512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386" y="1565076"/>
            <a:ext cx="1128387" cy="440841"/>
          </a:xfrm>
          <a:prstGeom prst="wedgeRoundRectCallout">
            <a:avLst>
              <a:gd name="adj1" fmla="val -39142"/>
              <a:gd name="adj2" fmla="val 8611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th-TH" sz="2000" dirty="0">
                <a:latin typeface="Tahoma" pitchFamily="34" charset="0"/>
                <a:cs typeface="Tahoma" pitchFamily="34" charset="0"/>
              </a:rPr>
              <a:t>มีปัญหา</a:t>
            </a:r>
            <a:endParaRPr lang="th-TH" sz="2000" b="1" dirty="0">
              <a:solidFill>
                <a:srgbClr val="FF0000"/>
              </a:solidFill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D8F226-9CDF-4835-84F3-12A4CAFEA056}"/>
              </a:ext>
            </a:extLst>
          </p:cNvPr>
          <p:cNvSpPr/>
          <p:nvPr/>
        </p:nvSpPr>
        <p:spPr>
          <a:xfrm>
            <a:off x="2589739" y="5052742"/>
            <a:ext cx="3454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h-TH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กับ </a:t>
            </a:r>
            <a:r>
              <a:rPr lang="en-US" b="1" i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h-TH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 ยังไม่ใกล้กันเมื่อ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C2D1-D540-4297-A8F4-68653A0D8896}"/>
                  </a:ext>
                </a:extLst>
              </p:cNvPr>
              <p:cNvSpPr txBox="1"/>
              <p:nvPr/>
            </p:nvSpPr>
            <p:spPr bwMode="auto">
              <a:xfrm>
                <a:off x="6044531" y="5160462"/>
                <a:ext cx="33126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𝒂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&gt; 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𝜺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𝐦𝐚𝐱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C6C2D1-D540-4297-A8F4-68653A0D8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4531" y="5160462"/>
                <a:ext cx="3312638" cy="369332"/>
              </a:xfrm>
              <a:prstGeom prst="rect">
                <a:avLst/>
              </a:prstGeom>
              <a:blipFill>
                <a:blip r:embed="rId2"/>
                <a:stretch>
                  <a:fillRect t="-3333" b="-31667"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50DF3EE-EF46-4E11-82B8-0561FC368525}"/>
              </a:ext>
            </a:extLst>
          </p:cNvPr>
          <p:cNvSpPr txBox="1"/>
          <p:nvPr/>
        </p:nvSpPr>
        <p:spPr bwMode="auto">
          <a:xfrm>
            <a:off x="6094412" y="5847208"/>
            <a:ext cx="3875078" cy="40229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none" lIns="90000" tIns="46800" rIns="90000" bIns="46800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abs(a-b) &gt; 1e-9*max(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a,b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7B7F6-D8F7-49E3-9CDA-748974810530}"/>
              </a:ext>
            </a:extLst>
          </p:cNvPr>
          <p:cNvSpPr/>
          <p:nvPr/>
        </p:nvSpPr>
        <p:spPr>
          <a:xfrm>
            <a:off x="1943918" y="5700597"/>
            <a:ext cx="4150495" cy="69551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th-TH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ให้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กับ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เป็นบวก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,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  <a:sym typeface="Symbol" panose="05050102010706020507" pitchFamily="18" charset="2"/>
              </a:rPr>
              <a:t>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และ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</a:t>
            </a:r>
            <a:r>
              <a:rPr lang="en-US" sz="2400" b="1" baseline="30000" dirty="0">
                <a:latin typeface="Courier New" pitchFamily="49" charset="0"/>
                <a:cs typeface="Microsoft Sans Serif" pitchFamily="34" charset="0"/>
              </a:rPr>
              <a:t>-9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92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1499-DCBA-4DB8-8E77-E5EF155A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หา </a:t>
            </a:r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dirty="0"/>
              <a:t>a </a:t>
            </a:r>
            <a:r>
              <a:rPr lang="th-TH" dirty="0"/>
              <a:t>ด้วย </a:t>
            </a:r>
            <a:r>
              <a:rPr lang="en-US" dirty="0"/>
              <a:t>bisection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9042-85BF-41DD-8B6F-1ECA2549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784" y="1016586"/>
            <a:ext cx="8178433" cy="2289322"/>
          </a:xfrm>
        </p:spPr>
        <p:txBody>
          <a:bodyPr/>
          <a:lstStyle/>
          <a:p>
            <a:pPr marL="0" indent="0" algn="ctr">
              <a:buNone/>
            </a:pPr>
            <a:r>
              <a:rPr lang="th-TH" dirty="0"/>
              <a:t>เขียนโปรแกรมรับ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th-TH" dirty="0"/>
              <a:t>เพื่อหา </a:t>
            </a:r>
            <a:r>
              <a:rPr lang="en-US" dirty="0"/>
              <a:t>log</a:t>
            </a:r>
            <a:r>
              <a:rPr lang="en-US" baseline="-25000" dirty="0"/>
              <a:t>10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th-TH" dirty="0"/>
              <a:t> ด้วย </a:t>
            </a:r>
            <a:r>
              <a:rPr lang="en-US" dirty="0"/>
              <a:t>bisection</a:t>
            </a:r>
            <a:r>
              <a:rPr lang="th-TH" dirty="0"/>
              <a:t> </a:t>
            </a:r>
          </a:p>
          <a:p>
            <a:pPr marL="0" indent="0" algn="ctr">
              <a:buNone/>
            </a:pPr>
            <a:r>
              <a:rPr lang="th-TH" dirty="0"/>
              <a:t>โดยที่</a:t>
            </a:r>
            <a:r>
              <a:rPr lang="en-US" dirty="0"/>
              <a:t> 1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th-TH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600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th-TH" dirty="0"/>
              <a:t>ถ้าต้องการให้ท้าทายขึ้น</a:t>
            </a:r>
            <a:r>
              <a:rPr lang="en-US" dirty="0"/>
              <a:t> </a:t>
            </a:r>
            <a:r>
              <a:rPr lang="th-TH" dirty="0"/>
              <a:t>ก็ให้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h-TH" dirty="0"/>
              <a:t>เกิน </a:t>
            </a:r>
            <a:r>
              <a:rPr lang="en-US" dirty="0"/>
              <a:t>600 </a:t>
            </a:r>
            <a:r>
              <a:rPr lang="th-TH" dirty="0"/>
              <a:t>มาก ๆ ได้</a:t>
            </a:r>
          </a:p>
        </p:txBody>
      </p:sp>
    </p:spTree>
    <p:extLst>
      <p:ext uri="{BB962C8B-B14F-4D97-AF65-F5344CB8AC3E}">
        <p14:creationId xmlns:p14="http://schemas.microsoft.com/office/powerpoint/2010/main" val="94043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6F55-3C62-4E6D-8CA0-30852A5F8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วงวน </a:t>
            </a:r>
            <a:r>
              <a:rPr lang="en-US" dirty="0"/>
              <a:t>for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28DF1F5-507D-434B-855F-54602FBE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315" y="1175537"/>
            <a:ext cx="6721764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for k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range(start, stop, step) :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6A62ED-0768-4095-9C93-597E2E78C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315" y="2675345"/>
            <a:ext cx="6721764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c in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a_string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B0ACC3-6A4F-459A-8A28-F73931C36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315" y="4182655"/>
            <a:ext cx="6721764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e in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a_list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: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53138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1: </a:t>
            </a:r>
            <a:r>
              <a:rPr lang="en-US" dirty="0" err="1"/>
              <a:t>for k</a:t>
            </a:r>
            <a:r>
              <a:rPr lang="en-US" dirty="0"/>
              <a:t> in range(start, stop, step)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5DA92-8C6B-4032-B9CF-98693D5ECEE6}"/>
              </a:ext>
            </a:extLst>
          </p:cNvPr>
          <p:cNvGrpSpPr/>
          <p:nvPr/>
        </p:nvGrpSpPr>
        <p:grpSpPr>
          <a:xfrm>
            <a:off x="3877848" y="5477842"/>
            <a:ext cx="3488491" cy="1129926"/>
            <a:chOff x="3854301" y="969875"/>
            <a:chExt cx="3488491" cy="112992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870639" y="969875"/>
              <a:ext cx="3472153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for k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in range(100) :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...</a:t>
              </a: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3854301" y="1697510"/>
              <a:ext cx="2143833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k = </a:t>
              </a: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0, 1, 2, ..., 99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874C53-2CAB-4E9A-91FB-CD6264EB41EB}"/>
              </a:ext>
            </a:extLst>
          </p:cNvPr>
          <p:cNvGrpSpPr/>
          <p:nvPr/>
        </p:nvGrpSpPr>
        <p:grpSpPr>
          <a:xfrm>
            <a:off x="3861509" y="3993506"/>
            <a:ext cx="4022285" cy="1175025"/>
            <a:chOff x="3864691" y="2301885"/>
            <a:chExt cx="4022285" cy="1175025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881031" y="2301885"/>
              <a:ext cx="4005945" cy="710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for k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in range(5,100) :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...</a:t>
              </a: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3864691" y="3074619"/>
              <a:ext cx="2143833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k = </a:t>
              </a: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5, 6, 7, ..., 99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6B55FF-3E3E-468C-AF22-5E890C4ED32D}"/>
              </a:ext>
            </a:extLst>
          </p:cNvPr>
          <p:cNvGrpSpPr/>
          <p:nvPr/>
        </p:nvGrpSpPr>
        <p:grpSpPr>
          <a:xfrm>
            <a:off x="3877848" y="942345"/>
            <a:ext cx="4005946" cy="1141849"/>
            <a:chOff x="3891421" y="3623504"/>
            <a:chExt cx="4005946" cy="1141849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3891422" y="3623504"/>
              <a:ext cx="4005945" cy="71006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for k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in range(4,100,2) :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...</a:t>
              </a: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891421" y="4363062"/>
              <a:ext cx="2143833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k = </a:t>
              </a: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4, 6, 8, ..., 98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5474D4-08E8-4B57-A1A0-8B2E4DD39926}"/>
              </a:ext>
            </a:extLst>
          </p:cNvPr>
          <p:cNvGrpSpPr/>
          <p:nvPr/>
        </p:nvGrpSpPr>
        <p:grpSpPr>
          <a:xfrm>
            <a:off x="3877848" y="2462388"/>
            <a:ext cx="4365174" cy="1129450"/>
            <a:chOff x="3891420" y="4951588"/>
            <a:chExt cx="4365174" cy="1129450"/>
          </a:xfrm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891420" y="4951588"/>
              <a:ext cx="4365174" cy="7100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000" b="1" dirty="0" err="1">
                  <a:latin typeface="Courier New" pitchFamily="49" charset="0"/>
                  <a:cs typeface="Courier New" pitchFamily="49" charset="0"/>
                </a:rPr>
                <a:t>for k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in range(100, 0,-1) :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  ...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891420" y="5678747"/>
              <a:ext cx="2528554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none" lIns="90000" tIns="46800" rIns="90000" bIns="46800" rtlCol="0">
              <a:spAutoFit/>
            </a:bodyPr>
            <a:lstStyle/>
            <a:p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k = </a:t>
              </a:r>
              <a:r>
                <a: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100, 99, 98, ..., 1</a:t>
              </a:r>
              <a:endPara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5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1: </a:t>
            </a:r>
            <a:r>
              <a:rPr lang="en-US" dirty="0" err="1"/>
              <a:t>for k</a:t>
            </a:r>
            <a:r>
              <a:rPr lang="en-US" dirty="0"/>
              <a:t> in range(start, stop, step)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3BAED19A-0D1A-45B7-9F04-71116ED4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823" y="763588"/>
            <a:ext cx="4052346" cy="5763774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00D52A0-064F-4642-9162-58174F8832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2" b="-11302"/>
          <a:stretch/>
        </p:blipFill>
        <p:spPr>
          <a:xfrm>
            <a:off x="6409194" y="763588"/>
            <a:ext cx="3762574" cy="66930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598E199-95F4-47EA-A45E-607A8F511FC5}"/>
              </a:ext>
            </a:extLst>
          </p:cNvPr>
          <p:cNvSpPr txBox="1"/>
          <p:nvPr/>
        </p:nvSpPr>
        <p:spPr bwMode="auto">
          <a:xfrm>
            <a:off x="7245226" y="2314292"/>
            <a:ext cx="1709587" cy="26161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med"/>
          </a:ln>
          <a:effectLst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700" b="1" dirty="0" err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i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=2,4,...,30</a:t>
            </a:r>
          </a:p>
        </p:txBody>
      </p:sp>
    </p:spTree>
    <p:extLst>
      <p:ext uri="{BB962C8B-B14F-4D97-AF65-F5344CB8AC3E}">
        <p14:creationId xmlns:p14="http://schemas.microsoft.com/office/powerpoint/2010/main" val="419537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  while </a:t>
            </a:r>
            <a:r>
              <a:rPr lang="th-TH" dirty="0"/>
              <a:t>กับ </a:t>
            </a:r>
            <a:r>
              <a:rPr lang="en-US" dirty="0"/>
              <a:t>for</a:t>
            </a:r>
            <a:endParaRPr lang="th-TH" dirty="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31F0E4EB-4944-4590-AEE5-0B965460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36" y="881826"/>
            <a:ext cx="4223486" cy="24289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0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= 0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while k &lt; 5 :</a:t>
            </a:r>
            <a:endParaRPr lang="th-TH" sz="24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+= (2*k – 1)**2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+= 1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print(s)</a:t>
            </a: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E4CBF29-DFAE-497C-B285-D4688310E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09" y="881826"/>
            <a:ext cx="4223486" cy="24289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0 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in range(0,5,1):</a:t>
            </a:r>
            <a:endParaRPr lang="th-TH" sz="24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+= (2*k – 1)**2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print(s)</a:t>
            </a: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D77DDF74-EB09-408E-B7A7-48578066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36" y="3429001"/>
            <a:ext cx="4223486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float(input())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= 0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while k &lt; 4: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v = float(input())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v &lt;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print("min =",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25AF813-BCA3-44D4-83AA-A8A29447B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2609" y="3429001"/>
            <a:ext cx="4223486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float(input())</a:t>
            </a:r>
          </a:p>
          <a:p>
            <a:endParaRPr lang="en-US" sz="24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in range(4):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v = float(input())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v &lt;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endParaRPr lang="en-US" sz="2400" b="1" dirty="0">
              <a:highlight>
                <a:srgbClr val="FFFF00"/>
              </a:highlight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print("min =",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F56959-7ACB-4677-A29F-85087247DDE2}"/>
              </a:ext>
            </a:extLst>
          </p:cNvPr>
          <p:cNvSpPr/>
          <p:nvPr/>
        </p:nvSpPr>
        <p:spPr bwMode="auto">
          <a:xfrm>
            <a:off x="5744178" y="5089165"/>
            <a:ext cx="890205" cy="64397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DA932A-C244-464D-A4F7-22058A33C648}"/>
              </a:ext>
            </a:extLst>
          </p:cNvPr>
          <p:cNvSpPr/>
          <p:nvPr/>
        </p:nvSpPr>
        <p:spPr bwMode="auto">
          <a:xfrm>
            <a:off x="5740158" y="2217810"/>
            <a:ext cx="890205" cy="64397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1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หัวข้อ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908050"/>
            <a:ext cx="8245475" cy="5105400"/>
          </a:xfrm>
        </p:spPr>
        <p:txBody>
          <a:bodyPr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</a:t>
            </a:r>
          </a:p>
          <a:p>
            <a:pPr lvl="1"/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for k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in range(...)</a:t>
            </a:r>
          </a:p>
          <a:p>
            <a:pPr lvl="1"/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ch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in string</a:t>
            </a:r>
          </a:p>
          <a:p>
            <a:pPr lvl="1"/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for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elem</a:t>
            </a:r>
            <a:r>
              <a:rPr lang="en-US" sz="2800" b="1" dirty="0">
                <a:latin typeface="Courier New" pitchFamily="49" charset="0"/>
                <a:ea typeface="+mn-ea"/>
                <a:cs typeface="Courier New" pitchFamily="49" charset="0"/>
              </a:rPr>
              <a:t> in </a:t>
            </a:r>
            <a:r>
              <a:rPr lang="en-US" sz="2800" b="1" dirty="0" err="1">
                <a:latin typeface="Courier New" pitchFamily="49" charset="0"/>
                <a:ea typeface="+mn-ea"/>
                <a:cs typeface="Courier New" pitchFamily="49" charset="0"/>
              </a:rPr>
              <a:t>a_list</a:t>
            </a:r>
            <a:endParaRPr lang="th-TH" sz="2800" b="1" dirty="0">
              <a:latin typeface="Courier New" pitchFamily="49" charset="0"/>
              <a:ea typeface="+mn-ea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break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nested loops</a:t>
            </a:r>
          </a:p>
          <a:p>
            <a:endParaRPr lang="en-US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5B21-59A8-40F4-840F-063C2165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en-US" dirty="0">
                <a:sym typeface="Symbol" panose="05050102010706020507" pitchFamily="18" charset="2"/>
              </a:rPr>
              <a:t> </a:t>
            </a:r>
            <a:r>
              <a:rPr lang="th-TH" dirty="0">
                <a:sym typeface="Symbol" panose="05050102010706020507" pitchFamily="18" charset="2"/>
              </a:rPr>
              <a:t>และ </a:t>
            </a:r>
            <a:r>
              <a:rPr lang="en-US" dirty="0">
                <a:sym typeface="Symbol" panose="05050102010706020507" pitchFamily="18" charset="2"/>
              </a:rPr>
              <a:t>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9C47841-E78B-4529-ACC3-17A1CCB3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315" y="749520"/>
            <a:ext cx="5008100" cy="60038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N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 int(input())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[0.0]*N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 float(input())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+= 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mean = s / N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s2 = 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range(N):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s2 += (x[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]-mean)**2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(s2/n)**0.5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print(mean,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sd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0DBD79-3F08-4340-9ECA-CE695EF8A946}"/>
                  </a:ext>
                </a:extLst>
              </p:cNvPr>
              <p:cNvSpPr txBox="1"/>
              <p:nvPr/>
            </p:nvSpPr>
            <p:spPr bwMode="auto">
              <a:xfrm>
                <a:off x="7234160" y="3086024"/>
                <a:ext cx="2150333" cy="876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𝜇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0DBD79-3F08-4340-9ECA-CE695EF8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4160" y="3086024"/>
                <a:ext cx="2150333" cy="876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CCFEE6-ED06-4A0B-A3AA-5490DD830B78}"/>
                  </a:ext>
                </a:extLst>
              </p:cNvPr>
              <p:cNvSpPr txBox="1"/>
              <p:nvPr/>
            </p:nvSpPr>
            <p:spPr bwMode="auto">
              <a:xfrm>
                <a:off x="7326924" y="4593102"/>
                <a:ext cx="3235569" cy="12730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itchFamily="34" charset="0"/>
                        </a:rPr>
                        <m:t>𝜎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ahoma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ahoma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ahoma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ahoma" pitchFamily="34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ahoma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CCFEE6-ED06-4A0B-A3AA-5490DD830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6924" y="4593102"/>
                <a:ext cx="3235569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>
            <a:extLst>
              <a:ext uri="{FF2B5EF4-FFF2-40B4-BE49-F238E27FC236}">
                <a16:creationId xmlns:a16="http://schemas.microsoft.com/office/drawing/2014/main" id="{FEBC01E2-8741-4C27-A31E-8C22D36C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6067" y="844145"/>
            <a:ext cx="1085236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5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13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12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1CDD4C5-B675-469E-8F9B-6B844814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998" y="844144"/>
            <a:ext cx="139390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</a:t>
            </a:r>
          </a:p>
        </p:txBody>
      </p:sp>
    </p:spTree>
    <p:extLst>
      <p:ext uri="{BB962C8B-B14F-4D97-AF65-F5344CB8AC3E}">
        <p14:creationId xmlns:p14="http://schemas.microsoft.com/office/powerpoint/2010/main" val="350025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1A5E-55A4-49E6-83B2-A8ED123E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Dot Product  </a:t>
            </a:r>
            <a:r>
              <a:rPr lang="en-US" dirty="0" err="1"/>
              <a:t>u</a:t>
            </a:r>
            <a:r>
              <a:rPr lang="en-US" dirty="0" err="1">
                <a:sym typeface="Symbol" panose="05050102010706020507" pitchFamily="18" charset="2"/>
              </a:rPr>
              <a:t></a:t>
            </a:r>
            <a:r>
              <a:rPr lang="en-US" dirty="0" err="1"/>
              <a:t>v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BA81F0E-A6AE-4725-BCE2-687D8AC8B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200" y="763588"/>
            <a:ext cx="5008100" cy="56344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input().split()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u = [0.0]*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(x))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u[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 float(x[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input().split()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v = [0.0]*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(x))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v[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 = float(x[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dot = 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dot += u[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]*v[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 dot 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D994980-A41B-4BEC-9F83-1C9A0DDC2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0471" y="1829811"/>
            <a:ext cx="2881444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1 2 0 2 1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2 2 1 2 2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12F30AF-0D69-4626-BA4D-C64A1F713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57" y="3883115"/>
            <a:ext cx="2881444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12.0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E0BC91-606A-44A4-A14F-CED1EA0A97EE}"/>
              </a:ext>
            </a:extLst>
          </p:cNvPr>
          <p:cNvSpPr/>
          <p:nvPr/>
        </p:nvSpPr>
        <p:spPr bwMode="auto">
          <a:xfrm rot="5400000">
            <a:off x="8479688" y="2993141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D8DE-0907-4612-A309-7F4F5D8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ตรวจคำตอบปรนัย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FA28093-A24A-4310-95B5-99A06FD5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127" y="750337"/>
            <a:ext cx="8338571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sol = input()  # e.g., ABBBAAABCCBABABDCCDA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ans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input()  # e.g., ABBBAABBCCBAABBDCDDB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#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นับว่า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sol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กับ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ans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มีตัวตรงกันกี่ตัว</a:t>
            </a:r>
            <a:endParaRPr lang="en-US" sz="2400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5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B57F-758C-4640-845B-AE4A073A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2: for </a:t>
            </a:r>
            <a:r>
              <a:rPr lang="en-US" dirty="0" err="1"/>
              <a:t>each_character</a:t>
            </a:r>
            <a:r>
              <a:rPr lang="en-US" dirty="0"/>
              <a:t> in </a:t>
            </a:r>
            <a:r>
              <a:rPr lang="en-US" dirty="0" err="1"/>
              <a:t>a_string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9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2918-68E6-4150-A445-97D924CD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นับจำนวนตัวเลขในสตริง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56726B8-D1E4-43A9-BAEE-17E12FCF5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582" y="3577616"/>
            <a:ext cx="5250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input()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0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in range(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(s)):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s[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]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E71B5ED-3C6B-4679-B751-75892C66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582" y="969880"/>
            <a:ext cx="5250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input()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0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 in 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"0" &lt;=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&lt;= "9":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digit_counts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54E805A9-F487-4DDD-8ECC-7F8972A79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498" y="1550454"/>
            <a:ext cx="1631517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แบบนี้ง่ายกว่า</a:t>
            </a:r>
          </a:p>
        </p:txBody>
      </p:sp>
    </p:spTree>
    <p:extLst>
      <p:ext uri="{BB962C8B-B14F-4D97-AF65-F5344CB8AC3E}">
        <p14:creationId xmlns:p14="http://schemas.microsoft.com/office/powerpoint/2010/main" val="7342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75DC-A7FC-43B2-B7B6-1B5A95CB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สร้างสตริงที่ไม่มีเครื่องหมาย </a:t>
            </a:r>
            <a:r>
              <a:rPr lang="en-US" dirty="0"/>
              <a:t>( [ { } ] 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5693768-CAF8-4D31-9A7C-D76D53AB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9112" y="1118496"/>
            <a:ext cx="5250601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result = ""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s: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not in "([{}])":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result +=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ch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print(result)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71CD5-E1F6-447B-A948-C1C2AF397A61}"/>
              </a:ext>
            </a:extLst>
          </p:cNvPr>
          <p:cNvSpPr txBox="1"/>
          <p:nvPr/>
        </p:nvSpPr>
        <p:spPr bwMode="auto">
          <a:xfrm>
            <a:off x="4234993" y="3777410"/>
            <a:ext cx="3718836" cy="12025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  <a:effectLst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หยิบออกมาทีละตัว</a:t>
            </a:r>
            <a:b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ถ้าไม่ใช่ 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( [ { } ] )</a:t>
            </a:r>
            <a:br>
              <a:rPr lang="en-US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</a:br>
            <a:r>
              <a:rPr lang="th-TH" sz="2400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ก็ต่อเพิ่มให้กับสตริงผลลัพธ์</a:t>
            </a:r>
            <a:endParaRPr lang="en-US" sz="2400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63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0A105-30BA-4D91-8BF5-21E5D644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[ ] </a:t>
            </a:r>
            <a:r>
              <a:rPr lang="th-TH" dirty="0"/>
              <a:t>กับ </a:t>
            </a:r>
            <a:r>
              <a:rPr lang="en-US" dirty="0"/>
              <a:t>( 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D192E96-7FAC-4701-A883-FE0BB6EB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658" y="1616862"/>
            <a:ext cx="2638278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[x + (y – z)]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1B493A84-DC98-4521-9E72-9F3D1EC12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27" y="1616862"/>
            <a:ext cx="2881444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 + [y – z])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F3B6F7E-41B4-4C8C-ABC0-0F6012F4AC25}"/>
              </a:ext>
            </a:extLst>
          </p:cNvPr>
          <p:cNvSpPr/>
          <p:nvPr/>
        </p:nvSpPr>
        <p:spPr bwMode="auto">
          <a:xfrm>
            <a:off x="5709140" y="1605737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01963C1-1E16-4DCB-89BF-8E2CA55BF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110" y="922404"/>
            <a:ext cx="6208232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  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A59BA6C-B675-4E88-AB93-900D0B1E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658" y="2702059"/>
            <a:ext cx="2638278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734FDA30-71D5-4331-AC00-3803F5C5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1527" y="2702059"/>
            <a:ext cx="2881444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Programming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7D6B6D4-230A-433F-9F0B-2B7EEA8B07C4}"/>
              </a:ext>
            </a:extLst>
          </p:cNvPr>
          <p:cNvSpPr/>
          <p:nvPr/>
        </p:nvSpPr>
        <p:spPr bwMode="auto">
          <a:xfrm>
            <a:off x="5709140" y="2690934"/>
            <a:ext cx="661182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A860947F-C0EA-4B13-B831-6545D4A0C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623" y="3787256"/>
            <a:ext cx="5203398" cy="138717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สร้างสตริงใหม่ที่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แทนวงเล็บ </a:t>
            </a:r>
            <a:r>
              <a:rPr lang="en-US" b="1" dirty="0">
                <a:latin typeface="Courier New" pitchFamily="49" charset="0"/>
                <a:cs typeface="Microsoft Sans Serif" pitchFamily="34" charset="0"/>
              </a:rPr>
              <a:t>( 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b="1" dirty="0">
                <a:latin typeface="Courier New" pitchFamily="49" charset="0"/>
                <a:cs typeface="Microsoft Sans Serif" pitchFamily="34" charset="0"/>
              </a:rPr>
              <a:t>[ ]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และ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แทนวงเล็บ </a:t>
            </a:r>
            <a:r>
              <a:rPr lang="en-US" b="1" dirty="0">
                <a:latin typeface="Courier New" pitchFamily="49" charset="0"/>
                <a:cs typeface="Microsoft Sans Serif" pitchFamily="34" charset="0"/>
              </a:rPr>
              <a:t>[ ]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b="1" dirty="0">
                <a:latin typeface="Courier New" pitchFamily="49" charset="0"/>
                <a:cs typeface="Microsoft Sans Serif" pitchFamily="34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70547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4708-3BA6-46E0-87E2-8ED7426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3: for </a:t>
            </a:r>
            <a:r>
              <a:rPr lang="en-US" dirty="0" err="1"/>
              <a:t>each_element</a:t>
            </a:r>
            <a:r>
              <a:rPr lang="en-US" dirty="0"/>
              <a:t> in </a:t>
            </a:r>
            <a:r>
              <a:rPr lang="en-US" dirty="0" err="1"/>
              <a:t>a_list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4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D4BD03-7606-4981-896C-89511BDC3E33}"/>
              </a:ext>
            </a:extLst>
          </p:cNvPr>
          <p:cNvSpPr/>
          <p:nvPr/>
        </p:nvSpPr>
        <p:spPr bwMode="auto">
          <a:xfrm rot="5400000">
            <a:off x="3623886" y="4792843"/>
            <a:ext cx="1196207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118D3-8C8A-451F-8442-4E45DC2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หาค่าเฉลี่ย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38E57A8-8CCF-46E6-8956-38A5A4FD3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172" y="928383"/>
            <a:ext cx="4731656" cy="2310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input().split()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x: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+= float(e)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avg = s/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(x)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print("Average =", avg)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8BE6D2C-97CD-4BF3-8291-C5A7E3A2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858" y="3970045"/>
            <a:ext cx="233654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10 20 30 20 10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29C806-9253-4EE5-9C93-B557BDB44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037" y="3970045"/>
            <a:ext cx="246027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Average = 18.0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D6A17F6-0528-4751-8B10-20E0FA8EDFF1}"/>
              </a:ext>
            </a:extLst>
          </p:cNvPr>
          <p:cNvSpPr/>
          <p:nvPr/>
        </p:nvSpPr>
        <p:spPr bwMode="auto">
          <a:xfrm rot="16200000">
            <a:off x="6726915" y="4740935"/>
            <a:ext cx="1107127" cy="4783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2D43772-B41F-47E8-983A-CA732504C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22" y="3429000"/>
            <a:ext cx="5268193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A07CCA9C-C779-4A3B-8B84-7DAE2A9ED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858" y="5637116"/>
            <a:ext cx="488729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["10", "20", "30", "20", "10"]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9EF82CA-37A6-4EDE-BA42-0F9A5C91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61" y="4759819"/>
            <a:ext cx="2515943" cy="40229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input().split()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B936BFF7-5883-41B7-A036-311451992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629" y="4649692"/>
            <a:ext cx="2800028" cy="71006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หยิบมาทีละตัว แปลงเป็น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float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แล้วหาค่าเฉลี่ย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292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892A-05E9-4DEC-9CFC-CB040F94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</a:t>
            </a:r>
            <a:r>
              <a:rPr lang="th-TH" dirty="0"/>
              <a:t>ใช้ได้กับสตริงและลิสต์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CCBF57A-BC09-4280-B863-2B4D1ACA1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589" y="1227434"/>
            <a:ext cx="3874822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x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...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01841F8-15D8-49A2-B933-F68EEAF2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590" y="763588"/>
            <a:ext cx="3874822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หยิบทีละตัวจากซ้ายไปขวา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F3BB474-29EF-4267-A5B8-17FCAFB19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0" y="2693785"/>
            <a:ext cx="3874822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x[::-1]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...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81B5C5E-2E88-4310-B0D4-5A37A39ED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1" y="2229939"/>
            <a:ext cx="3874822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หยิบทีละตัวจากขวามาซ้าย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55207DFE-407C-4D12-91D8-4325B5225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0" y="4160136"/>
            <a:ext cx="3874822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x[:-1]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...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CD7A10E-12D7-4893-86C8-2DC2C28F7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1" y="3696290"/>
            <a:ext cx="589280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หยิบทีละตัวจากซ้ายไปขวา ไม่เอาตัวสุดท้าย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7CEB7C8-55EC-4B8F-BF9E-E26ADCF46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0" y="5677823"/>
            <a:ext cx="3874822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for e in x[1::2] 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...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FF934F5-4EE5-4FD0-84B9-D763FB22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9561" y="5213977"/>
            <a:ext cx="589280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หยิบเฉพาะตัว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คี่จากซ้ายไปขวา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9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ผังงาน </a:t>
            </a:r>
            <a:r>
              <a:rPr lang="en-US"/>
              <a:t>(Flowchart)</a:t>
            </a:r>
            <a:endParaRPr lang="th-TH"/>
          </a:p>
        </p:txBody>
      </p:sp>
      <p:grpSp>
        <p:nvGrpSpPr>
          <p:cNvPr id="9" name="Group 356"/>
          <p:cNvGrpSpPr>
            <a:grpSpLocks/>
          </p:cNvGrpSpPr>
          <p:nvPr/>
        </p:nvGrpSpPr>
        <p:grpSpPr bwMode="auto">
          <a:xfrm>
            <a:off x="3012707" y="1343026"/>
            <a:ext cx="1317625" cy="5019675"/>
            <a:chOff x="346379" y="1077624"/>
            <a:chExt cx="1316156" cy="5019816"/>
          </a:xfrm>
        </p:grpSpPr>
        <p:sp>
          <p:nvSpPr>
            <p:cNvPr id="6203" name="AutoShape 7"/>
            <p:cNvSpPr>
              <a:spLocks noChangeArrowheads="1"/>
            </p:cNvSpPr>
            <p:nvPr/>
          </p:nvSpPr>
          <p:spPr bwMode="auto">
            <a:xfrm>
              <a:off x="568381" y="1077624"/>
              <a:ext cx="811894" cy="257182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204" name="Group 35"/>
            <p:cNvGrpSpPr>
              <a:grpSpLocks/>
            </p:cNvGrpSpPr>
            <p:nvPr/>
          </p:nvGrpSpPr>
          <p:grpSpPr bwMode="auto">
            <a:xfrm>
              <a:off x="471057" y="2131724"/>
              <a:ext cx="1036637" cy="549275"/>
              <a:chOff x="4361" y="1561"/>
              <a:chExt cx="653" cy="346"/>
            </a:xfrm>
          </p:grpSpPr>
          <p:cxnSp>
            <p:nvCxnSpPr>
              <p:cNvPr id="6223" name="AutoShape 16"/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24" name="AutoShape 22"/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5" name="Group 34"/>
            <p:cNvGrpSpPr>
              <a:grpSpLocks/>
            </p:cNvGrpSpPr>
            <p:nvPr/>
          </p:nvGrpSpPr>
          <p:grpSpPr bwMode="auto">
            <a:xfrm>
              <a:off x="421424" y="1334799"/>
              <a:ext cx="1102566" cy="844550"/>
              <a:chOff x="4208" y="1059"/>
              <a:chExt cx="938" cy="532"/>
            </a:xfrm>
          </p:grpSpPr>
          <p:cxnSp>
            <p:nvCxnSpPr>
              <p:cNvPr id="6221" name="AutoShape 15"/>
              <p:cNvCxnSpPr>
                <a:cxnSpLocks noChangeShapeType="1"/>
                <a:stCxn id="6203" idx="2"/>
                <a:endCxn id="6222" idx="0"/>
              </p:cNvCxnSpPr>
              <p:nvPr/>
            </p:nvCxnSpPr>
            <p:spPr bwMode="auto">
              <a:xfrm rot="5400000">
                <a:off x="4553" y="1183"/>
                <a:ext cx="261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22" name="AutoShape 23"/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40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6" name="Group 38"/>
            <p:cNvGrpSpPr>
              <a:grpSpLocks/>
            </p:cNvGrpSpPr>
            <p:nvPr/>
          </p:nvGrpSpPr>
          <p:grpSpPr bwMode="auto">
            <a:xfrm>
              <a:off x="346379" y="3870036"/>
              <a:ext cx="1316156" cy="889000"/>
              <a:chOff x="3794" y="2656"/>
              <a:chExt cx="1806" cy="560"/>
            </a:xfrm>
          </p:grpSpPr>
          <p:sp>
            <p:nvSpPr>
              <p:cNvPr id="6219" name="AutoShape 11"/>
              <p:cNvSpPr>
                <a:spLocks noChangeArrowheads="1"/>
              </p:cNvSpPr>
              <p:nvPr/>
            </p:nvSpPr>
            <p:spPr bwMode="auto">
              <a:xfrm>
                <a:off x="3794" y="2766"/>
                <a:ext cx="1806" cy="450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220" name="AutoShape 30"/>
              <p:cNvCxnSpPr>
                <a:cxnSpLocks noChangeShapeType="1"/>
              </p:cNvCxnSpPr>
              <p:nvPr/>
            </p:nvCxnSpPr>
            <p:spPr bwMode="auto">
              <a:xfrm>
                <a:off x="4688" y="2656"/>
                <a:ext cx="0" cy="1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207" name="Group 37"/>
            <p:cNvGrpSpPr>
              <a:grpSpLocks/>
            </p:cNvGrpSpPr>
            <p:nvPr/>
          </p:nvGrpSpPr>
          <p:grpSpPr bwMode="auto">
            <a:xfrm>
              <a:off x="471057" y="3325524"/>
              <a:ext cx="1036637" cy="549275"/>
              <a:chOff x="4361" y="2313"/>
              <a:chExt cx="653" cy="346"/>
            </a:xfrm>
          </p:grpSpPr>
          <p:cxnSp>
            <p:nvCxnSpPr>
              <p:cNvPr id="6217" name="AutoShape 29"/>
              <p:cNvCxnSpPr>
                <a:cxnSpLocks noChangeShapeType="1"/>
              </p:cNvCxnSpPr>
              <p:nvPr/>
            </p:nvCxnSpPr>
            <p:spPr bwMode="auto">
              <a:xfrm>
                <a:off x="4688" y="2313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8" name="AutoShape 31"/>
              <p:cNvSpPr>
                <a:spLocks noChangeArrowheads="1"/>
              </p:cNvSpPr>
              <p:nvPr/>
            </p:nvSpPr>
            <p:spPr bwMode="auto">
              <a:xfrm>
                <a:off x="4361" y="2430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8" name="Group 36"/>
            <p:cNvGrpSpPr>
              <a:grpSpLocks/>
            </p:cNvGrpSpPr>
            <p:nvPr/>
          </p:nvGrpSpPr>
          <p:grpSpPr bwMode="auto">
            <a:xfrm>
              <a:off x="407570" y="2676236"/>
              <a:ext cx="1130274" cy="660400"/>
              <a:chOff x="4179" y="1904"/>
              <a:chExt cx="996" cy="416"/>
            </a:xfrm>
          </p:grpSpPr>
          <p:cxnSp>
            <p:nvCxnSpPr>
              <p:cNvPr id="6215" name="AutoShape 17"/>
              <p:cNvCxnSpPr>
                <a:cxnSpLocks noChangeShapeType="1"/>
              </p:cNvCxnSpPr>
              <p:nvPr/>
            </p:nvCxnSpPr>
            <p:spPr bwMode="auto">
              <a:xfrm>
                <a:off x="4688" y="1904"/>
                <a:ext cx="0" cy="126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6" name="AutoShape 32"/>
              <p:cNvSpPr>
                <a:spLocks noChangeArrowheads="1"/>
              </p:cNvSpPr>
              <p:nvPr/>
            </p:nvSpPr>
            <p:spPr bwMode="auto">
              <a:xfrm>
                <a:off x="4181" y="2020"/>
                <a:ext cx="994" cy="300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09" name="Group 41"/>
            <p:cNvGrpSpPr>
              <a:grpSpLocks/>
            </p:cNvGrpSpPr>
            <p:nvPr/>
          </p:nvGrpSpPr>
          <p:grpSpPr bwMode="auto">
            <a:xfrm>
              <a:off x="501219" y="4759036"/>
              <a:ext cx="944563" cy="611188"/>
              <a:chOff x="4380" y="3216"/>
              <a:chExt cx="595" cy="385"/>
            </a:xfrm>
          </p:grpSpPr>
          <p:cxnSp>
            <p:nvCxnSpPr>
              <p:cNvPr id="6213" name="AutoShape 20"/>
              <p:cNvCxnSpPr>
                <a:cxnSpLocks noChangeShapeType="1"/>
              </p:cNvCxnSpPr>
              <p:nvPr/>
            </p:nvCxnSpPr>
            <p:spPr bwMode="auto">
              <a:xfrm>
                <a:off x="4697" y="3216"/>
                <a:ext cx="0" cy="1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14" name="AutoShape 33"/>
              <p:cNvSpPr>
                <a:spLocks noChangeArrowheads="1"/>
              </p:cNvSpPr>
              <p:nvPr/>
            </p:nvSpPr>
            <p:spPr bwMode="auto">
              <a:xfrm>
                <a:off x="4380" y="3378"/>
                <a:ext cx="588" cy="223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210" name="Group 40"/>
            <p:cNvGrpSpPr>
              <a:grpSpLocks/>
            </p:cNvGrpSpPr>
            <p:nvPr/>
          </p:nvGrpSpPr>
          <p:grpSpPr bwMode="auto">
            <a:xfrm>
              <a:off x="564139" y="5370366"/>
              <a:ext cx="812800" cy="727074"/>
              <a:chOff x="4431" y="3444"/>
              <a:chExt cx="512" cy="458"/>
            </a:xfrm>
          </p:grpSpPr>
          <p:sp>
            <p:nvSpPr>
              <p:cNvPr id="6211" name="AutoShape 14"/>
              <p:cNvSpPr>
                <a:spLocks noChangeArrowheads="1"/>
              </p:cNvSpPr>
              <p:nvPr/>
            </p:nvSpPr>
            <p:spPr bwMode="auto">
              <a:xfrm>
                <a:off x="4431" y="3740"/>
                <a:ext cx="512" cy="16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stop</a:t>
                </a:r>
                <a:endPara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212" name="AutoShape 21"/>
              <p:cNvCxnSpPr>
                <a:cxnSpLocks noChangeShapeType="1"/>
                <a:stCxn id="6214" idx="2"/>
                <a:endCxn id="6211" idx="0"/>
              </p:cNvCxnSpPr>
              <p:nvPr/>
            </p:nvCxnSpPr>
            <p:spPr bwMode="auto">
              <a:xfrm rot="5400000">
                <a:off x="4540" y="3591"/>
                <a:ext cx="296" cy="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2" name="Group 353"/>
          <p:cNvGrpSpPr>
            <a:grpSpLocks/>
          </p:cNvGrpSpPr>
          <p:nvPr/>
        </p:nvGrpSpPr>
        <p:grpSpPr bwMode="auto">
          <a:xfrm>
            <a:off x="5165399" y="1343025"/>
            <a:ext cx="2105025" cy="5310188"/>
            <a:chOff x="6109842" y="1105331"/>
            <a:chExt cx="2105903" cy="5310770"/>
          </a:xfrm>
        </p:grpSpPr>
        <p:sp>
          <p:nvSpPr>
            <p:cNvPr id="6155" name="AutoShape 7"/>
            <p:cNvSpPr>
              <a:spLocks noChangeArrowheads="1"/>
            </p:cNvSpPr>
            <p:nvPr/>
          </p:nvSpPr>
          <p:spPr bwMode="auto">
            <a:xfrm>
              <a:off x="6703815" y="1105331"/>
              <a:ext cx="813139" cy="257203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6156" name="Group 35"/>
            <p:cNvGrpSpPr>
              <a:grpSpLocks/>
            </p:cNvGrpSpPr>
            <p:nvPr/>
          </p:nvGrpSpPr>
          <p:grpSpPr bwMode="auto">
            <a:xfrm>
              <a:off x="6591927" y="2159431"/>
              <a:ext cx="1036637" cy="549275"/>
              <a:chOff x="4361" y="1561"/>
              <a:chExt cx="653" cy="346"/>
            </a:xfrm>
          </p:grpSpPr>
          <p:cxnSp>
            <p:nvCxnSpPr>
              <p:cNvPr id="6181" name="AutoShape 16"/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82" name="AutoShape 22"/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46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6157" name="Group 34"/>
            <p:cNvGrpSpPr>
              <a:grpSpLocks/>
            </p:cNvGrpSpPr>
            <p:nvPr/>
          </p:nvGrpSpPr>
          <p:grpSpPr bwMode="auto">
            <a:xfrm>
              <a:off x="6558962" y="1362506"/>
              <a:ext cx="1102566" cy="844550"/>
              <a:chOff x="4208" y="1059"/>
              <a:chExt cx="938" cy="532"/>
            </a:xfrm>
          </p:grpSpPr>
          <p:cxnSp>
            <p:nvCxnSpPr>
              <p:cNvPr id="6179" name="AutoShape 15"/>
              <p:cNvCxnSpPr>
                <a:cxnSpLocks noChangeShapeType="1"/>
                <a:stCxn id="6155" idx="2"/>
                <a:endCxn id="6180" idx="0"/>
              </p:cNvCxnSpPr>
              <p:nvPr/>
            </p:nvCxnSpPr>
            <p:spPr bwMode="auto">
              <a:xfrm rot="5400000">
                <a:off x="4546" y="1189"/>
                <a:ext cx="261" cy="1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180" name="AutoShape 23"/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38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6158" name="AutoShape 33"/>
            <p:cNvSpPr>
              <a:spLocks noChangeArrowheads="1"/>
            </p:cNvSpPr>
            <p:nvPr/>
          </p:nvSpPr>
          <p:spPr bwMode="auto">
            <a:xfrm>
              <a:off x="6638699" y="5446032"/>
              <a:ext cx="943368" cy="354052"/>
            </a:xfrm>
            <a:prstGeom prst="flowChartDisplay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tIns="18000" bIns="18000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7" name="AutoShape 16"/>
            <p:cNvSpPr>
              <a:spLocks noChangeArrowheads="1"/>
            </p:cNvSpPr>
            <p:nvPr/>
          </p:nvSpPr>
          <p:spPr bwMode="auto">
            <a:xfrm>
              <a:off x="6594231" y="2959734"/>
              <a:ext cx="1032305" cy="50329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0" name="Straight Arrow Connector 117"/>
            <p:cNvCxnSpPr>
              <a:cxnSpLocks noChangeShapeType="1"/>
              <a:stCxn id="6182" idx="2"/>
              <a:endCxn id="117" idx="0"/>
            </p:cNvCxnSpPr>
            <p:nvPr/>
          </p:nvCxnSpPr>
          <p:spPr bwMode="auto">
            <a:xfrm rot="5400000">
              <a:off x="6984618" y="2834335"/>
              <a:ext cx="25125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1" name="AutoShape 11"/>
            <p:cNvSpPr>
              <a:spLocks noChangeArrowheads="1"/>
            </p:cNvSpPr>
            <p:nvPr/>
          </p:nvSpPr>
          <p:spPr bwMode="auto">
            <a:xfrm>
              <a:off x="7509012" y="3421748"/>
              <a:ext cx="706733" cy="31912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2" name="Shape 127"/>
            <p:cNvCxnSpPr>
              <a:cxnSpLocks noChangeShapeType="1"/>
              <a:stCxn id="117" idx="3"/>
              <a:endCxn id="6161" idx="0"/>
            </p:cNvCxnSpPr>
            <p:nvPr/>
          </p:nvCxnSpPr>
          <p:spPr bwMode="auto">
            <a:xfrm>
              <a:off x="7625750" y="3211799"/>
              <a:ext cx="236698" cy="209425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163" name="Group 40"/>
            <p:cNvGrpSpPr>
              <a:grpSpLocks/>
            </p:cNvGrpSpPr>
            <p:nvPr/>
          </p:nvGrpSpPr>
          <p:grpSpPr bwMode="auto">
            <a:xfrm>
              <a:off x="6703845" y="5800152"/>
              <a:ext cx="812800" cy="615949"/>
              <a:chOff x="4422" y="3514"/>
              <a:chExt cx="512" cy="388"/>
            </a:xfrm>
          </p:grpSpPr>
          <p:sp>
            <p:nvSpPr>
              <p:cNvPr id="6177" name="AutoShape 14"/>
              <p:cNvSpPr>
                <a:spLocks noChangeArrowheads="1"/>
              </p:cNvSpPr>
              <p:nvPr/>
            </p:nvSpPr>
            <p:spPr bwMode="auto">
              <a:xfrm>
                <a:off x="4422" y="3740"/>
                <a:ext cx="512" cy="162"/>
              </a:xfrm>
              <a:prstGeom prst="flowChartTerminator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stop</a:t>
                </a:r>
                <a:endPara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6178" name="AutoShape 21"/>
              <p:cNvCxnSpPr>
                <a:cxnSpLocks noChangeShapeType="1"/>
                <a:stCxn id="6158" idx="2"/>
                <a:endCxn id="6177" idx="0"/>
              </p:cNvCxnSpPr>
              <p:nvPr/>
            </p:nvCxnSpPr>
            <p:spPr bwMode="auto">
              <a:xfrm rot="5400000">
                <a:off x="4565" y="3627"/>
                <a:ext cx="22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9" name="AutoShape 16"/>
            <p:cNvSpPr>
              <a:spLocks noChangeArrowheads="1"/>
            </p:cNvSpPr>
            <p:nvPr/>
          </p:nvSpPr>
          <p:spPr bwMode="auto">
            <a:xfrm>
              <a:off x="6594231" y="4248926"/>
              <a:ext cx="1032305" cy="50329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165" name="AutoShape 11"/>
            <p:cNvSpPr>
              <a:spLocks noChangeArrowheads="1"/>
            </p:cNvSpPr>
            <p:nvPr/>
          </p:nvSpPr>
          <p:spPr bwMode="auto">
            <a:xfrm>
              <a:off x="7385136" y="4793498"/>
              <a:ext cx="705144" cy="319122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6166" name="AutoShape 11"/>
            <p:cNvSpPr>
              <a:spLocks noChangeArrowheads="1"/>
            </p:cNvSpPr>
            <p:nvPr/>
          </p:nvSpPr>
          <p:spPr bwMode="auto">
            <a:xfrm>
              <a:off x="6109842" y="4779209"/>
              <a:ext cx="706732" cy="319123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6167" name="Shape 265"/>
            <p:cNvCxnSpPr>
              <a:cxnSpLocks noChangeShapeType="1"/>
              <a:stCxn id="149" idx="3"/>
              <a:endCxn id="6165" idx="0"/>
            </p:cNvCxnSpPr>
            <p:nvPr/>
          </p:nvCxnSpPr>
          <p:spPr bwMode="auto">
            <a:xfrm>
              <a:off x="7625750" y="4500272"/>
              <a:ext cx="112007" cy="292551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8" name="Shape 267"/>
            <p:cNvCxnSpPr>
              <a:cxnSpLocks noChangeShapeType="1"/>
              <a:stCxn id="149" idx="1"/>
              <a:endCxn id="6166" idx="0"/>
            </p:cNvCxnSpPr>
            <p:nvPr/>
          </p:nvCxnSpPr>
          <p:spPr bwMode="auto">
            <a:xfrm rot="10800000" flipV="1">
              <a:off x="6463139" y="4500271"/>
              <a:ext cx="131602" cy="278697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9" name="Elbow Connector 269"/>
            <p:cNvCxnSpPr>
              <a:cxnSpLocks noChangeShapeType="1"/>
              <a:stCxn id="6166" idx="2"/>
              <a:endCxn id="6158" idx="0"/>
            </p:cNvCxnSpPr>
            <p:nvPr/>
          </p:nvCxnSpPr>
          <p:spPr bwMode="auto">
            <a:xfrm rot="16200000" flipH="1">
              <a:off x="6613071" y="4948537"/>
              <a:ext cx="347243" cy="647107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0" name="Elbow Connector 273"/>
            <p:cNvCxnSpPr>
              <a:cxnSpLocks noChangeShapeType="1"/>
              <a:stCxn id="6165" idx="2"/>
              <a:endCxn id="6158" idx="0"/>
            </p:cNvCxnSpPr>
            <p:nvPr/>
          </p:nvCxnSpPr>
          <p:spPr bwMode="auto">
            <a:xfrm rot="5400000">
              <a:off x="7257308" y="4965263"/>
              <a:ext cx="333389" cy="62751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1" name="Straight Arrow Connector 343"/>
            <p:cNvCxnSpPr>
              <a:cxnSpLocks noChangeShapeType="1"/>
              <a:stCxn id="117" idx="2"/>
              <a:endCxn id="149" idx="0"/>
            </p:cNvCxnSpPr>
            <p:nvPr/>
          </p:nvCxnSpPr>
          <p:spPr bwMode="auto">
            <a:xfrm rot="5400000">
              <a:off x="6717844" y="3856035"/>
              <a:ext cx="784804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2" name="Elbow Connector 345"/>
            <p:cNvCxnSpPr>
              <a:cxnSpLocks noChangeShapeType="1"/>
              <a:stCxn id="6161" idx="2"/>
              <a:endCxn id="149" idx="0"/>
            </p:cNvCxnSpPr>
            <p:nvPr/>
          </p:nvCxnSpPr>
          <p:spPr bwMode="auto">
            <a:xfrm rot="5400000">
              <a:off x="7232491" y="3618480"/>
              <a:ext cx="507712" cy="752202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73" name="TextBox 348"/>
            <p:cNvSpPr txBox="1">
              <a:spLocks noChangeArrowheads="1"/>
            </p:cNvSpPr>
            <p:nvPr/>
          </p:nvSpPr>
          <p:spPr bwMode="auto">
            <a:xfrm>
              <a:off x="7543086" y="2895600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4" name="TextBox 349"/>
            <p:cNvSpPr txBox="1">
              <a:spLocks noChangeArrowheads="1"/>
            </p:cNvSpPr>
            <p:nvPr/>
          </p:nvSpPr>
          <p:spPr bwMode="auto">
            <a:xfrm>
              <a:off x="7584650" y="4170218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5" name="TextBox 350"/>
            <p:cNvSpPr txBox="1">
              <a:spLocks noChangeArrowheads="1"/>
            </p:cNvSpPr>
            <p:nvPr/>
          </p:nvSpPr>
          <p:spPr bwMode="auto">
            <a:xfrm>
              <a:off x="6296177" y="4184073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176" name="TextBox 351"/>
            <p:cNvSpPr txBox="1">
              <a:spLocks noChangeArrowheads="1"/>
            </p:cNvSpPr>
            <p:nvPr/>
          </p:nvSpPr>
          <p:spPr bwMode="auto">
            <a:xfrm>
              <a:off x="6767232" y="3422073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2979369" y="796925"/>
            <a:ext cx="1344613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แบบลำดับ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5614660" y="796925"/>
            <a:ext cx="1093788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เลือกทำ</a:t>
            </a:r>
          </a:p>
        </p:txBody>
      </p:sp>
      <p:grpSp>
        <p:nvGrpSpPr>
          <p:cNvPr id="79" name="Group 354">
            <a:extLst>
              <a:ext uri="{FF2B5EF4-FFF2-40B4-BE49-F238E27FC236}">
                <a16:creationId xmlns:a16="http://schemas.microsoft.com/office/drawing/2014/main" id="{A0F3B1B7-6C0E-40B6-9C6C-9AF71BD0BB8B}"/>
              </a:ext>
            </a:extLst>
          </p:cNvPr>
          <p:cNvGrpSpPr>
            <a:grpSpLocks/>
          </p:cNvGrpSpPr>
          <p:nvPr/>
        </p:nvGrpSpPr>
        <p:grpSpPr bwMode="auto">
          <a:xfrm>
            <a:off x="8218678" y="1343025"/>
            <a:ext cx="1354138" cy="5295900"/>
            <a:chOff x="4391878" y="1105331"/>
            <a:chExt cx="1353256" cy="5296912"/>
          </a:xfrm>
        </p:grpSpPr>
        <p:sp>
          <p:nvSpPr>
            <p:cNvPr id="80" name="AutoShape 14">
              <a:extLst>
                <a:ext uri="{FF2B5EF4-FFF2-40B4-BE49-F238E27FC236}">
                  <a16:creationId xmlns:a16="http://schemas.microsoft.com/office/drawing/2014/main" id="{B8E838E9-070C-4F32-80FF-7AC79666E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983" y="6145019"/>
              <a:ext cx="812271" cy="25722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stop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1" name="AutoShape 7">
              <a:extLst>
                <a:ext uri="{FF2B5EF4-FFF2-40B4-BE49-F238E27FC236}">
                  <a16:creationId xmlns:a16="http://schemas.microsoft.com/office/drawing/2014/main" id="{C67C19AD-EB43-4879-990D-463C8F79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983" y="1105331"/>
              <a:ext cx="812271" cy="257224"/>
            </a:xfrm>
            <a:prstGeom prst="flowChartTerminator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start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82" name="Group 35">
              <a:extLst>
                <a:ext uri="{FF2B5EF4-FFF2-40B4-BE49-F238E27FC236}">
                  <a16:creationId xmlns:a16="http://schemas.microsoft.com/office/drawing/2014/main" id="{425C5181-FA35-4D36-951D-395F1EF77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1638" y="2159431"/>
              <a:ext cx="1036637" cy="549275"/>
              <a:chOff x="4361" y="1561"/>
              <a:chExt cx="653" cy="346"/>
            </a:xfrm>
          </p:grpSpPr>
          <p:cxnSp>
            <p:nvCxnSpPr>
              <p:cNvPr id="101" name="AutoShape 16">
                <a:extLst>
                  <a:ext uri="{FF2B5EF4-FFF2-40B4-BE49-F238E27FC236}">
                    <a16:creationId xmlns:a16="http://schemas.microsoft.com/office/drawing/2014/main" id="{2DD77E5C-78D1-4974-B429-C44B0F62958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88" y="1561"/>
                <a:ext cx="0" cy="1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" name="AutoShape 22">
                <a:extLst>
                  <a:ext uri="{FF2B5EF4-FFF2-40B4-BE49-F238E27FC236}">
                    <a16:creationId xmlns:a16="http://schemas.microsoft.com/office/drawing/2014/main" id="{8B577E45-1186-4D7D-AAB6-2173E96D0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1" y="1678"/>
                <a:ext cx="660" cy="229"/>
              </a:xfrm>
              <a:prstGeom prst="flowChartManualInput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3" name="Group 34">
              <a:extLst>
                <a:ext uri="{FF2B5EF4-FFF2-40B4-BE49-F238E27FC236}">
                  <a16:creationId xmlns:a16="http://schemas.microsoft.com/office/drawing/2014/main" id="{89025F80-A25A-42AD-8017-8A03AB129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923" y="1362506"/>
              <a:ext cx="1102566" cy="844550"/>
              <a:chOff x="4208" y="1059"/>
              <a:chExt cx="938" cy="532"/>
            </a:xfrm>
          </p:grpSpPr>
          <p:cxnSp>
            <p:nvCxnSpPr>
              <p:cNvPr id="96" name="AutoShape 15">
                <a:extLst>
                  <a:ext uri="{FF2B5EF4-FFF2-40B4-BE49-F238E27FC236}">
                    <a16:creationId xmlns:a16="http://schemas.microsoft.com/office/drawing/2014/main" id="{573133D3-6B6E-46AD-A8EC-C927A1D438EF}"/>
                  </a:ext>
                </a:extLst>
              </p:cNvPr>
              <p:cNvCxnSpPr>
                <a:cxnSpLocks noChangeShapeType="1"/>
                <a:stCxn id="81" idx="2"/>
                <a:endCxn id="98" idx="0"/>
              </p:cNvCxnSpPr>
              <p:nvPr/>
            </p:nvCxnSpPr>
            <p:spPr bwMode="auto">
              <a:xfrm rot="5400000">
                <a:off x="4553" y="1183"/>
                <a:ext cx="261" cy="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8" name="AutoShape 23">
                <a:extLst>
                  <a:ext uri="{FF2B5EF4-FFF2-40B4-BE49-F238E27FC236}">
                    <a16:creationId xmlns:a16="http://schemas.microsoft.com/office/drawing/2014/main" id="{A476C4C0-DDD1-4869-9891-DEB6B4259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1320"/>
                <a:ext cx="938" cy="271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rIns="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4" name="Group 61">
              <a:extLst>
                <a:ext uri="{FF2B5EF4-FFF2-40B4-BE49-F238E27FC236}">
                  <a16:creationId xmlns:a16="http://schemas.microsoft.com/office/drawing/2014/main" id="{2E78F086-35F2-4714-AC73-2F1CEBC7B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1878" y="3713596"/>
              <a:ext cx="1316156" cy="1073151"/>
              <a:chOff x="3794" y="2540"/>
              <a:chExt cx="1806" cy="676"/>
            </a:xfrm>
          </p:grpSpPr>
          <p:sp>
            <p:nvSpPr>
              <p:cNvPr id="94" name="AutoShape 11">
                <a:extLst>
                  <a:ext uri="{FF2B5EF4-FFF2-40B4-BE49-F238E27FC236}">
                    <a16:creationId xmlns:a16="http://schemas.microsoft.com/office/drawing/2014/main" id="{57E24AE3-EAB6-4CD7-B94E-F28F01244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2766"/>
                <a:ext cx="1807" cy="450"/>
              </a:xfrm>
              <a:prstGeom prst="flowChartProcess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cxnSp>
            <p:nvCxnSpPr>
              <p:cNvPr id="95" name="AutoShape 30">
                <a:extLst>
                  <a:ext uri="{FF2B5EF4-FFF2-40B4-BE49-F238E27FC236}">
                    <a16:creationId xmlns:a16="http://schemas.microsoft.com/office/drawing/2014/main" id="{AD20B9E8-FC59-4FCC-BCD1-244910836978}"/>
                  </a:ext>
                </a:extLst>
              </p:cNvPr>
              <p:cNvCxnSpPr>
                <a:cxnSpLocks noChangeShapeType="1"/>
                <a:stCxn id="87" idx="2"/>
                <a:endCxn id="94" idx="0"/>
              </p:cNvCxnSpPr>
              <p:nvPr/>
            </p:nvCxnSpPr>
            <p:spPr bwMode="auto">
              <a:xfrm rot="5400000">
                <a:off x="4584" y="2653"/>
                <a:ext cx="226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5" name="Group 41">
              <a:extLst>
                <a:ext uri="{FF2B5EF4-FFF2-40B4-BE49-F238E27FC236}">
                  <a16:creationId xmlns:a16="http://schemas.microsoft.com/office/drawing/2014/main" id="{37CD7364-FD48-48EE-8D34-938830C2A8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718" y="4786743"/>
              <a:ext cx="944563" cy="611188"/>
              <a:chOff x="4380" y="3216"/>
              <a:chExt cx="595" cy="385"/>
            </a:xfrm>
          </p:grpSpPr>
          <p:cxnSp>
            <p:nvCxnSpPr>
              <p:cNvPr id="92" name="AutoShape 20">
                <a:extLst>
                  <a:ext uri="{FF2B5EF4-FFF2-40B4-BE49-F238E27FC236}">
                    <a16:creationId xmlns:a16="http://schemas.microsoft.com/office/drawing/2014/main" id="{A411EC7E-0FDD-4EEE-934E-1054852A37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97" y="3216"/>
                <a:ext cx="0" cy="1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3" name="AutoShape 33">
                <a:extLst>
                  <a:ext uri="{FF2B5EF4-FFF2-40B4-BE49-F238E27FC236}">
                    <a16:creationId xmlns:a16="http://schemas.microsoft.com/office/drawing/2014/main" id="{A4C12DA9-2B36-4F6F-8503-2DEBF6646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" y="3378"/>
                <a:ext cx="595" cy="216"/>
              </a:xfrm>
              <a:prstGeom prst="flowChartDisplay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miter lim="800000"/>
                <a:headEnd/>
                <a:tailEnd type="none" w="lg" len="med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tIns="18000" bIns="18000" anchor="ctr"/>
              <a:lstStyle/>
              <a:p>
                <a:pPr algn="ctr"/>
                <a:endParaRPr lang="en-US" sz="20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  <p:cxnSp>
          <p:nvCxnSpPr>
            <p:cNvPr id="86" name="Elbow Connector 51">
              <a:extLst>
                <a:ext uri="{FF2B5EF4-FFF2-40B4-BE49-F238E27FC236}">
                  <a16:creationId xmlns:a16="http://schemas.microsoft.com/office/drawing/2014/main" id="{57EC5864-0644-4583-804E-53E6CABBA3EA}"/>
                </a:ext>
              </a:extLst>
            </p:cNvPr>
            <p:cNvCxnSpPr>
              <a:cxnSpLocks noChangeShapeType="1"/>
              <a:endCxn id="87" idx="0"/>
            </p:cNvCxnSpPr>
            <p:nvPr/>
          </p:nvCxnSpPr>
          <p:spPr bwMode="auto">
            <a:xfrm rot="5400000" flipH="1" flipV="1">
              <a:off x="3940189" y="4288164"/>
              <a:ext cx="2188577" cy="30957"/>
            </a:xfrm>
            <a:prstGeom prst="bentConnector5">
              <a:avLst>
                <a:gd name="adj1" fmla="val -10444"/>
                <a:gd name="adj2" fmla="val -2687815"/>
                <a:gd name="adj3" fmla="val 1104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AutoShape 16">
              <a:extLst>
                <a:ext uri="{FF2B5EF4-FFF2-40B4-BE49-F238E27FC236}">
                  <a16:creationId xmlns:a16="http://schemas.microsoft.com/office/drawing/2014/main" id="{7BAC0C52-EE3C-4080-B9CE-A497B7F0F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4660" y="3209171"/>
              <a:ext cx="1031203" cy="50333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88" name="Straight Arrow Connector 86">
              <a:extLst>
                <a:ext uri="{FF2B5EF4-FFF2-40B4-BE49-F238E27FC236}">
                  <a16:creationId xmlns:a16="http://schemas.microsoft.com/office/drawing/2014/main" id="{FC744227-BCC3-4FC8-B8E8-BF5DC865510C}"/>
                </a:ext>
              </a:extLst>
            </p:cNvPr>
            <p:cNvCxnSpPr>
              <a:cxnSpLocks noChangeShapeType="1"/>
              <a:endCxn id="87" idx="0"/>
            </p:cNvCxnSpPr>
            <p:nvPr/>
          </p:nvCxnSpPr>
          <p:spPr bwMode="auto">
            <a:xfrm rot="5400000">
              <a:off x="4799634" y="2959030"/>
              <a:ext cx="500647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Shape 92">
              <a:extLst>
                <a:ext uri="{FF2B5EF4-FFF2-40B4-BE49-F238E27FC236}">
                  <a16:creationId xmlns:a16="http://schemas.microsoft.com/office/drawing/2014/main" id="{6867DB12-A508-4D30-909F-4B890B5B1342}"/>
                </a:ext>
              </a:extLst>
            </p:cNvPr>
            <p:cNvCxnSpPr>
              <a:cxnSpLocks noChangeShapeType="1"/>
              <a:stCxn id="87" idx="3"/>
              <a:endCxn id="80" idx="0"/>
            </p:cNvCxnSpPr>
            <p:nvPr/>
          </p:nvCxnSpPr>
          <p:spPr bwMode="auto">
            <a:xfrm flipH="1">
              <a:off x="5020255" y="3461189"/>
              <a:ext cx="545206" cy="2683879"/>
            </a:xfrm>
            <a:prstGeom prst="bentConnector4">
              <a:avLst>
                <a:gd name="adj1" fmla="val -67338"/>
                <a:gd name="adj2" fmla="val 88245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Box 346">
              <a:extLst>
                <a:ext uri="{FF2B5EF4-FFF2-40B4-BE49-F238E27FC236}">
                  <a16:creationId xmlns:a16="http://schemas.microsoft.com/office/drawing/2014/main" id="{34DFA9E2-E524-4317-9669-E7ADA0FC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9487" y="3061855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91" name="TextBox 347">
              <a:extLst>
                <a:ext uri="{FF2B5EF4-FFF2-40B4-BE49-F238E27FC236}">
                  <a16:creationId xmlns:a16="http://schemas.microsoft.com/office/drawing/2014/main" id="{F4E39542-E261-4DEF-A7D7-E68B0B01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0832" y="3629891"/>
              <a:ext cx="335647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589C912B-95C0-46AB-B71A-B651492E5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916" y="796925"/>
            <a:ext cx="768350" cy="401638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วงวน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E296-6A44-4410-A77C-775A70F6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26" y="1588"/>
            <a:ext cx="9147175" cy="762000"/>
          </a:xfrm>
        </p:spPr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นับจำนวน </a:t>
            </a:r>
            <a:r>
              <a:rPr lang="en-US" dirty="0"/>
              <a:t>the </a:t>
            </a:r>
            <a:r>
              <a:rPr lang="th-TH" dirty="0"/>
              <a:t>และ </a:t>
            </a:r>
            <a:r>
              <a:rPr lang="en-US" dirty="0"/>
              <a:t>The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A5A5D5C-9C8A-4B30-8141-BB5DDF9F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783" y="985215"/>
            <a:ext cx="8427258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word "the" is one of the most common words in English.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56FD90DE-77A5-482D-9FD4-81D878A0C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716" y="2688556"/>
            <a:ext cx="8427258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word  the  is one of the most common words in English 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F4E599C6-510A-4E7C-B321-832136E7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4164" y="4160769"/>
            <a:ext cx="6367574" cy="8331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["The", "word", "the", "is", "one", "of", "the",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"most", "common", "words", "in", "English"] 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BF8E22-637A-471C-8C8E-AE08C6D6BBDB}"/>
              </a:ext>
            </a:extLst>
          </p:cNvPr>
          <p:cNvSpPr/>
          <p:nvPr/>
        </p:nvSpPr>
        <p:spPr bwMode="auto">
          <a:xfrm>
            <a:off x="5688038" y="1797300"/>
            <a:ext cx="407963" cy="489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54F5CD6-DE49-4C85-A105-3ECE06ADF9E3}"/>
              </a:ext>
            </a:extLst>
          </p:cNvPr>
          <p:cNvSpPr/>
          <p:nvPr/>
        </p:nvSpPr>
        <p:spPr bwMode="auto">
          <a:xfrm>
            <a:off x="5673971" y="3412085"/>
            <a:ext cx="407963" cy="489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571E1A6-40D9-43DE-9BEA-03765393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953" y="5872785"/>
            <a:ext cx="858130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DF055A5-1E10-42E5-9EA1-160C796CFD71}"/>
              </a:ext>
            </a:extLst>
          </p:cNvPr>
          <p:cNvSpPr/>
          <p:nvPr/>
        </p:nvSpPr>
        <p:spPr bwMode="auto">
          <a:xfrm>
            <a:off x="5688038" y="5169929"/>
            <a:ext cx="407963" cy="489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87ABBEB-4547-4F63-82AF-A8368F6B4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881" y="3401472"/>
            <a:ext cx="198354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split()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43BD05F8-DCE1-4065-90B7-FE156386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948" y="1609651"/>
            <a:ext cx="3263704" cy="83317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เปลี่ยนเครื่องหมายวรรคตอนด้วยช่องว่าง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C1506872-E5A7-45FC-8E51-03C7FB5B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083" y="5164298"/>
            <a:ext cx="326370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Microsoft Sans Serif" pitchFamily="34" charset="0"/>
              </a:rPr>
              <a:t>นับ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Microsoft Sans Serif" pitchFamily="34" charset="0"/>
              </a:rPr>
              <a:t>the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  <a:cs typeface="Microsoft Sans Serif" pitchFamily="34" charset="0"/>
              </a:rPr>
              <a:t> กับ </a:t>
            </a:r>
            <a:r>
              <a:rPr lang="en-US" sz="2400" b="1" dirty="0">
                <a:latin typeface="Courier New" pitchFamily="49" charset="0"/>
                <a:ea typeface="Tahoma" panose="020B0604030504040204" pitchFamily="34" charset="0"/>
                <a:cs typeface="Microsoft Sans Serif" pitchFamily="34" charset="0"/>
              </a:rPr>
              <a:t>The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AEF929F2-22EE-408B-B848-F6D58FB1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8566" y="1693702"/>
            <a:ext cx="2574387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" ( ) , . '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20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break : </a:t>
            </a:r>
            <a:r>
              <a:rPr lang="th-TH" dirty="0"/>
              <a:t>คำสั่งเพื่อให้ออกจากวงวน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9FE779-1035-4E0A-9703-81840C6E2A52}"/>
              </a:ext>
            </a:extLst>
          </p:cNvPr>
          <p:cNvGrpSpPr/>
          <p:nvPr/>
        </p:nvGrpSpPr>
        <p:grpSpPr>
          <a:xfrm>
            <a:off x="2541216" y="890399"/>
            <a:ext cx="2419351" cy="5691678"/>
            <a:chOff x="2541216" y="890399"/>
            <a:chExt cx="2419351" cy="56916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8D330C0-13A9-447D-B6C5-A28215534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216" y="890399"/>
              <a:ext cx="2419351" cy="569167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BFF585-3FC2-457C-ABDD-B6D82F0376CC}"/>
                </a:ext>
              </a:extLst>
            </p:cNvPr>
            <p:cNvCxnSpPr/>
            <p:nvPr/>
          </p:nvCxnSpPr>
          <p:spPr bwMode="auto">
            <a:xfrm>
              <a:off x="4390837" y="4476895"/>
              <a:ext cx="423333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783837-C751-40E8-9997-3F469D9B3485}"/>
              </a:ext>
            </a:extLst>
          </p:cNvPr>
          <p:cNvGrpSpPr/>
          <p:nvPr/>
        </p:nvGrpSpPr>
        <p:grpSpPr>
          <a:xfrm>
            <a:off x="7143752" y="810656"/>
            <a:ext cx="3115733" cy="5834051"/>
            <a:chOff x="7143752" y="810656"/>
            <a:chExt cx="3115733" cy="5834051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34B34AAA-F173-4DC9-B717-56BCAD8D3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52" y="810656"/>
              <a:ext cx="3115733" cy="5834051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F2CF3C-8648-4F4B-B566-A3565A27AE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63253" y="4476895"/>
              <a:ext cx="594522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1496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465377-96D9-4384-A099-4AA4275272B2}"/>
              </a:ext>
            </a:extLst>
          </p:cNvPr>
          <p:cNvSpPr/>
          <p:nvPr/>
        </p:nvSpPr>
        <p:spPr bwMode="auto">
          <a:xfrm>
            <a:off x="2679044" y="3800975"/>
            <a:ext cx="1862638" cy="18261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break : </a:t>
            </a:r>
            <a:r>
              <a:rPr lang="th-TH" dirty="0"/>
              <a:t>คำสั่งเพื่อให้ออกจากวงวน</a:t>
            </a:r>
            <a:r>
              <a:rPr lang="en-US" dirty="0"/>
              <a:t> for</a:t>
            </a:r>
            <a:endParaRPr lang="th-TH" dirty="0"/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1969576" y="919240"/>
            <a:ext cx="3281575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...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...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  <p:cxnSp>
        <p:nvCxnSpPr>
          <p:cNvPr id="8" name="Straight Arrow Connector 105">
            <a:extLst>
              <a:ext uri="{FF2B5EF4-FFF2-40B4-BE49-F238E27FC236}">
                <a16:creationId xmlns:a16="http://schemas.microsoft.com/office/drawing/2014/main" id="{F6080AAE-7F24-4E4D-BF4B-7D2B951C67A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30264" y="2759112"/>
            <a:ext cx="0" cy="2209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hape 107">
            <a:extLst>
              <a:ext uri="{FF2B5EF4-FFF2-40B4-BE49-F238E27FC236}">
                <a16:creationId xmlns:a16="http://schemas.microsoft.com/office/drawing/2014/main" id="{74CC6D34-A41A-48B9-9663-1EE8046B820E}"/>
              </a:ext>
            </a:extLst>
          </p:cNvPr>
          <p:cNvCxnSpPr>
            <a:cxnSpLocks noChangeShapeType="1"/>
            <a:stCxn id="13" idx="0"/>
          </p:cNvCxnSpPr>
          <p:nvPr/>
        </p:nvCxnSpPr>
        <p:spPr bwMode="auto">
          <a:xfrm flipH="1">
            <a:off x="3627282" y="3301220"/>
            <a:ext cx="1127554" cy="3268172"/>
          </a:xfrm>
          <a:prstGeom prst="bentConnector4">
            <a:avLst>
              <a:gd name="adj1" fmla="val -20274"/>
              <a:gd name="adj2" fmla="val 8691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9">
            <a:extLst>
              <a:ext uri="{FF2B5EF4-FFF2-40B4-BE49-F238E27FC236}">
                <a16:creationId xmlns:a16="http://schemas.microsoft.com/office/drawing/2014/main" id="{552AEFAC-5D83-4D76-A97B-E0101529C5F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29674" y="3604142"/>
            <a:ext cx="0" cy="39366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09">
            <a:extLst>
              <a:ext uri="{FF2B5EF4-FFF2-40B4-BE49-F238E27FC236}">
                <a16:creationId xmlns:a16="http://schemas.microsoft.com/office/drawing/2014/main" id="{1EE8CBDF-B8EA-42D0-A117-35E7E2623F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23179" y="4416217"/>
            <a:ext cx="0" cy="229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Hexagon 12">
            <a:extLst>
              <a:ext uri="{FF2B5EF4-FFF2-40B4-BE49-F238E27FC236}">
                <a16:creationId xmlns:a16="http://schemas.microsoft.com/office/drawing/2014/main" id="{0A154119-7CDE-4BFD-B7C3-7258DE104612}"/>
              </a:ext>
            </a:extLst>
          </p:cNvPr>
          <p:cNvSpPr/>
          <p:nvPr/>
        </p:nvSpPr>
        <p:spPr bwMode="auto">
          <a:xfrm>
            <a:off x="2505122" y="2978654"/>
            <a:ext cx="2249714" cy="645133"/>
          </a:xfrm>
          <a:prstGeom prst="hexagon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3200" i="1" dirty="0"/>
              <a:t>k</a:t>
            </a:r>
            <a:r>
              <a:rPr lang="en-US" sz="3200" dirty="0"/>
              <a:t> = 0,1,.., </a:t>
            </a:r>
            <a:r>
              <a:rPr lang="en-US" sz="3200" i="1" dirty="0"/>
              <a:t>n </a:t>
            </a:r>
            <a:r>
              <a:rPr lang="en-US" sz="3200" dirty="0"/>
              <a:t>- 1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ECB29D6-8051-4B3B-8C5A-96292AD9E45E}"/>
              </a:ext>
            </a:extLst>
          </p:cNvPr>
          <p:cNvSpPr/>
          <p:nvPr/>
        </p:nvSpPr>
        <p:spPr bwMode="auto">
          <a:xfrm>
            <a:off x="2323179" y="3289831"/>
            <a:ext cx="1306286" cy="2569028"/>
          </a:xfrm>
          <a:custGeom>
            <a:avLst/>
            <a:gdLst>
              <a:gd name="connsiteX0" fmla="*/ 1306286 w 1306286"/>
              <a:gd name="connsiteY0" fmla="*/ 1190171 h 1436914"/>
              <a:gd name="connsiteX1" fmla="*/ 1306286 w 1306286"/>
              <a:gd name="connsiteY1" fmla="*/ 1436914 h 1436914"/>
              <a:gd name="connsiteX2" fmla="*/ 0 w 1306286"/>
              <a:gd name="connsiteY2" fmla="*/ 1436914 h 1436914"/>
              <a:gd name="connsiteX3" fmla="*/ 0 w 1306286"/>
              <a:gd name="connsiteY3" fmla="*/ 0 h 1436914"/>
              <a:gd name="connsiteX4" fmla="*/ 174172 w 1306286"/>
              <a:gd name="connsiteY4" fmla="*/ 0 h 143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6286" h="1436914">
                <a:moveTo>
                  <a:pt x="1306286" y="1190171"/>
                </a:moveTo>
                <a:lnTo>
                  <a:pt x="1306286" y="1436914"/>
                </a:lnTo>
                <a:lnTo>
                  <a:pt x="0" y="1436914"/>
                </a:lnTo>
                <a:lnTo>
                  <a:pt x="0" y="0"/>
                </a:lnTo>
                <a:lnTo>
                  <a:pt x="174172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utoShape 16">
            <a:extLst>
              <a:ext uri="{FF2B5EF4-FFF2-40B4-BE49-F238E27FC236}">
                <a16:creationId xmlns:a16="http://schemas.microsoft.com/office/drawing/2014/main" id="{63FE62A1-A285-4764-AD4F-AE58CF9DA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342" y="4381232"/>
            <a:ext cx="1449214" cy="66277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th-TH" sz="1800" dirty="0">
                <a:latin typeface="Tahoma" pitchFamily="34" charset="0"/>
                <a:cs typeface="Tahoma" pitchFamily="34" charset="0"/>
              </a:rPr>
              <a:t>เงื่อนไข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?</a:t>
            </a:r>
            <a:endParaRPr lang="th-TH" sz="1800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07D3C5-B3C3-43E9-845C-E5AF84203CEA}"/>
              </a:ext>
            </a:extLst>
          </p:cNvPr>
          <p:cNvCxnSpPr>
            <a:cxnSpLocks/>
            <a:stCxn id="29" idx="3"/>
          </p:cNvCxnSpPr>
          <p:nvPr/>
        </p:nvCxnSpPr>
        <p:spPr bwMode="auto">
          <a:xfrm>
            <a:off x="4345557" y="4712618"/>
            <a:ext cx="61922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7" name="Text Box 4">
            <a:extLst>
              <a:ext uri="{FF2B5EF4-FFF2-40B4-BE49-F238E27FC236}">
                <a16:creationId xmlns:a16="http://schemas.microsoft.com/office/drawing/2014/main" id="{84B4E172-A23D-4CAD-BDE0-67E2EC7F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366" y="3865640"/>
            <a:ext cx="650199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3849A53D-8406-4E6F-A217-EDFA4A84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365" y="4903134"/>
            <a:ext cx="650199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</a:t>
            </a: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DA9040D3-FA42-40CF-A609-7637DCFE8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3842" y="3864824"/>
            <a:ext cx="4815472" cy="194117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รับจำนวนเต็ม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ที่หาร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ลงตัว 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= 2,3,...,n</a:t>
            </a: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เมื่อออกนอกวงวน</a:t>
            </a: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เท่ากับ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เป็นจำนวนเฉพาะ</a:t>
            </a:r>
          </a:p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ไม่เช่นนั้น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เป็นจำนวนประกอบ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1D7F70DE-5305-4AAC-A28D-E85B7C40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455" y="919239"/>
            <a:ext cx="4562523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int(input())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range(2,n+1):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if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n%k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== 0: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break</a:t>
            </a:r>
            <a:endParaRPr lang="th-TH" sz="22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k == n: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print("Prime")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else: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print("Composite")</a:t>
            </a:r>
          </a:p>
        </p:txBody>
      </p:sp>
    </p:spTree>
    <p:extLst>
      <p:ext uri="{BB962C8B-B14F-4D97-AF65-F5344CB8AC3E}">
        <p14:creationId xmlns:p14="http://schemas.microsoft.com/office/powerpoint/2010/main" val="10503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break : </a:t>
            </a:r>
            <a:r>
              <a:rPr lang="th-TH" dirty="0"/>
              <a:t>คำสั่งเพื่อให้ออกจากวงวน</a:t>
            </a:r>
            <a:r>
              <a:rPr lang="en-US" dirty="0"/>
              <a:t> while</a:t>
            </a:r>
            <a:endParaRPr lang="th-TH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1E9B24-F724-418F-81AB-F98DC621647E}"/>
              </a:ext>
            </a:extLst>
          </p:cNvPr>
          <p:cNvGrpSpPr/>
          <p:nvPr/>
        </p:nvGrpSpPr>
        <p:grpSpPr>
          <a:xfrm>
            <a:off x="2275562" y="2676633"/>
            <a:ext cx="2669600" cy="3808816"/>
            <a:chOff x="415187" y="2808226"/>
            <a:chExt cx="2669600" cy="380881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F0EEB5-2D13-4B85-811B-BE0CEDF616BF}"/>
                </a:ext>
              </a:extLst>
            </p:cNvPr>
            <p:cNvSpPr/>
            <p:nvPr/>
          </p:nvSpPr>
          <p:spPr bwMode="auto">
            <a:xfrm>
              <a:off x="827290" y="3960873"/>
              <a:ext cx="1806162" cy="1783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81405414-7113-4D45-AEBD-CFC75E14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290" y="3097613"/>
              <a:ext cx="1869099" cy="66277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1800" dirty="0">
                  <a:latin typeface="Tahoma" pitchFamily="34" charset="0"/>
                  <a:cs typeface="Tahoma" pitchFamily="34" charset="0"/>
                </a:rPr>
                <a:t>เงื่อนไข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?</a:t>
              </a:r>
              <a:endParaRPr lang="th-TH" sz="18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TextBox 100">
              <a:extLst>
                <a:ext uri="{FF2B5EF4-FFF2-40B4-BE49-F238E27FC236}">
                  <a16:creationId xmlns:a16="http://schemas.microsoft.com/office/drawing/2014/main" id="{B7FA7A32-5274-456B-AAF6-D90EB1C77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6642" y="3002062"/>
              <a:ext cx="335646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8" name="TextBox 101">
              <a:extLst>
                <a:ext uri="{FF2B5EF4-FFF2-40B4-BE49-F238E27FC236}">
                  <a16:creationId xmlns:a16="http://schemas.microsoft.com/office/drawing/2014/main" id="{4CCEAF4D-44D7-4B0F-9BDF-CC67ECFA3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463" y="3627765"/>
              <a:ext cx="335646" cy="402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9FE90B6B-3499-45DE-AA10-446EB3F83D34}"/>
                </a:ext>
              </a:extLst>
            </p:cNvPr>
            <p:cNvCxnSpPr>
              <a:cxnSpLocks noChangeShapeType="1"/>
              <a:endCxn id="16" idx="0"/>
            </p:cNvCxnSpPr>
            <p:nvPr/>
          </p:nvCxnSpPr>
          <p:spPr bwMode="auto">
            <a:xfrm flipH="1">
              <a:off x="1761840" y="2808226"/>
              <a:ext cx="283" cy="2893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hape 107">
              <a:extLst>
                <a:ext uri="{FF2B5EF4-FFF2-40B4-BE49-F238E27FC236}">
                  <a16:creationId xmlns:a16="http://schemas.microsoft.com/office/drawing/2014/main" id="{BEC95AA4-191F-4345-8A16-FB3D18970458}"/>
                </a:ext>
              </a:extLst>
            </p:cNvPr>
            <p:cNvCxnSpPr>
              <a:cxnSpLocks noChangeShapeType="1"/>
              <a:stCxn id="16" idx="3"/>
            </p:cNvCxnSpPr>
            <p:nvPr/>
          </p:nvCxnSpPr>
          <p:spPr bwMode="auto">
            <a:xfrm flipH="1">
              <a:off x="1838100" y="3429000"/>
              <a:ext cx="858289" cy="3188042"/>
            </a:xfrm>
            <a:prstGeom prst="bentConnector4">
              <a:avLst>
                <a:gd name="adj1" fmla="val -41385"/>
                <a:gd name="adj2" fmla="val 8564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Straight Arrow Connector 109">
              <a:extLst>
                <a:ext uri="{FF2B5EF4-FFF2-40B4-BE49-F238E27FC236}">
                  <a16:creationId xmlns:a16="http://schemas.microsoft.com/office/drawing/2014/main" id="{D67D4029-9024-4903-AADA-31694CCC558B}"/>
                </a:ext>
              </a:extLst>
            </p:cNvPr>
            <p:cNvCxnSpPr>
              <a:cxnSpLocks noChangeShapeType="1"/>
              <a:stCxn id="16" idx="2"/>
            </p:cNvCxnSpPr>
            <p:nvPr/>
          </p:nvCxnSpPr>
          <p:spPr bwMode="auto">
            <a:xfrm>
              <a:off x="1761840" y="3760386"/>
              <a:ext cx="285" cy="4965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Straight Arrow Connector 109">
              <a:extLst>
                <a:ext uri="{FF2B5EF4-FFF2-40B4-BE49-F238E27FC236}">
                  <a16:creationId xmlns:a16="http://schemas.microsoft.com/office/drawing/2014/main" id="{E5AA42D1-8AD1-434E-80A5-DE3C7EFA20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15187" y="4596515"/>
              <a:ext cx="0" cy="229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582D14-E936-4DD2-BAEE-CB0650F69704}"/>
                </a:ext>
              </a:extLst>
            </p:cNvPr>
            <p:cNvSpPr/>
            <p:nvPr/>
          </p:nvSpPr>
          <p:spPr bwMode="auto">
            <a:xfrm>
              <a:off x="415778" y="3429194"/>
              <a:ext cx="1348740" cy="2538830"/>
            </a:xfrm>
            <a:custGeom>
              <a:avLst/>
              <a:gdLst>
                <a:gd name="connsiteX0" fmla="*/ 1348740 w 1348740"/>
                <a:gd name="connsiteY0" fmla="*/ 1127760 h 1424940"/>
                <a:gd name="connsiteX1" fmla="*/ 1348740 w 1348740"/>
                <a:gd name="connsiteY1" fmla="*/ 1424940 h 1424940"/>
                <a:gd name="connsiteX2" fmla="*/ 0 w 1348740"/>
                <a:gd name="connsiteY2" fmla="*/ 1424940 h 1424940"/>
                <a:gd name="connsiteX3" fmla="*/ 0 w 1348740"/>
                <a:gd name="connsiteY3" fmla="*/ 0 h 1424940"/>
                <a:gd name="connsiteX4" fmla="*/ 426720 w 1348740"/>
                <a:gd name="connsiteY4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740" h="1424940">
                  <a:moveTo>
                    <a:pt x="1348740" y="1127760"/>
                  </a:moveTo>
                  <a:lnTo>
                    <a:pt x="1348740" y="1424940"/>
                  </a:lnTo>
                  <a:lnTo>
                    <a:pt x="0" y="1424940"/>
                  </a:lnTo>
                  <a:lnTo>
                    <a:pt x="0" y="0"/>
                  </a:lnTo>
                  <a:lnTo>
                    <a:pt x="42672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utoShape 16">
              <a:extLst>
                <a:ext uri="{FF2B5EF4-FFF2-40B4-BE49-F238E27FC236}">
                  <a16:creationId xmlns:a16="http://schemas.microsoft.com/office/drawing/2014/main" id="{31E361D3-7995-43E7-85F7-97D37CBA3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50" y="4583333"/>
              <a:ext cx="1449214" cy="662773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1800" dirty="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เ</a:t>
              </a:r>
              <a:r>
                <a:rPr lang="th-TH" sz="1800" dirty="0">
                  <a:latin typeface="Tahoma" pitchFamily="34" charset="0"/>
                  <a:cs typeface="Tahoma" pitchFamily="34" charset="0"/>
                </a:rPr>
                <a:t>งื่อนไข</a:t>
              </a:r>
              <a:r>
                <a:rPr lang="en-US" sz="1800" dirty="0">
                  <a:latin typeface="Tahoma" pitchFamily="34" charset="0"/>
                  <a:cs typeface="Tahoma" pitchFamily="34" charset="0"/>
                </a:rPr>
                <a:t>?</a:t>
              </a:r>
              <a:endParaRPr lang="th-TH" sz="18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45B2FA0-992D-4F1A-9EFE-B7C5FE3EAC3C}"/>
                </a:ext>
              </a:extLst>
            </p:cNvPr>
            <p:cNvCxnSpPr>
              <a:cxnSpLocks/>
              <a:stCxn id="44" idx="3"/>
            </p:cNvCxnSpPr>
            <p:nvPr/>
          </p:nvCxnSpPr>
          <p:spPr bwMode="auto">
            <a:xfrm>
              <a:off x="2465564" y="4914720"/>
              <a:ext cx="619223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6" name="Text Box 4">
              <a:extLst>
                <a:ext uri="{FF2B5EF4-FFF2-40B4-BE49-F238E27FC236}">
                  <a16:creationId xmlns:a16="http://schemas.microsoft.com/office/drawing/2014/main" id="{97706796-0FDD-4777-94F9-9FD7F834D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373" y="4067742"/>
              <a:ext cx="650199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...</a:t>
              </a:r>
            </a:p>
          </p:txBody>
        </p:sp>
        <p:sp>
          <p:nvSpPr>
            <p:cNvPr id="47" name="Text Box 4">
              <a:extLst>
                <a:ext uri="{FF2B5EF4-FFF2-40B4-BE49-F238E27FC236}">
                  <a16:creationId xmlns:a16="http://schemas.microsoft.com/office/drawing/2014/main" id="{AEE39B79-0283-4C9A-8138-652BB4FE7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372" y="5105236"/>
              <a:ext cx="650199" cy="4638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...</a:t>
              </a:r>
            </a:p>
          </p:txBody>
        </p:sp>
      </p:grpSp>
      <p:sp>
        <p:nvSpPr>
          <p:cNvPr id="56" name="Text Box 18">
            <a:extLst>
              <a:ext uri="{FF2B5EF4-FFF2-40B4-BE49-F238E27FC236}">
                <a16:creationId xmlns:a16="http://schemas.microsoft.com/office/drawing/2014/main" id="{BF755A87-15C9-4E48-B196-2EEA8989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576" y="919240"/>
            <a:ext cx="3281575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while 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...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th-TH" sz="2000" b="1" dirty="0">
                <a:latin typeface="Courier New" pitchFamily="49" charset="0"/>
                <a:cs typeface="Tahoma" pitchFamily="34" charset="0"/>
              </a:rPr>
              <a:t>เงื่อนไข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 :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    ...</a:t>
            </a:r>
            <a:endParaRPr lang="th-TH" sz="20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9" name="Text Box 18">
            <a:extLst>
              <a:ext uri="{FF2B5EF4-FFF2-40B4-BE49-F238E27FC236}">
                <a16:creationId xmlns:a16="http://schemas.microsoft.com/office/drawing/2014/main" id="{247D0BF2-593A-4E8B-B811-5AFD1900C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455" y="919239"/>
            <a:ext cx="4562523" cy="246439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t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 = 0; n = 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while t != "q":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s += float(t)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+=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t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 "Average =", s/n )</a:t>
            </a:r>
          </a:p>
        </p:txBody>
      </p:sp>
      <p:sp>
        <p:nvSpPr>
          <p:cNvPr id="61" name="Text Box 18">
            <a:extLst>
              <a:ext uri="{FF2B5EF4-FFF2-40B4-BE49-F238E27FC236}">
                <a16:creationId xmlns:a16="http://schemas.microsoft.com/office/drawing/2014/main" id="{7B2546C8-0840-4678-88D6-D323AFB95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455" y="3550929"/>
            <a:ext cx="4562523" cy="28029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 = 0; n = 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while True: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t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solidFill>
                  <a:schemeClr val="accent2"/>
                </a:solidFill>
                <a:latin typeface="Courier New" pitchFamily="49" charset="0"/>
                <a:cs typeface="Tahoma" pitchFamily="34" charset="0"/>
              </a:rPr>
              <a:t>if t == "q":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break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s += float(t)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n +=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 "Average =", s/n )</a:t>
            </a:r>
          </a:p>
        </p:txBody>
      </p:sp>
      <p:sp>
        <p:nvSpPr>
          <p:cNvPr id="62" name="Text Box 4">
            <a:extLst>
              <a:ext uri="{FF2B5EF4-FFF2-40B4-BE49-F238E27FC236}">
                <a16:creationId xmlns:a16="http://schemas.microsoft.com/office/drawing/2014/main" id="{40F7170C-99AE-421B-AD5B-26C7A6AC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247" y="921156"/>
            <a:ext cx="852730" cy="14795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11.0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12.0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63" name="Text Box 4">
            <a:extLst>
              <a:ext uri="{FF2B5EF4-FFF2-40B4-BE49-F238E27FC236}">
                <a16:creationId xmlns:a16="http://schemas.microsoft.com/office/drawing/2014/main" id="{1CE08142-BC19-42D4-8AD7-0C4F0EDB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199" y="3539285"/>
            <a:ext cx="852730" cy="14795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11.0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12.0</a:t>
            </a:r>
          </a:p>
          <a:p>
            <a:r>
              <a:rPr lang="en-US" sz="18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A072C7-E96E-4A4B-B69B-EA22C08F6A98}"/>
              </a:ext>
            </a:extLst>
          </p:cNvPr>
          <p:cNvSpPr/>
          <p:nvPr/>
        </p:nvSpPr>
        <p:spPr>
          <a:xfrm>
            <a:off x="5764454" y="6365522"/>
            <a:ext cx="4288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while True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 คือวงวนที่หมุนไปเรื่อย ๆ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8865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1F2B-5162-4902-B684-ED889C9B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เกมทายตัวเลข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1B3C4C0-2ABA-46BB-8DB3-F70688C8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491" y="919531"/>
            <a:ext cx="4101549" cy="501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Guess my number (0 to 99)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You have seven tries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75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Lower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57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68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Lower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Lower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Lower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59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You win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F15C354-9276-4AB1-9EF2-F017C2BE0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963" y="919530"/>
            <a:ext cx="4101549" cy="53267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Guess my number (0 to 99)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You have seven tries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7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Higher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You lose, the number is 9</a:t>
            </a:r>
          </a:p>
        </p:txBody>
      </p:sp>
    </p:spTree>
    <p:extLst>
      <p:ext uri="{BB962C8B-B14F-4D97-AF65-F5344CB8AC3E}">
        <p14:creationId xmlns:p14="http://schemas.microsoft.com/office/powerpoint/2010/main" val="815744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71F2B-5162-4902-B684-ED889C9B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เกมทายตัวเลข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1B3C4C0-2ABA-46BB-8DB3-F70688C8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726" y="749520"/>
            <a:ext cx="6935372" cy="60038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import random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print("Guess my number (0 to 99)")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print("You have seven tries")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n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random.randint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(0, 99)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for 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 range(7):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m = int(input())</a:t>
            </a: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B1A14E6C-9CFF-464A-8B6A-163AD6BE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797" y="2911081"/>
            <a:ext cx="3259861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ให้ลองทายอย่างมาก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7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ครั้ง</a:t>
            </a: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4515BD25-1979-4000-A8DC-46F5C2346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789" y="2282430"/>
            <a:ext cx="2650261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สุ่มเลขระหว่าง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ถึง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99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4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วงวน</a:t>
            </a:r>
            <a:r>
              <a:rPr lang="en-US" dirty="0"/>
              <a:t> :</a:t>
            </a:r>
            <a:r>
              <a:rPr lang="th-TH" dirty="0"/>
              <a:t> </a:t>
            </a:r>
            <a:r>
              <a:rPr lang="en-US" dirty="0"/>
              <a:t>while</a:t>
            </a:r>
            <a:endParaRPr lang="th-TH" dirty="0"/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712582" y="763588"/>
            <a:ext cx="2517101" cy="2903220"/>
            <a:chOff x="1413164" y="3505201"/>
            <a:chExt cx="1773525" cy="2121392"/>
          </a:xfrm>
        </p:grpSpPr>
        <p:sp>
          <p:nvSpPr>
            <p:cNvPr id="15370" name="Rectangle 98"/>
            <p:cNvSpPr>
              <a:spLocks noChangeArrowheads="1"/>
            </p:cNvSpPr>
            <p:nvPr/>
          </p:nvSpPr>
          <p:spPr bwMode="auto">
            <a:xfrm>
              <a:off x="1413164" y="3657600"/>
              <a:ext cx="955963" cy="1560046"/>
            </a:xfrm>
            <a:prstGeom prst="rect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6"/>
            <p:cNvSpPr>
              <a:spLocks noChangeArrowheads="1"/>
            </p:cNvSpPr>
            <p:nvPr/>
          </p:nvSpPr>
          <p:spPr bwMode="auto">
            <a:xfrm>
              <a:off x="1703528" y="3824402"/>
              <a:ext cx="1316949" cy="48429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180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r>
                <a:rPr lang="en-US" sz="180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?</a:t>
              </a:r>
              <a:endParaRPr lang="th-TH" sz="18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372" name="TextBox 100"/>
            <p:cNvSpPr txBox="1">
              <a:spLocks noChangeArrowheads="1"/>
            </p:cNvSpPr>
            <p:nvPr/>
          </p:nvSpPr>
          <p:spPr bwMode="auto">
            <a:xfrm>
              <a:off x="2950196" y="3754583"/>
              <a:ext cx="236493" cy="29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15373" name="TextBox 101"/>
            <p:cNvSpPr txBox="1">
              <a:spLocks noChangeArrowheads="1"/>
            </p:cNvSpPr>
            <p:nvPr/>
          </p:nvSpPr>
          <p:spPr bwMode="auto">
            <a:xfrm>
              <a:off x="2465312" y="4211786"/>
              <a:ext cx="236493" cy="29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15377" name="Straight Arrow Connector 105"/>
            <p:cNvCxnSpPr>
              <a:cxnSpLocks noChangeShapeType="1"/>
              <a:endCxn id="100" idx="0"/>
            </p:cNvCxnSpPr>
            <p:nvPr/>
          </p:nvCxnSpPr>
          <p:spPr bwMode="auto">
            <a:xfrm rot="16200000" flipH="1">
              <a:off x="2202874" y="3664528"/>
              <a:ext cx="318656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9" name="Shape 107"/>
            <p:cNvCxnSpPr>
              <a:cxnSpLocks noChangeShapeType="1"/>
              <a:stCxn id="100" idx="3"/>
            </p:cNvCxnSpPr>
            <p:nvPr/>
          </p:nvCxnSpPr>
          <p:spPr bwMode="auto">
            <a:xfrm flipH="1">
              <a:off x="2362202" y="4066547"/>
              <a:ext cx="658275" cy="1560046"/>
            </a:xfrm>
            <a:prstGeom prst="bentConnector4">
              <a:avLst>
                <a:gd name="adj1" fmla="val -34709"/>
                <a:gd name="adj2" fmla="val 8428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80" name="AutoShape 11"/>
            <p:cNvSpPr>
              <a:spLocks noChangeArrowheads="1"/>
            </p:cNvSpPr>
            <p:nvPr/>
          </p:nvSpPr>
          <p:spPr bwMode="auto">
            <a:xfrm>
              <a:off x="1870129" y="4543691"/>
              <a:ext cx="983745" cy="347735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. . .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5381" name="Straight Arrow Connector 109"/>
            <p:cNvCxnSpPr>
              <a:cxnSpLocks noChangeShapeType="1"/>
              <a:stCxn id="100" idx="2"/>
              <a:endCxn id="15380" idx="0"/>
            </p:cNvCxnSpPr>
            <p:nvPr/>
          </p:nvCxnSpPr>
          <p:spPr bwMode="auto">
            <a:xfrm rot="5400000">
              <a:off x="2244872" y="4426098"/>
              <a:ext cx="23466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Arrow Connector 109">
              <a:extLst>
                <a:ext uri="{FF2B5EF4-FFF2-40B4-BE49-F238E27FC236}">
                  <a16:creationId xmlns:a16="http://schemas.microsoft.com/office/drawing/2014/main" id="{FFDBB7F7-408C-4ED8-A491-D83F13B575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13164" y="4385131"/>
              <a:ext cx="0" cy="16800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109">
              <a:extLst>
                <a:ext uri="{FF2B5EF4-FFF2-40B4-BE49-F238E27FC236}">
                  <a16:creationId xmlns:a16="http://schemas.microsoft.com/office/drawing/2014/main" id="{2F899B2C-0ECE-47BC-B168-9D0AB000A8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229328" y="3662139"/>
              <a:ext cx="132673" cy="1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97">
            <a:extLst>
              <a:ext uri="{FF2B5EF4-FFF2-40B4-BE49-F238E27FC236}">
                <a16:creationId xmlns:a16="http://schemas.microsoft.com/office/drawing/2014/main" id="{D31D1A8C-9713-46EF-AEF4-40F04F50A10B}"/>
              </a:ext>
            </a:extLst>
          </p:cNvPr>
          <p:cNvGrpSpPr>
            <a:grpSpLocks/>
          </p:cNvGrpSpPr>
          <p:nvPr/>
        </p:nvGrpSpPr>
        <p:grpSpPr bwMode="auto">
          <a:xfrm>
            <a:off x="3095235" y="763588"/>
            <a:ext cx="2517101" cy="2903220"/>
            <a:chOff x="1413164" y="3505201"/>
            <a:chExt cx="1773525" cy="2121392"/>
          </a:xfrm>
        </p:grpSpPr>
        <p:sp>
          <p:nvSpPr>
            <p:cNvPr id="30" name="AutoShape 16">
              <a:extLst>
                <a:ext uri="{FF2B5EF4-FFF2-40B4-BE49-F238E27FC236}">
                  <a16:creationId xmlns:a16="http://schemas.microsoft.com/office/drawing/2014/main" id="{EB0B7E49-A8BB-4A2E-BC0A-2FC567CB4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528" y="3824402"/>
              <a:ext cx="1316949" cy="48429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th-TH" sz="180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เงื่อนไข</a:t>
              </a:r>
              <a:r>
                <a:rPr lang="en-US" sz="1800">
                  <a:solidFill>
                    <a:srgbClr val="C00000"/>
                  </a:solidFill>
                  <a:latin typeface="Tahoma" pitchFamily="34" charset="0"/>
                  <a:cs typeface="Tahoma" pitchFamily="34" charset="0"/>
                </a:rPr>
                <a:t>?</a:t>
              </a:r>
              <a:endParaRPr lang="th-TH" sz="18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31" name="TextBox 100">
              <a:extLst>
                <a:ext uri="{FF2B5EF4-FFF2-40B4-BE49-F238E27FC236}">
                  <a16:creationId xmlns:a16="http://schemas.microsoft.com/office/drawing/2014/main" id="{79D61DBD-1212-4535-AF89-BBEBE8C03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196" y="3754583"/>
              <a:ext cx="236493" cy="29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latin typeface="Courier New" pitchFamily="49" charset="0"/>
                  <a:cs typeface="Tahoma" pitchFamily="34" charset="0"/>
                </a:rPr>
                <a:t>F</a:t>
              </a:r>
              <a:endParaRPr lang="th-TH" sz="2000" b="1"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32" name="TextBox 101">
              <a:extLst>
                <a:ext uri="{FF2B5EF4-FFF2-40B4-BE49-F238E27FC236}">
                  <a16:creationId xmlns:a16="http://schemas.microsoft.com/office/drawing/2014/main" id="{90081F84-7C69-44AE-86F4-0886FD72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312" y="4211786"/>
              <a:ext cx="236493" cy="293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Tahoma" pitchFamily="34" charset="0"/>
                </a:rPr>
                <a:t>T</a:t>
              </a:r>
              <a:endParaRPr lang="th-TH" sz="2000" b="1">
                <a:solidFill>
                  <a:srgbClr val="C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33" name="Straight Arrow Connector 105">
              <a:extLst>
                <a:ext uri="{FF2B5EF4-FFF2-40B4-BE49-F238E27FC236}">
                  <a16:creationId xmlns:a16="http://schemas.microsoft.com/office/drawing/2014/main" id="{216F5572-55B5-4E49-9FB0-B6D70E24056F}"/>
                </a:ext>
              </a:extLst>
            </p:cNvPr>
            <p:cNvCxnSpPr>
              <a:cxnSpLocks noChangeShapeType="1"/>
              <a:endCxn id="30" idx="0"/>
            </p:cNvCxnSpPr>
            <p:nvPr/>
          </p:nvCxnSpPr>
          <p:spPr bwMode="auto">
            <a:xfrm rot="16200000" flipH="1">
              <a:off x="2202874" y="3664528"/>
              <a:ext cx="318656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Shape 107">
              <a:extLst>
                <a:ext uri="{FF2B5EF4-FFF2-40B4-BE49-F238E27FC236}">
                  <a16:creationId xmlns:a16="http://schemas.microsoft.com/office/drawing/2014/main" id="{86631CC9-0872-43B1-B1D7-6D5C1272D325}"/>
                </a:ext>
              </a:extLst>
            </p:cNvPr>
            <p:cNvCxnSpPr>
              <a:cxnSpLocks noChangeShapeType="1"/>
              <a:stCxn id="30" idx="3"/>
            </p:cNvCxnSpPr>
            <p:nvPr/>
          </p:nvCxnSpPr>
          <p:spPr bwMode="auto">
            <a:xfrm flipH="1">
              <a:off x="2362202" y="4066547"/>
              <a:ext cx="658275" cy="1560046"/>
            </a:xfrm>
            <a:prstGeom prst="bentConnector4">
              <a:avLst>
                <a:gd name="adj1" fmla="val -34709"/>
                <a:gd name="adj2" fmla="val 84282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AutoShape 11">
              <a:extLst>
                <a:ext uri="{FF2B5EF4-FFF2-40B4-BE49-F238E27FC236}">
                  <a16:creationId xmlns:a16="http://schemas.microsoft.com/office/drawing/2014/main" id="{FBA4AE7C-6D3B-46AE-8E66-F622F59FA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129" y="4543691"/>
              <a:ext cx="983745" cy="347735"/>
            </a:xfrm>
            <a:prstGeom prst="flowChartProcess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 type="none" w="lg" len="med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. . .</a:t>
              </a:r>
              <a:endPara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36" name="Straight Arrow Connector 109">
              <a:extLst>
                <a:ext uri="{FF2B5EF4-FFF2-40B4-BE49-F238E27FC236}">
                  <a16:creationId xmlns:a16="http://schemas.microsoft.com/office/drawing/2014/main" id="{8C01E886-888F-4DFE-950E-13FFBE0CE605}"/>
                </a:ext>
              </a:extLst>
            </p:cNvPr>
            <p:cNvCxnSpPr>
              <a:cxnSpLocks noChangeShapeType="1"/>
              <a:stCxn id="30" idx="2"/>
              <a:endCxn id="35" idx="0"/>
            </p:cNvCxnSpPr>
            <p:nvPr/>
          </p:nvCxnSpPr>
          <p:spPr bwMode="auto">
            <a:xfrm rot="5400000">
              <a:off x="2244872" y="4426098"/>
              <a:ext cx="234662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109">
              <a:extLst>
                <a:ext uri="{FF2B5EF4-FFF2-40B4-BE49-F238E27FC236}">
                  <a16:creationId xmlns:a16="http://schemas.microsoft.com/office/drawing/2014/main" id="{31E4BFDC-03A4-43EA-9678-CC1B7F1C68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13164" y="4385131"/>
              <a:ext cx="0" cy="168007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495521-79C2-4C1B-BA3A-8E0E38BEC041}"/>
              </a:ext>
            </a:extLst>
          </p:cNvPr>
          <p:cNvSpPr/>
          <p:nvPr/>
        </p:nvSpPr>
        <p:spPr bwMode="auto">
          <a:xfrm>
            <a:off x="3095825" y="1532010"/>
            <a:ext cx="1348740" cy="1424940"/>
          </a:xfrm>
          <a:custGeom>
            <a:avLst/>
            <a:gdLst>
              <a:gd name="connsiteX0" fmla="*/ 1348740 w 1348740"/>
              <a:gd name="connsiteY0" fmla="*/ 1127760 h 1424940"/>
              <a:gd name="connsiteX1" fmla="*/ 1348740 w 1348740"/>
              <a:gd name="connsiteY1" fmla="*/ 1424940 h 1424940"/>
              <a:gd name="connsiteX2" fmla="*/ 0 w 1348740"/>
              <a:gd name="connsiteY2" fmla="*/ 1424940 h 1424940"/>
              <a:gd name="connsiteX3" fmla="*/ 0 w 1348740"/>
              <a:gd name="connsiteY3" fmla="*/ 0 h 1424940"/>
              <a:gd name="connsiteX4" fmla="*/ 426720 w 1348740"/>
              <a:gd name="connsiteY4" fmla="*/ 0 h 142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8740" h="1424940">
                <a:moveTo>
                  <a:pt x="1348740" y="1127760"/>
                </a:moveTo>
                <a:lnTo>
                  <a:pt x="1348740" y="1424940"/>
                </a:lnTo>
                <a:lnTo>
                  <a:pt x="0" y="1424940"/>
                </a:lnTo>
                <a:lnTo>
                  <a:pt x="0" y="0"/>
                </a:lnTo>
                <a:lnTo>
                  <a:pt x="426720" y="0"/>
                </a:ln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272CDE-B3F0-4BAE-A598-15D3663A8778}"/>
              </a:ext>
            </a:extLst>
          </p:cNvPr>
          <p:cNvGrpSpPr/>
          <p:nvPr/>
        </p:nvGrpSpPr>
        <p:grpSpPr>
          <a:xfrm>
            <a:off x="3622763" y="3592651"/>
            <a:ext cx="6979186" cy="2390169"/>
            <a:chOff x="3622763" y="3592651"/>
            <a:chExt cx="6979186" cy="2390169"/>
          </a:xfrm>
        </p:grpSpPr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622763" y="4305737"/>
              <a:ext cx="4837837" cy="9541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while </a:t>
              </a:r>
              <a:r>
                <a:rPr lang="th-TH" sz="2000" i="1" dirty="0">
                  <a:latin typeface="Courier New" pitchFamily="49" charset="0"/>
                  <a:cs typeface="Tahoma" pitchFamily="34" charset="0"/>
                </a:rPr>
                <a:t>เงื่อนไข</a:t>
              </a:r>
              <a:r>
                <a:rPr lang="en-US" sz="2000" b="1" dirty="0">
                  <a:latin typeface="Courier New" pitchFamily="49" charset="0"/>
                  <a:cs typeface="Tahoma" pitchFamily="34" charset="0"/>
                </a:rPr>
                <a:t> :</a:t>
              </a:r>
            </a:p>
            <a:p>
              <a:pPr>
                <a:lnSpc>
                  <a:spcPct val="140000"/>
                </a:lnSpc>
              </a:pPr>
              <a:r>
                <a:rPr lang="en-US" sz="2000" dirty="0">
                  <a:latin typeface="Courier New" pitchFamily="49" charset="0"/>
                  <a:cs typeface="Tahoma" pitchFamily="34" charset="0"/>
                </a:rPr>
                <a:t>   </a:t>
              </a:r>
              <a:r>
                <a:rPr lang="th-TH" sz="2000" i="1" dirty="0">
                  <a:latin typeface="Courier New" pitchFamily="49" charset="0"/>
                  <a:cs typeface="Tahoma" pitchFamily="34" charset="0"/>
                </a:rPr>
                <a:t>กลุ่มคำสั่งที่ทำงานเมื่อเงื่อนไขเป็นจริง</a:t>
              </a:r>
              <a:endParaRPr lang="th-TH" sz="2000" dirty="0"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2547E7-806F-436F-A502-B2822C582CF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783208" y="4042990"/>
              <a:ext cx="1372435" cy="55492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7" name="Text Box 50">
              <a:extLst>
                <a:ext uri="{FF2B5EF4-FFF2-40B4-BE49-F238E27FC236}">
                  <a16:creationId xmlns:a16="http://schemas.microsoft.com/office/drawing/2014/main" id="{A7D270F4-8DA2-42C9-AA8D-A34E44DF3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5642" y="3592651"/>
              <a:ext cx="2609914" cy="586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ต้องมีเครื่องหมาย</a:t>
              </a:r>
              <a:r>
                <a: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3200" b="1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:</a:t>
              </a:r>
              <a:endParaRPr lang="th-TH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48" name="Text Box 50">
              <a:extLst>
                <a:ext uri="{FF2B5EF4-FFF2-40B4-BE49-F238E27FC236}">
                  <a16:creationId xmlns:a16="http://schemas.microsoft.com/office/drawing/2014/main" id="{4F4CBBE2-1DAB-4ACB-9A82-52A108CDC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321" y="5518974"/>
              <a:ext cx="6481628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คำสั่งในกลุ่มต้องเยื้องเข้าไปทางขวา ให้ตรงกันหมด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5354E3-CBFD-4B5E-8A9B-00585964145B}"/>
                </a:ext>
              </a:extLst>
            </p:cNvPr>
            <p:cNvCxnSpPr>
              <a:cxnSpLocks/>
              <a:stCxn id="48" idx="1"/>
            </p:cNvCxnSpPr>
            <p:nvPr/>
          </p:nvCxnSpPr>
          <p:spPr bwMode="auto">
            <a:xfrm flipV="1">
              <a:off x="4120321" y="4730111"/>
              <a:ext cx="0" cy="102078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671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A90AA-9688-4798-964F-74491BD15672}"/>
                  </a:ext>
                </a:extLst>
              </p:cNvPr>
              <p:cNvSpPr txBox="1"/>
              <p:nvPr/>
            </p:nvSpPr>
            <p:spPr bwMode="auto">
              <a:xfrm>
                <a:off x="1066668" y="1205143"/>
                <a:ext cx="2358229" cy="10464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𝑘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=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A90AA-9688-4798-964F-74491BD1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668" y="1205143"/>
                <a:ext cx="235822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75CEEAA-4525-4641-A76C-069854ADC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6" y="2693138"/>
            <a:ext cx="3010111" cy="342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th-TH" dirty="0"/>
              <a:t>                   ตัวอย่าง</a:t>
            </a:r>
            <a:r>
              <a:rPr lang="en-US" dirty="0"/>
              <a:t>: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A90AA-9688-4798-964F-74491BD15672}"/>
                  </a:ext>
                </a:extLst>
              </p:cNvPr>
              <p:cNvSpPr txBox="1"/>
              <p:nvPr/>
            </p:nvSpPr>
            <p:spPr bwMode="auto">
              <a:xfrm>
                <a:off x="5660275" y="4993"/>
                <a:ext cx="2358229" cy="10464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𝑘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=</m:t>
                          </m:r>
                          <m:r>
                            <a:rPr lang="pt-BR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ahoma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2A90AA-9688-4798-964F-74491BD15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0275" y="4993"/>
                <a:ext cx="235822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tx2"/>
                </a:solidFill>
                <a:miter lim="800000"/>
                <a:headEnd/>
                <a:tailEnd type="none" w="lg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4">
            <a:extLst>
              <a:ext uri="{FF2B5EF4-FFF2-40B4-BE49-F238E27FC236}">
                <a16:creationId xmlns:a16="http://schemas.microsoft.com/office/drawing/2014/main" id="{973DD1A9-E3FB-49FA-A724-38B50EFF5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034" y="1129156"/>
            <a:ext cx="2855741" cy="2033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= 0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0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1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3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4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print(s)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7CFE430C-8070-4D6F-896B-6C1822994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589" y="1129156"/>
            <a:ext cx="4132574" cy="203350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= 0;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= 0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 += (2*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– 1)**2;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print(s)</a:t>
            </a:r>
            <a:endParaRPr lang="th-TH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31F0E4EB-4944-4590-AEE5-0B965460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033" y="3326492"/>
            <a:ext cx="4223486" cy="242893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0; k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0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while k &lt;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5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s += (2*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– 1)**2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k += 1</a:t>
            </a:r>
          </a:p>
          <a:p>
            <a:pPr>
              <a:lnSpc>
                <a:spcPct val="90000"/>
              </a:lnSpc>
            </a:pP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print(s)</a:t>
            </a: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9ECFE69-BF23-4074-8E4B-9854365C5BED}"/>
              </a:ext>
            </a:extLst>
          </p:cNvPr>
          <p:cNvSpPr/>
          <p:nvPr/>
        </p:nvSpPr>
        <p:spPr bwMode="auto">
          <a:xfrm>
            <a:off x="2637013" y="4408112"/>
            <a:ext cx="483062" cy="548640"/>
          </a:xfrm>
          <a:custGeom>
            <a:avLst/>
            <a:gdLst>
              <a:gd name="connsiteX0" fmla="*/ 481709 w 483062"/>
              <a:gd name="connsiteY0" fmla="*/ 0 h 548640"/>
              <a:gd name="connsiteX1" fmla="*/ 481709 w 483062"/>
              <a:gd name="connsiteY1" fmla="*/ 253218 h 548640"/>
              <a:gd name="connsiteX2" fmla="*/ 467641 w 483062"/>
              <a:gd name="connsiteY2" fmla="*/ 393895 h 548640"/>
              <a:gd name="connsiteX3" fmla="*/ 369168 w 483062"/>
              <a:gd name="connsiteY3" fmla="*/ 506437 h 548640"/>
              <a:gd name="connsiteX4" fmla="*/ 270694 w 483062"/>
              <a:gd name="connsiteY4" fmla="*/ 548640 h 548640"/>
              <a:gd name="connsiteX5" fmla="*/ 73746 w 483062"/>
              <a:gd name="connsiteY5" fmla="*/ 506437 h 548640"/>
              <a:gd name="connsiteX6" fmla="*/ 3408 w 483062"/>
              <a:gd name="connsiteY6" fmla="*/ 337624 h 548640"/>
              <a:gd name="connsiteX7" fmla="*/ 17475 w 483062"/>
              <a:gd name="connsiteY7" fmla="*/ 196947 h 548640"/>
              <a:gd name="connsiteX8" fmla="*/ 73746 w 483062"/>
              <a:gd name="connsiteY8" fmla="*/ 112541 h 548640"/>
              <a:gd name="connsiteX9" fmla="*/ 242558 w 483062"/>
              <a:gd name="connsiteY9" fmla="*/ 70338 h 548640"/>
              <a:gd name="connsiteX10" fmla="*/ 355100 w 483062"/>
              <a:gd name="connsiteY10" fmla="*/ 18288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062" h="548640">
                <a:moveTo>
                  <a:pt x="481709" y="0"/>
                </a:moveTo>
                <a:cubicBezTo>
                  <a:pt x="482881" y="93784"/>
                  <a:pt x="484054" y="187569"/>
                  <a:pt x="481709" y="253218"/>
                </a:cubicBezTo>
                <a:cubicBezTo>
                  <a:pt x="479364" y="318867"/>
                  <a:pt x="486398" y="351692"/>
                  <a:pt x="467641" y="393895"/>
                </a:cubicBezTo>
                <a:cubicBezTo>
                  <a:pt x="448884" y="436098"/>
                  <a:pt x="401992" y="480646"/>
                  <a:pt x="369168" y="506437"/>
                </a:cubicBezTo>
                <a:cubicBezTo>
                  <a:pt x="336343" y="532228"/>
                  <a:pt x="319931" y="548640"/>
                  <a:pt x="270694" y="548640"/>
                </a:cubicBezTo>
                <a:cubicBezTo>
                  <a:pt x="221457" y="548640"/>
                  <a:pt x="118294" y="541606"/>
                  <a:pt x="73746" y="506437"/>
                </a:cubicBezTo>
                <a:cubicBezTo>
                  <a:pt x="29198" y="471268"/>
                  <a:pt x="12786" y="389206"/>
                  <a:pt x="3408" y="337624"/>
                </a:cubicBezTo>
                <a:cubicBezTo>
                  <a:pt x="-5971" y="286042"/>
                  <a:pt x="5752" y="234461"/>
                  <a:pt x="17475" y="196947"/>
                </a:cubicBezTo>
                <a:cubicBezTo>
                  <a:pt x="29198" y="159433"/>
                  <a:pt x="36232" y="133643"/>
                  <a:pt x="73746" y="112541"/>
                </a:cubicBezTo>
                <a:cubicBezTo>
                  <a:pt x="111260" y="91440"/>
                  <a:pt x="195666" y="58615"/>
                  <a:pt x="242558" y="70338"/>
                </a:cubicBezTo>
                <a:cubicBezTo>
                  <a:pt x="289450" y="82061"/>
                  <a:pt x="322275" y="132470"/>
                  <a:pt x="355100" y="18288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CEEAA-4525-4641-A76C-069854ADC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07" y="3361490"/>
            <a:ext cx="3010111" cy="3424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310383-2411-4340-B637-D6CE64EEBC18}"/>
              </a:ext>
            </a:extLst>
          </p:cNvPr>
          <p:cNvSpPr txBox="1"/>
          <p:nvPr/>
        </p:nvSpPr>
        <p:spPr>
          <a:xfrm>
            <a:off x="1758015" y="987127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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11F1A-50B6-4E2D-9D98-24377510C0DC}"/>
              </a:ext>
            </a:extLst>
          </p:cNvPr>
          <p:cNvSpPr txBox="1"/>
          <p:nvPr/>
        </p:nvSpPr>
        <p:spPr>
          <a:xfrm>
            <a:off x="9575895" y="980877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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5219F-EEDF-433B-A191-29F4AA863DE4}"/>
              </a:ext>
            </a:extLst>
          </p:cNvPr>
          <p:cNvSpPr txBox="1"/>
          <p:nvPr/>
        </p:nvSpPr>
        <p:spPr>
          <a:xfrm>
            <a:off x="1758014" y="3168230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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139ECB0B-B90F-401A-B742-9E382A8EB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4482" y="5841820"/>
            <a:ext cx="5042225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หมุนทำซ้ำ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5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รอบ  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เริ่มที่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 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แต่ละรอบเพิ่ม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</a:t>
            </a:r>
            <a:b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</a:b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เมื่อ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เป็น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5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เงื่อนไขเป็นเท็จ ออกจากวงวน</a:t>
            </a:r>
          </a:p>
        </p:txBody>
      </p:sp>
    </p:spTree>
    <p:extLst>
      <p:ext uri="{BB962C8B-B14F-4D97-AF65-F5344CB8AC3E}">
        <p14:creationId xmlns:p14="http://schemas.microsoft.com/office/powerpoint/2010/main" val="255072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BD1B-5AD9-461A-89FC-7034D3FE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</a:t>
            </a:r>
            <a:r>
              <a:rPr lang="en-US" dirty="0"/>
              <a:t>: </a:t>
            </a:r>
            <a:r>
              <a:rPr lang="th-TH" dirty="0"/>
              <a:t>วงวนเพื่อทำชุดคำสั่งซ้ำ ๆ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451BFC-51A0-4A6B-8A52-0028BDC781F2}"/>
              </a:ext>
            </a:extLst>
          </p:cNvPr>
          <p:cNvGrpSpPr/>
          <p:nvPr/>
        </p:nvGrpSpPr>
        <p:grpSpPr>
          <a:xfrm>
            <a:off x="2505564" y="1408109"/>
            <a:ext cx="2450956" cy="1941173"/>
            <a:chOff x="1347322" y="1408110"/>
            <a:chExt cx="2450956" cy="1941173"/>
          </a:xfrm>
        </p:grpSpPr>
        <p:sp>
          <p:nvSpPr>
            <p:cNvPr id="3" name="Text Box 4">
              <a:extLst>
                <a:ext uri="{FF2B5EF4-FFF2-40B4-BE49-F238E27FC236}">
                  <a16:creationId xmlns:a16="http://schemas.microsoft.com/office/drawing/2014/main" id="{58F89142-27CF-450E-82BB-FFFF6B032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7322" y="1408110"/>
              <a:ext cx="2450956" cy="19411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 A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 A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 A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 ...</a:t>
              </a:r>
            </a:p>
            <a:p>
              <a:r>
                <a:rPr lang="en-US" sz="2400" b="1" dirty="0">
                  <a:solidFill>
                    <a:srgbClr val="FF0000"/>
                  </a:solidFill>
                  <a:latin typeface="Courier New" pitchFamily="49" charset="0"/>
                  <a:cs typeface="Microsoft Sans Serif" pitchFamily="34" charset="0"/>
                </a:rPr>
                <a:t> A</a:t>
              </a:r>
              <a:endParaRPr lang="en-US" sz="2400" b="1" dirty="0">
                <a:latin typeface="Courier New" pitchFamily="49" charset="0"/>
                <a:cs typeface="Microsoft Sans Serif" pitchFamily="34" charset="0"/>
              </a:endParaRP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CC76340-41D4-4E64-9F04-BB0471FAAAF0}"/>
                </a:ext>
              </a:extLst>
            </p:cNvPr>
            <p:cNvSpPr/>
            <p:nvPr/>
          </p:nvSpPr>
          <p:spPr bwMode="auto">
            <a:xfrm>
              <a:off x="2152357" y="1527517"/>
              <a:ext cx="464234" cy="1631852"/>
            </a:xfrm>
            <a:prstGeom prst="rightBrace">
              <a:avLst>
                <a:gd name="adj1" fmla="val 35606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6D15E4-6861-4B97-BE98-29C03D660D37}"/>
                </a:ext>
              </a:extLst>
            </p:cNvPr>
            <p:cNvSpPr txBox="1"/>
            <p:nvPr/>
          </p:nvSpPr>
          <p:spPr bwMode="auto">
            <a:xfrm>
              <a:off x="2616591" y="2023662"/>
              <a:ext cx="1026942" cy="71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med"/>
            </a:ln>
            <a:effectLst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ทำซ้ำ </a:t>
              </a:r>
              <a:b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</a:br>
              <a:r>
                <a:rPr lang="en-US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n</a:t>
              </a:r>
              <a:r>
                <a:rPr lang="th-TH" sz="2000" b="1" dirty="0">
                  <a:solidFill>
                    <a:srgbClr val="000000"/>
                  </a:solidFill>
                  <a:latin typeface="Courier New" pitchFamily="49" charset="0"/>
                  <a:cs typeface="Tahoma" pitchFamily="34" charset="0"/>
                </a:rPr>
                <a:t> ครั้ง</a:t>
              </a:r>
              <a:endParaRPr lang="en-US" sz="20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</p:grpSp>
      <p:sp>
        <p:nvSpPr>
          <p:cNvPr id="6" name="Text Box 4">
            <a:extLst>
              <a:ext uri="{FF2B5EF4-FFF2-40B4-BE49-F238E27FC236}">
                <a16:creationId xmlns:a16="http://schemas.microsoft.com/office/drawing/2014/main" id="{6628CB39-5EEE-4D04-9184-6143B81D3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656" y="1408108"/>
            <a:ext cx="2901120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k = 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while k &lt; n: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A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k += 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82AAF49-C727-4E4B-817D-CAFEB7F2D509}"/>
              </a:ext>
            </a:extLst>
          </p:cNvPr>
          <p:cNvSpPr/>
          <p:nvPr/>
        </p:nvSpPr>
        <p:spPr bwMode="auto">
          <a:xfrm>
            <a:off x="5645835" y="2023663"/>
            <a:ext cx="658005" cy="710067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EF0B1D3-6C41-41C8-8108-82F874FC8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656" y="3429000"/>
            <a:ext cx="2901120" cy="15718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k 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while k &lt;= n: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A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k += 1</a:t>
            </a:r>
          </a:p>
        </p:txBody>
      </p:sp>
    </p:spTree>
    <p:extLst>
      <p:ext uri="{BB962C8B-B14F-4D97-AF65-F5344CB8AC3E}">
        <p14:creationId xmlns:p14="http://schemas.microsoft.com/office/powerpoint/2010/main" val="120047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หาค่าน้อยสุดจากข้อมูล </a:t>
            </a:r>
            <a:r>
              <a:rPr lang="en-US" dirty="0"/>
              <a:t>5 </a:t>
            </a:r>
            <a:r>
              <a:rPr lang="th-TH" dirty="0"/>
              <a:t>ตัว 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4309908-E00F-4D22-A2BF-20C897B9C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568" y="749520"/>
            <a:ext cx="4220308" cy="5265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float(input())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v = float(input())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if v &lt;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v = float(input())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v &lt;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v = float(input())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if v &lt;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v = float(input())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v &lt;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print("min =",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FB12F34-187C-4695-BC7D-038A1E48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749521"/>
            <a:ext cx="4375052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float(input())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= 0</a:t>
            </a:r>
          </a:p>
          <a:p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while k &lt; 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4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v = float(input())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if v &lt;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 = v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k += 1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print("min =",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min_v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941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หาค่าน้อยสุดจากข้อมูลหลายตัว </a:t>
            </a:r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F96C9F6-13F3-4EF6-8923-709F186D4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804" y="1233148"/>
            <a:ext cx="1675643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11.2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15.5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12.4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042E629-FD38-4819-9286-3CAB694C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111" y="1233148"/>
            <a:ext cx="1675643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10.0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11.2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15.5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12.4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q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C82A9F-D45A-48BA-BE61-57396A622C4B}"/>
              </a:ext>
            </a:extLst>
          </p:cNvPr>
          <p:cNvGrpSpPr/>
          <p:nvPr/>
        </p:nvGrpSpPr>
        <p:grpSpPr>
          <a:xfrm>
            <a:off x="3578680" y="1349262"/>
            <a:ext cx="2319533" cy="710067"/>
            <a:chOff x="1959429" y="4663961"/>
            <a:chExt cx="2319533" cy="710067"/>
          </a:xfrm>
        </p:grpSpPr>
        <p:sp>
          <p:nvSpPr>
            <p:cNvPr id="8" name="Text Box 50">
              <a:extLst>
                <a:ext uri="{FF2B5EF4-FFF2-40B4-BE49-F238E27FC236}">
                  <a16:creationId xmlns:a16="http://schemas.microsoft.com/office/drawing/2014/main" id="{7FF772F6-5345-41B9-B254-104DCF7ED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319" y="4663961"/>
              <a:ext cx="1675643" cy="710067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บอกก่อนว่าจะต้องรับกี่ตัว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775401A-3720-44DA-BA94-CDAEFCDDB3E1}"/>
                </a:ext>
              </a:extLst>
            </p:cNvPr>
            <p:cNvCxnSpPr/>
            <p:nvPr/>
          </p:nvCxnSpPr>
          <p:spPr bwMode="auto">
            <a:xfrm flipH="1">
              <a:off x="1959429" y="4789714"/>
              <a:ext cx="64389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129D0D-3526-40FB-A5D1-CD42C7734DD1}"/>
              </a:ext>
            </a:extLst>
          </p:cNvPr>
          <p:cNvGrpSpPr/>
          <p:nvPr/>
        </p:nvGrpSpPr>
        <p:grpSpPr>
          <a:xfrm>
            <a:off x="7773307" y="2596835"/>
            <a:ext cx="2345212" cy="402291"/>
            <a:chOff x="6154057" y="5911534"/>
            <a:chExt cx="2345212" cy="402291"/>
          </a:xfrm>
        </p:grpSpPr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id="{B398DB35-8520-4703-AB37-4B67D519B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3626" y="5911534"/>
              <a:ext cx="1675643" cy="402291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รับจนจบที่ </a:t>
              </a:r>
              <a:r>
                <a:rPr lang="en-US" sz="20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q</a:t>
              </a:r>
              <a:endPara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2309FDA-D2F0-473E-AB18-23E48571B7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54057" y="6119936"/>
              <a:ext cx="708569" cy="1938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52003182"/>
      </p:ext>
    </p:extLst>
  </p:cSld>
  <p:clrMapOvr>
    <a:masterClrMapping/>
  </p:clrMapOvr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">
      <a:majorFont>
        <a:latin typeface="Tahoma"/>
        <a:ea typeface=""/>
        <a:cs typeface="Angsana New"/>
      </a:majorFont>
      <a:minorFont>
        <a:latin typeface="Tahoma"/>
        <a:ea typeface="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/>
      <a:lstStyle/>
    </a:lnDef>
    <a:txDef>
      <a:spPr bwMode="auto">
        <a:solidFill>
          <a:srgbClr val="FFCCFF"/>
        </a:solidFill>
        <a:ln w="9525">
          <a:solidFill>
            <a:schemeClr val="tx2"/>
          </a:solidFill>
          <a:miter lim="800000"/>
          <a:headEnd/>
          <a:tailEnd type="none" w="lg" len="med"/>
        </a:ln>
        <a:effectLst/>
      </a:spPr>
      <a:bodyPr wrap="square" lIns="90000" tIns="46800" rIns="90000" bIns="46800">
        <a:spAutoFit/>
      </a:bodyPr>
      <a:lstStyle>
        <a:defPPr algn="ctr">
          <a:defRPr sz="2000" b="1" dirty="0" smtClean="0">
            <a:solidFill>
              <a:srgbClr val="000000"/>
            </a:solidFill>
            <a:latin typeface="Courier New" pitchFamily="49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17340</TotalTime>
  <Words>2833</Words>
  <Application>Microsoft Office PowerPoint</Application>
  <PresentationFormat>Widescreen</PresentationFormat>
  <Paragraphs>559</Paragraphs>
  <Slides>35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Angsana New</vt:lpstr>
      <vt:lpstr>Calibri</vt:lpstr>
      <vt:lpstr>Cambria Math</vt:lpstr>
      <vt:lpstr>Courier New</vt:lpstr>
      <vt:lpstr>Tahoma</vt:lpstr>
      <vt:lpstr>Times New Roman</vt:lpstr>
      <vt:lpstr>somchai</vt:lpstr>
      <vt:lpstr>การทำงานแบบวงวน</vt:lpstr>
      <vt:lpstr>หัวข้อ</vt:lpstr>
      <vt:lpstr>ผังงาน (Flowchart)</vt:lpstr>
      <vt:lpstr>วงวน : while</vt:lpstr>
      <vt:lpstr>ตัวอย่าง:</vt:lpstr>
      <vt:lpstr>                   ตัวอย่าง:</vt:lpstr>
      <vt:lpstr>รูปแบบ: วงวนเพื่อทำชุดคำสั่งซ้ำ ๆ</vt:lpstr>
      <vt:lpstr>ตัวอย่าง: หาค่าน้อยสุดจากข้อมูล 5 ตัว </vt:lpstr>
      <vt:lpstr>ตัวอย่าง: หาค่าน้อยสุดจากข้อมูลหลายตัว </vt:lpstr>
      <vt:lpstr>แบบฝึกหัด: หาค่าเฉลี่ยจากข้อมูลหลายตัว</vt:lpstr>
      <vt:lpstr>ตัวอย่าง: หารากที่สองด้วยวิธี bisection</vt:lpstr>
      <vt:lpstr>ตัวอย่าง: หารากที่สองด้วยวิธี bisection</vt:lpstr>
      <vt:lpstr>ตัวอย่าง: หารากที่สองด้วยวิธี bisection</vt:lpstr>
      <vt:lpstr>ตัวอย่าง: หารากที่สองด้วยวิธี bisection</vt:lpstr>
      <vt:lpstr>แบบฝึกหัด: หา log10a ด้วย bisection </vt:lpstr>
      <vt:lpstr>วงวน for</vt:lpstr>
      <vt:lpstr>แบบที่ 1: for k in range(start, stop, step)</vt:lpstr>
      <vt:lpstr>แบบที่ 1: for k in range(start, stop, step)</vt:lpstr>
      <vt:lpstr>ตัวอย่าง:  while กับ for</vt:lpstr>
      <vt:lpstr>ตัวอย่าง:  และ </vt:lpstr>
      <vt:lpstr>ตัวอย่าง: Dot Product  uv</vt:lpstr>
      <vt:lpstr>แบบฝึกหัด: ตรวจคำตอบปรนัย</vt:lpstr>
      <vt:lpstr>แบบที่ 2: for each_character in a_string</vt:lpstr>
      <vt:lpstr>ตัวอย่าง: นับจำนวนตัวเลขในสตริง</vt:lpstr>
      <vt:lpstr>ตัวอย่าง: สร้างสตริงที่ไม่มีเครื่องหมาย ( [ { } ] )</vt:lpstr>
      <vt:lpstr>แบบฝึกหัด: [ ] กับ ( )</vt:lpstr>
      <vt:lpstr>แบบที่ 3: for each_element in a_list</vt:lpstr>
      <vt:lpstr>ตัวอย่าง: หาค่าเฉลี่ย</vt:lpstr>
      <vt:lpstr>Tips: ใช้ได้กับสตริงและลิสต์</vt:lpstr>
      <vt:lpstr>แบบฝึกหัด: นับจำนวน the และ The</vt:lpstr>
      <vt:lpstr>break : คำสั่งเพื่อให้ออกจากวงวน</vt:lpstr>
      <vt:lpstr>break : คำสั่งเพื่อให้ออกจากวงวน for</vt:lpstr>
      <vt:lpstr>break : คำสั่งเพื่อให้ออกจากวงวน while</vt:lpstr>
      <vt:lpstr>แบบฝึกหัด: เกมทายตัวเลข</vt:lpstr>
      <vt:lpstr>แบบฝึกหัด: เกมทายตัวเลข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467</cp:revision>
  <dcterms:created xsi:type="dcterms:W3CDTF">2002-04-12T09:05:11Z</dcterms:created>
  <dcterms:modified xsi:type="dcterms:W3CDTF">2020-08-06T15:52:35Z</dcterms:modified>
</cp:coreProperties>
</file>