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2" r:id="rId1"/>
  </p:sldMasterIdLst>
  <p:notesMasterIdLst>
    <p:notesMasterId r:id="rId46"/>
  </p:notesMasterIdLst>
  <p:sldIdLst>
    <p:sldId id="287" r:id="rId2"/>
    <p:sldId id="289" r:id="rId3"/>
    <p:sldId id="377" r:id="rId4"/>
    <p:sldId id="419" r:id="rId5"/>
    <p:sldId id="447" r:id="rId6"/>
    <p:sldId id="421" r:id="rId7"/>
    <p:sldId id="425" r:id="rId8"/>
    <p:sldId id="458" r:id="rId9"/>
    <p:sldId id="426" r:id="rId10"/>
    <p:sldId id="427" r:id="rId11"/>
    <p:sldId id="428" r:id="rId12"/>
    <p:sldId id="429" r:id="rId13"/>
    <p:sldId id="430" r:id="rId14"/>
    <p:sldId id="457" r:id="rId15"/>
    <p:sldId id="431" r:id="rId16"/>
    <p:sldId id="432" r:id="rId17"/>
    <p:sldId id="436" r:id="rId18"/>
    <p:sldId id="451" r:id="rId19"/>
    <p:sldId id="433" r:id="rId20"/>
    <p:sldId id="456" r:id="rId21"/>
    <p:sldId id="459" r:id="rId22"/>
    <p:sldId id="462" r:id="rId23"/>
    <p:sldId id="440" r:id="rId24"/>
    <p:sldId id="442" r:id="rId25"/>
    <p:sldId id="439" r:id="rId26"/>
    <p:sldId id="441" r:id="rId27"/>
    <p:sldId id="460" r:id="rId28"/>
    <p:sldId id="463" r:id="rId29"/>
    <p:sldId id="464" r:id="rId30"/>
    <p:sldId id="443" r:id="rId31"/>
    <p:sldId id="461" r:id="rId32"/>
    <p:sldId id="444" r:id="rId33"/>
    <p:sldId id="446" r:id="rId34"/>
    <p:sldId id="453" r:id="rId35"/>
    <p:sldId id="445" r:id="rId36"/>
    <p:sldId id="454" r:id="rId37"/>
    <p:sldId id="449" r:id="rId38"/>
    <p:sldId id="450" r:id="rId39"/>
    <p:sldId id="452" r:id="rId40"/>
    <p:sldId id="465" r:id="rId41"/>
    <p:sldId id="468" r:id="rId42"/>
    <p:sldId id="466" r:id="rId43"/>
    <p:sldId id="467" r:id="rId44"/>
    <p:sldId id="469" r:id="rId45"/>
  </p:sldIdLst>
  <p:sldSz cx="12192000" cy="6858000"/>
  <p:notesSz cx="7086600" cy="10223500"/>
  <p:defaultTextStyle>
    <a:defPPr>
      <a:defRPr lang="th-TH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Angsana New" pitchFamily="18" charset="-34"/>
        <a:ea typeface="+mn-ea"/>
        <a:cs typeface="Angsana New" pitchFamily="18" charset="-34"/>
      </a:defRPr>
    </a:lvl9pPr>
  </p:defaultTextStyle>
  <p:modifyVerifier cryptProviderType="rsaAES" cryptAlgorithmClass="hash" cryptAlgorithmType="typeAny" cryptAlgorithmSid="14" spinCount="100000" saltData="jStqMJ/C/jLa5s73hHrdaA==" hashData="yaOFFTXpLdSLug4qOlq7r+yB96WlBs6Wqho7q5ORCB9qxe3lxH2n0aq5yCM7whDLKHfow8u5LBUBRRzgqUUG1g=="/>
  <p:extLst>
    <p:ext uri="{521415D9-36F7-43E2-AB2F-B90AF26B5E84}">
      <p14:sectionLst xmlns:p14="http://schemas.microsoft.com/office/powerpoint/2010/main">
        <p14:section name="Default Section" id="{1B043DD8-96F7-4F38-80DE-B552C6B5E626}">
          <p14:sldIdLst>
            <p14:sldId id="287"/>
            <p14:sldId id="289"/>
            <p14:sldId id="377"/>
            <p14:sldId id="419"/>
            <p14:sldId id="447"/>
            <p14:sldId id="421"/>
            <p14:sldId id="425"/>
            <p14:sldId id="458"/>
            <p14:sldId id="426"/>
            <p14:sldId id="427"/>
            <p14:sldId id="428"/>
            <p14:sldId id="429"/>
            <p14:sldId id="430"/>
            <p14:sldId id="457"/>
            <p14:sldId id="431"/>
            <p14:sldId id="432"/>
            <p14:sldId id="436"/>
            <p14:sldId id="451"/>
            <p14:sldId id="433"/>
            <p14:sldId id="456"/>
            <p14:sldId id="459"/>
            <p14:sldId id="462"/>
            <p14:sldId id="440"/>
            <p14:sldId id="442"/>
            <p14:sldId id="439"/>
            <p14:sldId id="441"/>
            <p14:sldId id="460"/>
            <p14:sldId id="463"/>
            <p14:sldId id="464"/>
            <p14:sldId id="443"/>
            <p14:sldId id="461"/>
            <p14:sldId id="444"/>
            <p14:sldId id="446"/>
            <p14:sldId id="453"/>
            <p14:sldId id="445"/>
            <p14:sldId id="454"/>
            <p14:sldId id="449"/>
            <p14:sldId id="450"/>
            <p14:sldId id="452"/>
            <p14:sldId id="465"/>
            <p14:sldId id="468"/>
            <p14:sldId id="466"/>
            <p14:sldId id="467"/>
            <p14:sldId id="469"/>
          </p14:sldIdLst>
        </p14:section>
        <p14:section name="Untitled Section" id="{22DB99CC-DD49-47BF-A06C-6C847757333D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FF"/>
    <a:srgbClr val="00CC00"/>
    <a:srgbClr val="FF0000"/>
    <a:srgbClr val="CC3300"/>
    <a:srgbClr val="FF3300"/>
    <a:srgbClr val="EAEAEA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97" autoAdjust="0"/>
    <p:restoredTop sz="94249" autoAdjust="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14788" y="0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4DFB3DEE-F05D-47C9-A9F9-97A81162B3EC}" type="datetimeFigureOut">
              <a:rPr lang="th-TH"/>
              <a:pPr>
                <a:defRPr/>
              </a:pPr>
              <a:t>06/08/63</a:t>
            </a:fld>
            <a:endParaRPr lang="th-T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6525" y="766763"/>
            <a:ext cx="6813550" cy="383381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th-TH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8025" y="4856163"/>
            <a:ext cx="5670550" cy="46005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th-TH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endParaRPr lang="th-T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14788" y="9710738"/>
            <a:ext cx="3070225" cy="51117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Tahoma" pitchFamily="34" charset="0"/>
                <a:cs typeface="+mn-cs"/>
              </a:defRPr>
            </a:lvl1pPr>
          </a:lstStyle>
          <a:p>
            <a:pPr>
              <a:defRPr/>
            </a:pPr>
            <a:fld id="{70715F35-8B4D-49C1-8567-24920784534F}" type="slidenum">
              <a:rPr lang="th-TH"/>
              <a:pPr>
                <a:defRPr/>
              </a:pPr>
              <a:t>‹#›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171049033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0963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B18C6FD5-44F3-4664-85C9-F78D30505E5B}" type="slidenum">
              <a:rPr lang="th-TH" smtClean="0"/>
              <a:pPr>
                <a:defRPr/>
              </a:pPr>
              <a:t>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2025676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31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8954720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= int(input())</a:t>
            </a:r>
          </a:p>
          <a:p>
            <a:r>
              <a:rPr lang="en-US" dirty="0"/>
              <a:t>points = []</a:t>
            </a:r>
          </a:p>
          <a:p>
            <a:r>
              <a:rPr lang="en-US" dirty="0" err="1"/>
              <a:t>for k</a:t>
            </a:r>
            <a:r>
              <a:rPr lang="en-US" dirty="0"/>
              <a:t> in range(n):</a:t>
            </a:r>
          </a:p>
          <a:p>
            <a:r>
              <a:rPr lang="en-US" dirty="0"/>
              <a:t>    d = input().split()</a:t>
            </a:r>
          </a:p>
          <a:p>
            <a:r>
              <a:rPr lang="en-US" dirty="0"/>
              <a:t>    x = float(d[0])</a:t>
            </a:r>
          </a:p>
          <a:p>
            <a:r>
              <a:rPr lang="en-US" dirty="0"/>
              <a:t>    y = float(d[1])</a:t>
            </a:r>
          </a:p>
          <a:p>
            <a:r>
              <a:rPr lang="en-US" dirty="0"/>
              <a:t>    </a:t>
            </a:r>
            <a:r>
              <a:rPr lang="en-US" dirty="0" err="1"/>
              <a:t>points.append</a:t>
            </a:r>
            <a:r>
              <a:rPr lang="en-US" dirty="0"/>
              <a:t>([x**2+y**2, k+1, x, y])</a:t>
            </a:r>
          </a:p>
          <a:p>
            <a:r>
              <a:rPr lang="en-US" dirty="0" err="1"/>
              <a:t>points.sort</a:t>
            </a:r>
            <a:r>
              <a:rPr lang="en-US" dirty="0"/>
              <a:t>()</a:t>
            </a:r>
          </a:p>
          <a:p>
            <a:r>
              <a:rPr lang="en-US" dirty="0"/>
              <a:t>c3 = points[2]</a:t>
            </a:r>
          </a:p>
          <a:p>
            <a:r>
              <a:rPr lang="en-US" dirty="0"/>
              <a:t>print("#"+str(c3[1]) </a:t>
            </a:r>
            <a:r>
              <a:rPr lang="en-US"/>
              <a:t>+ ": </a:t>
            </a:r>
            <a:r>
              <a:rPr lang="en-US" dirty="0"/>
              <a:t>(" + str(c3[2]) + ", " + str(</a:t>
            </a:r>
            <a:r>
              <a:rPr lang="en-US"/>
              <a:t>c3[3]) + ")")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34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394341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 = 11</a:t>
            </a:r>
          </a:p>
          <a:p>
            <a:r>
              <a:rPr lang="en-US" dirty="0"/>
              <a:t>f = [0]*n</a:t>
            </a:r>
          </a:p>
          <a:p>
            <a:r>
              <a:rPr lang="en-US" dirty="0"/>
              <a:t>f[0],f[1] = 1,1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range(2,n):</a:t>
            </a:r>
          </a:p>
          <a:p>
            <a:r>
              <a:rPr lang="en-US" dirty="0"/>
              <a:t>    f[</a:t>
            </a:r>
            <a:r>
              <a:rPr lang="en-US" dirty="0" err="1"/>
              <a:t>i</a:t>
            </a:r>
            <a:r>
              <a:rPr lang="en-US" dirty="0"/>
              <a:t>] = f[i-1]+f[i-2]</a:t>
            </a:r>
          </a:p>
          <a:p>
            <a:r>
              <a:rPr lang="en-US" dirty="0"/>
              <a:t>t = []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range(1,len(f)):</a:t>
            </a:r>
          </a:p>
          <a:p>
            <a:r>
              <a:rPr lang="en-US" dirty="0"/>
              <a:t>    </a:t>
            </a:r>
            <a:r>
              <a:rPr lang="en-US" dirty="0" err="1"/>
              <a:t>t.append</a:t>
            </a:r>
            <a:r>
              <a:rPr lang="en-US" dirty="0"/>
              <a:t>(str(round(f[</a:t>
            </a:r>
            <a:r>
              <a:rPr lang="en-US" dirty="0" err="1"/>
              <a:t>i</a:t>
            </a:r>
            <a:r>
              <a:rPr lang="en-US" dirty="0"/>
              <a:t>]/f[i-1],3)))</a:t>
            </a:r>
          </a:p>
          <a:p>
            <a:r>
              <a:rPr lang="en-US" dirty="0"/>
              <a:t>print(", ".join(t))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39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6262035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04DF7-621C-4899-A932-9D1DC9C97FFC}" type="slidenum">
              <a:rPr lang="th-TH" smtClean="0"/>
              <a:pPr>
                <a:defRPr/>
              </a:pPr>
              <a:t>2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4630273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136525" y="766763"/>
            <a:ext cx="6813550" cy="3833812"/>
          </a:xfrm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3011" name="Notes Placeholder 2"/>
          <p:cNvSpPr>
            <a:spLocks noGrp="1"/>
          </p:cNvSpPr>
          <p:nvPr>
            <p:ph type="body" idx="1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>
              <a:cs typeface="Cordia New" pitchFamily="34" charset="-34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49604DF7-621C-4899-A932-9D1DC9C97FFC}" type="slidenum">
              <a:rPr lang="th-TH" smtClean="0"/>
              <a:pPr>
                <a:defRPr/>
              </a:pPr>
              <a:t>3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56171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d = input()</a:t>
            </a:r>
          </a:p>
          <a:p>
            <a:r>
              <a:rPr lang="en-US" dirty="0"/>
              <a:t>counts = [0] * 10</a:t>
            </a:r>
          </a:p>
          <a:p>
            <a:r>
              <a:rPr lang="en-US" dirty="0"/>
              <a:t>for c in d:</a:t>
            </a:r>
          </a:p>
          <a:p>
            <a:r>
              <a:rPr lang="en-US" dirty="0"/>
              <a:t>    if "0" &lt;= c &lt;= "9":</a:t>
            </a:r>
          </a:p>
          <a:p>
            <a:r>
              <a:rPr lang="en-US" dirty="0"/>
              <a:t>        counts[int(c)] += 1</a:t>
            </a:r>
          </a:p>
          <a:p>
            <a:r>
              <a:rPr lang="en-US" dirty="0"/>
              <a:t>missing = ""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(counts)):</a:t>
            </a:r>
          </a:p>
          <a:p>
            <a:r>
              <a:rPr lang="en-US" dirty="0"/>
              <a:t>    if counts[</a:t>
            </a:r>
            <a:r>
              <a:rPr lang="en-US" dirty="0" err="1"/>
              <a:t>i</a:t>
            </a:r>
            <a:r>
              <a:rPr lang="en-US" dirty="0"/>
              <a:t>] == 0:</a:t>
            </a:r>
          </a:p>
          <a:p>
            <a:r>
              <a:rPr lang="en-US" dirty="0"/>
              <a:t>        missing += str(</a:t>
            </a:r>
            <a:r>
              <a:rPr lang="en-US" dirty="0" err="1"/>
              <a:t>i</a:t>
            </a:r>
            <a:r>
              <a:rPr lang="en-US" dirty="0"/>
              <a:t>) + ","</a:t>
            </a:r>
          </a:p>
          <a:p>
            <a:endParaRPr lang="en-US" dirty="0"/>
          </a:p>
          <a:p>
            <a:r>
              <a:rPr lang="en-US" dirty="0"/>
              <a:t>if missing == "":</a:t>
            </a:r>
          </a:p>
          <a:p>
            <a:r>
              <a:rPr lang="en-US" dirty="0"/>
              <a:t>    print("None")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print(missing[:-1])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5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09121035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n = int(input())</a:t>
            </a:r>
          </a:p>
          <a:p>
            <a:r>
              <a:rPr lang="en-US" dirty="0"/>
              <a:t>d = []</a:t>
            </a:r>
          </a:p>
          <a:p>
            <a:r>
              <a:rPr lang="en-US" dirty="0" err="1"/>
              <a:t>for k</a:t>
            </a:r>
            <a:r>
              <a:rPr lang="en-US" dirty="0"/>
              <a:t> in range(n):</a:t>
            </a:r>
          </a:p>
          <a:p>
            <a:r>
              <a:rPr lang="en-US" dirty="0"/>
              <a:t>    e = int(input())</a:t>
            </a:r>
          </a:p>
          <a:p>
            <a:r>
              <a:rPr lang="en-US" dirty="0"/>
              <a:t>    if k%2 == 0:</a:t>
            </a:r>
          </a:p>
          <a:p>
            <a:r>
              <a:rPr lang="en-US" dirty="0"/>
              <a:t>        </a:t>
            </a:r>
            <a:r>
              <a:rPr lang="en-US" dirty="0" err="1"/>
              <a:t>d.append</a:t>
            </a:r>
            <a:r>
              <a:rPr lang="en-US" dirty="0"/>
              <a:t>(e)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d.insert</a:t>
            </a:r>
            <a:r>
              <a:rPr lang="en-US" dirty="0"/>
              <a:t>(0, e)</a:t>
            </a:r>
          </a:p>
          <a:p>
            <a:r>
              <a:rPr lang="en-US" dirty="0"/>
              <a:t>x = input().split()</a:t>
            </a:r>
          </a:p>
          <a:p>
            <a:r>
              <a:rPr lang="en-US" dirty="0" err="1"/>
              <a:t>for k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(x)):</a:t>
            </a:r>
          </a:p>
          <a:p>
            <a:r>
              <a:rPr lang="en-US" dirty="0"/>
              <a:t>    e = int(x[k])</a:t>
            </a:r>
          </a:p>
          <a:p>
            <a:r>
              <a:rPr lang="en-US" dirty="0"/>
              <a:t>    if k%2 == 0:</a:t>
            </a:r>
          </a:p>
          <a:p>
            <a:r>
              <a:rPr lang="en-US" dirty="0"/>
              <a:t>        </a:t>
            </a:r>
            <a:r>
              <a:rPr lang="en-US" dirty="0" err="1"/>
              <a:t>d.append</a:t>
            </a:r>
            <a:r>
              <a:rPr lang="en-US" dirty="0"/>
              <a:t>(e)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d.insert</a:t>
            </a:r>
            <a:r>
              <a:rPr lang="en-US" dirty="0"/>
              <a:t>(0, e)</a:t>
            </a:r>
          </a:p>
          <a:p>
            <a:r>
              <a:rPr lang="en-US" dirty="0"/>
              <a:t>e = int(input())</a:t>
            </a:r>
          </a:p>
          <a:p>
            <a:r>
              <a:rPr lang="en-US" dirty="0"/>
              <a:t>k = 0</a:t>
            </a:r>
          </a:p>
          <a:p>
            <a:r>
              <a:rPr lang="en-US" dirty="0"/>
              <a:t>while e &gt;= 0:</a:t>
            </a:r>
          </a:p>
          <a:p>
            <a:r>
              <a:rPr lang="en-US" dirty="0"/>
              <a:t>    if k%2 == 0:</a:t>
            </a:r>
          </a:p>
          <a:p>
            <a:r>
              <a:rPr lang="en-US" dirty="0"/>
              <a:t>        </a:t>
            </a:r>
            <a:r>
              <a:rPr lang="en-US" dirty="0" err="1"/>
              <a:t>d.append</a:t>
            </a:r>
            <a:r>
              <a:rPr lang="en-US" dirty="0"/>
              <a:t>(e)</a:t>
            </a:r>
          </a:p>
          <a:p>
            <a:r>
              <a:rPr lang="en-US" dirty="0"/>
              <a:t>    else:</a:t>
            </a:r>
          </a:p>
          <a:p>
            <a:r>
              <a:rPr lang="en-US" dirty="0"/>
              <a:t>        </a:t>
            </a:r>
            <a:r>
              <a:rPr lang="en-US" dirty="0" err="1"/>
              <a:t>d.insert</a:t>
            </a:r>
            <a:r>
              <a:rPr lang="en-US" dirty="0"/>
              <a:t>(0, e)</a:t>
            </a:r>
          </a:p>
          <a:p>
            <a:r>
              <a:rPr lang="en-US" dirty="0"/>
              <a:t>    k += 1</a:t>
            </a:r>
          </a:p>
          <a:p>
            <a:r>
              <a:rPr lang="en-US" dirty="0"/>
              <a:t>    e = int(input())</a:t>
            </a:r>
          </a:p>
          <a:p>
            <a:r>
              <a:rPr lang="en-US" dirty="0"/>
              <a:t>print(d)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14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3263056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x = input().split()</a:t>
            </a:r>
          </a:p>
          <a:p>
            <a:r>
              <a:rPr lang="en-US" dirty="0"/>
              <a:t>d = []</a:t>
            </a:r>
          </a:p>
          <a:p>
            <a:r>
              <a:rPr lang="en-US" dirty="0"/>
              <a:t>for e in x:</a:t>
            </a:r>
          </a:p>
          <a:p>
            <a:r>
              <a:rPr lang="en-US" dirty="0"/>
              <a:t>    </a:t>
            </a:r>
            <a:r>
              <a:rPr lang="en-US" dirty="0" err="1"/>
              <a:t>d.append</a:t>
            </a:r>
            <a:r>
              <a:rPr lang="en-US" dirty="0"/>
              <a:t>(int(e))</a:t>
            </a:r>
          </a:p>
          <a:p>
            <a:r>
              <a:rPr lang="en-US" dirty="0"/>
              <a:t>count = 0</a:t>
            </a:r>
          </a:p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in range(1,len(d)-1):</a:t>
            </a:r>
          </a:p>
          <a:p>
            <a:r>
              <a:rPr lang="en-US" dirty="0"/>
              <a:t>    if d[i-1] &lt; d[</a:t>
            </a:r>
            <a:r>
              <a:rPr lang="en-US" dirty="0" err="1"/>
              <a:t>i</a:t>
            </a:r>
            <a:r>
              <a:rPr lang="en-US" dirty="0"/>
              <a:t>] &gt; d[i+1]:</a:t>
            </a:r>
          </a:p>
          <a:p>
            <a:r>
              <a:rPr lang="en-US" dirty="0"/>
              <a:t>        count += 1</a:t>
            </a:r>
          </a:p>
          <a:p>
            <a:r>
              <a:rPr lang="en-US" dirty="0"/>
              <a:t>print(count)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20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85917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x = input().split()</a:t>
            </a:r>
          </a:p>
          <a:p>
            <a:r>
              <a:rPr lang="en-US" dirty="0"/>
              <a:t>d = []</a:t>
            </a:r>
          </a:p>
          <a:p>
            <a:r>
              <a:rPr lang="en-US" dirty="0"/>
              <a:t>for e in x:</a:t>
            </a:r>
          </a:p>
          <a:p>
            <a:r>
              <a:rPr lang="en-US" dirty="0"/>
              <a:t>    </a:t>
            </a:r>
            <a:r>
              <a:rPr lang="en-US" dirty="0" err="1"/>
              <a:t>d.append</a:t>
            </a:r>
            <a:r>
              <a:rPr lang="en-US" dirty="0"/>
              <a:t>(int(e))</a:t>
            </a:r>
          </a:p>
          <a:p>
            <a:r>
              <a:rPr lang="en-US" dirty="0" err="1"/>
              <a:t>d.sort</a:t>
            </a:r>
            <a:r>
              <a:rPr lang="en-US" dirty="0"/>
              <a:t>()</a:t>
            </a:r>
          </a:p>
          <a:p>
            <a:r>
              <a:rPr lang="en-US" dirty="0"/>
              <a:t>if </a:t>
            </a:r>
            <a:r>
              <a:rPr lang="en-US" dirty="0" err="1"/>
              <a:t>len</a:t>
            </a:r>
            <a:r>
              <a:rPr lang="en-US" dirty="0"/>
              <a:t>(d) == 0:</a:t>
            </a:r>
          </a:p>
          <a:p>
            <a:r>
              <a:rPr lang="en-US" dirty="0"/>
              <a:t>    count = 0</a:t>
            </a:r>
          </a:p>
          <a:p>
            <a:r>
              <a:rPr lang="en-US" dirty="0"/>
              <a:t>else:</a:t>
            </a:r>
          </a:p>
          <a:p>
            <a:r>
              <a:rPr lang="en-US" dirty="0"/>
              <a:t>    count = 1</a:t>
            </a:r>
          </a:p>
          <a:p>
            <a:r>
              <a:rPr lang="en-US" dirty="0"/>
              <a:t>    for </a:t>
            </a:r>
            <a:r>
              <a:rPr lang="en-US" dirty="0" err="1"/>
              <a:t>i</a:t>
            </a:r>
            <a:r>
              <a:rPr lang="en-US" dirty="0"/>
              <a:t> in range(</a:t>
            </a:r>
            <a:r>
              <a:rPr lang="en-US" dirty="0" err="1"/>
              <a:t>len</a:t>
            </a:r>
            <a:r>
              <a:rPr lang="en-US" dirty="0"/>
              <a:t>(x)-1):</a:t>
            </a:r>
          </a:p>
          <a:p>
            <a:r>
              <a:rPr lang="en-US" dirty="0"/>
              <a:t>        if d[</a:t>
            </a:r>
            <a:r>
              <a:rPr lang="en-US" dirty="0" err="1"/>
              <a:t>i</a:t>
            </a:r>
            <a:r>
              <a:rPr lang="en-US" dirty="0"/>
              <a:t>] != d[i+1]:</a:t>
            </a:r>
          </a:p>
          <a:p>
            <a:r>
              <a:rPr lang="en-US" dirty="0"/>
              <a:t>            count += 1</a:t>
            </a:r>
          </a:p>
          <a:p>
            <a:r>
              <a:rPr lang="en-US" dirty="0"/>
              <a:t>print(count)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21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78553247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24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31513289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6525" y="766763"/>
            <a:ext cx="6813550" cy="3833812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70715F35-8B4D-49C1-8567-24920784534F}" type="slidenum">
              <a:rPr lang="th-TH" smtClean="0"/>
              <a:pPr>
                <a:defRPr/>
              </a:pPr>
              <a:t>27</a:t>
            </a:fld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2814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914400" y="2286000"/>
            <a:ext cx="10363200" cy="1143000"/>
          </a:xfrm>
          <a:noFill/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th-TH" dirty="0"/>
              <a:t>Click to edit Master title style</a:t>
            </a:r>
          </a:p>
        </p:txBody>
      </p:sp>
      <p:sp>
        <p:nvSpPr>
          <p:cNvPr id="686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828800" y="5029200"/>
            <a:ext cx="85344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th-TH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7488274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8148110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44000" y="1588"/>
            <a:ext cx="3048000" cy="60118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-4233" y="1588"/>
            <a:ext cx="8945033" cy="60118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417191473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 and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sz="quarter"/>
          </p:nvPr>
        </p:nvSpPr>
        <p:spPr>
          <a:xfrm>
            <a:off x="-4233" y="1588"/>
            <a:ext cx="12196233" cy="762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912285" y="9080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6292851" y="9080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912285" y="3536950"/>
            <a:ext cx="5177367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2851" y="3536950"/>
            <a:ext cx="5179483" cy="2476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1075060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aseline="0">
                <a:latin typeface="+mn-lt"/>
                <a:cs typeface="Tahoma" pitchFamily="34" charset="0"/>
              </a:defRPr>
            </a:lvl1pPr>
            <a:lvl2pPr>
              <a:defRPr baseline="0">
                <a:latin typeface="+mn-lt"/>
                <a:cs typeface="Tahoma" pitchFamily="34" charset="0"/>
              </a:defRPr>
            </a:lvl2pPr>
            <a:lvl3pPr>
              <a:defRPr baseline="0">
                <a:latin typeface="+mn-lt"/>
                <a:cs typeface="Tahoma" pitchFamily="34" charset="0"/>
              </a:defRPr>
            </a:lvl3pPr>
            <a:lvl4pPr>
              <a:defRPr baseline="0">
                <a:latin typeface="+mn-lt"/>
                <a:cs typeface="Tahoma" pitchFamily="34" charset="0"/>
              </a:defRPr>
            </a:lvl4pPr>
            <a:lvl5pPr>
              <a:defRPr baseline="0">
                <a:latin typeface="+mn-lt"/>
                <a:cs typeface="Tahoma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361894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764333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Tahoma" pitchFamily="34" charset="0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2285" y="908050"/>
            <a:ext cx="5177367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2851" y="908050"/>
            <a:ext cx="5179483" cy="51054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5874187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</p:spTree>
    <p:extLst>
      <p:ext uri="{BB962C8B-B14F-4D97-AF65-F5344CB8AC3E}">
        <p14:creationId xmlns:p14="http://schemas.microsoft.com/office/powerpoint/2010/main" val="20315430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+mj-lt"/>
                <a:cs typeface="Tahoma" pitchFamily="34" charset="0"/>
              </a:defRPr>
            </a:lvl1pPr>
          </a:lstStyle>
          <a:p>
            <a:r>
              <a:rPr lang="en-US" dirty="0"/>
              <a:t>Click to edit Master title style</a:t>
            </a: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9346697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73296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h-TH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764533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th-TH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th-TH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7136512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C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2285" y="908050"/>
            <a:ext cx="10560049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th-TH"/>
              <a:t>Click to edit Master text styles</a:t>
            </a:r>
          </a:p>
          <a:p>
            <a:pPr lvl="1"/>
            <a:r>
              <a:rPr lang="th-TH"/>
              <a:t>Second level</a:t>
            </a:r>
          </a:p>
          <a:p>
            <a:pPr lvl="2"/>
            <a:r>
              <a:rPr lang="th-TH"/>
              <a:t>Third level</a:t>
            </a:r>
          </a:p>
          <a:p>
            <a:pPr lvl="3"/>
            <a:r>
              <a:rPr lang="th-TH"/>
              <a:t>Fourth level</a:t>
            </a:r>
          </a:p>
          <a:p>
            <a:pPr lvl="4"/>
            <a:r>
              <a:rPr lang="th-TH"/>
              <a:t>Fifth level</a:t>
            </a:r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0" y="6597650"/>
            <a:ext cx="4751917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spcBef>
                <a:spcPct val="50000"/>
              </a:spcBef>
            </a:pPr>
            <a:r>
              <a:rPr lang="th-TH" sz="1200">
                <a:latin typeface="Tahoma" pitchFamily="34" charset="0"/>
                <a:cs typeface="Tahoma" pitchFamily="34" charset="0"/>
              </a:rPr>
              <a:t>2110101 วิศวกรรมคอมพิวเตอร์ จุฬาฯ </a:t>
            </a:r>
            <a:r>
              <a:rPr lang="en-US" sz="1200">
                <a:latin typeface="Tahoma" pitchFamily="34" charset="0"/>
                <a:cs typeface="Tahoma" pitchFamily="34" charset="0"/>
              </a:rPr>
              <a:t>(</a:t>
            </a:r>
            <a:fld id="{47331EE9-5DAD-4C84-8081-84ED8698C052}" type="datetime1">
              <a:rPr lang="th-TH" sz="1200">
                <a:latin typeface="Tahoma" pitchFamily="34" charset="0"/>
                <a:cs typeface="Tahoma" pitchFamily="34" charset="0"/>
              </a:rPr>
              <a:pPr>
                <a:spcBef>
                  <a:spcPct val="50000"/>
                </a:spcBef>
              </a:pPr>
              <a:t>06/08/63</a:t>
            </a:fld>
            <a:r>
              <a:rPr lang="en-US" sz="1200">
                <a:latin typeface="Tahoma" pitchFamily="34" charset="0"/>
                <a:cs typeface="Tahoma" pitchFamily="34" charset="0"/>
              </a:rPr>
              <a:t>)</a:t>
            </a:r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10513485" y="6597650"/>
            <a:ext cx="1678516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r">
              <a:spcBef>
                <a:spcPct val="50000"/>
              </a:spcBef>
            </a:pPr>
            <a:fld id="{E4C6C3FA-49AB-436A-AE66-DC39D5EA5656}" type="slidenum">
              <a:rPr lang="en-US" sz="1200">
                <a:latin typeface="Tahoma" pitchFamily="34" charset="0"/>
                <a:cs typeface="Tahoma" pitchFamily="34" charset="0"/>
              </a:rPr>
              <a:pPr algn="r">
                <a:spcBef>
                  <a:spcPct val="50000"/>
                </a:spcBef>
              </a:pPr>
              <a:t>‹#›</a:t>
            </a:fld>
            <a:endParaRPr lang="th-TH" sz="120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758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-4233" y="1588"/>
            <a:ext cx="12196233" cy="762000"/>
          </a:xfrm>
          <a:prstGeom prst="rect">
            <a:avLst/>
          </a:prstGeom>
          <a:gradFill rotWithShape="1">
            <a:gsLst>
              <a:gs pos="0">
                <a:schemeClr val="tx1"/>
              </a:gs>
              <a:gs pos="50000">
                <a:srgbClr val="000099"/>
              </a:gs>
              <a:gs pos="100000">
                <a:schemeClr val="tx1"/>
              </a:gs>
            </a:gsLst>
            <a:lin ang="5400000" scaled="1"/>
          </a:gradFill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th-TH" dirty="0"/>
              <a:t>Click to edit Master title style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783" r:id="rId2"/>
    <p:sldLayoutId id="2147483784" r:id="rId3"/>
    <p:sldLayoutId id="2147483785" r:id="rId4"/>
    <p:sldLayoutId id="2147483786" r:id="rId5"/>
    <p:sldLayoutId id="2147483787" r:id="rId6"/>
    <p:sldLayoutId id="2147483788" r:id="rId7"/>
    <p:sldLayoutId id="2147483789" r:id="rId8"/>
    <p:sldLayoutId id="2147483790" r:id="rId9"/>
    <p:sldLayoutId id="2147483791" r:id="rId10"/>
    <p:sldLayoutId id="2147483792" r:id="rId11"/>
    <p:sldLayoutId id="2147483793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+mj-lt"/>
          <a:ea typeface="+mj-ea"/>
          <a:cs typeface="Tahoma" pitchFamily="34" charset="0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Tahom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6pPr>
      <a:lvl7pPr marL="9144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7pPr>
      <a:lvl8pPr marL="13716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8pPr>
      <a:lvl9pPr marL="1828800" algn="ctr" rtl="0" fontAlgn="base">
        <a:spcBef>
          <a:spcPct val="0"/>
        </a:spcBef>
        <a:spcAft>
          <a:spcPct val="0"/>
        </a:spcAft>
        <a:defRPr sz="3200">
          <a:solidFill>
            <a:srgbClr val="FFFF00"/>
          </a:solidFill>
          <a:latin typeface="Tahoma" pitchFamily="34" charset="0"/>
          <a:cs typeface="Angsana New" pitchFamily="18" charset="-34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800">
          <a:solidFill>
            <a:schemeClr val="tx1"/>
          </a:solidFill>
          <a:latin typeface="+mn-lt"/>
          <a:ea typeface="+mn-ea"/>
          <a:cs typeface="Tahoma" pitchFamily="34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  <a:cs typeface="Tahoma" pitchFamily="34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  <a:cs typeface="Tahoma" pitchFamily="34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  <a:cs typeface="Tahoma" pitchFamily="34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Tahoma" pitchFamily="34" charset="0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  <a:cs typeface="+mn-cs"/>
        </a:defRPr>
      </a:lvl9pPr>
    </p:bodyStyle>
    <p:otherStyle>
      <a:defPPr>
        <a:defRPr lang="th-TH"/>
      </a:defPPr>
      <a:lvl1pPr marL="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2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://www.cc.kyoto-su.ac.jp/~trobb/nicklist.html" TargetMode="External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ctrTitle"/>
          </p:nvPr>
        </p:nvSpPr>
        <p:spPr>
          <a:extLst>
            <a:ext uri="{909E8E84-426E-40DD-AFC4-6F175D3DCCD1}">
              <a14:hiddenFill xmlns:a14="http://schemas.microsoft.com/office/drawing/2010/main">
                <a:gradFill rotWithShape="1">
                  <a:gsLst>
                    <a:gs pos="0">
                      <a:schemeClr val="tx1"/>
                    </a:gs>
                    <a:gs pos="50000">
                      <a:srgbClr val="000099"/>
                    </a:gs>
                    <a:gs pos="100000">
                      <a:schemeClr val="tx1"/>
                    </a:gs>
                  </a:gsLst>
                  <a:lin ang="5400000" scaled="1"/>
                </a:gradFill>
              </a14:hiddenFill>
            </a:ext>
          </a:extLst>
        </p:spPr>
        <p:txBody>
          <a:bodyPr/>
          <a:lstStyle/>
          <a:p>
            <a:pPr>
              <a:defRPr/>
            </a:pPr>
            <a:r>
              <a:rPr lang="en-US" sz="4000" dirty="0"/>
              <a:t>List Processing</a:t>
            </a:r>
            <a:endParaRPr lang="th-TH" sz="4000" dirty="0"/>
          </a:p>
        </p:txBody>
      </p:sp>
      <p:sp>
        <p:nvSpPr>
          <p:cNvPr id="3075" name="Subtitle 3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h-TH" dirty="0"/>
              <a:t>ภาควิชาวิศวกรรมคอมพิวเตอร์</a:t>
            </a:r>
          </a:p>
          <a:p>
            <a:r>
              <a:rPr lang="th-TH" dirty="0"/>
              <a:t>จุฬาลงกรณ์มหาวิทยาลัย</a:t>
            </a:r>
          </a:p>
          <a:p>
            <a:r>
              <a:rPr lang="th-TH" dirty="0"/>
              <a:t>๒๕๖๒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34DE-A4B8-442B-8D85-E2ABF08F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แบบที่ </a:t>
            </a:r>
            <a:r>
              <a:rPr lang="en-US" dirty="0"/>
              <a:t>1: </a:t>
            </a:r>
            <a:r>
              <a:rPr lang="th-TH" dirty="0"/>
              <a:t>ระบุจำนวน ตามด้วยข้อมูลบรรทัดละตัว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7CDCC64-879F-4324-89D6-342C0FA291E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746" y="2612301"/>
            <a:ext cx="1337179" cy="16333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4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10.2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11.5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20.0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22.5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5562F7B-701E-4A35-AB47-C2F0545372D1}"/>
              </a:ext>
            </a:extLst>
          </p:cNvPr>
          <p:cNvSpPr/>
          <p:nvPr/>
        </p:nvSpPr>
        <p:spPr>
          <a:xfrm>
            <a:off x="316886" y="2131446"/>
            <a:ext cx="156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31492162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34DE-A4B8-442B-8D85-E2ABF08F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แบบที่ </a:t>
            </a:r>
            <a:r>
              <a:rPr lang="en-US" dirty="0"/>
              <a:t>2: </a:t>
            </a:r>
            <a:r>
              <a:rPr lang="th-TH" dirty="0"/>
              <a:t>รับข้อมูลบรรทัดละตัว มีค่าระบุว่าหมด</a:t>
            </a:r>
            <a:endParaRPr lang="en-US" dirty="0"/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11E7D0E-AE04-412F-AB2D-7E2819A0967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75746" y="2612301"/>
            <a:ext cx="1337179" cy="16333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10.2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11.5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20.0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22.5</a:t>
            </a:r>
          </a:p>
          <a:p>
            <a:r>
              <a:rPr lang="en-US" sz="20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-1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D56A824-FF69-4AE9-AF13-C61BE90BC7C3}"/>
              </a:ext>
            </a:extLst>
          </p:cNvPr>
          <p:cNvSpPr/>
          <p:nvPr/>
        </p:nvSpPr>
        <p:spPr>
          <a:xfrm>
            <a:off x="316886" y="2131446"/>
            <a:ext cx="156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19775525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9A34DE-A4B8-442B-8D85-E2ABF08F71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แบบที่ </a:t>
            </a:r>
            <a:r>
              <a:rPr lang="en-US" dirty="0"/>
              <a:t>3: </a:t>
            </a:r>
            <a:r>
              <a:rPr lang="th-TH" dirty="0"/>
              <a:t>รับรายการข้อมูลในบรรทัดเดียว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C05A7D4-E8EE-41D0-A3C2-35AE191333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3020" y="2673060"/>
            <a:ext cx="2384724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10.2 11.5 20.0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24B4330-059F-493C-AD36-F98F76D01786}"/>
              </a:ext>
            </a:extLst>
          </p:cNvPr>
          <p:cNvSpPr/>
          <p:nvPr/>
        </p:nvSpPr>
        <p:spPr>
          <a:xfrm>
            <a:off x="316886" y="2131446"/>
            <a:ext cx="156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</p:spTree>
    <p:extLst>
      <p:ext uri="{BB962C8B-B14F-4D97-AF65-F5344CB8AC3E}">
        <p14:creationId xmlns:p14="http://schemas.microsoft.com/office/powerpoint/2010/main" val="41367502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378F6-7423-4B50-BCC7-176834289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ข้อแนะนำ</a:t>
            </a:r>
            <a:r>
              <a:rPr lang="en-US" dirty="0"/>
              <a:t>: </a:t>
            </a:r>
            <a:r>
              <a:rPr lang="th-TH" dirty="0"/>
              <a:t>การต่อท้ายลิสต์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3769FFE5-4B90-405A-8D2D-B34AE738F6C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085" y="2077330"/>
            <a:ext cx="3820572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data = data + [ x ]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67873FC5-44BC-4E69-8A2F-6B211D5721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086" y="2837311"/>
            <a:ext cx="3820572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data += [ x ]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DAC0C86-B6A2-4E1C-849B-B8592B89BE1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55086" y="1246236"/>
            <a:ext cx="3820572" cy="463846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data.append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x 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67F0D4C-E253-4298-8A54-2AD99787956A}"/>
              </a:ext>
            </a:extLst>
          </p:cNvPr>
          <p:cNvSpPr txBox="1"/>
          <p:nvPr/>
        </p:nvSpPr>
        <p:spPr>
          <a:xfrm>
            <a:off x="7875658" y="1182316"/>
            <a:ext cx="16674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</a:t>
            </a:r>
            <a:r>
              <a:rPr lang="th-TH" sz="36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</a:t>
            </a:r>
            <a:r>
              <a:rPr lang="th-TH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เร็ว</a:t>
            </a:r>
            <a:endParaRPr lang="en-US" sz="4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1D746CE-CC75-47AA-A6E0-D1EDB21A5698}"/>
              </a:ext>
            </a:extLst>
          </p:cNvPr>
          <p:cNvSpPr txBox="1"/>
          <p:nvPr/>
        </p:nvSpPr>
        <p:spPr>
          <a:xfrm>
            <a:off x="7875657" y="2782669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</a:t>
            </a:r>
            <a:endParaRPr lang="en-US" sz="36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73A454-5B15-4919-8530-3E43F1E457DB}"/>
              </a:ext>
            </a:extLst>
          </p:cNvPr>
          <p:cNvSpPr txBox="1"/>
          <p:nvPr/>
        </p:nvSpPr>
        <p:spPr>
          <a:xfrm>
            <a:off x="7875655" y="1955657"/>
            <a:ext cx="12041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00FF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</a:t>
            </a:r>
            <a:r>
              <a:rPr lang="en-US" sz="36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  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ช้า</a:t>
            </a:r>
            <a:endParaRPr lang="en-US" sz="36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3200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7" grpId="0"/>
      <p:bldP spid="8" grpId="0"/>
      <p:bldP spid="9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8AD5B9-04FC-47B0-9101-E70F0A3B9C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</a:t>
            </a:r>
            <a:r>
              <a:rPr lang="th-TH" dirty="0"/>
              <a:t> เพิ่มหลัง</a:t>
            </a:r>
            <a:r>
              <a:rPr lang="en-US" dirty="0"/>
              <a:t>-</a:t>
            </a:r>
            <a:r>
              <a:rPr lang="th-TH" dirty="0"/>
              <a:t>เพิ่มหน้า</a:t>
            </a:r>
            <a:r>
              <a:rPr lang="en-US" dirty="0"/>
              <a:t> </a:t>
            </a:r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A261065-D893-4ECB-9AC7-0B31572852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30596" y="1177940"/>
            <a:ext cx="2327632" cy="3787833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4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3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4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11 12 13 14 15 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21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22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23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24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25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-1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FFF6F68-2221-4A8C-980B-0413E3A7539E}"/>
              </a:ext>
            </a:extLst>
          </p:cNvPr>
          <p:cNvSpPr/>
          <p:nvPr/>
        </p:nvSpPr>
        <p:spPr>
          <a:xfrm>
            <a:off x="5062780" y="739932"/>
            <a:ext cx="156805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input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FCA04257-5C1D-4740-A574-C8CADE62FB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031146" y="5722238"/>
            <a:ext cx="8199532" cy="402291"/>
          </a:xfrm>
          <a:prstGeom prst="rect">
            <a:avLst/>
          </a:prstGeom>
          <a:solidFill>
            <a:srgbClr val="FFFF00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[25, 23, 21, 14, 12, 4, 2, 1, 3, 11, 13, 15, 22, 24]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77B2F11-90B4-4BD9-9732-3E85495C5244}"/>
              </a:ext>
            </a:extLst>
          </p:cNvPr>
          <p:cNvSpPr/>
          <p:nvPr/>
        </p:nvSpPr>
        <p:spPr>
          <a:xfrm>
            <a:off x="5041028" y="5218397"/>
            <a:ext cx="1752403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output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41CE4D-7DD4-40AB-B430-DC4DFFFA2F1D}"/>
              </a:ext>
            </a:extLst>
          </p:cNvPr>
          <p:cNvSpPr txBox="1"/>
          <p:nvPr/>
        </p:nvSpPr>
        <p:spPr>
          <a:xfrm>
            <a:off x="3957254" y="1477435"/>
            <a:ext cx="9733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เพิ่มหลัง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8359166-3583-48C1-8F1F-CF31F2ED7122}"/>
              </a:ext>
            </a:extLst>
          </p:cNvPr>
          <p:cNvSpPr txBox="1"/>
          <p:nvPr/>
        </p:nvSpPr>
        <p:spPr>
          <a:xfrm>
            <a:off x="7574940" y="1613515"/>
            <a:ext cx="24914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เพิ่มข้อมูลเป็นจำนวนตามที่บอกในบรรทัดแรก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2161761-DCAF-45E5-A415-59007DA2C772}"/>
              </a:ext>
            </a:extLst>
          </p:cNvPr>
          <p:cNvSpPr txBox="1"/>
          <p:nvPr/>
        </p:nvSpPr>
        <p:spPr>
          <a:xfrm>
            <a:off x="7562239" y="2688914"/>
            <a:ext cx="2915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เพิ่มข้อมูลทุกตัวในบรรทัดนี้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FDE3B1-EB8A-4BEB-87FC-0A01E62B8B90}"/>
              </a:ext>
            </a:extLst>
          </p:cNvPr>
          <p:cNvSpPr txBox="1"/>
          <p:nvPr/>
        </p:nvSpPr>
        <p:spPr>
          <a:xfrm>
            <a:off x="7562239" y="3796911"/>
            <a:ext cx="23276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เพิ่มข้อมูลทุกตัวเจอ </a:t>
            </a:r>
            <a:r>
              <a:rPr lang="en-US" sz="1800" dirty="0">
                <a:latin typeface="Tahoma" pitchFamily="34" charset="0"/>
                <a:cs typeface="Tahoma" pitchFamily="34" charset="0"/>
              </a:rPr>
              <a:t>-1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0FD338F6-ED3F-41E7-9DDB-EBEEDD1DDCE4}"/>
              </a:ext>
            </a:extLst>
          </p:cNvPr>
          <p:cNvSpPr/>
          <p:nvPr/>
        </p:nvSpPr>
        <p:spPr bwMode="auto">
          <a:xfrm>
            <a:off x="7368209" y="1201596"/>
            <a:ext cx="212034" cy="1487318"/>
          </a:xfrm>
          <a:prstGeom prst="rightBrace">
            <a:avLst>
              <a:gd name="adj1" fmla="val 51009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Right Brace 11">
            <a:extLst>
              <a:ext uri="{FF2B5EF4-FFF2-40B4-BE49-F238E27FC236}">
                <a16:creationId xmlns:a16="http://schemas.microsoft.com/office/drawing/2014/main" id="{76FF0A8E-0FCF-43B6-8ED2-4E046ABC7B75}"/>
              </a:ext>
            </a:extLst>
          </p:cNvPr>
          <p:cNvSpPr/>
          <p:nvPr/>
        </p:nvSpPr>
        <p:spPr bwMode="auto">
          <a:xfrm>
            <a:off x="7362905" y="3111373"/>
            <a:ext cx="212034" cy="1752727"/>
          </a:xfrm>
          <a:prstGeom prst="rightBrace">
            <a:avLst>
              <a:gd name="adj1" fmla="val 51009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F1F3226C-0064-4767-B0DA-DB288AAB0C61}"/>
              </a:ext>
            </a:extLst>
          </p:cNvPr>
          <p:cNvCxnSpPr>
            <a:stCxn id="9" idx="1"/>
          </p:cNvCxnSpPr>
          <p:nvPr/>
        </p:nvCxnSpPr>
        <p:spPr bwMode="auto">
          <a:xfrm flipH="1">
            <a:off x="7362905" y="2873580"/>
            <a:ext cx="199334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544802A-1739-4030-9B3F-066A71A2B12C}"/>
              </a:ext>
            </a:extLst>
          </p:cNvPr>
          <p:cNvSpPr txBox="1"/>
          <p:nvPr/>
        </p:nvSpPr>
        <p:spPr>
          <a:xfrm>
            <a:off x="4335562" y="2087973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หลัง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530688-30A0-4DAE-8B25-79A0DCC85E2F}"/>
              </a:ext>
            </a:extLst>
          </p:cNvPr>
          <p:cNvSpPr txBox="1"/>
          <p:nvPr/>
        </p:nvSpPr>
        <p:spPr>
          <a:xfrm>
            <a:off x="4338768" y="1782704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หน้า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F8C6CC-B584-4864-8CA6-35C13FCCFBBC}"/>
              </a:ext>
            </a:extLst>
          </p:cNvPr>
          <p:cNvSpPr txBox="1"/>
          <p:nvPr/>
        </p:nvSpPr>
        <p:spPr>
          <a:xfrm>
            <a:off x="4335562" y="3315170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หลัง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537FE1D-3842-4A1E-AD6A-A0CD4BF2F501}"/>
              </a:ext>
            </a:extLst>
          </p:cNvPr>
          <p:cNvSpPr txBox="1"/>
          <p:nvPr/>
        </p:nvSpPr>
        <p:spPr>
          <a:xfrm>
            <a:off x="4335562" y="3925709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หลัง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543C15A-F680-4B0B-A58B-4FA9BA32AA9A}"/>
              </a:ext>
            </a:extLst>
          </p:cNvPr>
          <p:cNvSpPr txBox="1"/>
          <p:nvPr/>
        </p:nvSpPr>
        <p:spPr>
          <a:xfrm>
            <a:off x="4338768" y="2393242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หน้า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3C985C8-E75C-4A8A-A08C-31FA411D1E21}"/>
              </a:ext>
            </a:extLst>
          </p:cNvPr>
          <p:cNvSpPr txBox="1"/>
          <p:nvPr/>
        </p:nvSpPr>
        <p:spPr>
          <a:xfrm>
            <a:off x="4338768" y="3009901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หน้า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5EF0686-E5B2-40DC-8C52-FF4BC218794E}"/>
              </a:ext>
            </a:extLst>
          </p:cNvPr>
          <p:cNvSpPr txBox="1"/>
          <p:nvPr/>
        </p:nvSpPr>
        <p:spPr>
          <a:xfrm>
            <a:off x="4338768" y="3620439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หน้า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F392526-6273-4B8D-8177-980B2DA539C8}"/>
              </a:ext>
            </a:extLst>
          </p:cNvPr>
          <p:cNvSpPr txBox="1"/>
          <p:nvPr/>
        </p:nvSpPr>
        <p:spPr>
          <a:xfrm>
            <a:off x="2411958" y="2698511"/>
            <a:ext cx="25186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หลัง หน้า หลัง หน้า หลัง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15D6B8-3394-481F-8101-52AC5F2D8ED7}"/>
              </a:ext>
            </a:extLst>
          </p:cNvPr>
          <p:cNvSpPr txBox="1"/>
          <p:nvPr/>
        </p:nvSpPr>
        <p:spPr>
          <a:xfrm>
            <a:off x="4338768" y="4228398"/>
            <a:ext cx="5918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1800" dirty="0">
                <a:latin typeface="Tahoma" pitchFamily="34" charset="0"/>
                <a:cs typeface="Tahoma" pitchFamily="34" charset="0"/>
              </a:rPr>
              <a:t>หน้า</a:t>
            </a:r>
            <a:endParaRPr lang="en-US" sz="18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86483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CA5C8F22-A76C-4596-BF1A-E5E5790FCE1F}"/>
              </a:ext>
            </a:extLst>
          </p:cNvPr>
          <p:cNvGrpSpPr/>
          <p:nvPr/>
        </p:nvGrpSpPr>
        <p:grpSpPr>
          <a:xfrm>
            <a:off x="3024980" y="2214391"/>
            <a:ext cx="7483364" cy="1304925"/>
            <a:chOff x="3024980" y="2214391"/>
            <a:chExt cx="7483364" cy="1304925"/>
          </a:xfrm>
        </p:grpSpPr>
        <p:sp>
          <p:nvSpPr>
            <p:cNvPr id="5" name="Content Placeholder 2">
              <a:extLst>
                <a:ext uri="{FF2B5EF4-FFF2-40B4-BE49-F238E27FC236}">
                  <a16:creationId xmlns:a16="http://schemas.microsoft.com/office/drawing/2014/main" id="{AE02AA25-12D2-4127-871D-5DD4796B0854}"/>
                </a:ext>
              </a:extLst>
            </p:cNvPr>
            <p:cNvSpPr txBox="1">
              <a:spLocks/>
            </p:cNvSpPr>
            <p:nvPr/>
          </p:nvSpPr>
          <p:spPr>
            <a:xfrm>
              <a:off x="3024980" y="2214391"/>
              <a:ext cx="4852989" cy="1304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Tahoma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2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</a:t>
              </a:r>
              <a:r>
                <a:rPr lang="en-US" sz="2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(d)):</a:t>
              </a:r>
              <a:b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th-TH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 = d[</a:t>
              </a:r>
              <a:r>
                <a:rPr lang="en-US" sz="2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* </a:t>
              </a:r>
              <a:r>
                <a:rPr lang="en-US" sz="2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endPara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...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C29C3F96-9D47-473C-BC29-3B867CA87D77}"/>
                </a:ext>
              </a:extLst>
            </p:cNvPr>
            <p:cNvSpPr txBox="1"/>
            <p:nvPr/>
          </p:nvSpPr>
          <p:spPr>
            <a:xfrm>
              <a:off x="7943297" y="2228672"/>
              <a:ext cx="256504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latin typeface="Tahoma" pitchFamily="34" charset="0"/>
                  <a:cs typeface="Tahoma" pitchFamily="34" charset="0"/>
                </a:rPr>
                <a:t>ถ้าต้องการทั้งตำแหน่งและข้อมูล</a:t>
              </a:r>
              <a:endParaRPr lang="en-US" sz="2400" dirty="0">
                <a:latin typeface="Tahoma" pitchFamily="34" charset="0"/>
                <a:cs typeface="Tahoma" pitchFamily="34" charset="0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788DC99-F1EE-478D-91C9-98A16F34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รูปแบบการหยิบข้อมูลทีละตัวในลิสต์มาประมวลผล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4394D96D-3D03-4B62-BD03-61C4D0357B82}"/>
              </a:ext>
            </a:extLst>
          </p:cNvPr>
          <p:cNvSpPr txBox="1">
            <a:spLocks/>
          </p:cNvSpPr>
          <p:nvPr/>
        </p:nvSpPr>
        <p:spPr>
          <a:xfrm>
            <a:off x="3024981" y="942951"/>
            <a:ext cx="4852989" cy="1109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d: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  <a:endParaRPr lang="th-TH" sz="2400" b="1" kern="0" dirty="0"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1CD6C82-1DF8-41C7-9E48-55F903971AA5}"/>
              </a:ext>
            </a:extLst>
          </p:cNvPr>
          <p:cNvSpPr txBox="1"/>
          <p:nvPr/>
        </p:nvSpPr>
        <p:spPr>
          <a:xfrm>
            <a:off x="7950202" y="983862"/>
            <a:ext cx="24336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หยิบข้อมูลทีละตัวในลิสต์มาใช้งาน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5ED6652-6B48-4EA4-AAE8-549B10E2400C}"/>
              </a:ext>
            </a:extLst>
          </p:cNvPr>
          <p:cNvGrpSpPr/>
          <p:nvPr/>
        </p:nvGrpSpPr>
        <p:grpSpPr>
          <a:xfrm>
            <a:off x="3024980" y="3688346"/>
            <a:ext cx="7050093" cy="1304925"/>
            <a:chOff x="3024980" y="3688346"/>
            <a:chExt cx="7050093" cy="1304925"/>
          </a:xfrm>
        </p:grpSpPr>
        <p:sp>
          <p:nvSpPr>
            <p:cNvPr id="10" name="Content Placeholder 2">
              <a:extLst>
                <a:ext uri="{FF2B5EF4-FFF2-40B4-BE49-F238E27FC236}">
                  <a16:creationId xmlns:a16="http://schemas.microsoft.com/office/drawing/2014/main" id="{CA5785E5-085E-4198-A31F-58097C707268}"/>
                </a:ext>
              </a:extLst>
            </p:cNvPr>
            <p:cNvSpPr txBox="1">
              <a:spLocks/>
            </p:cNvSpPr>
            <p:nvPr/>
          </p:nvSpPr>
          <p:spPr>
            <a:xfrm>
              <a:off x="3024980" y="3688346"/>
              <a:ext cx="4852989" cy="1304925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Tahoma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e in d:</a:t>
              </a:r>
              <a:b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en-US" sz="2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= </a:t>
              </a:r>
              <a:r>
                <a:rPr lang="en-US" sz="2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d.index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(e)</a:t>
              </a:r>
            </a:p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...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95A7B92-D0D5-4A59-A85D-97B6B30E1FB5}"/>
                </a:ext>
              </a:extLst>
            </p:cNvPr>
            <p:cNvSpPr txBox="1"/>
            <p:nvPr/>
          </p:nvSpPr>
          <p:spPr>
            <a:xfrm>
              <a:off x="7920040" y="3688346"/>
              <a:ext cx="2155033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th-TH" sz="2400" dirty="0">
                  <a:latin typeface="Tahoma" pitchFamily="34" charset="0"/>
                  <a:cs typeface="Tahoma" pitchFamily="34" charset="0"/>
                </a:rPr>
                <a:t>อย่าเขียนแบบนี้</a:t>
              </a:r>
              <a:br>
                <a:rPr lang="th-TH" sz="2400" dirty="0">
                  <a:latin typeface="Tahoma" pitchFamily="34" charset="0"/>
                  <a:cs typeface="Tahoma" pitchFamily="34" charset="0"/>
                </a:rPr>
              </a:br>
              <a:r>
                <a:rPr lang="th-TH" sz="2400" dirty="0">
                  <a:latin typeface="Tahoma" pitchFamily="34" charset="0"/>
                  <a:cs typeface="Tahoma" pitchFamily="34" charset="0"/>
                </a:rPr>
                <a:t>ช้าเปล่า ๆ </a:t>
              </a:r>
              <a:br>
                <a:rPr lang="th-TH" sz="2400" dirty="0">
                  <a:latin typeface="Tahoma" pitchFamily="34" charset="0"/>
                  <a:cs typeface="Tahoma" pitchFamily="34" charset="0"/>
                </a:rPr>
              </a:br>
              <a:r>
                <a:rPr lang="th-TH" sz="2400" dirty="0">
                  <a:latin typeface="Tahoma" pitchFamily="34" charset="0"/>
                  <a:cs typeface="Tahoma" pitchFamily="34" charset="0"/>
                </a:rPr>
                <a:t>ใช้แบบที่ </a:t>
              </a:r>
              <a:r>
                <a:rPr lang="en-US" sz="2400" dirty="0">
                  <a:latin typeface="Tahoma" pitchFamily="34" charset="0"/>
                  <a:cs typeface="Tahoma" pitchFamily="34" charset="0"/>
                </a:rPr>
                <a:t>2</a:t>
              </a: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E9F8EA74-8A76-493B-A1B2-01D2E6DD949E}"/>
              </a:ext>
            </a:extLst>
          </p:cNvPr>
          <p:cNvSpPr txBox="1"/>
          <p:nvPr/>
        </p:nvSpPr>
        <p:spPr>
          <a:xfrm>
            <a:off x="7345843" y="1397647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</a:t>
            </a:r>
            <a:endParaRPr lang="en-US" sz="36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30541E3-7E07-497B-9E6F-EC22ABD8ADB4}"/>
              </a:ext>
            </a:extLst>
          </p:cNvPr>
          <p:cNvSpPr txBox="1"/>
          <p:nvPr/>
        </p:nvSpPr>
        <p:spPr>
          <a:xfrm>
            <a:off x="7345843" y="2844587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00FF00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</a:t>
            </a:r>
            <a:endParaRPr lang="en-US" sz="3600" dirty="0">
              <a:highlight>
                <a:srgbClr val="00FF00"/>
              </a:highlight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6AB9FF6-F527-44C4-9D3F-BD97030EA3B8}"/>
              </a:ext>
            </a:extLst>
          </p:cNvPr>
          <p:cNvSpPr txBox="1"/>
          <p:nvPr/>
        </p:nvSpPr>
        <p:spPr>
          <a:xfrm>
            <a:off x="7345843" y="4330836"/>
            <a:ext cx="57419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highlight>
                  <a:srgbClr val="FF00FF"/>
                </a:highlight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</a:t>
            </a:r>
            <a:endParaRPr lang="en-US" sz="3600" dirty="0">
              <a:highlight>
                <a:srgbClr val="FF00FF"/>
              </a:highligh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812317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BCDD25-B55B-4AF3-9988-387BF031CB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นับจำนวนนิสิตวิศวฯ ในลิสต์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F0AC5C-6698-4EE2-B4E1-30F8BE1D47AF}"/>
              </a:ext>
            </a:extLst>
          </p:cNvPr>
          <p:cNvSpPr txBox="1">
            <a:spLocks/>
          </p:cNvSpPr>
          <p:nvPr/>
        </p:nvSpPr>
        <p:spPr>
          <a:xfrm>
            <a:off x="1624804" y="876300"/>
            <a:ext cx="8928896" cy="3138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student_ids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input().split()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["6131022921","6240123026", "6130021221",...]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 = 0</a:t>
            </a:r>
            <a:b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kern="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</a:t>
            </a:r>
            <a:r>
              <a:rPr lang="en-US" sz="2400" b="1" kern="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student_ids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400" b="1" kern="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[-2:] == "21":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c += 1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3AE57E72-AB64-42A1-95BB-B142878345E3}"/>
              </a:ext>
            </a:extLst>
          </p:cNvPr>
          <p:cNvSpPr txBox="1">
            <a:spLocks/>
          </p:cNvSpPr>
          <p:nvPr/>
        </p:nvSpPr>
        <p:spPr>
          <a:xfrm>
            <a:off x="1624804" y="4127500"/>
            <a:ext cx="8928896" cy="257333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student_ids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input().split()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 = 0</a:t>
            </a:r>
            <a:b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kern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400" b="1" kern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kern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student_ids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if </a:t>
            </a:r>
            <a:r>
              <a:rPr lang="en-US" sz="2400" b="1" kern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student_ids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kern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[-2:] == "21":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c += 1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print(c)</a:t>
            </a:r>
          </a:p>
        </p:txBody>
      </p:sp>
    </p:spTree>
    <p:extLst>
      <p:ext uri="{BB962C8B-B14F-4D97-AF65-F5344CB8AC3E}">
        <p14:creationId xmlns:p14="http://schemas.microsoft.com/office/powerpoint/2010/main" val="3619131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606D07-D53B-4F27-85DE-D9C4732862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ถ้าต้องการเปลี่ยนข้อมูลบางตัวในลิสต์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1956621-801D-4D50-87E9-D6B297F76172}"/>
              </a:ext>
            </a:extLst>
          </p:cNvPr>
          <p:cNvGrpSpPr/>
          <p:nvPr/>
        </p:nvGrpSpPr>
        <p:grpSpPr>
          <a:xfrm>
            <a:off x="1788079" y="3271060"/>
            <a:ext cx="8631526" cy="2572562"/>
            <a:chOff x="1788079" y="3271060"/>
            <a:chExt cx="8631526" cy="2572562"/>
          </a:xfrm>
        </p:grpSpPr>
        <p:sp>
          <p:nvSpPr>
            <p:cNvPr id="4" name="Content Placeholder 2">
              <a:extLst>
                <a:ext uri="{FF2B5EF4-FFF2-40B4-BE49-F238E27FC236}">
                  <a16:creationId xmlns:a16="http://schemas.microsoft.com/office/drawing/2014/main" id="{B134637D-C904-471B-9209-C3C9FCB032B3}"/>
                </a:ext>
              </a:extLst>
            </p:cNvPr>
            <p:cNvSpPr txBox="1">
              <a:spLocks/>
            </p:cNvSpPr>
            <p:nvPr/>
          </p:nvSpPr>
          <p:spPr>
            <a:xfrm>
              <a:off x="1801066" y="3271060"/>
              <a:ext cx="8618539" cy="2219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Tahoma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th-TH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เปลี่ยนจำนวนติดลบทั้งหมดในลิสต์ 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lang="th-TH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ให้เป็นบวก</a:t>
              </a:r>
              <a:endParaRPr lang="th-TH" sz="2400" kern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</a:t>
              </a:r>
              <a:r>
                <a:rPr lang="en-US" sz="2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in range(</a:t>
              </a:r>
              <a:r>
                <a:rPr lang="en-US" sz="2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len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(d)):</a:t>
              </a:r>
            </a:p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d[</a:t>
              </a:r>
              <a:r>
                <a:rPr lang="en-US" sz="2400" b="1" kern="0" dirty="0" err="1"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] &lt; 0:</a:t>
              </a:r>
            </a:p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2400" b="1" kern="0" dirty="0">
                  <a:highlight>
                    <a:srgbClr val="00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d[</a:t>
              </a:r>
              <a:r>
                <a:rPr lang="en-US" sz="2400" b="1" kern="0" dirty="0" err="1">
                  <a:highlight>
                    <a:srgbClr val="00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i</a:t>
              </a:r>
              <a:r>
                <a:rPr lang="en-US" sz="2400" b="1" kern="0" dirty="0">
                  <a:highlight>
                    <a:srgbClr val="00FF00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] *= -1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# </a:t>
              </a:r>
              <a:r>
                <a:rPr lang="th-TH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เปลี่ยนค่าใน 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lang="th-TH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ตามที่ต้องการ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</a:p>
            <a:p>
              <a:pPr marL="0" indent="0">
                <a:buNone/>
              </a:pPr>
              <a:endPara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D76CE39-1A53-4D5E-8361-77CF729ABEDD}"/>
                </a:ext>
              </a:extLst>
            </p:cNvPr>
            <p:cNvSpPr txBox="1"/>
            <p:nvPr/>
          </p:nvSpPr>
          <p:spPr>
            <a:xfrm>
              <a:off x="1788079" y="4520183"/>
              <a:ext cx="990977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00CC00"/>
                  </a:solidFill>
                  <a:latin typeface="Tahoma" pitchFamily="34" charset="0"/>
                  <a:cs typeface="Tahoma" pitchFamily="34" charset="0"/>
                  <a:sym typeface="Wingdings" panose="05000000000000000000" pitchFamily="2" charset="2"/>
                </a:rPr>
                <a:t></a:t>
              </a:r>
              <a:endParaRPr lang="en-US" sz="8000" dirty="0">
                <a:solidFill>
                  <a:srgbClr val="00CC00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F6FE918-EF26-42F8-96CD-E49B88769A7C}"/>
              </a:ext>
            </a:extLst>
          </p:cNvPr>
          <p:cNvGrpSpPr/>
          <p:nvPr/>
        </p:nvGrpSpPr>
        <p:grpSpPr>
          <a:xfrm>
            <a:off x="1788079" y="907360"/>
            <a:ext cx="8631526" cy="2572562"/>
            <a:chOff x="1788079" y="907360"/>
            <a:chExt cx="8631526" cy="2572562"/>
          </a:xfrm>
        </p:grpSpPr>
        <p:sp>
          <p:nvSpPr>
            <p:cNvPr id="3" name="Content Placeholder 2">
              <a:extLst>
                <a:ext uri="{FF2B5EF4-FFF2-40B4-BE49-F238E27FC236}">
                  <a16:creationId xmlns:a16="http://schemas.microsoft.com/office/drawing/2014/main" id="{62477F44-A465-48ED-B69E-90B42059EDE6}"/>
                </a:ext>
              </a:extLst>
            </p:cNvPr>
            <p:cNvSpPr txBox="1">
              <a:spLocks/>
            </p:cNvSpPr>
            <p:nvPr/>
          </p:nvSpPr>
          <p:spPr>
            <a:xfrm>
              <a:off x="1801066" y="907360"/>
              <a:ext cx="8618539" cy="2219928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Tahoma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...</a:t>
              </a:r>
            </a:p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# </a:t>
              </a:r>
              <a:r>
                <a:rPr lang="th-TH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เปลี่ยนจำนวนติดลบทั้งหมดในลิสต์ 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  <a:r>
                <a:rPr lang="en-US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 </a:t>
              </a:r>
              <a:r>
                <a:rPr lang="th-TH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ให้เป็นบวก</a:t>
              </a:r>
              <a:endParaRPr lang="th-TH" sz="2400" kern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for e in d:</a:t>
              </a:r>
            </a:p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if e &lt; 0:</a:t>
              </a:r>
            </a:p>
            <a:p>
              <a:pPr marL="0" indent="0"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     </a:t>
              </a:r>
              <a:r>
                <a:rPr lang="en-US" sz="2400" b="1" kern="0" dirty="0">
                  <a:highlight>
                    <a:srgbClr val="FF00FF"/>
                  </a:highlight>
                  <a:latin typeface="Courier New" panose="02070309020205020404" pitchFamily="49" charset="0"/>
                  <a:cs typeface="Courier New" panose="02070309020205020404" pitchFamily="49" charset="0"/>
                </a:rPr>
                <a:t>e *= -1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  # </a:t>
              </a:r>
              <a:r>
                <a:rPr lang="th-TH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ค่าใน 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e</a:t>
              </a:r>
              <a:r>
                <a:rPr lang="th-TH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 เปลี่ยน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th-TH" sz="2400" kern="0" dirty="0">
                  <a:latin typeface="Tahoma" panose="020B0604030504040204" pitchFamily="34" charset="0"/>
                  <a:ea typeface="Tahoma" panose="020B0604030504040204" pitchFamily="34" charset="0"/>
                </a:rPr>
                <a:t>แต่ไม่เปลี่ยนค่าใน </a:t>
              </a: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d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73EA1A6-D460-4F40-8E5A-4DAF0A3CF684}"/>
                </a:ext>
              </a:extLst>
            </p:cNvPr>
            <p:cNvSpPr txBox="1"/>
            <p:nvPr/>
          </p:nvSpPr>
          <p:spPr>
            <a:xfrm>
              <a:off x="1788079" y="2156483"/>
              <a:ext cx="837089" cy="132343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8000" dirty="0">
                  <a:solidFill>
                    <a:srgbClr val="FF0000"/>
                  </a:solidFill>
                  <a:latin typeface="Tahoma" pitchFamily="34" charset="0"/>
                  <a:cs typeface="Tahoma" pitchFamily="34" charset="0"/>
                  <a:sym typeface="Wingdings" panose="05000000000000000000" pitchFamily="2" charset="2"/>
                </a:rPr>
                <a:t></a:t>
              </a:r>
              <a:endParaRPr lang="en-US" sz="8000" dirty="0">
                <a:solidFill>
                  <a:srgbClr val="FF0000"/>
                </a:solidFill>
                <a:latin typeface="Tahoma" pitchFamily="34" charset="0"/>
                <a:cs typeface="Tahoma" pitchFamily="34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036212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88DC99-F1EE-478D-91C9-98A16F34E4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รูปแบบการหยิบข้อมูลที่ติดกันในลิสต์มาประมวลผล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0F153CA7-515B-4893-9CED-94E564309EA0}"/>
              </a:ext>
            </a:extLst>
          </p:cNvPr>
          <p:cNvSpPr txBox="1">
            <a:spLocks/>
          </p:cNvSpPr>
          <p:nvPr/>
        </p:nvSpPr>
        <p:spPr>
          <a:xfrm>
            <a:off x="3732041" y="1001510"/>
            <a:ext cx="4727918" cy="165448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(d)</a:t>
            </a:r>
            <a:r>
              <a:rPr lang="en-US" sz="2200" b="1" kern="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-1</a:t>
            </a: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  <a:b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d[</a:t>
            </a:r>
            <a:r>
              <a:rPr lang="en-US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rght</a:t>
            </a: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d[</a:t>
            </a:r>
            <a:r>
              <a:rPr lang="en-US" sz="2200" b="1" kern="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7A44D6AC-D687-438F-8A32-AF44AEF6B0B3}"/>
              </a:ext>
            </a:extLst>
          </p:cNvPr>
          <p:cNvSpPr txBox="1">
            <a:spLocks/>
          </p:cNvSpPr>
          <p:nvPr/>
        </p:nvSpPr>
        <p:spPr>
          <a:xfrm>
            <a:off x="3732041" y="2993933"/>
            <a:ext cx="4727919" cy="172773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200" b="1" kern="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,len(d)):</a:t>
            </a:r>
          </a:p>
          <a:p>
            <a:pPr marL="0" indent="0">
              <a:buNone/>
            </a:pP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left = d[i-1]</a:t>
            </a:r>
            <a:b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rght</a:t>
            </a: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d[</a:t>
            </a:r>
            <a:r>
              <a:rPr lang="en-US" sz="22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</a:p>
          <a:p>
            <a:pPr marL="0" indent="0">
              <a:buNone/>
            </a:pPr>
            <a:r>
              <a:rPr lang="en-US" sz="22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...</a:t>
            </a:r>
          </a:p>
        </p:txBody>
      </p:sp>
    </p:spTree>
    <p:extLst>
      <p:ext uri="{BB962C8B-B14F-4D97-AF65-F5344CB8AC3E}">
        <p14:creationId xmlns:p14="http://schemas.microsoft.com/office/powerpoint/2010/main" val="649971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15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357053-2E2B-4896-BF73-26F699C62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ลำดับเพิ่มขึ้นหรือไม่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FEDA2756-6B14-4572-AE87-25E029B141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621" y="1278300"/>
            <a:ext cx="325003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4 6 9 10 14 34 45 99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17A1E158-270E-4AB9-8F2D-921394AEF6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690" y="1278300"/>
            <a:ext cx="118951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True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C188941E-E8C4-4033-9C3E-DBC38F0061FD}"/>
              </a:ext>
            </a:extLst>
          </p:cNvPr>
          <p:cNvSpPr/>
          <p:nvPr/>
        </p:nvSpPr>
        <p:spPr bwMode="auto">
          <a:xfrm>
            <a:off x="6752190" y="1325398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D3F315E1-FB39-4871-9DC6-E61A4E8D63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25055" y="705741"/>
            <a:ext cx="5057021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B3A4CF15-CF79-4B24-9764-9B3CCB2DF1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58621" y="1897956"/>
            <a:ext cx="325003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2 3 4 </a:t>
            </a:r>
            <a:r>
              <a:rPr lang="en-US" sz="20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5 5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5 5 5 5 99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12CE5AB5-3588-4EDD-9780-90AE53680F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49690" y="1897956"/>
            <a:ext cx="1189511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False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BE85B104-D959-4877-88EB-8E3D8ECAF730}"/>
              </a:ext>
            </a:extLst>
          </p:cNvPr>
          <p:cNvSpPr/>
          <p:nvPr/>
        </p:nvSpPr>
        <p:spPr bwMode="auto">
          <a:xfrm>
            <a:off x="6752190" y="1945054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2E4B932F-C1C8-49F1-9641-9E1D8DA3526D}"/>
              </a:ext>
            </a:extLst>
          </p:cNvPr>
          <p:cNvSpPr txBox="1">
            <a:spLocks/>
          </p:cNvSpPr>
          <p:nvPr/>
        </p:nvSpPr>
        <p:spPr>
          <a:xfrm>
            <a:off x="2861269" y="2564711"/>
            <a:ext cx="6466286" cy="32305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 = input().split()</a:t>
            </a:r>
          </a:p>
          <a:p>
            <a:pPr marL="0" indent="0">
              <a:buNone/>
            </a:pPr>
            <a:r>
              <a:rPr lang="en-US" sz="2400" b="1" kern="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is_increasing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True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400" b="1" kern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(d)-1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int(d[</a:t>
            </a:r>
            <a:r>
              <a:rPr lang="en-US" sz="2400" b="1" kern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]) &gt;= int(d[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i+1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]):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is_increasing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= False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</a:t>
            </a:r>
            <a:r>
              <a:rPr lang="en-US" sz="2400" b="1" kern="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is_increasing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07495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Topics</a:t>
            </a:r>
            <a:endParaRPr lang="th-TH" dirty="0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2208214" y="908050"/>
            <a:ext cx="7920037" cy="4592864"/>
          </a:xfrm>
        </p:spPr>
        <p:txBody>
          <a:bodyPr/>
          <a:lstStyle/>
          <a:p>
            <a:r>
              <a:rPr lang="en-US" dirty="0"/>
              <a:t>list operations:</a:t>
            </a:r>
          </a:p>
          <a:p>
            <a:pPr lvl="1"/>
            <a:r>
              <a:rPr lang="en-US" dirty="0"/>
              <a:t>+, *, </a:t>
            </a:r>
            <a:r>
              <a:rPr lang="en-US" dirty="0" err="1"/>
              <a:t>len</a:t>
            </a:r>
            <a:r>
              <a:rPr lang="en-US" dirty="0"/>
              <a:t>, indexing, slicing</a:t>
            </a:r>
          </a:p>
          <a:p>
            <a:pPr lvl="1"/>
            <a:r>
              <a:rPr lang="en-US" dirty="0"/>
              <a:t>append, remove, insert, pop, index, sort</a:t>
            </a:r>
          </a:p>
          <a:p>
            <a:r>
              <a:rPr lang="en-US" dirty="0"/>
              <a:t>Patterns for reading input data into a list</a:t>
            </a:r>
          </a:p>
          <a:p>
            <a:r>
              <a:rPr lang="en-US" dirty="0"/>
              <a:t>Patterns for accessing elements in a list</a:t>
            </a:r>
          </a:p>
          <a:p>
            <a:r>
              <a:rPr lang="en-US" dirty="0"/>
              <a:t>Searching in a list</a:t>
            </a:r>
          </a:p>
          <a:p>
            <a:r>
              <a:rPr lang="en-US" dirty="0"/>
              <a:t>Sorting a list</a:t>
            </a:r>
          </a:p>
          <a:p>
            <a:r>
              <a:rPr lang="en-US" dirty="0"/>
              <a:t>String split &amp; join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A02C-A9A2-4261-A558-8D563680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นับจำนวน </a:t>
            </a:r>
            <a:r>
              <a:rPr lang="en-US" dirty="0"/>
              <a:t>"</a:t>
            </a:r>
            <a:r>
              <a:rPr lang="th-TH" dirty="0"/>
              <a:t>ยอด</a:t>
            </a:r>
            <a:r>
              <a:rPr lang="en-US" dirty="0"/>
              <a:t>" (</a:t>
            </a:r>
            <a:r>
              <a:rPr lang="th-TH" sz="2800" dirty="0"/>
              <a:t>น้อย</a:t>
            </a:r>
            <a:r>
              <a:rPr lang="en-US" sz="2800" dirty="0"/>
              <a:t> </a:t>
            </a:r>
            <a:r>
              <a:rPr lang="th-TH" sz="2800" dirty="0"/>
              <a:t>มาก น้อย</a:t>
            </a:r>
            <a:r>
              <a:rPr lang="th-TH" dirty="0"/>
              <a:t>)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9B163617-DCF6-4293-B899-E2409F0D49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1163996"/>
            <a:ext cx="6669667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1 2 3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4 8 2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4 5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9 10 8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9 10 11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15 18 12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 20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EDFE167-0443-4C12-93F6-C09DFDDB3A2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138" y="1163995"/>
            <a:ext cx="90011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3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4165DE6C-0DEF-40D6-BF12-5447B5D43ACD}"/>
              </a:ext>
            </a:extLst>
          </p:cNvPr>
          <p:cNvSpPr/>
          <p:nvPr/>
        </p:nvSpPr>
        <p:spPr bwMode="auto">
          <a:xfrm>
            <a:off x="8705094" y="1175841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B56FB82-1D2A-45AE-8253-FB12F12A4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118" y="726283"/>
            <a:ext cx="6242883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Output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6A9860B-3CE1-4D69-863E-50527794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1793734"/>
            <a:ext cx="6669667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1 2 3 4 5 6 10 11 12 13 45 79 80 81 89 90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A2D8F04-84A2-4083-BCDC-92BFC3F82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138" y="1793733"/>
            <a:ext cx="90011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0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90B1D34-9C94-46EF-A9C5-6ECE5CB6FF56}"/>
              </a:ext>
            </a:extLst>
          </p:cNvPr>
          <p:cNvSpPr/>
          <p:nvPr/>
        </p:nvSpPr>
        <p:spPr bwMode="auto">
          <a:xfrm>
            <a:off x="8705094" y="1805579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1C2C48-1525-403B-ABB2-D2EE6FEA2327}"/>
              </a:ext>
            </a:extLst>
          </p:cNvPr>
          <p:cNvSpPr txBox="1">
            <a:spLocks/>
          </p:cNvSpPr>
          <p:nvPr/>
        </p:nvSpPr>
        <p:spPr>
          <a:xfrm>
            <a:off x="2522537" y="2453206"/>
            <a:ext cx="7146926" cy="403611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input().split()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e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d.append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(int(e))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count = 0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print(count)</a:t>
            </a:r>
          </a:p>
        </p:txBody>
      </p:sp>
    </p:spTree>
    <p:extLst>
      <p:ext uri="{BB962C8B-B14F-4D97-AF65-F5344CB8AC3E}">
        <p14:creationId xmlns:p14="http://schemas.microsoft.com/office/powerpoint/2010/main" val="291211899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2AA02C-A9A2-4261-A558-8D5636809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ชุดข้อมูลมีแตกต่างกันกี่ตัว</a:t>
            </a:r>
            <a:endParaRPr lang="en-US" dirty="0"/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3B56FB82-1D2A-45AE-8253-FB12F12A494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118" y="726283"/>
            <a:ext cx="6242883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Output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86A9860B-3CE1-4D69-863E-505277942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2" y="2041298"/>
            <a:ext cx="6669667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[ 1, 1, 1, 1,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1, 2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 2, 2, </a:t>
            </a:r>
            <a:r>
              <a:rPr lang="en-US" sz="20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2, 3</a:t>
            </a:r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, 3, 3, 3 ]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9A2D8F04-84A2-4083-BCDC-92BFC3F829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482139" y="2041297"/>
            <a:ext cx="90011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000" b="1" dirty="0">
                <a:latin typeface="Courier New" pitchFamily="49" charset="0"/>
                <a:cs typeface="Tahoma" pitchFamily="34" charset="0"/>
              </a:rPr>
              <a:t>3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090B1D34-9C94-46EF-A9C5-6ECE5CB6FF56}"/>
              </a:ext>
            </a:extLst>
          </p:cNvPr>
          <p:cNvSpPr/>
          <p:nvPr/>
        </p:nvSpPr>
        <p:spPr bwMode="auto">
          <a:xfrm>
            <a:off x="8705095" y="2053143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971C2C48-1525-403B-ABB2-D2EE6FEA2327}"/>
              </a:ext>
            </a:extLst>
          </p:cNvPr>
          <p:cNvSpPr txBox="1">
            <a:spLocks/>
          </p:cNvSpPr>
          <p:nvPr/>
        </p:nvSpPr>
        <p:spPr>
          <a:xfrm>
            <a:off x="2522537" y="2641601"/>
            <a:ext cx="7187520" cy="4214811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input().split()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d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e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d.append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(int(e))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d.sort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count = 1</a:t>
            </a:r>
            <a:endParaRPr lang="th-TH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th-TH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th-TH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th-TH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th-TH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print(count)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2A263E1E-BB4C-4A10-8FA2-FA1637CE977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809751" y="1201298"/>
            <a:ext cx="4286250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1 2 3 1 2 3 2 3 3 1 1 1 2</a:t>
            </a:r>
          </a:p>
        </p:txBody>
      </p:sp>
      <p:sp>
        <p:nvSpPr>
          <p:cNvPr id="12" name="Text Box 50">
            <a:extLst>
              <a:ext uri="{FF2B5EF4-FFF2-40B4-BE49-F238E27FC236}">
                <a16:creationId xmlns:a16="http://schemas.microsoft.com/office/drawing/2014/main" id="{468B72D3-6194-4880-9D15-4E3BC0517B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96029" y="1214379"/>
            <a:ext cx="3186111" cy="40229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อ่านมาเก็บในลิสต์ แล้ว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sort</a:t>
            </a:r>
            <a:endParaRPr lang="th-TH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015CE7E-0F95-4296-88B8-FF7155B62373}"/>
              </a:ext>
            </a:extLst>
          </p:cNvPr>
          <p:cNvSpPr/>
          <p:nvPr/>
        </p:nvSpPr>
        <p:spPr bwMode="auto">
          <a:xfrm rot="5400000">
            <a:off x="7329657" y="1651387"/>
            <a:ext cx="433802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4" name="Text Box 50">
            <a:extLst>
              <a:ext uri="{FF2B5EF4-FFF2-40B4-BE49-F238E27FC236}">
                <a16:creationId xmlns:a16="http://schemas.microsoft.com/office/drawing/2014/main" id="{A749074B-0BBB-42A4-9661-147529BBA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210" y="5287308"/>
            <a:ext cx="4850944" cy="40229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วงวนเพิ่ม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ทุกครั้ง ที่พบตัวติดกันต่างกัน</a:t>
            </a:r>
          </a:p>
        </p:txBody>
      </p:sp>
    </p:spTree>
    <p:extLst>
      <p:ext uri="{BB962C8B-B14F-4D97-AF65-F5344CB8AC3E}">
        <p14:creationId xmlns:p14="http://schemas.microsoft.com/office/powerpoint/2010/main" val="39346111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996C-9D1C-4269-887A-6F7210B3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รูปแบบการค้นข้อมูลในลิสต์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51D04B-23A8-424E-85E8-25D7E2A13D59}"/>
              </a:ext>
            </a:extLst>
          </p:cNvPr>
          <p:cNvSpPr/>
          <p:nvPr/>
        </p:nvSpPr>
        <p:spPr>
          <a:xfrm>
            <a:off x="1254579" y="1238577"/>
            <a:ext cx="926407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['KTB', 18.9, 'BBL', 176.5, 'SCB', 132.0, 'KBANK', 172.0]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601D43F-04DF-4142-AFFE-E2B5CFA12A9A}"/>
              </a:ext>
            </a:extLst>
          </p:cNvPr>
          <p:cNvSpPr/>
          <p:nvPr/>
        </p:nvSpPr>
        <p:spPr>
          <a:xfrm>
            <a:off x="1254579" y="2511991"/>
            <a:ext cx="4801314" cy="101566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['KTB', 'BBL', 'SCB', 'KBANK']</a:t>
            </a:r>
            <a:b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0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[ 18.9,  176.5, 132.0, 172.0 ]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9F3BB95-FB56-44FA-980F-E0AE32500A1E}"/>
              </a:ext>
            </a:extLst>
          </p:cNvPr>
          <p:cNvSpPr/>
          <p:nvPr/>
        </p:nvSpPr>
        <p:spPr>
          <a:xfrm>
            <a:off x="1254579" y="4572408"/>
            <a:ext cx="10318865" cy="40011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>
                <a:latin typeface="Courier New" panose="02070309020205020404" pitchFamily="49" charset="0"/>
                <a:cs typeface="Courier New" panose="02070309020205020404" pitchFamily="49" charset="0"/>
              </a:rPr>
              <a:t>[['KTB', 18.9], ['BBL', 176.5], ['SCB', 132.0], ['KBANK', 172.0]]</a:t>
            </a:r>
          </a:p>
        </p:txBody>
      </p:sp>
    </p:spTree>
    <p:extLst>
      <p:ext uri="{BB962C8B-B14F-4D97-AF65-F5344CB8AC3E}">
        <p14:creationId xmlns:p14="http://schemas.microsoft.com/office/powerpoint/2010/main" val="31345342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996C-9D1C-4269-887A-6F7210B3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รูปแบบการค้นข้อมูลในลิสต์</a:t>
            </a:r>
            <a:r>
              <a:rPr lang="en-US" dirty="0"/>
              <a:t>: </a:t>
            </a:r>
            <a:r>
              <a:rPr lang="th-TH" dirty="0"/>
              <a:t>กรณีลิสต์แบบง่าย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126DAC81-1416-47F9-9DFB-F066A77AABB2}"/>
              </a:ext>
            </a:extLst>
          </p:cNvPr>
          <p:cNvSpPr txBox="1">
            <a:spLocks/>
          </p:cNvSpPr>
          <p:nvPr/>
        </p:nvSpPr>
        <p:spPr>
          <a:xfrm>
            <a:off x="2867025" y="1725692"/>
            <a:ext cx="6457950" cy="157609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x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Tahoma" pitchFamily="34" charset="0"/>
              </a:rPr>
              <a:t>เป็นลิสต์  อยากค้นว่ามี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</a:rPr>
              <a:t>ใน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</a:rPr>
              <a:t>ไหม </a:t>
            </a:r>
            <a:r>
              <a:rPr lang="en-US" sz="2400" dirty="0">
                <a:latin typeface="Tahoma" pitchFamily="34" charset="0"/>
              </a:rPr>
              <a:t>?</a:t>
            </a:r>
            <a:endParaRPr lang="th-TH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x = [3,1,4,5,2,4,7], c = 5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if 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</a:rPr>
              <a:t>c in x</a:t>
            </a:r>
            <a:r>
              <a:rPr lang="en-US" sz="2400" b="1" kern="0" dirty="0">
                <a:latin typeface="Courier New" panose="02070309020205020404" pitchFamily="49" charset="0"/>
              </a:rPr>
              <a:t>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    ...</a:t>
            </a:r>
            <a:endParaRPr lang="th-TH" sz="2400" b="1" kern="0" dirty="0">
              <a:latin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A76DF000-8315-4D22-BF19-2151CE6913A1}"/>
              </a:ext>
            </a:extLst>
          </p:cNvPr>
          <p:cNvSpPr txBox="1">
            <a:spLocks/>
          </p:cNvSpPr>
          <p:nvPr/>
        </p:nvSpPr>
        <p:spPr>
          <a:xfrm>
            <a:off x="2867025" y="3530996"/>
            <a:ext cx="6457950" cy="142877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x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th-TH" sz="2400" dirty="0">
                <a:latin typeface="Tahoma" pitchFamily="34" charset="0"/>
              </a:rPr>
              <a:t>เป็นลิสต์  อยากรู้ว่า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400" dirty="0">
                <a:latin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</a:rPr>
              <a:t>เก็บใน </a:t>
            </a:r>
            <a:r>
              <a:rPr lang="en-US" sz="2400" dirty="0">
                <a:latin typeface="Tahoma" pitchFamily="34" charset="0"/>
              </a:rPr>
              <a:t>index </a:t>
            </a:r>
            <a:r>
              <a:rPr lang="th-TH" sz="2400" dirty="0">
                <a:latin typeface="Tahoma" pitchFamily="34" charset="0"/>
              </a:rPr>
              <a:t>ใดใน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if c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    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</a:rPr>
              <a:t>j = </a:t>
            </a:r>
            <a:r>
              <a:rPr lang="en-US" sz="2400" b="1" kern="0" dirty="0" err="1">
                <a:highlight>
                  <a:srgbClr val="FFFF00"/>
                </a:highlight>
                <a:latin typeface="Courier New" panose="02070309020205020404" pitchFamily="49" charset="0"/>
              </a:rPr>
              <a:t>x.index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</a:rPr>
              <a:t>(c)</a:t>
            </a:r>
            <a:endParaRPr lang="th-TH" sz="2400" b="1" kern="0" dirty="0">
              <a:highlight>
                <a:srgbClr val="FFFF00"/>
              </a:highlight>
              <a:latin typeface="Courier New" panose="020703090202050204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A93FBCF-B8FF-41A1-A10A-A3CF43763405}"/>
              </a:ext>
            </a:extLst>
          </p:cNvPr>
          <p:cNvSpPr txBox="1"/>
          <p:nvPr/>
        </p:nvSpPr>
        <p:spPr>
          <a:xfrm>
            <a:off x="2651001" y="979598"/>
            <a:ext cx="688682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กรณีเป็นลิสต์ที่เก็บข้อมูลพื้นฐาน (ไม่ใช่ลิสต์ซ้อนลิสต์)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4488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996C-9D1C-4269-887A-6F7210B3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รูปแบบการค้นข้อมูลในลิสต์</a:t>
            </a:r>
            <a:r>
              <a:rPr lang="en-US" dirty="0"/>
              <a:t>: </a:t>
            </a:r>
            <a:r>
              <a:rPr lang="th-TH" dirty="0"/>
              <a:t>กรณีเก็บหลายลิสต์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4932E-B367-41B9-8BFA-9FB97709F096}"/>
              </a:ext>
            </a:extLst>
          </p:cNvPr>
          <p:cNvSpPr txBox="1">
            <a:spLocks/>
          </p:cNvSpPr>
          <p:nvPr/>
        </p:nvSpPr>
        <p:spPr>
          <a:xfrm>
            <a:off x="2943224" y="2810531"/>
            <a:ext cx="6524626" cy="20615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kern="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ID in </a:t>
            </a:r>
            <a:r>
              <a:rPr lang="en-US" sz="2400" b="1" kern="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kern="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j = </a:t>
            </a:r>
            <a:r>
              <a:rPr lang="en-US" sz="2400" b="1" kern="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sid.index</a:t>
            </a:r>
            <a:r>
              <a:rPr lang="en-US" sz="2400" b="1" kern="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(ID)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print("ID =",ID, </a:t>
            </a:r>
            <a:r>
              <a:rPr lang="en-US" sz="2400" b="1" kern="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b="1" kern="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[j]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print("Not found")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6F8E8-8261-4AE8-B94D-D9B044250255}"/>
              </a:ext>
            </a:extLst>
          </p:cNvPr>
          <p:cNvSpPr txBox="1"/>
          <p:nvPr/>
        </p:nvSpPr>
        <p:spPr>
          <a:xfrm>
            <a:off x="2824164" y="871538"/>
            <a:ext cx="7439857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เช่น มีลิสต์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เก็บเลขประจำตัว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และลิสต์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เก็บเกรด</a:t>
            </a:r>
            <a:br>
              <a:rPr lang="th-TH" sz="2400" dirty="0">
                <a:latin typeface="Tahoma" pitchFamily="34" charset="0"/>
                <a:cs typeface="Tahoma" pitchFamily="34" charset="0"/>
              </a:rPr>
            </a:br>
            <a:r>
              <a:rPr lang="th-TH" sz="2400" dirty="0">
                <a:latin typeface="Tahoma" pitchFamily="34" charset="0"/>
                <a:cs typeface="Tahoma" pitchFamily="34" charset="0"/>
              </a:rPr>
              <a:t>เกรดของ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เก็บอยู่ที่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[k]</a:t>
            </a:r>
            <a:br>
              <a:rPr lang="en-US" sz="2400" dirty="0">
                <a:latin typeface="Tahoma" pitchFamily="34" charset="0"/>
                <a:cs typeface="Tahoma" pitchFamily="34" charset="0"/>
              </a:rPr>
            </a:b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6131001021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6130020221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...]</a:t>
            </a:r>
          </a:p>
          <a:p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[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3.8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3.7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       ...]</a:t>
            </a:r>
          </a:p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ต้องการค้น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ID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ที่สนใจว่า ได้เกรดเท่าไร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D32AE-C958-4C69-9EF7-3E8AFB3527C8}"/>
              </a:ext>
            </a:extLst>
          </p:cNvPr>
          <p:cNvSpPr txBox="1"/>
          <p:nvPr/>
        </p:nvSpPr>
        <p:spPr>
          <a:xfrm>
            <a:off x="2141402" y="2686050"/>
            <a:ext cx="801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</a:t>
            </a:r>
            <a:endParaRPr lang="en-US" sz="5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606179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996C-9D1C-4269-887A-6F7210B3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/>
              <a:t>รูปแบบการ</a:t>
            </a:r>
            <a:r>
              <a:rPr lang="th-TH" dirty="0"/>
              <a:t>ค้นข้อมูลในลิสต์</a:t>
            </a:r>
            <a:r>
              <a:rPr lang="en-US" dirty="0"/>
              <a:t>: </a:t>
            </a:r>
            <a:r>
              <a:rPr lang="th-TH" dirty="0"/>
              <a:t>กรณีลิสต์ซ้อนลิสต์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4932E-B367-41B9-8BFA-9FB97709F096}"/>
              </a:ext>
            </a:extLst>
          </p:cNvPr>
          <p:cNvSpPr txBox="1">
            <a:spLocks/>
          </p:cNvSpPr>
          <p:nvPr/>
        </p:nvSpPr>
        <p:spPr>
          <a:xfrm>
            <a:off x="2943224" y="2810531"/>
            <a:ext cx="6524626" cy="3571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e in data : # e </a:t>
            </a:r>
            <a:r>
              <a:rPr lang="th-TH" sz="2400" dirty="0">
                <a:latin typeface="Tahoma" pitchFamily="34" charset="0"/>
              </a:rPr>
              <a:t>เป็นลิสต์ที่มี </a:t>
            </a:r>
            <a:r>
              <a:rPr lang="en-US" sz="2400" dirty="0">
                <a:latin typeface="Tahoma" pitchFamily="34" charset="0"/>
              </a:rPr>
              <a:t>2</a:t>
            </a:r>
            <a:r>
              <a:rPr lang="th-TH" sz="2400" dirty="0">
                <a:latin typeface="Tahoma" pitchFamily="34" charset="0"/>
              </a:rPr>
              <a:t> ช่อง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e[0]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ID: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e[1]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-1: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print("Not found")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print("ID =",ID,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6F8E8-8261-4AE8-B94D-D9B044250255}"/>
              </a:ext>
            </a:extLst>
          </p:cNvPr>
          <p:cNvSpPr txBox="1"/>
          <p:nvPr/>
        </p:nvSpPr>
        <p:spPr>
          <a:xfrm>
            <a:off x="2824164" y="871538"/>
            <a:ext cx="7148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เช่น ลิสต์ที่เก็บ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[</a:t>
            </a:r>
            <a:r>
              <a:rPr lang="en-US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ID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gpa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]</a:t>
            </a:r>
            <a:br>
              <a:rPr lang="en-US" sz="2400" dirty="0">
                <a:latin typeface="Tahoma" pitchFamily="34" charset="0"/>
                <a:cs typeface="Tahoma" pitchFamily="34" charset="0"/>
              </a:rPr>
            </a:br>
            <a:r>
              <a:rPr lang="en-US" sz="2400" dirty="0">
                <a:latin typeface="Tahoma" pitchFamily="34" charset="0"/>
                <a:cs typeface="Tahoma" pitchFamily="34" charset="0"/>
              </a:rPr>
              <a:t>data = [[</a:t>
            </a:r>
            <a:r>
              <a:rPr lang="en-US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6131001021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3.8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], [</a:t>
            </a:r>
            <a:r>
              <a:rPr lang="en-US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6130020221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3.7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], ...]</a:t>
            </a:r>
          </a:p>
          <a:p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ต้องการค้น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ID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ที่สนใจว่า ได้เกรดเท่าไร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FFD5CB4-11F3-4112-BE49-466BBB062DF5}"/>
              </a:ext>
            </a:extLst>
          </p:cNvPr>
          <p:cNvSpPr txBox="1"/>
          <p:nvPr/>
        </p:nvSpPr>
        <p:spPr>
          <a:xfrm>
            <a:off x="2141402" y="2686050"/>
            <a:ext cx="801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</a:t>
            </a:r>
            <a:endParaRPr lang="en-US" sz="5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90405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74996C-9D1C-4269-887A-6F7210B364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รูปแบบการค้นข้อมูลในลิสต์</a:t>
            </a:r>
            <a:r>
              <a:rPr lang="en-US" dirty="0"/>
              <a:t>: </a:t>
            </a:r>
            <a:r>
              <a:rPr lang="th-TH" dirty="0"/>
              <a:t>กรณีลิสต์ซ้อนลิสต์</a:t>
            </a:r>
            <a:endParaRPr lang="en-US" dirty="0"/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1ED4932E-B367-41B9-8BFA-9FB97709F096}"/>
              </a:ext>
            </a:extLst>
          </p:cNvPr>
          <p:cNvSpPr txBox="1">
            <a:spLocks/>
          </p:cNvSpPr>
          <p:nvPr/>
        </p:nvSpPr>
        <p:spPr>
          <a:xfrm>
            <a:off x="2943224" y="2810531"/>
            <a:ext cx="6524626" cy="357187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-1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[</a:t>
            </a:r>
            <a:r>
              <a:rPr lang="en-US" sz="2400" b="1" kern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kern="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in data :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</a:t>
            </a:r>
            <a:r>
              <a:rPr lang="en-US" sz="2400" b="1" kern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sid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ID: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break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if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== -1: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print("Not found")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print("ID =",ID,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gpa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sz="2400" dirty="0">
              <a:latin typeface="Tahoma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56F8E8-8261-4AE8-B94D-D9B044250255}"/>
              </a:ext>
            </a:extLst>
          </p:cNvPr>
          <p:cNvSpPr txBox="1"/>
          <p:nvPr/>
        </p:nvSpPr>
        <p:spPr>
          <a:xfrm>
            <a:off x="2824164" y="871538"/>
            <a:ext cx="7148175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เช่น ลิสต์ที่เก็บ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[</a:t>
            </a:r>
            <a:r>
              <a:rPr lang="en-US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ID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 err="1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gpa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]</a:t>
            </a:r>
            <a:br>
              <a:rPr lang="en-US" sz="2400" dirty="0">
                <a:latin typeface="Tahoma" pitchFamily="34" charset="0"/>
                <a:cs typeface="Tahoma" pitchFamily="34" charset="0"/>
              </a:rPr>
            </a:br>
            <a:r>
              <a:rPr lang="en-US" sz="2400" dirty="0">
                <a:latin typeface="Tahoma" pitchFamily="34" charset="0"/>
                <a:cs typeface="Tahoma" pitchFamily="34" charset="0"/>
              </a:rPr>
              <a:t>data = [[</a:t>
            </a:r>
            <a:r>
              <a:rPr lang="en-US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6131001021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3.8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], [</a:t>
            </a:r>
            <a:r>
              <a:rPr lang="en-US" sz="2400" dirty="0">
                <a:highlight>
                  <a:srgbClr val="FFFF00"/>
                </a:highlight>
                <a:latin typeface="Tahoma" pitchFamily="34" charset="0"/>
                <a:cs typeface="Tahoma" pitchFamily="34" charset="0"/>
              </a:rPr>
              <a:t>6130020221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, </a:t>
            </a:r>
            <a:r>
              <a:rPr lang="en-US" sz="2400" dirty="0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3.7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], ...]</a:t>
            </a:r>
          </a:p>
          <a:p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ต้องการค้น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ID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ที่สนใจว่า ได้เกรดเท่าไร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CD32AE-C958-4C69-9EF7-3E8AFB3527C8}"/>
              </a:ext>
            </a:extLst>
          </p:cNvPr>
          <p:cNvSpPr txBox="1"/>
          <p:nvPr/>
        </p:nvSpPr>
        <p:spPr>
          <a:xfrm>
            <a:off x="2141402" y="2686050"/>
            <a:ext cx="801823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5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</a:t>
            </a:r>
            <a:endParaRPr lang="en-US" sz="5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50">
            <a:extLst>
              <a:ext uri="{FF2B5EF4-FFF2-40B4-BE49-F238E27FC236}">
                <a16:creationId xmlns:a16="http://schemas.microsoft.com/office/drawing/2014/main" id="{A59B33C5-E5F2-4762-930D-46D57D3947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43450" y="3254347"/>
            <a:ext cx="2528888" cy="40229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สวยกว่าแบบก่อนนี้</a:t>
            </a:r>
          </a:p>
        </p:txBody>
      </p:sp>
    </p:spTree>
    <p:extLst>
      <p:ext uri="{BB962C8B-B14F-4D97-AF65-F5344CB8AC3E}">
        <p14:creationId xmlns:p14="http://schemas.microsoft.com/office/powerpoint/2010/main" val="321935906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5207-928E-42CC-90E3-C93AACE0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upgrade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0576ECD-A49A-4C5C-BA5C-B9B3D97538F7}"/>
              </a:ext>
            </a:extLst>
          </p:cNvPr>
          <p:cNvSpPr txBox="1"/>
          <p:nvPr/>
        </p:nvSpPr>
        <p:spPr>
          <a:xfrm>
            <a:off x="1846426" y="956063"/>
            <a:ext cx="849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itchFamily="34" charset="0"/>
                <a:cs typeface="Tahoma" pitchFamily="34" charset="0"/>
              </a:rPr>
              <a:t>เขียนโปรแกรมปรับเกรดเพิ่มให้นักเรียนที่ได้รับสิทธิ์คนละหนึ่งประจุ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707AB53-C7C3-4341-92E5-57CC9CD7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54" y="2229830"/>
            <a:ext cx="3017802" cy="2556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44444 A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22222 F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11111 B+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66666 C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55555 B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33333 D+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q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33333 22222 55555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F530472-958E-4AB9-AA05-27288E2B8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554" y="2229829"/>
            <a:ext cx="2008992" cy="224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44444 A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22222 D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11111 B+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66666 C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55555 B+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33333 C</a:t>
            </a:r>
          </a:p>
          <a:p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C1B8669-A58A-4A7D-9868-9497ADF637E8}"/>
              </a:ext>
            </a:extLst>
          </p:cNvPr>
          <p:cNvSpPr/>
          <p:nvPr/>
        </p:nvSpPr>
        <p:spPr bwMode="auto">
          <a:xfrm>
            <a:off x="6473724" y="2999112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21A46FD-FB78-4A21-B168-C4E2CA880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428" y="1657271"/>
            <a:ext cx="5057021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AE058-C94F-4803-89DE-9536039C9387}"/>
              </a:ext>
            </a:extLst>
          </p:cNvPr>
          <p:cNvSpPr txBox="1"/>
          <p:nvPr/>
        </p:nvSpPr>
        <p:spPr>
          <a:xfrm>
            <a:off x="1624012" y="2954194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เกรดเดิม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5BB2A-EFA1-435C-9E31-F3DF41922F97}"/>
              </a:ext>
            </a:extLst>
          </p:cNvPr>
          <p:cNvSpPr txBox="1"/>
          <p:nvPr/>
        </p:nvSpPr>
        <p:spPr>
          <a:xfrm>
            <a:off x="1663640" y="4344016"/>
            <a:ext cx="1122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ได้สิทธิ์</a:t>
            </a:r>
            <a:br>
              <a:rPr lang="en-US" sz="2000" dirty="0">
                <a:latin typeface="Tahoma" pitchFamily="34" charset="0"/>
                <a:cs typeface="Tahoma" pitchFamily="34" charset="0"/>
              </a:rPr>
            </a:br>
            <a:r>
              <a:rPr lang="en-US" sz="2000" dirty="0">
                <a:latin typeface="Tahoma" pitchFamily="34" charset="0"/>
                <a:cs typeface="Tahoma" pitchFamily="34" charset="0"/>
              </a:rPr>
              <a:t>upgrade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6C5C88C-AC92-4498-BD23-803E825CAB6D}"/>
              </a:ext>
            </a:extLst>
          </p:cNvPr>
          <p:cNvSpPr/>
          <p:nvPr/>
        </p:nvSpPr>
        <p:spPr bwMode="auto">
          <a:xfrm>
            <a:off x="2692021" y="2288651"/>
            <a:ext cx="345992" cy="1776114"/>
          </a:xfrm>
          <a:prstGeom prst="leftBrace">
            <a:avLst>
              <a:gd name="adj1" fmla="val 395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E93063-808B-4CA9-B8D1-9F5465B97EC3}"/>
              </a:ext>
            </a:extLst>
          </p:cNvPr>
          <p:cNvCxnSpPr/>
          <p:nvPr/>
        </p:nvCxnSpPr>
        <p:spPr bwMode="auto">
          <a:xfrm>
            <a:off x="2692021" y="4581525"/>
            <a:ext cx="3459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40224609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18A-911C-4689-8E88-13F08815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การเรียงลำดับข้อมูล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B14F29-A2BA-4BE1-8F53-3B386852C96F}"/>
              </a:ext>
            </a:extLst>
          </p:cNvPr>
          <p:cNvSpPr/>
          <p:nvPr/>
        </p:nvSpPr>
        <p:spPr>
          <a:xfrm>
            <a:off x="350309" y="1594635"/>
            <a:ext cx="11279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[90, 22, 44, 70, 20, 51, 12, 39, 67, 56, 88, 31, 72, 77, 53]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34B213-4CEE-43C6-B992-B6BDCD7894E3}"/>
              </a:ext>
            </a:extLst>
          </p:cNvPr>
          <p:cNvSpPr/>
          <p:nvPr/>
        </p:nvSpPr>
        <p:spPr>
          <a:xfrm>
            <a:off x="350309" y="3914775"/>
            <a:ext cx="11279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[12, 20, 22, 31, 39, 44, 51, 53, 56, 67, 70, 72, 77, 88, 90]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DA8DA6-A98E-4F13-B46D-4716A38D4BAF}"/>
              </a:ext>
            </a:extLst>
          </p:cNvPr>
          <p:cNvSpPr/>
          <p:nvPr/>
        </p:nvSpPr>
        <p:spPr>
          <a:xfrm>
            <a:off x="4665135" y="2693150"/>
            <a:ext cx="2650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d.sort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2446352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18A-911C-4689-8E88-13F08815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การเรียงลำดับข้อมูล</a:t>
            </a: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4B14F29-A2BA-4BE1-8F53-3B386852C96F}"/>
              </a:ext>
            </a:extLst>
          </p:cNvPr>
          <p:cNvSpPr/>
          <p:nvPr/>
        </p:nvSpPr>
        <p:spPr>
          <a:xfrm>
            <a:off x="350309" y="1594635"/>
            <a:ext cx="11279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[10, 10, 11, 12, 11, 13, 11, 11, 12, 10, 13, 10, 10, 13, 13]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134B213-4CEE-43C6-B992-B6BDCD7894E3}"/>
              </a:ext>
            </a:extLst>
          </p:cNvPr>
          <p:cNvSpPr/>
          <p:nvPr/>
        </p:nvSpPr>
        <p:spPr>
          <a:xfrm>
            <a:off x="350309" y="3914775"/>
            <a:ext cx="112797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[10, 10, 10, 10, 10, 11, 11, 11, 11, 12, 12, 13, 13, 13, 13]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BDA8DA6-A98E-4F13-B46D-4716A38D4BAF}"/>
              </a:ext>
            </a:extLst>
          </p:cNvPr>
          <p:cNvSpPr/>
          <p:nvPr/>
        </p:nvSpPr>
        <p:spPr>
          <a:xfrm>
            <a:off x="4665135" y="2693150"/>
            <a:ext cx="2650066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d.sort</a:t>
            </a:r>
            <a:r>
              <a:rPr lang="en-US" sz="3200" b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6133420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7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List</a:t>
            </a:r>
            <a:endParaRPr lang="th-TH"/>
          </a:p>
        </p:txBody>
      </p:sp>
      <p:sp>
        <p:nvSpPr>
          <p:cNvPr id="160771" name="Rectangle 3"/>
          <p:cNvSpPr>
            <a:spLocks noGrp="1" noChangeArrowheads="1"/>
          </p:cNvSpPr>
          <p:nvPr>
            <p:ph idx="1"/>
          </p:nvPr>
        </p:nvSpPr>
        <p:spPr>
          <a:xfrm>
            <a:off x="2112897" y="922338"/>
            <a:ext cx="7963030" cy="439261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   List </a:t>
            </a:r>
            <a:r>
              <a:rPr lang="th-TH" dirty="0"/>
              <a:t>คือ</a:t>
            </a:r>
            <a:r>
              <a:rPr lang="en-US" dirty="0"/>
              <a:t> </a:t>
            </a:r>
            <a:r>
              <a:rPr lang="th-TH" dirty="0"/>
              <a:t>รายการของข้อมูล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	[ ]     </a:t>
            </a:r>
            <a:r>
              <a:rPr lang="en-US" dirty="0">
                <a:sym typeface="Wingdings" panose="05000000000000000000" pitchFamily="2" charset="2"/>
              </a:rPr>
              <a:t>  empty list</a:t>
            </a:r>
            <a:endParaRPr lang="th-TH" dirty="0"/>
          </a:p>
          <a:p>
            <a:pPr marL="0" indent="0">
              <a:buNone/>
            </a:pPr>
            <a:r>
              <a:rPr lang="en-US" dirty="0"/>
              <a:t>	[2, 3, 5, 7, 11, 13, 17, 19, 23]</a:t>
            </a:r>
          </a:p>
          <a:p>
            <a:pPr marL="0" indent="0">
              <a:buNone/>
            </a:pPr>
            <a:r>
              <a:rPr lang="en-US" dirty="0"/>
              <a:t>	["SU", "MO", "TU", "WE", "TH", "FR", "SA"]</a:t>
            </a:r>
          </a:p>
          <a:p>
            <a:pPr marL="0" indent="0">
              <a:buNone/>
            </a:pPr>
            <a:r>
              <a:rPr lang="en-US" dirty="0"/>
              <a:t>	[ ["</a:t>
            </a:r>
            <a:r>
              <a:rPr lang="en-US" dirty="0" err="1"/>
              <a:t>Ranee</a:t>
            </a:r>
            <a:r>
              <a:rPr lang="en-US" dirty="0"/>
              <a:t>", "</a:t>
            </a:r>
            <a:r>
              <a:rPr lang="en-US" dirty="0" err="1"/>
              <a:t>Campen</a:t>
            </a:r>
            <a:r>
              <a:rPr lang="en-US" dirty="0"/>
              <a:t>"], </a:t>
            </a:r>
          </a:p>
          <a:p>
            <a:pPr marL="0" indent="0">
              <a:buNone/>
            </a:pPr>
            <a:r>
              <a:rPr lang="en-US" dirty="0"/>
              <a:t>	   ["Roy </a:t>
            </a:r>
            <a:r>
              <a:rPr lang="en-US" dirty="0" err="1"/>
              <a:t>Marn</a:t>
            </a:r>
            <a:r>
              <a:rPr lang="en-US" dirty="0"/>
              <a:t>", "</a:t>
            </a:r>
            <a:r>
              <a:rPr lang="en-US" dirty="0" err="1"/>
              <a:t>Plerng</a:t>
            </a:r>
            <a:r>
              <a:rPr lang="en-US" dirty="0"/>
              <a:t> Boon", </a:t>
            </a:r>
          </a:p>
          <a:p>
            <a:pPr marL="0" indent="0">
              <a:buNone/>
            </a:pPr>
            <a:r>
              <a:rPr lang="en-US" dirty="0"/>
              <a:t>	    "</a:t>
            </a:r>
            <a:r>
              <a:rPr lang="en-US" dirty="0" err="1"/>
              <a:t>Bubphe</a:t>
            </a:r>
            <a:r>
              <a:rPr lang="en-US" dirty="0"/>
              <a:t> </a:t>
            </a:r>
            <a:r>
              <a:rPr lang="en-US" dirty="0" err="1"/>
              <a:t>Sanniwat</a:t>
            </a:r>
            <a:r>
              <a:rPr lang="en-US" dirty="0"/>
              <a:t>", "</a:t>
            </a:r>
            <a:r>
              <a:rPr lang="en-US" dirty="0" err="1"/>
              <a:t>Krong</a:t>
            </a:r>
            <a:r>
              <a:rPr lang="en-US" dirty="0"/>
              <a:t> Kam"] ]</a:t>
            </a:r>
          </a:p>
          <a:p>
            <a:pPr marL="0" indent="0">
              <a:buNone/>
            </a:pPr>
            <a:endParaRPr lang="th-TH" dirty="0"/>
          </a:p>
        </p:txBody>
      </p:sp>
    </p:spTree>
    <p:extLst>
      <p:ext uri="{BB962C8B-B14F-4D97-AF65-F5344CB8AC3E}">
        <p14:creationId xmlns:p14="http://schemas.microsoft.com/office/powerpoint/2010/main" val="295188872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18A-911C-4689-8E88-13F08815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การเรียงลำดับข้อมูล</a:t>
            </a:r>
            <a:r>
              <a:rPr lang="en-US" dirty="0"/>
              <a:t>: </a:t>
            </a:r>
            <a:r>
              <a:rPr lang="th-TH" dirty="0"/>
              <a:t>กรณีง่าย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8EDF1A-5C0E-4085-B58F-3D3C9C447DEE}"/>
              </a:ext>
            </a:extLst>
          </p:cNvPr>
          <p:cNvSpPr txBox="1">
            <a:spLocks/>
          </p:cNvSpPr>
          <p:nvPr/>
        </p:nvSpPr>
        <p:spPr>
          <a:xfrm>
            <a:off x="2058070" y="1011317"/>
            <a:ext cx="8075860" cy="903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ahoma" pitchFamily="34" charset="0"/>
              </a:rPr>
              <a:t>=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[3,1,4,5,2,4,7]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</a:rPr>
              <a:t>x.sort</a:t>
            </a:r>
            <a:r>
              <a:rPr lang="en-US" sz="2400" b="1" kern="0" dirty="0">
                <a:latin typeface="Courier New" panose="02070309020205020404" pitchFamily="49" charset="0"/>
              </a:rPr>
              <a:t>()  # x = [1,2,3,4,4,5,7]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DDCF7F4-F389-4742-AEF6-25AE4EA38B73}"/>
              </a:ext>
            </a:extLst>
          </p:cNvPr>
          <p:cNvSpPr txBox="1">
            <a:spLocks/>
          </p:cNvSpPr>
          <p:nvPr/>
        </p:nvSpPr>
        <p:spPr>
          <a:xfrm>
            <a:off x="2058070" y="2263021"/>
            <a:ext cx="8075860" cy="903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ahoma" pitchFamily="34" charset="0"/>
              </a:rPr>
              <a:t>=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["Tom", "Ann", "Don"]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</a:rPr>
              <a:t>x.sort</a:t>
            </a:r>
            <a:r>
              <a:rPr lang="en-US" sz="2400" b="1" kern="0" dirty="0">
                <a:latin typeface="Courier New" panose="02070309020205020404" pitchFamily="49" charset="0"/>
              </a:rPr>
              <a:t>()  # x = ["Ann", "Don", "Tom"]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806C09-424C-4B55-A58B-08FE0D35159B}"/>
              </a:ext>
            </a:extLst>
          </p:cNvPr>
          <p:cNvSpPr txBox="1">
            <a:spLocks/>
          </p:cNvSpPr>
          <p:nvPr/>
        </p:nvSpPr>
        <p:spPr>
          <a:xfrm>
            <a:off x="2058070" y="3536384"/>
            <a:ext cx="8075860" cy="903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ahoma" pitchFamily="34" charset="0"/>
              </a:rPr>
              <a:t>=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[["A",9], ["C",1], ["A",1]]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</a:rPr>
              <a:t>x.sort</a:t>
            </a:r>
            <a:r>
              <a:rPr lang="en-US" sz="2400" b="1" kern="0" dirty="0">
                <a:latin typeface="Courier New" panose="02070309020205020404" pitchFamily="49" charset="0"/>
              </a:rPr>
              <a:t>()  # x =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[["A",1], ["A",9], ["C",1]]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2B557A6-5E41-4F6C-BB74-44538A0444E2}"/>
              </a:ext>
            </a:extLst>
          </p:cNvPr>
          <p:cNvSpPr txBox="1"/>
          <p:nvPr/>
        </p:nvSpPr>
        <p:spPr>
          <a:xfrm>
            <a:off x="2058071" y="4439593"/>
            <a:ext cx="7367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เรียงตามตัวแรกก่อน ถ้าตัวแรกเท่ากัน ให้เรียงตามตัวที่สอง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783254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645207-928E-42CC-90E3-C93AACE09A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upgrade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A707AB53-C7C3-4341-92E5-57CC9CD7F7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2054" y="2229830"/>
            <a:ext cx="3017802" cy="255672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44444 A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22222 F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11111 B+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66666 C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55555 B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33333 D+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q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33333 22222 55555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8F530472-958E-4AB9-AA05-27288E2B83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51554" y="2229829"/>
            <a:ext cx="2008992" cy="224895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pt-BR" sz="2000" b="1" dirty="0">
                <a:latin typeface="Courier New" pitchFamily="49" charset="0"/>
                <a:cs typeface="Microsoft Sans Serif" pitchFamily="34" charset="0"/>
              </a:rPr>
              <a:t>11111 B+</a:t>
            </a:r>
          </a:p>
          <a:p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22222 D</a:t>
            </a:r>
          </a:p>
          <a:p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33333 C</a:t>
            </a:r>
          </a:p>
          <a:p>
            <a:r>
              <a:rPr lang="pt-BR" sz="2000" b="1" dirty="0">
                <a:latin typeface="Courier New" pitchFamily="49" charset="0"/>
                <a:cs typeface="Microsoft Sans Serif" pitchFamily="34" charset="0"/>
              </a:rPr>
              <a:t>44444 A</a:t>
            </a:r>
          </a:p>
          <a:p>
            <a:r>
              <a:rPr lang="pt-BR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55555 B+</a:t>
            </a:r>
          </a:p>
          <a:p>
            <a:r>
              <a:rPr lang="pt-BR" sz="2000" b="1" dirty="0">
                <a:latin typeface="Courier New" pitchFamily="49" charset="0"/>
                <a:cs typeface="Microsoft Sans Serif" pitchFamily="34" charset="0"/>
              </a:rPr>
              <a:t>66666 C</a:t>
            </a:r>
          </a:p>
          <a:p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1C1B8669-A58A-4A7D-9868-9497ADF637E8}"/>
              </a:ext>
            </a:extLst>
          </p:cNvPr>
          <p:cNvSpPr/>
          <p:nvPr/>
        </p:nvSpPr>
        <p:spPr bwMode="auto">
          <a:xfrm>
            <a:off x="6473724" y="2999112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C21A46FD-FB78-4A21-B168-C4E2CA880C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9428" y="1657271"/>
            <a:ext cx="5057021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Input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       </a:t>
            </a:r>
            <a:r>
              <a:rPr lang="th-TH" sz="2400" b="1" dirty="0">
                <a:latin typeface="Courier New" pitchFamily="49" charset="0"/>
                <a:cs typeface="Microsoft Sans Serif" pitchFamily="34" charset="0"/>
              </a:rPr>
              <a:t>   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Output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37AE058-C94F-4803-89DE-9536039C9387}"/>
              </a:ext>
            </a:extLst>
          </p:cNvPr>
          <p:cNvSpPr txBox="1"/>
          <p:nvPr/>
        </p:nvSpPr>
        <p:spPr>
          <a:xfrm>
            <a:off x="1624012" y="2954194"/>
            <a:ext cx="10855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เกรดเดิม</a:t>
            </a:r>
            <a:endParaRPr lang="en-US" sz="20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E5BB2A-EFA1-435C-9E31-F3DF41922F97}"/>
              </a:ext>
            </a:extLst>
          </p:cNvPr>
          <p:cNvSpPr txBox="1"/>
          <p:nvPr/>
        </p:nvSpPr>
        <p:spPr>
          <a:xfrm>
            <a:off x="1663640" y="4344016"/>
            <a:ext cx="112242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000" dirty="0">
                <a:latin typeface="Tahoma" pitchFamily="34" charset="0"/>
                <a:cs typeface="Tahoma" pitchFamily="34" charset="0"/>
              </a:rPr>
              <a:t>ได้สิทธิ์</a:t>
            </a:r>
            <a:br>
              <a:rPr lang="en-US" sz="2000" dirty="0">
                <a:latin typeface="Tahoma" pitchFamily="34" charset="0"/>
                <a:cs typeface="Tahoma" pitchFamily="34" charset="0"/>
              </a:rPr>
            </a:br>
            <a:r>
              <a:rPr lang="en-US" sz="2000" dirty="0">
                <a:latin typeface="Tahoma" pitchFamily="34" charset="0"/>
                <a:cs typeface="Tahoma" pitchFamily="34" charset="0"/>
              </a:rPr>
              <a:t>upgrade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26C5C88C-AC92-4498-BD23-803E825CAB6D}"/>
              </a:ext>
            </a:extLst>
          </p:cNvPr>
          <p:cNvSpPr/>
          <p:nvPr/>
        </p:nvSpPr>
        <p:spPr bwMode="auto">
          <a:xfrm>
            <a:off x="2692021" y="2288651"/>
            <a:ext cx="345992" cy="1776114"/>
          </a:xfrm>
          <a:prstGeom prst="leftBrace">
            <a:avLst>
              <a:gd name="adj1" fmla="val 39533"/>
              <a:gd name="adj2" fmla="val 5000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2E93063-808B-4CA9-B8D1-9F5465B97EC3}"/>
              </a:ext>
            </a:extLst>
          </p:cNvPr>
          <p:cNvCxnSpPr/>
          <p:nvPr/>
        </p:nvCxnSpPr>
        <p:spPr bwMode="auto">
          <a:xfrm>
            <a:off x="2692021" y="4581525"/>
            <a:ext cx="345992" cy="0"/>
          </a:xfrm>
          <a:prstGeom prst="straightConnector1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FA99798-D149-415C-A436-E0AABB7D7506}"/>
              </a:ext>
            </a:extLst>
          </p:cNvPr>
          <p:cNvSpPr txBox="1"/>
          <p:nvPr/>
        </p:nvSpPr>
        <p:spPr>
          <a:xfrm>
            <a:off x="6494108" y="4851848"/>
            <a:ext cx="3723884" cy="830997"/>
          </a:xfrm>
          <a:prstGeom prst="rect">
            <a:avLst/>
          </a:prstGeom>
          <a:solidFill>
            <a:srgbClr val="FFCCFF"/>
          </a:solidFill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itchFamily="34" charset="0"/>
                <a:cs typeface="Tahoma" pitchFamily="34" charset="0"/>
              </a:rPr>
              <a:t>แสดงผลลัพธ์เรียงตามเลขประจำตัวจากน้อยไปมาก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D6FA33E-EBB5-459D-8B96-244E27E5C8AC}"/>
              </a:ext>
            </a:extLst>
          </p:cNvPr>
          <p:cNvSpPr txBox="1"/>
          <p:nvPr/>
        </p:nvSpPr>
        <p:spPr>
          <a:xfrm>
            <a:off x="1846426" y="956063"/>
            <a:ext cx="849597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th-TH" sz="2400" dirty="0">
                <a:latin typeface="Tahoma" pitchFamily="34" charset="0"/>
                <a:cs typeface="Tahoma" pitchFamily="34" charset="0"/>
              </a:rPr>
              <a:t>เขียนโปรแกรมปรับเกรดเพิ่มให้นักเรียนที่ได้รับสิทธิ์คนละหนึ่งประจุ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0478972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18A-911C-4689-8E88-13F08815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การเรียงลำดับข้อมูล</a:t>
            </a:r>
            <a:r>
              <a:rPr lang="en-US" dirty="0"/>
              <a:t>: </a:t>
            </a:r>
            <a:r>
              <a:rPr lang="th-TH" dirty="0"/>
              <a:t>กรณีซับซ้อน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3806C09-424C-4B55-A58B-08FE0D35159B}"/>
              </a:ext>
            </a:extLst>
          </p:cNvPr>
          <p:cNvSpPr txBox="1">
            <a:spLocks/>
          </p:cNvSpPr>
          <p:nvPr/>
        </p:nvSpPr>
        <p:spPr>
          <a:xfrm>
            <a:off x="2058070" y="1233230"/>
            <a:ext cx="8075860" cy="90320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ahoma" pitchFamily="34" charset="0"/>
              </a:rPr>
              <a:t>=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[["A",9], ["C",1], ["A",1]]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</a:rPr>
              <a:t>x.sort</a:t>
            </a:r>
            <a:r>
              <a:rPr lang="en-US" sz="2400" b="1" kern="0" dirty="0">
                <a:latin typeface="Courier New" panose="02070309020205020404" pitchFamily="49" charset="0"/>
              </a:rPr>
              <a:t>()  # x =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[["A",1], ["A",9], ["C",1]]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8BF6F9-5A29-4295-8FD1-768F9911554F}"/>
              </a:ext>
            </a:extLst>
          </p:cNvPr>
          <p:cNvSpPr txBox="1">
            <a:spLocks/>
          </p:cNvSpPr>
          <p:nvPr/>
        </p:nvSpPr>
        <p:spPr>
          <a:xfrm>
            <a:off x="2058070" y="2849305"/>
            <a:ext cx="8075860" cy="375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>
                <a:latin typeface="Tahoma" pitchFamily="34" charset="0"/>
              </a:rPr>
              <a:t>=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[["A",9], ["C",1], ["A",1]]</a:t>
            </a:r>
            <a:endParaRPr lang="th-TH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[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t.append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a2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a1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# t =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[[9,"A"], [1,"C"], [1,"A"]]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t.sort</a:t>
            </a:r>
            <a:r>
              <a:rPr lang="en-US" sz="2400" b="1" kern="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# t =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[[1,"A"], [1,"C"], [9,"A"]]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(t)):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x[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][0],x[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][1] = t[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][1],t[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][0]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# x =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[["A",1], ["C",1], ["A",9]]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77A988-657A-4C0B-B6B9-EB473B10B6A8}"/>
              </a:ext>
            </a:extLst>
          </p:cNvPr>
          <p:cNvSpPr txBox="1"/>
          <p:nvPr/>
        </p:nvSpPr>
        <p:spPr>
          <a:xfrm>
            <a:off x="2058071" y="763589"/>
            <a:ext cx="736772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เรียงตามตัวแรกก่อน ถ้าตัวแรกเท่ากัน ให้เรียงตามตัวที่สอง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65647-EB48-4693-A9E3-4D454B4C6757}"/>
              </a:ext>
            </a:extLst>
          </p:cNvPr>
          <p:cNvSpPr txBox="1"/>
          <p:nvPr/>
        </p:nvSpPr>
        <p:spPr>
          <a:xfrm>
            <a:off x="2058070" y="2333020"/>
            <a:ext cx="653255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เรียงตามตัวที่สองก่อน ถ้าเท่ากัน ให้เรียงตามตัวแรก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7E063D6B-E40C-4B29-A0F9-5CCEB9035A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6" y="3935320"/>
            <a:ext cx="3609304" cy="40229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สร้างลิสต์ใหม่ เก็บสลับตำแหน่ง</a:t>
            </a:r>
          </a:p>
        </p:txBody>
      </p:sp>
      <p:sp>
        <p:nvSpPr>
          <p:cNvPr id="10" name="Text Box 50">
            <a:extLst>
              <a:ext uri="{FF2B5EF4-FFF2-40B4-BE49-F238E27FC236}">
                <a16:creationId xmlns:a16="http://schemas.microsoft.com/office/drawing/2014/main" id="{27B4DF6E-B67E-494A-9885-C111724A2E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24626" y="5423625"/>
            <a:ext cx="4012342" cy="40229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สลับตำแหน่งกลับ ไปเก็บในลิสต์เดิม</a:t>
            </a:r>
          </a:p>
        </p:txBody>
      </p:sp>
    </p:spTree>
    <p:extLst>
      <p:ext uri="{BB962C8B-B14F-4D97-AF65-F5344CB8AC3E}">
        <p14:creationId xmlns:p14="http://schemas.microsoft.com/office/powerpoint/2010/main" val="403575331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B818A-911C-4689-8E88-13F088155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เรียงลำดับสตริงตามความยาวสตริง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838BF6F9-5A29-4295-8FD1-768F9911554F}"/>
              </a:ext>
            </a:extLst>
          </p:cNvPr>
          <p:cNvSpPr txBox="1">
            <a:spLocks/>
          </p:cNvSpPr>
          <p:nvPr/>
        </p:nvSpPr>
        <p:spPr>
          <a:xfrm>
            <a:off x="1681558" y="2645330"/>
            <a:ext cx="8825708" cy="375152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["ABC", "ABCD", "XYZ", "OK"]</a:t>
            </a: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t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t.append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([</a:t>
            </a:r>
            <a:r>
              <a:rPr lang="en-US" sz="2400" b="1" kern="0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e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# t = 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"ABCD"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"XYZ"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],[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"OK"]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t.sort</a:t>
            </a:r>
            <a:r>
              <a:rPr lang="en-US" sz="2400" b="1" kern="0" dirty="0">
                <a:highlight>
                  <a:srgbClr val="FF00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# t =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[[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"OK"]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,[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"ABC"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"XYZ"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en-US" sz="24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4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"ABCD"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(t)):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x[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= t[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][1]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# x = 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["OK"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"ABC", "XYZ", "ABCD"]</a:t>
            </a:r>
            <a:endParaRPr lang="en-US" sz="2400" dirty="0">
              <a:latin typeface="Tahoma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6D65647-EB48-4693-A9E3-4D454B4C6757}"/>
              </a:ext>
            </a:extLst>
          </p:cNvPr>
          <p:cNvSpPr txBox="1"/>
          <p:nvPr/>
        </p:nvSpPr>
        <p:spPr>
          <a:xfrm>
            <a:off x="3421245" y="763588"/>
            <a:ext cx="5346335" cy="17081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pl-PL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["ABC", "ABCD", "XYZ", "OK"]</a:t>
            </a: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algn="ctr">
              <a:lnSpc>
                <a:spcPct val="150000"/>
              </a:lnSpc>
            </a:pPr>
            <a:r>
              <a:rPr lang="th-TH" sz="2400" dirty="0">
                <a:latin typeface="Tahoma" pitchFamily="34" charset="0"/>
                <a:cs typeface="Tahoma" pitchFamily="34" charset="0"/>
              </a:rPr>
              <a:t>เรียงแล้วได้</a:t>
            </a:r>
          </a:p>
          <a:p>
            <a:pPr algn="ctr">
              <a:lnSpc>
                <a:spcPct val="150000"/>
              </a:lnSpc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["OK", "ABC", "XYZ", "ABCD"]</a:t>
            </a:r>
          </a:p>
        </p:txBody>
      </p:sp>
      <p:sp>
        <p:nvSpPr>
          <p:cNvPr id="5" name="Text Box 50">
            <a:extLst>
              <a:ext uri="{FF2B5EF4-FFF2-40B4-BE49-F238E27FC236}">
                <a16:creationId xmlns:a16="http://schemas.microsoft.com/office/drawing/2014/main" id="{5D3353F8-3965-43B5-AC12-02075CA2F4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53227" y="3721008"/>
            <a:ext cx="3529011" cy="40229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สร้างลิสต์ใหม่ เก็บความยาวด้วย</a:t>
            </a:r>
          </a:p>
        </p:txBody>
      </p:sp>
    </p:spTree>
    <p:extLst>
      <p:ext uri="{BB962C8B-B14F-4D97-AF65-F5344CB8AC3E}">
        <p14:creationId xmlns:p14="http://schemas.microsoft.com/office/powerpoint/2010/main" val="2694872256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39A3-CC1E-4FF5-8449-F2C3F1D2A1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</a:t>
            </a:r>
            <a:r>
              <a:rPr lang="th-TH" dirty="0"/>
              <a:t> จุดใดใกล้จุดกำเนิดเป็นอันดับสาม</a:t>
            </a:r>
            <a:endParaRPr lang="en-US" dirty="0"/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145038AA-3FBA-4D38-8FE4-975B69D742BF}"/>
              </a:ext>
            </a:extLst>
          </p:cNvPr>
          <p:cNvSpPr txBox="1">
            <a:spLocks/>
          </p:cNvSpPr>
          <p:nvPr/>
        </p:nvSpPr>
        <p:spPr>
          <a:xfrm>
            <a:off x="2028933" y="1035526"/>
            <a:ext cx="6839296" cy="504596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n = int(input())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points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</a:rPr>
              <a:t>for k</a:t>
            </a:r>
            <a:r>
              <a:rPr lang="en-US" sz="2400" b="1" kern="0" dirty="0">
                <a:latin typeface="Courier New" panose="02070309020205020404" pitchFamily="49" charset="0"/>
              </a:rPr>
              <a:t> in range(n):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    d = input().split()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    x = float(d[0])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</a:rPr>
              <a:t>    y = float(d[1])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</a:endParaRP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5A2A718C-4DC5-4CEA-9C7F-55163C95B8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202057" y="1035527"/>
            <a:ext cx="1465943" cy="1941173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kern="0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5</a:t>
            </a:r>
          </a:p>
          <a:p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2.0 2.0</a:t>
            </a:r>
          </a:p>
          <a:p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2.0 3.0</a:t>
            </a:r>
          </a:p>
          <a:p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2.0 2.0</a:t>
            </a:r>
          </a:p>
          <a:p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2.0 5.0</a:t>
            </a:r>
          </a:p>
          <a:p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-1 -5.0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EB5BFD05-9AE1-4BF1-AFCF-8105FF4886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287657" y="3959666"/>
            <a:ext cx="2380342" cy="402291"/>
          </a:xfrm>
          <a:prstGeom prst="rect">
            <a:avLst/>
          </a:prstGeom>
          <a:solidFill>
            <a:schemeClr val="bg1">
              <a:lumMod val="85000"/>
            </a:schemeClr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#2: (2.0, 3.0)</a:t>
            </a:r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45BE2464-170F-4758-8A4E-E81651429CEC}"/>
              </a:ext>
            </a:extLst>
          </p:cNvPr>
          <p:cNvSpPr/>
          <p:nvPr/>
        </p:nvSpPr>
        <p:spPr bwMode="auto">
          <a:xfrm>
            <a:off x="9620612" y="3189417"/>
            <a:ext cx="420914" cy="557531"/>
          </a:xfrm>
          <a:prstGeom prst="downArrow">
            <a:avLst/>
          </a:prstGeom>
          <a:solidFill>
            <a:schemeClr val="bg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3C56FD4-E86D-483B-88AA-215C364578F6}"/>
              </a:ext>
            </a:extLst>
          </p:cNvPr>
          <p:cNvSpPr txBox="1"/>
          <p:nvPr/>
        </p:nvSpPr>
        <p:spPr>
          <a:xfrm>
            <a:off x="2028933" y="6081487"/>
            <a:ext cx="78021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กำหนดให้พิกัดที่ได้รับทั้งหมดมีระยะถึงจุดกำเนิดไม่เท่ากันเลย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9" name="Text Box 50">
            <a:extLst>
              <a:ext uri="{FF2B5EF4-FFF2-40B4-BE49-F238E27FC236}">
                <a16:creationId xmlns:a16="http://schemas.microsoft.com/office/drawing/2014/main" id="{ACBEB448-830F-4ABB-8225-D95B08B5DC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81664" y="1804967"/>
            <a:ext cx="3071812" cy="40229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อ่านพิกัดต่าง ๆ เก็บใส่ลิสต์</a:t>
            </a:r>
          </a:p>
        </p:txBody>
      </p:sp>
    </p:spTree>
    <p:extLst>
      <p:ext uri="{BB962C8B-B14F-4D97-AF65-F5344CB8AC3E}">
        <p14:creationId xmlns:p14="http://schemas.microsoft.com/office/powerpoint/2010/main" val="279395629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DB6603-89E3-4B14-A8D7-AE7E9DE2BE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⇆ String </a:t>
            </a:r>
            <a:r>
              <a:rPr lang="th-TH" dirty="0"/>
              <a:t>ด้วย</a:t>
            </a:r>
            <a:r>
              <a:rPr lang="en-US" dirty="0"/>
              <a:t> split &amp; join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94C93EA8-EF9D-4946-AE7D-3BA6138CDB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518" y="1039595"/>
            <a:ext cx="5240964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"ABC   DEF GHI  </a:t>
            </a:r>
            <a:r>
              <a:rPr lang="en-US" sz="2400" b="1" dirty="0" err="1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JK"</a:t>
            </a:r>
            <a:r>
              <a:rPr lang="en-US" sz="2400" b="1" dirty="0" err="1">
                <a:latin typeface="Courier New" pitchFamily="49" charset="0"/>
                <a:cs typeface="Microsoft Sans Serif" pitchFamily="34" charset="0"/>
              </a:rPr>
              <a:t>.</a:t>
            </a:r>
            <a:r>
              <a:rPr lang="en-US" sz="2400" b="1" dirty="0" err="1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split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0FEE1604-16D0-4727-92EA-3CD8308F78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475518" y="2520883"/>
            <a:ext cx="5470036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["ABC", "DEF", "GHI", "JK"]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8B33EC56-C2B0-4057-BDB2-ABDFF3912F65}"/>
              </a:ext>
            </a:extLst>
          </p:cNvPr>
          <p:cNvSpPr/>
          <p:nvPr/>
        </p:nvSpPr>
        <p:spPr bwMode="auto">
          <a:xfrm rot="5400000">
            <a:off x="5924550" y="1634238"/>
            <a:ext cx="553963" cy="70698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6FAE279A-576A-46F6-84AB-BFB70DB826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19036" y="4140432"/>
            <a:ext cx="7564988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"</a:t>
            </a:r>
            <a:r>
              <a:rPr lang="en-US" sz="2400" b="1" dirty="0">
                <a:highlight>
                  <a:srgbClr val="FF00FF"/>
                </a:highlight>
                <a:latin typeface="Courier New" pitchFamily="49" charset="0"/>
                <a:cs typeface="Microsoft Sans Serif" pitchFamily="34" charset="0"/>
              </a:rPr>
              <a:t>, 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".</a:t>
            </a:r>
            <a:r>
              <a:rPr lang="en-US" sz="2400" b="1" dirty="0">
                <a:highlight>
                  <a:srgbClr val="FFFF00"/>
                </a:highlight>
                <a:latin typeface="Courier New" pitchFamily="49" charset="0"/>
                <a:cs typeface="Microsoft Sans Serif" pitchFamily="34" charset="0"/>
              </a:rPr>
              <a:t>join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( </a:t>
            </a:r>
            <a:r>
              <a:rPr lang="en-US" sz="2400" b="1" dirty="0">
                <a:highlight>
                  <a:srgbClr val="00FF00"/>
                </a:highlight>
                <a:latin typeface="Courier New" pitchFamily="49" charset="0"/>
                <a:cs typeface="Microsoft Sans Serif" pitchFamily="34" charset="0"/>
              </a:rPr>
              <a:t>["ABC", "DEF", "GHI", "JK"]</a:t>
            </a:r>
            <a:r>
              <a:rPr lang="en-US" sz="2400" b="1" dirty="0">
                <a:latin typeface="Courier New" pitchFamily="49" charset="0"/>
                <a:cs typeface="Microsoft Sans Serif" pitchFamily="34" charset="0"/>
              </a:rPr>
              <a:t> )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22428A8-0029-4A27-A887-8E2060974F60}"/>
              </a:ext>
            </a:extLst>
          </p:cNvPr>
          <p:cNvSpPr/>
          <p:nvPr/>
        </p:nvSpPr>
        <p:spPr bwMode="auto">
          <a:xfrm rot="5400000">
            <a:off x="5924550" y="3205644"/>
            <a:ext cx="553963" cy="70698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9" name="Text Box 4">
            <a:extLst>
              <a:ext uri="{FF2B5EF4-FFF2-40B4-BE49-F238E27FC236}">
                <a16:creationId xmlns:a16="http://schemas.microsoft.com/office/drawing/2014/main" id="{4978E192-D712-4657-A4F8-C51B1EEA7A2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5318" y="5528058"/>
            <a:ext cx="4790436" cy="463846"/>
          </a:xfrm>
          <a:prstGeom prst="rect">
            <a:avLst/>
          </a:prstGeom>
          <a:noFill/>
          <a:ln w="9525">
            <a:noFill/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 algn="ctr"/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Microsoft Sans Serif" pitchFamily="34" charset="0"/>
              </a:rPr>
              <a:t>"ABC, DEF, GHI, JK"</a:t>
            </a:r>
            <a:endParaRPr lang="en-US" sz="24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9B283B0-B5F1-45CE-8388-50A14FB7F991}"/>
              </a:ext>
            </a:extLst>
          </p:cNvPr>
          <p:cNvSpPr/>
          <p:nvPr/>
        </p:nvSpPr>
        <p:spPr bwMode="auto">
          <a:xfrm rot="5400000">
            <a:off x="5924550" y="4719629"/>
            <a:ext cx="553963" cy="706986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</p:spTree>
    <p:extLst>
      <p:ext uri="{BB962C8B-B14F-4D97-AF65-F5344CB8AC3E}">
        <p14:creationId xmlns:p14="http://schemas.microsoft.com/office/powerpoint/2010/main" val="13972719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B6B8-2D89-4771-8437-D1A9DA20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split  </a:t>
            </a:r>
            <a:r>
              <a:rPr lang="th-TH" dirty="0"/>
              <a:t>แยกสตริงออกเป็นลิสต์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94EE-D117-4F38-96EE-19C8406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1"/>
            <a:ext cx="8181491" cy="4180785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endParaRPr lang="th-TH" b="1" dirty="0"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lvl="1"/>
            <a:r>
              <a:rPr lang="th-TH" dirty="0"/>
              <a:t>แยกสตริง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</a:t>
            </a:r>
            <a:r>
              <a:rPr lang="en-US" dirty="0"/>
              <a:t> </a:t>
            </a:r>
            <a:r>
              <a:rPr lang="th-TH" dirty="0"/>
              <a:t>ออกเป็นส่วน ๆ ได้เป็นลิสต์</a:t>
            </a:r>
            <a:r>
              <a:rPr lang="en-US" dirty="0"/>
              <a:t> (</a:t>
            </a:r>
            <a:r>
              <a:rPr lang="th-TH" dirty="0"/>
              <a:t>แยกด้วย</a:t>
            </a:r>
            <a:r>
              <a:rPr lang="th-TH" dirty="0">
                <a:highlight>
                  <a:srgbClr val="00FF00"/>
                </a:highlight>
              </a:rPr>
              <a:t>ช่องว่าง</a:t>
            </a:r>
            <a:r>
              <a:rPr lang="en-US" dirty="0"/>
              <a:t>)</a:t>
            </a:r>
            <a:endParaRPr lang="th-TH" dirty="0"/>
          </a:p>
          <a:p>
            <a:pPr lvl="1"/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 = "11     2 33"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s.split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() </a:t>
            </a:r>
            <a:r>
              <a:rPr lang="th-TH" dirty="0"/>
              <a:t>ได้ 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["11", "2", "33"]</a:t>
            </a:r>
            <a:b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</a:br>
            <a:endParaRPr lang="en-US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  <a:p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x = 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)</a:t>
            </a:r>
          </a:p>
          <a:p>
            <a:pPr lvl="1"/>
            <a:r>
              <a:rPr lang="th-TH" dirty="0"/>
              <a:t>แยกสตริง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</a:t>
            </a:r>
            <a:r>
              <a:rPr lang="en-US" dirty="0"/>
              <a:t> </a:t>
            </a:r>
            <a:r>
              <a:rPr lang="th-TH" dirty="0"/>
              <a:t>ออกเป็นส่วน ๆ ได้เป็นลิสต์</a:t>
            </a:r>
            <a:r>
              <a:rPr lang="en-US" dirty="0"/>
              <a:t> </a:t>
            </a:r>
            <a:r>
              <a:rPr lang="th-TH" dirty="0"/>
              <a:t>ใช้ </a:t>
            </a:r>
            <a:r>
              <a:rPr lang="en-US" dirty="0" err="1">
                <a:highlight>
                  <a:srgbClr val="00FFFF"/>
                </a:highlight>
              </a:rPr>
              <a:t>sep</a:t>
            </a:r>
            <a:r>
              <a:rPr lang="en-US" dirty="0"/>
              <a:t> </a:t>
            </a:r>
            <a:r>
              <a:rPr lang="th-TH" dirty="0"/>
              <a:t>เป็นตัวแยก</a:t>
            </a:r>
          </a:p>
          <a:p>
            <a:pPr lvl="1"/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 = "11</a:t>
            </a:r>
            <a:r>
              <a:rPr lang="en-US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33"</a:t>
            </a:r>
          </a:p>
          <a:p>
            <a:pPr lvl="1"/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s.split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b="1" dirty="0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":"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th-TH" dirty="0"/>
              <a:t>ได้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["11", "2", " 33"]</a:t>
            </a:r>
            <a:endParaRPr lang="th-TH" b="1" dirty="0">
              <a:latin typeface="Courier New" panose="02070309020205020404" pitchFamily="49" charset="0"/>
            </a:endParaRPr>
          </a:p>
          <a:p>
            <a:endParaRPr lang="en-US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9691287-17CB-4780-94E2-4E71AA0B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73339" y="4929810"/>
            <a:ext cx="6442146" cy="155408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a,,,b".split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(",") 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["a", "", "", "b"]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"a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b".split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(" ") 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["a", "", "", "b"]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"a   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b".split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()    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["a", "b"]</a:t>
            </a:r>
          </a:p>
          <a:p>
            <a:pPr>
              <a:lnSpc>
                <a:spcPct val="120000"/>
              </a:lnSpc>
            </a:pPr>
            <a:r>
              <a:rPr lang="en-US" sz="2000" b="1" dirty="0">
                <a:latin typeface="Courier New" pitchFamily="49" charset="0"/>
                <a:cs typeface="Tahoma" pitchFamily="34" charset="0"/>
              </a:rPr>
              <a:t>"</a:t>
            </a:r>
            <a:r>
              <a:rPr lang="en-US" sz="2000" b="1" dirty="0" err="1">
                <a:latin typeface="Courier New" pitchFamily="49" charset="0"/>
                <a:cs typeface="Tahoma" pitchFamily="34" charset="0"/>
              </a:rPr>
              <a:t>a,,,b".split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(",,") </a:t>
            </a:r>
            <a:r>
              <a:rPr lang="th-TH" sz="2000" dirty="0">
                <a:latin typeface="Courier New" pitchFamily="49" charset="0"/>
                <a:cs typeface="Tahoma" pitchFamily="34" charset="0"/>
              </a:rPr>
              <a:t>ได้ </a:t>
            </a:r>
            <a:r>
              <a:rPr lang="en-US" sz="2000" b="1" dirty="0">
                <a:latin typeface="Courier New" pitchFamily="49" charset="0"/>
                <a:cs typeface="Tahoma" pitchFamily="34" charset="0"/>
              </a:rPr>
              <a:t>["a", ",b"]</a:t>
            </a:r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31F3EFDD-E6BB-44C6-92F6-9F8794CC37C7}"/>
              </a:ext>
            </a:extLst>
          </p:cNvPr>
          <p:cNvSpPr/>
          <p:nvPr/>
        </p:nvSpPr>
        <p:spPr bwMode="auto">
          <a:xfrm>
            <a:off x="5631543" y="1100356"/>
            <a:ext cx="3686628" cy="307530"/>
          </a:xfrm>
          <a:custGeom>
            <a:avLst/>
            <a:gdLst>
              <a:gd name="connsiteX0" fmla="*/ 3686628 w 3686628"/>
              <a:gd name="connsiteY0" fmla="*/ 307530 h 307530"/>
              <a:gd name="connsiteX1" fmla="*/ 2177143 w 3686628"/>
              <a:gd name="connsiteY1" fmla="*/ 31758 h 307530"/>
              <a:gd name="connsiteX2" fmla="*/ 0 w 3686628"/>
              <a:gd name="connsiteY2" fmla="*/ 17244 h 3075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86628" h="307530">
                <a:moveTo>
                  <a:pt x="3686628" y="307530"/>
                </a:moveTo>
                <a:cubicBezTo>
                  <a:pt x="3239104" y="193834"/>
                  <a:pt x="2791581" y="80139"/>
                  <a:pt x="2177143" y="31758"/>
                </a:cubicBezTo>
                <a:cubicBezTo>
                  <a:pt x="1562705" y="-16623"/>
                  <a:pt x="781352" y="310"/>
                  <a:pt x="0" y="17244"/>
                </a:cubicBezTo>
              </a:path>
            </a:pathLst>
          </a:custGeom>
          <a:noFill/>
          <a:ln w="9525" cap="flat" cmpd="sng" algn="ctr">
            <a:solidFill>
              <a:schemeClr val="accent1">
                <a:lumMod val="75000"/>
              </a:schemeClr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393549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95B6B8-2D89-4771-8437-D1A9DA200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join </a:t>
            </a:r>
            <a:r>
              <a:rPr lang="th-TH" dirty="0"/>
              <a:t> นำสตริงในลิสต์มาต่อกัน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B494EE-D117-4F38-96EE-19C8406305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208214" y="908051"/>
            <a:ext cx="8181491" cy="2378075"/>
          </a:xfrm>
        </p:spPr>
        <p:txBody>
          <a:bodyPr/>
          <a:lstStyle/>
          <a:p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 = </a:t>
            </a:r>
            <a:r>
              <a:rPr lang="en-US" b="1" dirty="0" err="1">
                <a:highlight>
                  <a:srgbClr val="00FFFF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b="1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.join</a:t>
            </a:r>
            <a:r>
              <a:rPr lang="en-US" b="1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 x )</a:t>
            </a:r>
            <a:endParaRPr lang="th-TH" b="1" dirty="0">
              <a:highlight>
                <a:srgbClr val="FFFF00"/>
              </a:highlight>
              <a:latin typeface="Courier New" panose="02070309020205020404" pitchFamily="49" charset="0"/>
            </a:endParaRPr>
          </a:p>
          <a:p>
            <a:pPr lvl="1"/>
            <a:r>
              <a:rPr lang="en-US" b="1" dirty="0" err="1">
                <a:highlight>
                  <a:srgbClr val="00FFFF"/>
                </a:highlight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sep</a:t>
            </a:r>
            <a:r>
              <a:rPr lang="en-US" dirty="0"/>
              <a:t> </a:t>
            </a:r>
            <a:r>
              <a:rPr lang="th-TH" dirty="0"/>
              <a:t>เป็น</a:t>
            </a:r>
            <a:r>
              <a:rPr lang="en-US" dirty="0"/>
              <a:t> string</a:t>
            </a:r>
            <a:endParaRPr lang="th-TH" dirty="0"/>
          </a:p>
          <a:p>
            <a:pPr lvl="1"/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x </a:t>
            </a:r>
            <a:r>
              <a:rPr lang="th-TH" dirty="0"/>
              <a:t>เป็น</a:t>
            </a:r>
            <a:r>
              <a:rPr lang="en-US" dirty="0"/>
              <a:t> list of strings</a:t>
            </a:r>
            <a:endParaRPr lang="th-TH" dirty="0"/>
          </a:p>
          <a:p>
            <a:pPr lvl="1"/>
            <a:r>
              <a:rPr lang="en-US" b="1" dirty="0" err="1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sep.join</a:t>
            </a:r>
            <a:r>
              <a:rPr lang="en-US" b="1" dirty="0">
                <a:latin typeface="Courier New" panose="02070309020205020404" pitchFamily="49" charset="0"/>
                <a:ea typeface="+mn-ea"/>
                <a:cs typeface="Courier New" panose="02070309020205020404" pitchFamily="49" charset="0"/>
              </a:rPr>
              <a:t>(x)</a:t>
            </a:r>
            <a:r>
              <a:rPr lang="th-TH" dirty="0"/>
              <a:t> ได้ผลเป็น </a:t>
            </a:r>
            <a:r>
              <a:rPr lang="en-US" dirty="0"/>
              <a:t>string </a:t>
            </a:r>
            <a:r>
              <a:rPr lang="th-TH" dirty="0"/>
              <a:t>ที่สร้างจากการนำ </a:t>
            </a:r>
            <a:r>
              <a:rPr lang="en-US" dirty="0"/>
              <a:t>string </a:t>
            </a:r>
            <a:r>
              <a:rPr lang="th-TH" dirty="0"/>
              <a:t>แต่ละตัวใน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dirty="0"/>
              <a:t> </a:t>
            </a:r>
            <a:r>
              <a:rPr lang="th-TH" dirty="0"/>
              <a:t>มาต่อกัน โดยมี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sep</a:t>
            </a:r>
            <a:r>
              <a:rPr lang="en-US" dirty="0"/>
              <a:t> </a:t>
            </a:r>
            <a:r>
              <a:rPr lang="th-TH" dirty="0"/>
              <a:t>เป็นตัวคั่น</a:t>
            </a:r>
            <a:endParaRPr lang="en-US" b="1" dirty="0"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F9691287-17CB-4780-94E2-4E71AA0B6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9530" y="3429000"/>
            <a:ext cx="6989764" cy="184884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x = ["A", "BC", "DEF", "GH"]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s1 = "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".join(x)  # "A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BC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DEF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 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GH"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s2 = "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,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".join(x)  # "A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,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BC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,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DEF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,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GH"</a:t>
            </a:r>
          </a:p>
          <a:p>
            <a:pPr>
              <a:lnSpc>
                <a:spcPct val="120000"/>
              </a:lnSpc>
            </a:pPr>
            <a:r>
              <a:rPr lang="en-US" sz="2400" b="1" dirty="0">
                <a:latin typeface="Courier New" pitchFamily="49" charset="0"/>
                <a:cs typeface="Tahoma" pitchFamily="34" charset="0"/>
              </a:rPr>
              <a:t>s3 = "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&gt;&lt;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".join(x) # "A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&gt;&lt;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BC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&gt;&lt;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DEF</a:t>
            </a:r>
            <a:r>
              <a:rPr lang="en-US" sz="24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&gt;&lt;</a:t>
            </a:r>
            <a:r>
              <a:rPr lang="en-US" sz="2400" b="1" dirty="0">
                <a:latin typeface="Courier New" pitchFamily="49" charset="0"/>
                <a:cs typeface="Tahoma" pitchFamily="34" charset="0"/>
              </a:rPr>
              <a:t>GH"</a:t>
            </a:r>
          </a:p>
        </p:txBody>
      </p:sp>
    </p:spTree>
    <p:extLst>
      <p:ext uri="{BB962C8B-B14F-4D97-AF65-F5344CB8AC3E}">
        <p14:creationId xmlns:p14="http://schemas.microsoft.com/office/powerpoint/2010/main" val="73898802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1BDE-3943-471E-A61C-6872E7C55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5196D6-4A25-4C11-8810-05FC5DD758D2}"/>
              </a:ext>
            </a:extLst>
          </p:cNvPr>
          <p:cNvSpPr txBox="1">
            <a:spLocks/>
          </p:cNvSpPr>
          <p:nvPr/>
        </p:nvSpPr>
        <p:spPr>
          <a:xfrm>
            <a:off x="2292349" y="743849"/>
            <a:ext cx="7604126" cy="32911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[-1,0,3,300,-2,39,50,12,400,-100]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</a:t>
            </a:r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th-TH" sz="2400" kern="0" dirty="0">
                <a:latin typeface="Tahoma" panose="020B0604030504040204" pitchFamily="34" charset="0"/>
                <a:ea typeface="Tahoma" panose="020B0604030504040204" pitchFamily="34" charset="0"/>
              </a:rPr>
              <a:t>เลือกและแสดงข้อมูลใน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</a:rPr>
              <a:t> </a:t>
            </a:r>
            <a:r>
              <a:rPr lang="th-TH" sz="2400" kern="0" dirty="0">
                <a:latin typeface="Tahoma" panose="020B0604030504040204" pitchFamily="34" charset="0"/>
                <a:ea typeface="Tahoma" panose="020B0604030504040204" pitchFamily="34" charset="0"/>
              </a:rPr>
              <a:t>เฉพาะที่มีค่า </a:t>
            </a:r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</a:rPr>
              <a:t>0 </a:t>
            </a:r>
            <a:r>
              <a:rPr lang="th-TH" sz="2400" kern="0" dirty="0">
                <a:latin typeface="Tahoma" panose="020B0604030504040204" pitchFamily="34" charset="0"/>
                <a:ea typeface="Tahoma" panose="020B0604030504040204" pitchFamily="34" charset="0"/>
              </a:rPr>
              <a:t>ถึง </a:t>
            </a:r>
            <a:r>
              <a:rPr lang="en-US" sz="2400" kern="0" dirty="0">
                <a:latin typeface="Tahoma" panose="020B0604030504040204" pitchFamily="34" charset="0"/>
                <a:ea typeface="Tahoma" panose="020B0604030504040204" pitchFamily="34" charset="0"/>
              </a:rPr>
              <a:t>255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y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e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0 &lt;= e &lt;= 255: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y.append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 str(e) 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# y = ["0", "3", "39", "50", "12"]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print( " -&gt; ".join(t) 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B52800F-437F-48F9-ACA7-42C51A01755B}"/>
              </a:ext>
            </a:extLst>
          </p:cNvPr>
          <p:cNvSpPr txBox="1">
            <a:spLocks/>
          </p:cNvSpPr>
          <p:nvPr/>
        </p:nvSpPr>
        <p:spPr>
          <a:xfrm>
            <a:off x="2292349" y="4274453"/>
            <a:ext cx="7604126" cy="5027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0 -&gt; 3 -&gt; 39 -&gt; 50 -&gt; 12</a:t>
            </a:r>
          </a:p>
        </p:txBody>
      </p:sp>
    </p:spTree>
    <p:extLst>
      <p:ext uri="{BB962C8B-B14F-4D97-AF65-F5344CB8AC3E}">
        <p14:creationId xmlns:p14="http://schemas.microsoft.com/office/powerpoint/2010/main" val="407567040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14650B-1484-4ECD-B2BD-43A4C3F48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en-US" dirty="0" err="1"/>
              <a:t>Collatz</a:t>
            </a:r>
            <a:r>
              <a:rPr lang="en-US" dirty="0"/>
              <a:t> Problem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2DC8952E-44B0-41FA-96B3-70F808BC27D2}"/>
              </a:ext>
            </a:extLst>
          </p:cNvPr>
          <p:cNvSpPr txBox="1">
            <a:spLocks/>
          </p:cNvSpPr>
          <p:nvPr/>
        </p:nvSpPr>
        <p:spPr>
          <a:xfrm>
            <a:off x="2831357" y="1039106"/>
            <a:ext cx="3848699" cy="25547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n = int(input())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 n !=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n%2 == 0: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 //=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n = 3*n + 1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2C73C3C-2AE4-4A20-920A-708E6AB1A4DA}"/>
              </a:ext>
            </a:extLst>
          </p:cNvPr>
          <p:cNvSpPr txBox="1">
            <a:spLocks/>
          </p:cNvSpPr>
          <p:nvPr/>
        </p:nvSpPr>
        <p:spPr>
          <a:xfrm>
            <a:off x="5618354" y="4432685"/>
            <a:ext cx="3591906" cy="355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10-&gt;5-&gt;16-&gt;8-&gt;4-&gt;2-&gt;1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F8F6843-02AC-4A35-B0C3-CBDC4D4F1E9B}"/>
              </a:ext>
            </a:extLst>
          </p:cNvPr>
          <p:cNvSpPr txBox="1"/>
          <p:nvPr/>
        </p:nvSpPr>
        <p:spPr>
          <a:xfrm>
            <a:off x="5813306" y="3928980"/>
            <a:ext cx="106952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output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057984F-4897-461A-9F96-E252783D36AE}"/>
              </a:ext>
            </a:extLst>
          </p:cNvPr>
          <p:cNvSpPr txBox="1"/>
          <p:nvPr/>
        </p:nvSpPr>
        <p:spPr>
          <a:xfrm>
            <a:off x="3544087" y="3938415"/>
            <a:ext cx="8707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input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B2E39768-3C30-4C26-A6E0-18F8DD6ACE57}"/>
              </a:ext>
            </a:extLst>
          </p:cNvPr>
          <p:cNvSpPr txBox="1">
            <a:spLocks/>
          </p:cNvSpPr>
          <p:nvPr/>
        </p:nvSpPr>
        <p:spPr>
          <a:xfrm>
            <a:off x="3622274" y="4432685"/>
            <a:ext cx="830861" cy="355604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0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10</a:t>
            </a:r>
          </a:p>
        </p:txBody>
      </p:sp>
      <p:sp>
        <p:nvSpPr>
          <p:cNvPr id="10" name="Arrow: Down 9">
            <a:extLst>
              <a:ext uri="{FF2B5EF4-FFF2-40B4-BE49-F238E27FC236}">
                <a16:creationId xmlns:a16="http://schemas.microsoft.com/office/drawing/2014/main" id="{7A3B519F-5235-463F-94E6-A87ECEE4A9D7}"/>
              </a:ext>
            </a:extLst>
          </p:cNvPr>
          <p:cNvSpPr/>
          <p:nvPr/>
        </p:nvSpPr>
        <p:spPr bwMode="auto">
          <a:xfrm rot="16200000">
            <a:off x="4826235" y="4416456"/>
            <a:ext cx="302532" cy="357052"/>
          </a:xfrm>
          <a:prstGeom prst="downArrow">
            <a:avLst/>
          </a:prstGeom>
          <a:solidFill>
            <a:schemeClr val="accent1">
              <a:lumMod val="60000"/>
              <a:lumOff val="4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2B95FE-B043-4917-A83F-38CD27255E73}"/>
              </a:ext>
            </a:extLst>
          </p:cNvPr>
          <p:cNvSpPr txBox="1"/>
          <p:nvPr/>
        </p:nvSpPr>
        <p:spPr>
          <a:xfrm>
            <a:off x="6882830" y="1932132"/>
            <a:ext cx="33478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อยากรู้ว่า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n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เปลี่ยนแปลงอย่างไรจนกลายเป็น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2886991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DE72CF-C04D-4740-AE72-EB6D24F72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D0929D-3C2C-4544-8269-F7A9F723FD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51064" y="877887"/>
            <a:ext cx="8102599" cy="2749550"/>
          </a:xfrm>
        </p:spPr>
        <p:txBody>
          <a:bodyPr/>
          <a:lstStyle/>
          <a:p>
            <a:r>
              <a:rPr lang="en-US" dirty="0"/>
              <a:t>Length		</a:t>
            </a:r>
            <a:r>
              <a:rPr lang="en-US" sz="24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([1,2,3])</a:t>
            </a:r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Concatenation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[1] + [2,3]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[1,2,3]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Repetition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[0,0] * 3   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  <a:sym typeface="Wingdings" panose="05000000000000000000" pitchFamily="2" charset="2"/>
              </a:rPr>
              <a:t> [0,0,0,0,0,0]</a:t>
            </a:r>
            <a:endParaRPr lang="en-US" sz="24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Indexing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x[k]</a:t>
            </a:r>
          </a:p>
          <a:p>
            <a:r>
              <a:rPr lang="en-US" dirty="0"/>
              <a:t>Slicing		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x[start : stop : step]</a:t>
            </a:r>
          </a:p>
        </p:txBody>
      </p:sp>
    </p:spTree>
    <p:extLst>
      <p:ext uri="{BB962C8B-B14F-4D97-AF65-F5344CB8AC3E}">
        <p14:creationId xmlns:p14="http://schemas.microsoft.com/office/powerpoint/2010/main" val="1967060055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FAD3-1BB9-4632-8182-A4E011F8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</a:t>
            </a:r>
            <a:r>
              <a:rPr lang="en-US" dirty="0"/>
              <a:t>: </a:t>
            </a:r>
            <a:r>
              <a:rPr lang="th-TH" dirty="0"/>
              <a:t>การแก้ไขลิสต์ภายในวงวน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DD09-5CFC-402C-BAFF-17CED9797485}"/>
              </a:ext>
            </a:extLst>
          </p:cNvPr>
          <p:cNvSpPr txBox="1">
            <a:spLocks/>
          </p:cNvSpPr>
          <p:nvPr/>
        </p:nvSpPr>
        <p:spPr>
          <a:xfrm>
            <a:off x="3494969" y="751062"/>
            <a:ext cx="5197827" cy="1931926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[1,1,2,3,1]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e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e ==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x.remove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12948B-1E18-4975-8E43-94DEB9C23A8C}"/>
              </a:ext>
            </a:extLst>
          </p:cNvPr>
          <p:cNvSpPr txBox="1">
            <a:spLocks/>
          </p:cNvSpPr>
          <p:nvPr/>
        </p:nvSpPr>
        <p:spPr>
          <a:xfrm>
            <a:off x="1773566" y="3066458"/>
            <a:ext cx="8640634" cy="274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รอบที่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 x = [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,1,2,3,1] 	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ได้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 = 1,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x.remove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รอบที่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 x = [1,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,3,1] 	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ได้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 = 2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รอบที่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 x = [1,2,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,1] 	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ได้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 = 3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รอบที่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 x = [1,2,3,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	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ได้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 = 1,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x.remove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(1)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2400" b="1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รอบที่ </a:t>
            </a:r>
            <a:r>
              <a:rPr lang="en-US" sz="2400" b="1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[2,3,1]    </a:t>
            </a:r>
            <a:r>
              <a:rPr lang="th-TH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ผิด</a:t>
            </a:r>
            <a:endParaRPr lang="en-US" sz="24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74655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FAD3-1BB9-4632-8182-A4E011F8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</a:t>
            </a:r>
            <a:r>
              <a:rPr lang="en-US" dirty="0"/>
              <a:t>: </a:t>
            </a:r>
            <a:r>
              <a:rPr lang="th-TH" dirty="0"/>
              <a:t>การแก้ไขลิสต์ภายในวงวน</a:t>
            </a:r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18ACF-F13E-4991-BA61-CC533230F01A}"/>
              </a:ext>
            </a:extLst>
          </p:cNvPr>
          <p:cNvSpPr txBox="1">
            <a:spLocks/>
          </p:cNvSpPr>
          <p:nvPr/>
        </p:nvSpPr>
        <p:spPr>
          <a:xfrm>
            <a:off x="2720206" y="3134197"/>
            <a:ext cx="6751588" cy="2031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0, x = [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,1,2,3,1] 	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x.pop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1, x = [1,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,3,1]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2, x = [1,2,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,1]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3, x = [1,2,3,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	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x.pop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4, x = [1,2,3]      </a:t>
            </a:r>
            <a:r>
              <a:rPr lang="th-TH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เจ๊ง ไม่มี 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x[4]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A294AEEA-49D9-45BF-8727-0881FD041037}"/>
              </a:ext>
            </a:extLst>
          </p:cNvPr>
          <p:cNvSpPr txBox="1">
            <a:spLocks/>
          </p:cNvSpPr>
          <p:nvPr/>
        </p:nvSpPr>
        <p:spPr>
          <a:xfrm>
            <a:off x="1225186" y="1169255"/>
            <a:ext cx="4457464" cy="1716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[1,1,2,3,1]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range(</a:t>
            </a:r>
            <a:r>
              <a:rPr lang="en-US" sz="2400" b="1" kern="0" dirty="0" err="1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kern="0" dirty="0">
                <a:highlight>
                  <a:srgbClr val="FF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(x)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x[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==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x.pop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CA0749E-C1A7-489C-9C72-66822AEFC387}"/>
              </a:ext>
            </a:extLst>
          </p:cNvPr>
          <p:cNvGrpSpPr/>
          <p:nvPr/>
        </p:nvGrpSpPr>
        <p:grpSpPr>
          <a:xfrm>
            <a:off x="4576706" y="1259852"/>
            <a:ext cx="1268782" cy="450830"/>
            <a:chOff x="7048500" y="854185"/>
            <a:chExt cx="1685638" cy="450830"/>
          </a:xfrm>
        </p:grpSpPr>
        <p:sp>
          <p:nvSpPr>
            <p:cNvPr id="9" name="Content Placeholder 2">
              <a:extLst>
                <a:ext uri="{FF2B5EF4-FFF2-40B4-BE49-F238E27FC236}">
                  <a16:creationId xmlns:a16="http://schemas.microsoft.com/office/drawing/2014/main" id="{94066D69-AC17-4793-8A72-1BA5F7C23918}"/>
                </a:ext>
              </a:extLst>
            </p:cNvPr>
            <p:cNvSpPr txBox="1">
              <a:spLocks/>
            </p:cNvSpPr>
            <p:nvPr/>
          </p:nvSpPr>
          <p:spPr>
            <a:xfrm>
              <a:off x="8347633" y="854185"/>
              <a:ext cx="386505" cy="450830"/>
            </a:xfrm>
            <a:prstGeom prst="rect">
              <a:avLst/>
            </a:prstGeom>
            <a:solidFill>
              <a:srgbClr val="FFC000"/>
            </a:solidFill>
            <a:ln>
              <a:solidFill>
                <a:schemeClr val="tx1"/>
              </a:solidFill>
            </a:ln>
          </p:spPr>
          <p:txBody>
            <a:bodyPr/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800">
                  <a:solidFill>
                    <a:schemeClr val="tx1"/>
                  </a:solidFill>
                  <a:latin typeface="+mn-lt"/>
                  <a:ea typeface="+mn-ea"/>
                  <a:cs typeface="Tahoma" pitchFamily="34" charset="0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4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0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Tahoma" pitchFamily="34" charset="0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600">
                  <a:solidFill>
                    <a:schemeClr val="tx1"/>
                  </a:solidFill>
                  <a:latin typeface="+mn-lt"/>
                  <a:cs typeface="+mn-cs"/>
                </a:defRPr>
              </a:lvl9pPr>
            </a:lstStyle>
            <a:p>
              <a:pPr marL="0" indent="0">
                <a:spcBef>
                  <a:spcPts val="0"/>
                </a:spcBef>
                <a:buNone/>
              </a:pPr>
              <a:r>
                <a:rPr lang="en-US" sz="2400" b="1" kern="0" dirty="0">
                  <a:latin typeface="Courier New" panose="02070309020205020404" pitchFamily="49" charset="0"/>
                  <a:cs typeface="Courier New" panose="02070309020205020404" pitchFamily="49" charset="0"/>
                </a:rPr>
                <a:t>5</a:t>
              </a:r>
            </a:p>
            <a:p>
              <a:pPr marL="0" indent="0">
                <a:spcBef>
                  <a:spcPts val="0"/>
                </a:spcBef>
                <a:buNone/>
              </a:pPr>
              <a:endPara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marL="0" indent="0">
                <a:spcBef>
                  <a:spcPts val="0"/>
                </a:spcBef>
                <a:buNone/>
              </a:pPr>
              <a:endPara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3" name="Freeform: Shape 2">
              <a:extLst>
                <a:ext uri="{FF2B5EF4-FFF2-40B4-BE49-F238E27FC236}">
                  <a16:creationId xmlns:a16="http://schemas.microsoft.com/office/drawing/2014/main" id="{2BE477F1-493B-4E2E-9994-19DA8CA8A74F}"/>
                </a:ext>
              </a:extLst>
            </p:cNvPr>
            <p:cNvSpPr/>
            <p:nvPr/>
          </p:nvSpPr>
          <p:spPr bwMode="auto">
            <a:xfrm>
              <a:off x="7048500" y="1011965"/>
              <a:ext cx="1242060" cy="214855"/>
            </a:xfrm>
            <a:custGeom>
              <a:avLst/>
              <a:gdLst>
                <a:gd name="connsiteX0" fmla="*/ 0 w 1242060"/>
                <a:gd name="connsiteY0" fmla="*/ 214855 h 214855"/>
                <a:gd name="connsiteX1" fmla="*/ 388620 w 1242060"/>
                <a:gd name="connsiteY1" fmla="*/ 16735 h 214855"/>
                <a:gd name="connsiteX2" fmla="*/ 1242060 w 1242060"/>
                <a:gd name="connsiteY2" fmla="*/ 24355 h 21485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242060" h="214855">
                  <a:moveTo>
                    <a:pt x="0" y="214855"/>
                  </a:moveTo>
                  <a:cubicBezTo>
                    <a:pt x="90805" y="131670"/>
                    <a:pt x="181610" y="48485"/>
                    <a:pt x="388620" y="16735"/>
                  </a:cubicBezTo>
                  <a:cubicBezTo>
                    <a:pt x="595630" y="-15015"/>
                    <a:pt x="918845" y="4670"/>
                    <a:pt x="1242060" y="24355"/>
                  </a:cubicBezTo>
                </a:path>
              </a:pathLst>
            </a:custGeom>
            <a:noFill/>
            <a:ln w="76200" cap="flat" cmpd="sng" algn="ctr">
              <a:solidFill>
                <a:srgbClr val="FFC000"/>
              </a:solidFill>
              <a:prstDash val="solid"/>
              <a:round/>
              <a:headEnd type="none" w="med" len="med"/>
              <a:tailEnd type="triangle" w="med" len="lg"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US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ngsana New" pitchFamily="18" charset="-34"/>
              </a:endParaRPr>
            </a:p>
          </p:txBody>
        </p:sp>
      </p:grp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D81E2A22-ED2E-4916-8D6E-1FC6153B6DE1}"/>
              </a:ext>
            </a:extLst>
          </p:cNvPr>
          <p:cNvSpPr txBox="1">
            <a:spLocks/>
          </p:cNvSpPr>
          <p:nvPr/>
        </p:nvSpPr>
        <p:spPr>
          <a:xfrm>
            <a:off x="6509351" y="1169255"/>
            <a:ext cx="4064530" cy="171656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[1,1,2,3,1]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in [0,1,2,3,4]: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x[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==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x.pop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71435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FAD3-1BB9-4632-8182-A4E011F8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</a:t>
            </a:r>
            <a:r>
              <a:rPr lang="en-US" dirty="0"/>
              <a:t>: </a:t>
            </a:r>
            <a:r>
              <a:rPr lang="th-TH" dirty="0"/>
              <a:t>การแก้ไขลิสต์ภายในวงวน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65FAE22-46DC-49C6-8611-E349831BDE68}"/>
              </a:ext>
            </a:extLst>
          </p:cNvPr>
          <p:cNvSpPr txBox="1">
            <a:spLocks/>
          </p:cNvSpPr>
          <p:nvPr/>
        </p:nvSpPr>
        <p:spPr>
          <a:xfrm>
            <a:off x="2496346" y="763588"/>
            <a:ext cx="3491095" cy="3106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[1,1,2,3,1]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x[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==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x.pop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CD118ACF-F13E-4991-BA61-CC533230F01A}"/>
              </a:ext>
            </a:extLst>
          </p:cNvPr>
          <p:cNvSpPr txBox="1">
            <a:spLocks/>
          </p:cNvSpPr>
          <p:nvPr/>
        </p:nvSpPr>
        <p:spPr>
          <a:xfrm>
            <a:off x="2517670" y="4062777"/>
            <a:ext cx="7202526" cy="2031635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0, x = [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,1,2,3,1] 	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x.pop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(0)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1, x = [1,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,3,1]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2, x = [1,2,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3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,1] 	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3, x = [1,2,3,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	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x.pop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(3)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2400" b="1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รอบที่ </a:t>
            </a:r>
            <a:r>
              <a:rPr lang="en-US" sz="2400" b="1" kern="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4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[1,2,3]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th-TH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ผิด</a:t>
            </a:r>
            <a:endParaRPr lang="en-US" sz="2400" b="1" kern="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19BCBB0B-E27C-4EB1-B061-9EACF077B167}"/>
              </a:ext>
            </a:extLst>
          </p:cNvPr>
          <p:cNvSpPr txBox="1">
            <a:spLocks/>
          </p:cNvSpPr>
          <p:nvPr/>
        </p:nvSpPr>
        <p:spPr>
          <a:xfrm>
            <a:off x="6229101" y="763588"/>
            <a:ext cx="3491095" cy="3106954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[1,1,2,3,1]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= 0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while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(x):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x[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] ==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x.pop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else: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+= 1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4AF3EE5C-4857-47B0-ADE2-CAF589587820}"/>
              </a:ext>
            </a:extLst>
          </p:cNvPr>
          <p:cNvSpPr txBox="1">
            <a:spLocks/>
          </p:cNvSpPr>
          <p:nvPr/>
        </p:nvSpPr>
        <p:spPr>
          <a:xfrm>
            <a:off x="9309179" y="2795223"/>
            <a:ext cx="772949" cy="611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ถูก</a:t>
            </a: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42255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FAD3-1BB9-4632-8182-A4E011F8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ข้อควรระวัง</a:t>
            </a:r>
            <a:r>
              <a:rPr lang="en-US" dirty="0"/>
              <a:t>: </a:t>
            </a:r>
            <a:r>
              <a:rPr lang="th-TH" dirty="0"/>
              <a:t>การแก้ไขลิสต์ภายในวงวน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E6DD09-5CFC-402C-BAFF-17CED9797485}"/>
              </a:ext>
            </a:extLst>
          </p:cNvPr>
          <p:cNvSpPr txBox="1">
            <a:spLocks/>
          </p:cNvSpPr>
          <p:nvPr/>
        </p:nvSpPr>
        <p:spPr>
          <a:xfrm>
            <a:off x="3494969" y="751062"/>
            <a:ext cx="5197827" cy="156625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e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e ==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x.insert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(0,9)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612948B-1E18-4975-8E43-94DEB9C23A8C}"/>
              </a:ext>
            </a:extLst>
          </p:cNvPr>
          <p:cNvSpPr txBox="1">
            <a:spLocks/>
          </p:cNvSpPr>
          <p:nvPr/>
        </p:nvSpPr>
        <p:spPr>
          <a:xfrm>
            <a:off x="1444668" y="2455648"/>
            <a:ext cx="9302664" cy="274561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รอบที่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1 x = [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,3] 		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ได้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 = 1,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x.insert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(0,9)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รอบที่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2 x = [9,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,3] 		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ได้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 = 1,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x.insert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(0,9)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รอบที่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3 x = [9,9,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,3] 	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ได้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 = 1,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x.insert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(0,9)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รอบที่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4 x = [9,9,9,</a:t>
            </a:r>
            <a:r>
              <a:rPr lang="en-US" sz="2400" b="1" kern="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,3] 	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ได้ 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e = 1,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x.insert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(0,9)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... 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ทำงานไม่สิ้นสุด</a:t>
            </a: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4848A0A-318A-4D2B-B264-B012EE55E368}"/>
              </a:ext>
            </a:extLst>
          </p:cNvPr>
          <p:cNvSpPr txBox="1">
            <a:spLocks/>
          </p:cNvSpPr>
          <p:nvPr/>
        </p:nvSpPr>
        <p:spPr>
          <a:xfrm>
            <a:off x="3389430" y="5339600"/>
            <a:ext cx="5408904" cy="611362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 algn="ctr">
              <a:spcBef>
                <a:spcPts val="0"/>
              </a:spcBef>
              <a:buNone/>
            </a:pP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สรุป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th-TH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อย่าแก้ไขลิสต์ภายในวงวนเลย</a:t>
            </a: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48146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9FAD3-1BB9-4632-8182-A4E011F8E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อยากแก้ไขลิสต์ภายในวงวน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th-TH" dirty="0">
                <a:sym typeface="Wingdings" panose="05000000000000000000" pitchFamily="2" charset="2"/>
              </a:rPr>
              <a:t>สร้างลิสต์ใหม่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C8C7973-BEB8-4DE3-BABB-00DD20FBF686}"/>
              </a:ext>
            </a:extLst>
          </p:cNvPr>
          <p:cNvSpPr txBox="1">
            <a:spLocks/>
          </p:cNvSpPr>
          <p:nvPr/>
        </p:nvSpPr>
        <p:spPr>
          <a:xfrm>
            <a:off x="1574103" y="863796"/>
            <a:ext cx="4075135" cy="229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[1,1,2,3,1]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e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e ==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x.remove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print(x)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EA67817-90BA-4014-920C-088D45E7696D}"/>
              </a:ext>
            </a:extLst>
          </p:cNvPr>
          <p:cNvSpPr txBox="1">
            <a:spLocks/>
          </p:cNvSpPr>
          <p:nvPr/>
        </p:nvSpPr>
        <p:spPr>
          <a:xfrm>
            <a:off x="6544881" y="863797"/>
            <a:ext cx="4221272" cy="2291268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[1,1,2,3,1]</a:t>
            </a:r>
            <a:endParaRPr lang="th-TH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y = []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e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e !=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y.append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(e)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x[:] = y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71DFA75-B511-45DD-A0E0-F6DF30D72AAC}"/>
              </a:ext>
            </a:extLst>
          </p:cNvPr>
          <p:cNvSpPr txBox="1">
            <a:spLocks/>
          </p:cNvSpPr>
          <p:nvPr/>
        </p:nvSpPr>
        <p:spPr>
          <a:xfrm>
            <a:off x="1599155" y="4460555"/>
            <a:ext cx="4075135" cy="204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e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e ==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x.insert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(0,9)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5CED7308-0B18-4037-85F7-1046FBAF256F}"/>
              </a:ext>
            </a:extLst>
          </p:cNvPr>
          <p:cNvSpPr txBox="1">
            <a:spLocks/>
          </p:cNvSpPr>
          <p:nvPr/>
        </p:nvSpPr>
        <p:spPr>
          <a:xfrm>
            <a:off x="6542764" y="4460555"/>
            <a:ext cx="4221272" cy="204224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800">
                <a:solidFill>
                  <a:schemeClr val="tx1"/>
                </a:solidFill>
                <a:latin typeface="+mn-lt"/>
                <a:ea typeface="+mn-ea"/>
                <a:cs typeface="Tahoma" pitchFamily="34" charset="0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400">
                <a:solidFill>
                  <a:schemeClr val="tx1"/>
                </a:solidFill>
                <a:latin typeface="+mn-lt"/>
                <a:cs typeface="Tahoma" pitchFamily="34" charset="0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000">
                <a:solidFill>
                  <a:schemeClr val="tx1"/>
                </a:solidFill>
                <a:latin typeface="+mn-lt"/>
                <a:cs typeface="Tahoma" pitchFamily="34" charset="0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1"/>
                </a:solidFill>
                <a:latin typeface="+mn-lt"/>
                <a:cs typeface="Tahoma" pitchFamily="34" charset="0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Tahoma" pitchFamily="34" charset="0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x = [1,3]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y[:] = x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for e in x: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if e == 1: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    </a:t>
            </a:r>
            <a:r>
              <a:rPr lang="en-US" sz="2400" b="1" kern="0" dirty="0" err="1">
                <a:latin typeface="Courier New" panose="02070309020205020404" pitchFamily="49" charset="0"/>
                <a:cs typeface="Courier New" panose="02070309020205020404" pitchFamily="49" charset="0"/>
              </a:rPr>
              <a:t>y.insert</a:t>
            </a: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(0,9)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400" b="1" kern="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</a:p>
          <a:p>
            <a:pPr marL="0" indent="0">
              <a:spcBef>
                <a:spcPts val="0"/>
              </a:spcBef>
              <a:buNone/>
            </a:pPr>
            <a:endParaRPr lang="en-US" sz="2400" b="1" kern="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Arrow: Right 3">
            <a:extLst>
              <a:ext uri="{FF2B5EF4-FFF2-40B4-BE49-F238E27FC236}">
                <a16:creationId xmlns:a16="http://schemas.microsoft.com/office/drawing/2014/main" id="{4C423845-D50B-4659-9F36-0365DB35A6A3}"/>
              </a:ext>
            </a:extLst>
          </p:cNvPr>
          <p:cNvSpPr/>
          <p:nvPr/>
        </p:nvSpPr>
        <p:spPr bwMode="auto">
          <a:xfrm>
            <a:off x="5461348" y="1728592"/>
            <a:ext cx="1081416" cy="76200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86D15E3-6337-40C5-9A45-E577AED33AA6}"/>
              </a:ext>
            </a:extLst>
          </p:cNvPr>
          <p:cNvSpPr/>
          <p:nvPr/>
        </p:nvSpPr>
        <p:spPr bwMode="auto">
          <a:xfrm>
            <a:off x="5461348" y="5020550"/>
            <a:ext cx="1081416" cy="762000"/>
          </a:xfrm>
          <a:prstGeom prst="rightArrow">
            <a:avLst/>
          </a:prstGeom>
          <a:solidFill>
            <a:srgbClr val="0070C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lang="en-US" sz="22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6D4548EF-3CF7-47A1-BCD0-52242472519E}"/>
              </a:ext>
            </a:extLst>
          </p:cNvPr>
          <p:cNvSpPr txBox="1"/>
          <p:nvPr/>
        </p:nvSpPr>
        <p:spPr>
          <a:xfrm>
            <a:off x="2079321" y="3192642"/>
            <a:ext cx="916905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Tahoma" pitchFamily="34" charset="0"/>
                <a:cs typeface="Tahoma" pitchFamily="34" charset="0"/>
              </a:rPr>
              <a:t>x[:]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คือที่เก็บในลิสต์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x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ตั้งแต่ซ้ายถึงขวาสุด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x[:] = y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คือ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copy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ข้อมูลใน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y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ไปเก็บในลิสต์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x (x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และ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y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เป็นคนละลิสต์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)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x = y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 ทำให้ตัวแปร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x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ไปเป็นตัวเดียวกับลิสต์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y</a:t>
            </a:r>
          </a:p>
        </p:txBody>
      </p:sp>
    </p:spTree>
    <p:extLst>
      <p:ext uri="{BB962C8B-B14F-4D97-AF65-F5344CB8AC3E}">
        <p14:creationId xmlns:p14="http://schemas.microsoft.com/office/powerpoint/2010/main" val="29350256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A86E83-2FCD-46EA-AFE9-905614413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20826" y="1588"/>
            <a:ext cx="9147175" cy="762000"/>
          </a:xfrm>
        </p:spPr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เลขใดหายไป</a:t>
            </a:r>
            <a:endParaRPr lang="en-US" dirty="0"/>
          </a:p>
        </p:txBody>
      </p:sp>
      <p:sp>
        <p:nvSpPr>
          <p:cNvPr id="3" name="Text Box 4">
            <a:extLst>
              <a:ext uri="{FF2B5EF4-FFF2-40B4-BE49-F238E27FC236}">
                <a16:creationId xmlns:a16="http://schemas.microsoft.com/office/drawing/2014/main" id="{73D11FCD-B4DA-479B-AA74-5BA8F2F36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26" y="958661"/>
            <a:ext cx="3457575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0110-02234-9877-0112</a:t>
            </a:r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DCCD0C38-EE69-4E49-B3D2-479EE4766A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2" y="958661"/>
            <a:ext cx="1343024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5,6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13D70EF-DF7A-4537-B57A-BCC5F8E43FD4}"/>
              </a:ext>
            </a:extLst>
          </p:cNvPr>
          <p:cNvSpPr/>
          <p:nvPr/>
        </p:nvSpPr>
        <p:spPr bwMode="auto">
          <a:xfrm>
            <a:off x="6537877" y="1005759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A96EF6A8-3116-48F8-9F8D-3351B3902F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67026" y="1556024"/>
            <a:ext cx="3457575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9 8 7 6 5 4 3 2 1 0</a:t>
            </a:r>
          </a:p>
        </p:txBody>
      </p:sp>
      <p:sp>
        <p:nvSpPr>
          <p:cNvPr id="8" name="Text Box 4">
            <a:extLst>
              <a:ext uri="{FF2B5EF4-FFF2-40B4-BE49-F238E27FC236}">
                <a16:creationId xmlns:a16="http://schemas.microsoft.com/office/drawing/2014/main" id="{B8E94CB4-E9A3-46D2-97A7-96CB0EF08B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81862" y="1556024"/>
            <a:ext cx="1343024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None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372A16B-41C1-4878-A216-760532497F96}"/>
              </a:ext>
            </a:extLst>
          </p:cNvPr>
          <p:cNvSpPr/>
          <p:nvPr/>
        </p:nvSpPr>
        <p:spPr bwMode="auto">
          <a:xfrm>
            <a:off x="6537877" y="1603122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69146BD9-5545-4DE0-8FDC-750F28E235E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93986" y="2153387"/>
            <a:ext cx="7261228" cy="4495719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d = 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counts = [0] * 10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for c in d: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"0" &lt;= c &lt;= "9":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counts[int(c)] += 1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missing = ""</a:t>
            </a: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endParaRPr lang="en-US" sz="2200" b="1" dirty="0">
              <a:latin typeface="Courier New" pitchFamily="49" charset="0"/>
              <a:cs typeface="Tahoma" pitchFamily="34" charset="0"/>
            </a:endParaRP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if missing == "":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print("None")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else: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print(missing)</a:t>
            </a:r>
          </a:p>
        </p:txBody>
      </p:sp>
      <p:sp>
        <p:nvSpPr>
          <p:cNvPr id="11" name="Text Box 50">
            <a:extLst>
              <a:ext uri="{FF2B5EF4-FFF2-40B4-BE49-F238E27FC236}">
                <a16:creationId xmlns:a16="http://schemas.microsoft.com/office/drawing/2014/main" id="{32C47784-0BD4-4543-B7C0-5A80AA54352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3987" y="2272101"/>
            <a:ext cx="4389676" cy="71006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ต้องการให้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counts[k] </a:t>
            </a:r>
            <a:b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</a:b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เก็บจำนวนที่มีเลข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k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ปรากฎใน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input</a:t>
            </a:r>
            <a:endParaRPr lang="th-TH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2" name="Text Box 50">
            <a:extLst>
              <a:ext uri="{FF2B5EF4-FFF2-40B4-BE49-F238E27FC236}">
                <a16:creationId xmlns:a16="http://schemas.microsoft.com/office/drawing/2014/main" id="{11E973BA-4F52-4DF9-B6E8-C177376F02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683" y="3100881"/>
            <a:ext cx="2552981" cy="101784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หยิบทีละตัวใน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input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ถ้าเป็นเลข ก็ให้เพิ่มจำนวนที่พบอีก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1</a:t>
            </a:r>
            <a:endParaRPr lang="th-TH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" name="Text Box 50">
            <a:extLst>
              <a:ext uri="{FF2B5EF4-FFF2-40B4-BE49-F238E27FC236}">
                <a16:creationId xmlns:a16="http://schemas.microsoft.com/office/drawing/2014/main" id="{A1CCDDDC-353B-465A-AB07-2B48BCFED8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00683" y="4230905"/>
            <a:ext cx="2552981" cy="1017844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นำเลขที่มี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counts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ของเลขนั้นเป็น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0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มาต่อให้สตริง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missing</a:t>
            </a:r>
            <a:endParaRPr lang="th-TH" sz="2000" dirty="0">
              <a:solidFill>
                <a:srgbClr val="000000"/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308652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BF66-525B-41A0-87E8-C34B635D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List Methods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29BFDF2-74E5-4AAC-9E87-2C4C7584D0F6}"/>
              </a:ext>
            </a:extLst>
          </p:cNvPr>
          <p:cNvSpPr/>
          <p:nvPr/>
        </p:nvSpPr>
        <p:spPr>
          <a:xfrm>
            <a:off x="2084340" y="863602"/>
            <a:ext cx="802014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1"/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append, remove, insert, pop, index, sort</a:t>
            </a:r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E0C498C-36F7-4825-A5BA-38C7AB492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24088" y="1325266"/>
            <a:ext cx="8040688" cy="4546502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d = []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for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in range(5):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d.append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(10*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i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	# [0,10,20,30,40]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d.remove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highlight>
                  <a:srgbClr val="00FF00"/>
                </a:highlight>
                <a:latin typeface="Courier New" pitchFamily="49" charset="0"/>
                <a:cs typeface="Tahoma" pitchFamily="34" charset="0"/>
              </a:rPr>
              <a:t>20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		# [0,10,30,40]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d.insert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2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,99)		# [0,10,99,30,40]</a:t>
            </a:r>
            <a:endParaRPr lang="th-TH" sz="2200" b="1" dirty="0">
              <a:latin typeface="Courier New" pitchFamily="49" charset="0"/>
              <a:cs typeface="Tahoma" pitchFamily="34" charset="0"/>
            </a:endParaRP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d.insert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-1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,7)		# [0,10,99,30,7,40]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x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d.pop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1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		# [0,99,30,7,40], x = 10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x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d.pop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-3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)		# [0,99,7,40], x = 30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j =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d.index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(99)		# j = 1</a:t>
            </a:r>
          </a:p>
          <a:p>
            <a:pPr>
              <a:lnSpc>
                <a:spcPct val="120000"/>
              </a:lnSpc>
            </a:pP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d.sort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()			# [0,7,40,99]</a:t>
            </a:r>
          </a:p>
          <a:p>
            <a:pPr>
              <a:lnSpc>
                <a:spcPct val="120000"/>
              </a:lnSpc>
            </a:pPr>
            <a:r>
              <a:rPr lang="en-US" sz="2200" b="1" dirty="0">
                <a:latin typeface="Courier New" pitchFamily="49" charset="0"/>
                <a:cs typeface="Tahoma" pitchFamily="34" charset="0"/>
              </a:rPr>
              <a:t>b = 40 in d		# b = True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7CCC284-BE4C-4565-AFB1-385B20552AD3}"/>
              </a:ext>
            </a:extLst>
          </p:cNvPr>
          <p:cNvSpPr txBox="1"/>
          <p:nvPr/>
        </p:nvSpPr>
        <p:spPr>
          <a:xfrm>
            <a:off x="2180521" y="5965431"/>
            <a:ext cx="829015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err="1">
                <a:latin typeface="Tahoma" pitchFamily="34" charset="0"/>
                <a:cs typeface="Tahoma" pitchFamily="34" charset="0"/>
              </a:rPr>
              <a:t>d.remove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(e), </a:t>
            </a:r>
            <a:r>
              <a:rPr lang="en-US" sz="2400" dirty="0" err="1">
                <a:latin typeface="Tahoma" pitchFamily="34" charset="0"/>
                <a:cs typeface="Tahoma" pitchFamily="34" charset="0"/>
              </a:rPr>
              <a:t>d.index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(e)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ถ้าหา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e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ไม่พบใน 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d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จะเกิดข้อผิดพลาด</a:t>
            </a:r>
            <a:endParaRPr lang="en-US" sz="2400" dirty="0">
              <a:latin typeface="Tahoma" pitchFamily="34" charset="0"/>
              <a:cs typeface="Tahoma" pitchFamily="34" charset="0"/>
            </a:endParaRPr>
          </a:p>
        </p:txBody>
      </p:sp>
      <p:sp>
        <p:nvSpPr>
          <p:cNvPr id="6" name="Text Box 50">
            <a:extLst>
              <a:ext uri="{FF2B5EF4-FFF2-40B4-BE49-F238E27FC236}">
                <a16:creationId xmlns:a16="http://schemas.microsoft.com/office/drawing/2014/main" id="{95309A6D-00E2-4C0E-9275-5891DDCA7A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011273" y="2157801"/>
            <a:ext cx="1555582" cy="402291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ต่อท้ายลิสต์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CB9A872A-DCEC-4C5C-A77E-93CDC1717151}"/>
              </a:ext>
            </a:extLst>
          </p:cNvPr>
          <p:cNvSpPr/>
          <p:nvPr/>
        </p:nvSpPr>
        <p:spPr bwMode="auto">
          <a:xfrm>
            <a:off x="4010025" y="2528888"/>
            <a:ext cx="3328988" cy="114300"/>
          </a:xfrm>
          <a:custGeom>
            <a:avLst/>
            <a:gdLst>
              <a:gd name="connsiteX0" fmla="*/ 0 w 3328988"/>
              <a:gd name="connsiteY0" fmla="*/ 114300 h 114300"/>
              <a:gd name="connsiteX1" fmla="*/ 1300163 w 3328988"/>
              <a:gd name="connsiteY1" fmla="*/ 85725 h 114300"/>
              <a:gd name="connsiteX2" fmla="*/ 2114550 w 3328988"/>
              <a:gd name="connsiteY2" fmla="*/ 85725 h 114300"/>
              <a:gd name="connsiteX3" fmla="*/ 2900363 w 3328988"/>
              <a:gd name="connsiteY3" fmla="*/ 100012 h 114300"/>
              <a:gd name="connsiteX4" fmla="*/ 3328988 w 3328988"/>
              <a:gd name="connsiteY4" fmla="*/ 0 h 1143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28988" h="114300">
                <a:moveTo>
                  <a:pt x="0" y="114300"/>
                </a:moveTo>
                <a:lnTo>
                  <a:pt x="1300163" y="85725"/>
                </a:lnTo>
                <a:cubicBezTo>
                  <a:pt x="1652588" y="80963"/>
                  <a:pt x="2114550" y="85725"/>
                  <a:pt x="2114550" y="85725"/>
                </a:cubicBezTo>
                <a:cubicBezTo>
                  <a:pt x="2381250" y="88106"/>
                  <a:pt x="2697957" y="114299"/>
                  <a:pt x="2900363" y="100012"/>
                </a:cubicBezTo>
                <a:cubicBezTo>
                  <a:pt x="3102769" y="85725"/>
                  <a:pt x="3215878" y="42862"/>
                  <a:pt x="3328988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D8A99FB6-F069-4423-B1FD-947F7BEC9B10}"/>
              </a:ext>
            </a:extLst>
          </p:cNvPr>
          <p:cNvSpPr/>
          <p:nvPr/>
        </p:nvSpPr>
        <p:spPr bwMode="auto">
          <a:xfrm>
            <a:off x="4024314" y="2914650"/>
            <a:ext cx="3171825" cy="228600"/>
          </a:xfrm>
          <a:custGeom>
            <a:avLst/>
            <a:gdLst>
              <a:gd name="connsiteX0" fmla="*/ 0 w 3171825"/>
              <a:gd name="connsiteY0" fmla="*/ 228600 h 228600"/>
              <a:gd name="connsiteX1" fmla="*/ 771525 w 3171825"/>
              <a:gd name="connsiteY1" fmla="*/ 28575 h 228600"/>
              <a:gd name="connsiteX2" fmla="*/ 1943100 w 3171825"/>
              <a:gd name="connsiteY2" fmla="*/ 71438 h 228600"/>
              <a:gd name="connsiteX3" fmla="*/ 2800350 w 3171825"/>
              <a:gd name="connsiteY3" fmla="*/ 128588 h 228600"/>
              <a:gd name="connsiteX4" fmla="*/ 3171825 w 3171825"/>
              <a:gd name="connsiteY4" fmla="*/ 0 h 228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71825" h="228600">
                <a:moveTo>
                  <a:pt x="0" y="228600"/>
                </a:moveTo>
                <a:cubicBezTo>
                  <a:pt x="223837" y="141684"/>
                  <a:pt x="447675" y="54769"/>
                  <a:pt x="771525" y="28575"/>
                </a:cubicBezTo>
                <a:cubicBezTo>
                  <a:pt x="1095375" y="2381"/>
                  <a:pt x="1604963" y="54769"/>
                  <a:pt x="1943100" y="71438"/>
                </a:cubicBezTo>
                <a:cubicBezTo>
                  <a:pt x="2281237" y="88107"/>
                  <a:pt x="2595563" y="140494"/>
                  <a:pt x="2800350" y="128588"/>
                </a:cubicBezTo>
                <a:cubicBezTo>
                  <a:pt x="3005137" y="116682"/>
                  <a:pt x="3088481" y="58341"/>
                  <a:pt x="317182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0DDDD2C0-990D-4B0F-BF33-67635F48B87D}"/>
              </a:ext>
            </a:extLst>
          </p:cNvPr>
          <p:cNvSpPr/>
          <p:nvPr/>
        </p:nvSpPr>
        <p:spPr bwMode="auto">
          <a:xfrm>
            <a:off x="4024313" y="3314701"/>
            <a:ext cx="4161120" cy="142907"/>
          </a:xfrm>
          <a:custGeom>
            <a:avLst/>
            <a:gdLst>
              <a:gd name="connsiteX0" fmla="*/ 0 w 4161120"/>
              <a:gd name="connsiteY0" fmla="*/ 142875 h 142907"/>
              <a:gd name="connsiteX1" fmla="*/ 1314450 w 4161120"/>
              <a:gd name="connsiteY1" fmla="*/ 14288 h 142907"/>
              <a:gd name="connsiteX2" fmla="*/ 3543300 w 4161120"/>
              <a:gd name="connsiteY2" fmla="*/ 142875 h 142907"/>
              <a:gd name="connsiteX3" fmla="*/ 4143375 w 4161120"/>
              <a:gd name="connsiteY3" fmla="*/ 0 h 1429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1120" h="142907">
                <a:moveTo>
                  <a:pt x="0" y="142875"/>
                </a:moveTo>
                <a:cubicBezTo>
                  <a:pt x="361950" y="78581"/>
                  <a:pt x="723900" y="14288"/>
                  <a:pt x="1314450" y="14288"/>
                </a:cubicBezTo>
                <a:cubicBezTo>
                  <a:pt x="1905000" y="14288"/>
                  <a:pt x="3071813" y="145256"/>
                  <a:pt x="3543300" y="142875"/>
                </a:cubicBezTo>
                <a:cubicBezTo>
                  <a:pt x="4014787" y="140494"/>
                  <a:pt x="4226719" y="54769"/>
                  <a:pt x="414337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3C83CD4B-570C-483C-837E-26290D2D74FE}"/>
              </a:ext>
            </a:extLst>
          </p:cNvPr>
          <p:cNvSpPr/>
          <p:nvPr/>
        </p:nvSpPr>
        <p:spPr bwMode="auto">
          <a:xfrm>
            <a:off x="4152901" y="3714751"/>
            <a:ext cx="2657475" cy="214313"/>
          </a:xfrm>
          <a:custGeom>
            <a:avLst/>
            <a:gdLst>
              <a:gd name="connsiteX0" fmla="*/ 0 w 2657475"/>
              <a:gd name="connsiteY0" fmla="*/ 214313 h 214313"/>
              <a:gd name="connsiteX1" fmla="*/ 671513 w 2657475"/>
              <a:gd name="connsiteY1" fmla="*/ 28575 h 214313"/>
              <a:gd name="connsiteX2" fmla="*/ 1800225 w 2657475"/>
              <a:gd name="connsiteY2" fmla="*/ 157163 h 214313"/>
              <a:gd name="connsiteX3" fmla="*/ 2657475 w 2657475"/>
              <a:gd name="connsiteY3" fmla="*/ 0 h 2143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657475" h="214313">
                <a:moveTo>
                  <a:pt x="0" y="214313"/>
                </a:moveTo>
                <a:cubicBezTo>
                  <a:pt x="185738" y="126206"/>
                  <a:pt x="371476" y="38100"/>
                  <a:pt x="671513" y="28575"/>
                </a:cubicBezTo>
                <a:cubicBezTo>
                  <a:pt x="971550" y="19050"/>
                  <a:pt x="1469231" y="161925"/>
                  <a:pt x="1800225" y="157163"/>
                </a:cubicBezTo>
                <a:cubicBezTo>
                  <a:pt x="2131219" y="152401"/>
                  <a:pt x="2394347" y="76200"/>
                  <a:pt x="2657475" y="0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80A0984-CBF8-4AF4-8670-482D89A71933}"/>
              </a:ext>
            </a:extLst>
          </p:cNvPr>
          <p:cNvSpPr/>
          <p:nvPr/>
        </p:nvSpPr>
        <p:spPr bwMode="auto">
          <a:xfrm>
            <a:off x="4267201" y="4100370"/>
            <a:ext cx="3071813" cy="143019"/>
          </a:xfrm>
          <a:custGeom>
            <a:avLst/>
            <a:gdLst>
              <a:gd name="connsiteX0" fmla="*/ 0 w 3071813"/>
              <a:gd name="connsiteY0" fmla="*/ 143019 h 143019"/>
              <a:gd name="connsiteX1" fmla="*/ 742950 w 3071813"/>
              <a:gd name="connsiteY1" fmla="*/ 144 h 143019"/>
              <a:gd name="connsiteX2" fmla="*/ 2014538 w 3071813"/>
              <a:gd name="connsiteY2" fmla="*/ 114444 h 143019"/>
              <a:gd name="connsiteX3" fmla="*/ 3071813 w 3071813"/>
              <a:gd name="connsiteY3" fmla="*/ 28719 h 1430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071813" h="143019">
                <a:moveTo>
                  <a:pt x="0" y="143019"/>
                </a:moveTo>
                <a:cubicBezTo>
                  <a:pt x="203597" y="73962"/>
                  <a:pt x="407194" y="4906"/>
                  <a:pt x="742950" y="144"/>
                </a:cubicBezTo>
                <a:cubicBezTo>
                  <a:pt x="1078706" y="-4619"/>
                  <a:pt x="1626394" y="109682"/>
                  <a:pt x="2014538" y="114444"/>
                </a:cubicBezTo>
                <a:cubicBezTo>
                  <a:pt x="2402682" y="119206"/>
                  <a:pt x="2737247" y="73962"/>
                  <a:pt x="3071813" y="28719"/>
                </a:cubicBezTo>
              </a:path>
            </a:pathLst>
          </a:custGeom>
          <a:noFill/>
          <a:ln w="9525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lg" len="lg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9216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4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6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5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6" fill="hold">
                            <p:stCondLst>
                              <p:cond delay="500"/>
                            </p:stCondLst>
                            <p:childTnLst>
                              <p:par>
                                <p:cTn id="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64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500"/>
                            </p:stCondLst>
                            <p:childTnLst>
                              <p:par>
                                <p:cTn id="6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3" dur="500"/>
                                        <p:tgtEl>
                                          <p:spTgt spid="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 animBg="1"/>
      <p:bldP spid="5" grpId="0"/>
      <p:bldP spid="6" grpId="0" animBg="1"/>
      <p:bldP spid="9" grpId="0" animBg="1"/>
      <p:bldP spid="10" grpId="0" animBg="1"/>
      <p:bldP spid="11" grpId="0" animBg="1"/>
      <p:bldP spid="12" grpId="0" animBg="1"/>
      <p:bldP spid="1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BBF66-525B-41A0-87E8-C34B635DC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ตัวอย่าง</a:t>
            </a:r>
            <a:r>
              <a:rPr lang="en-US" dirty="0"/>
              <a:t>: </a:t>
            </a:r>
            <a:r>
              <a:rPr lang="th-TH" dirty="0"/>
              <a:t>หาเลขเดือนจากชื่อเดือน</a:t>
            </a:r>
            <a:endParaRPr lang="en-US" dirty="0"/>
          </a:p>
        </p:txBody>
      </p:sp>
      <p:sp>
        <p:nvSpPr>
          <p:cNvPr id="4" name="Text Box 5">
            <a:extLst>
              <a:ext uri="{FF2B5EF4-FFF2-40B4-BE49-F238E27FC236}">
                <a16:creationId xmlns:a16="http://schemas.microsoft.com/office/drawing/2014/main" id="{6E0C498C-36F7-4825-A5BA-38C7AB492D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06561" y="763588"/>
            <a:ext cx="8775702" cy="3818610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months = ["Jan", "Feb", "Mar", "Apr", "May", "Jun",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      "Jul", "Aug", "Sep", "Oct", "Nov", "Dec"]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t = input()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if </a:t>
            </a:r>
            <a:r>
              <a:rPr lang="en-US" sz="2200" b="1" dirty="0">
                <a:highlight>
                  <a:srgbClr val="00FFFF"/>
                </a:highlight>
                <a:latin typeface="Courier New" pitchFamily="49" charset="0"/>
                <a:cs typeface="Tahoma" pitchFamily="34" charset="0"/>
              </a:rPr>
              <a:t>t in months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k = </a:t>
            </a:r>
            <a:r>
              <a:rPr lang="en-US" sz="2200" b="1" dirty="0" err="1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months.index</a:t>
            </a:r>
            <a:r>
              <a:rPr lang="en-US" sz="2200" b="1" dirty="0">
                <a:highlight>
                  <a:srgbClr val="FFFF00"/>
                </a:highlight>
                <a:latin typeface="Courier New" pitchFamily="49" charset="0"/>
                <a:cs typeface="Tahoma" pitchFamily="34" charset="0"/>
              </a:rPr>
              <a:t>(t)  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th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th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k == 0: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th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st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if k == 1: 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th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 = "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nd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"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print(t, "is the", str(k+1)+</a:t>
            </a:r>
            <a:r>
              <a:rPr lang="en-US" sz="2200" b="1" dirty="0" err="1">
                <a:latin typeface="Courier New" pitchFamily="49" charset="0"/>
                <a:cs typeface="Tahoma" pitchFamily="34" charset="0"/>
              </a:rPr>
              <a:t>th</a:t>
            </a:r>
            <a:r>
              <a:rPr lang="en-US" sz="2200" b="1" dirty="0">
                <a:latin typeface="Courier New" pitchFamily="49" charset="0"/>
                <a:cs typeface="Tahoma" pitchFamily="34" charset="0"/>
              </a:rPr>
              <a:t>+" month.")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else:</a:t>
            </a:r>
          </a:p>
          <a:p>
            <a:r>
              <a:rPr lang="en-US" sz="2200" b="1" dirty="0">
                <a:latin typeface="Courier New" pitchFamily="49" charset="0"/>
                <a:cs typeface="Tahoma" pitchFamily="34" charset="0"/>
              </a:rPr>
              <a:t>    print("Invalid month name")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E7AAA480-858A-42C6-A187-C9FA9F99AE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746" y="4687699"/>
            <a:ext cx="138369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Sep</a:t>
            </a:r>
          </a:p>
        </p:txBody>
      </p:sp>
      <p:sp>
        <p:nvSpPr>
          <p:cNvPr id="7" name="Text Box 4">
            <a:extLst>
              <a:ext uri="{FF2B5EF4-FFF2-40B4-BE49-F238E27FC236}">
                <a16:creationId xmlns:a16="http://schemas.microsoft.com/office/drawing/2014/main" id="{EF631A40-D63D-4E77-AE61-B480C621A7F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6" y="4687699"/>
            <a:ext cx="3543299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Sep is the 9th month.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40E87CC9-EF8E-4745-8E6F-BB11E707660D}"/>
              </a:ext>
            </a:extLst>
          </p:cNvPr>
          <p:cNvSpPr/>
          <p:nvPr/>
        </p:nvSpPr>
        <p:spPr bwMode="auto">
          <a:xfrm>
            <a:off x="5037690" y="4734797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55F552D4-D779-4C87-8605-1F60BE59577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746" y="5226187"/>
            <a:ext cx="138369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Jan</a:t>
            </a:r>
          </a:p>
        </p:txBody>
      </p:sp>
      <p:sp>
        <p:nvSpPr>
          <p:cNvPr id="11" name="Text Box 4">
            <a:extLst>
              <a:ext uri="{FF2B5EF4-FFF2-40B4-BE49-F238E27FC236}">
                <a16:creationId xmlns:a16="http://schemas.microsoft.com/office/drawing/2014/main" id="{9DE74A32-9FE2-42C6-8F87-1EF940AED1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6" y="5226187"/>
            <a:ext cx="3543299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Jan is the 1st month.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2EFECB0B-1020-455F-A15E-625FBEF06459}"/>
              </a:ext>
            </a:extLst>
          </p:cNvPr>
          <p:cNvSpPr/>
          <p:nvPr/>
        </p:nvSpPr>
        <p:spPr bwMode="auto">
          <a:xfrm>
            <a:off x="5037690" y="5273285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3" name="Text Box 4">
            <a:extLst>
              <a:ext uri="{FF2B5EF4-FFF2-40B4-BE49-F238E27FC236}">
                <a16:creationId xmlns:a16="http://schemas.microsoft.com/office/drawing/2014/main" id="{8535E4D6-BD1D-4B11-883E-3A5E8EA140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746" y="5764675"/>
            <a:ext cx="138369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Feb</a:t>
            </a:r>
          </a:p>
        </p:txBody>
      </p:sp>
      <p:sp>
        <p:nvSpPr>
          <p:cNvPr id="14" name="Text Box 4">
            <a:extLst>
              <a:ext uri="{FF2B5EF4-FFF2-40B4-BE49-F238E27FC236}">
                <a16:creationId xmlns:a16="http://schemas.microsoft.com/office/drawing/2014/main" id="{71A6AF16-E787-4BDB-9943-4F767E32308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6" y="5764675"/>
            <a:ext cx="3543299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Feb is the 2nd month.</a:t>
            </a:r>
          </a:p>
        </p:txBody>
      </p:sp>
      <p:sp>
        <p:nvSpPr>
          <p:cNvPr id="15" name="Arrow: Right 14">
            <a:extLst>
              <a:ext uri="{FF2B5EF4-FFF2-40B4-BE49-F238E27FC236}">
                <a16:creationId xmlns:a16="http://schemas.microsoft.com/office/drawing/2014/main" id="{6E73D1E7-70C6-4BFD-A86D-A71A52BC0BF4}"/>
              </a:ext>
            </a:extLst>
          </p:cNvPr>
          <p:cNvSpPr/>
          <p:nvPr/>
        </p:nvSpPr>
        <p:spPr bwMode="auto">
          <a:xfrm>
            <a:off x="5037690" y="5811773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6" name="Text Box 4">
            <a:extLst>
              <a:ext uri="{FF2B5EF4-FFF2-40B4-BE49-F238E27FC236}">
                <a16:creationId xmlns:a16="http://schemas.microsoft.com/office/drawing/2014/main" id="{D4003DA5-9285-47CE-B01C-A844C2173B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015746" y="6286761"/>
            <a:ext cx="1383692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Ok</a:t>
            </a:r>
          </a:p>
        </p:txBody>
      </p:sp>
      <p:sp>
        <p:nvSpPr>
          <p:cNvPr id="17" name="Text Box 4">
            <a:extLst>
              <a:ext uri="{FF2B5EF4-FFF2-40B4-BE49-F238E27FC236}">
                <a16:creationId xmlns:a16="http://schemas.microsoft.com/office/drawing/2014/main" id="{9857E5F1-32AC-4D3E-BEB5-41426CBA46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53126" y="6286761"/>
            <a:ext cx="3543299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Tahoma" pitchFamily="34" charset="0"/>
              </a:rPr>
              <a:t>Invalid month name</a:t>
            </a:r>
            <a:endParaRPr lang="en-US" sz="2000" b="1" dirty="0">
              <a:latin typeface="Courier New" pitchFamily="49" charset="0"/>
              <a:cs typeface="Microsoft Sans Serif" pitchFamily="34" charset="0"/>
            </a:endParaRPr>
          </a:p>
        </p:txBody>
      </p:sp>
      <p:sp>
        <p:nvSpPr>
          <p:cNvPr id="18" name="Arrow: Right 17">
            <a:extLst>
              <a:ext uri="{FF2B5EF4-FFF2-40B4-BE49-F238E27FC236}">
                <a16:creationId xmlns:a16="http://schemas.microsoft.com/office/drawing/2014/main" id="{52496F12-DEBC-4B32-B377-3C9E7B9DE354}"/>
              </a:ext>
            </a:extLst>
          </p:cNvPr>
          <p:cNvSpPr/>
          <p:nvPr/>
        </p:nvSpPr>
        <p:spPr bwMode="auto">
          <a:xfrm>
            <a:off x="5037690" y="6333859"/>
            <a:ext cx="553963" cy="355192"/>
          </a:xfrm>
          <a:prstGeom prst="rightArrow">
            <a:avLst/>
          </a:prstGeom>
          <a:solidFill>
            <a:schemeClr val="accent1">
              <a:lumMod val="40000"/>
              <a:lumOff val="60000"/>
            </a:schemeClr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endParaRPr lang="en-US" sz="2400"/>
          </a:p>
        </p:txBody>
      </p:sp>
      <p:sp>
        <p:nvSpPr>
          <p:cNvPr id="19" name="Text Box 50">
            <a:extLst>
              <a:ext uri="{FF2B5EF4-FFF2-40B4-BE49-F238E27FC236}">
                <a16:creationId xmlns:a16="http://schemas.microsoft.com/office/drawing/2014/main" id="{09002666-6969-44C4-AD88-C2DB6897FD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94412" y="1772039"/>
            <a:ext cx="2528888" cy="710067"/>
          </a:xfrm>
          <a:prstGeom prst="rect">
            <a:avLst/>
          </a:prstGeom>
          <a:solidFill>
            <a:srgbClr val="FFCCFF"/>
          </a:solidFill>
          <a:ln>
            <a:noFill/>
          </a:ln>
        </p:spPr>
        <p:txBody>
          <a:bodyPr wrap="square" lIns="90000" tIns="46800" rIns="90000" bIns="46800">
            <a:spAutoFit/>
          </a:bodyPr>
          <a:lstStyle>
            <a:defPPr>
              <a:defRPr lang="th-TH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5pPr>
            <a:lvl6pPr marL="22860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6pPr>
            <a:lvl7pPr marL="27432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7pPr>
            <a:lvl8pPr marL="32004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8pPr>
            <a:lvl9pPr marL="3657600" algn="l" defTabSz="914400" rtl="0" eaLnBrk="1" latinLnBrk="0" hangingPunct="1">
              <a:defRPr sz="2800" kern="1200">
                <a:solidFill>
                  <a:schemeClr val="tx1"/>
                </a:solidFill>
                <a:latin typeface="Angsana New" pitchFamily="18" charset="-34"/>
                <a:ea typeface="+mn-ea"/>
                <a:cs typeface="Angsana New" pitchFamily="18" charset="-34"/>
              </a:defRPr>
            </a:lvl9pPr>
          </a:lstStyle>
          <a:p>
            <a:pPr algn="ctr"/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ก่อนใช้ </a:t>
            </a:r>
            <a:r>
              <a:rPr lang="en-US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index </a:t>
            </a:r>
            <a:r>
              <a:rPr lang="th-TH" sz="2000" dirty="0">
                <a:solidFill>
                  <a:srgbClr val="000000"/>
                </a:solidFill>
                <a:latin typeface="Tahoma" pitchFamily="34" charset="0"/>
                <a:cs typeface="Tahoma" pitchFamily="34" charset="0"/>
              </a:rPr>
              <a:t>ต้องมั่นใจว่ามีข้อมูลที่จะค้น</a:t>
            </a:r>
          </a:p>
        </p:txBody>
      </p:sp>
    </p:spTree>
    <p:extLst>
      <p:ext uri="{BB962C8B-B14F-4D97-AF65-F5344CB8AC3E}">
        <p14:creationId xmlns:p14="http://schemas.microsoft.com/office/powerpoint/2010/main" val="4910449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4008E-9DA6-4907-AAD1-4A76B06E65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แบบฝึกหัด</a:t>
            </a:r>
            <a:r>
              <a:rPr lang="en-US" dirty="0"/>
              <a:t>: </a:t>
            </a:r>
            <a:r>
              <a:rPr lang="th-TH" dirty="0"/>
              <a:t>ชื่อเล่นอะไร</a:t>
            </a:r>
            <a:r>
              <a:rPr lang="en-US" dirty="0"/>
              <a:t> </a:t>
            </a:r>
            <a:r>
              <a:rPr lang="th-TH" dirty="0"/>
              <a:t>ชื่อจริงอะไร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D98ECAD-07A6-4B8A-B8FB-F4DA5F817D4D}"/>
              </a:ext>
            </a:extLst>
          </p:cNvPr>
          <p:cNvSpPr txBox="1"/>
          <p:nvPr/>
        </p:nvSpPr>
        <p:spPr>
          <a:xfrm>
            <a:off x="3763618" y="763588"/>
            <a:ext cx="5711686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th-TH" sz="2400" dirty="0">
                <a:latin typeface="Tahoma" pitchFamily="34" charset="0"/>
                <a:cs typeface="Tahoma" pitchFamily="34" charset="0"/>
              </a:rPr>
              <a:t>เขียนโปรแกรม</a:t>
            </a:r>
            <a:r>
              <a:rPr lang="en-US" sz="2400" dirty="0">
                <a:latin typeface="Tahoma" pitchFamily="34" charset="0"/>
                <a:cs typeface="Tahoma" pitchFamily="34" charset="0"/>
              </a:rPr>
              <a:t> </a:t>
            </a:r>
            <a:r>
              <a:rPr lang="th-TH" sz="2400" dirty="0">
                <a:latin typeface="Tahoma" pitchFamily="34" charset="0"/>
                <a:cs typeface="Tahoma" pitchFamily="34" charset="0"/>
              </a:rPr>
              <a:t>รับชื่อจริงแสดงชื่อเล่น </a:t>
            </a:r>
            <a:br>
              <a:rPr lang="en-US" sz="2400" dirty="0">
                <a:latin typeface="Tahoma" pitchFamily="34" charset="0"/>
                <a:cs typeface="Tahoma" pitchFamily="34" charset="0"/>
              </a:rPr>
            </a:br>
            <a:r>
              <a:rPr lang="th-TH" sz="2400" dirty="0">
                <a:latin typeface="Tahoma" pitchFamily="34" charset="0"/>
                <a:cs typeface="Tahoma" pitchFamily="34" charset="0"/>
              </a:rPr>
              <a:t>รับชื่อเล่นแสดงชื่อจริง </a:t>
            </a:r>
            <a:r>
              <a:rPr lang="th-TH" sz="2400" dirty="0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โดยไม่ต้องใช้คำสั่ง </a:t>
            </a:r>
            <a:r>
              <a:rPr lang="en-US" sz="2400" dirty="0">
                <a:highlight>
                  <a:srgbClr val="00FFFF"/>
                </a:highlight>
                <a:latin typeface="Tahoma" pitchFamily="34" charset="0"/>
                <a:cs typeface="Tahoma" pitchFamily="34" charset="0"/>
              </a:rPr>
              <a:t>if</a:t>
            </a:r>
          </a:p>
          <a:p>
            <a:endParaRPr lang="en-US" sz="2400" dirty="0">
              <a:latin typeface="Tahoma" pitchFamily="34" charset="0"/>
              <a:cs typeface="Tahoma" pitchFamily="34" charset="0"/>
            </a:endParaRP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Robert</a:t>
            </a:r>
            <a:r>
              <a:rPr lang="th-TH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Dick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William	</a:t>
            </a:r>
            <a:r>
              <a:rPr lang="en-US" dirty="0"/>
              <a:t> ⇔ 	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Bill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James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Jim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John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Jack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Margaret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Peggy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Edward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Ed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</a:rPr>
              <a:t>Sarah	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Sally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Andrew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Andy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Anthony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Tony</a:t>
            </a:r>
          </a:p>
          <a:p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Deborah	</a:t>
            </a:r>
            <a:r>
              <a:rPr lang="en-US" dirty="0"/>
              <a:t> ⇔ </a:t>
            </a:r>
            <a:r>
              <a:rPr lang="en-US" sz="2400" dirty="0">
                <a:latin typeface="Tahoma" pitchFamily="34" charset="0"/>
                <a:cs typeface="Tahoma" pitchFamily="34" charset="0"/>
                <a:sym typeface="Wingdings" panose="05000000000000000000" pitchFamily="2" charset="2"/>
              </a:rPr>
              <a:t>	Debbie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2E44637-79E2-451A-8B53-F0313F22B344}"/>
              </a:ext>
            </a:extLst>
          </p:cNvPr>
          <p:cNvSpPr/>
          <p:nvPr/>
        </p:nvSpPr>
        <p:spPr>
          <a:xfrm>
            <a:off x="5847521" y="6272788"/>
            <a:ext cx="5161722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800" u="sng" dirty="0">
                <a:latin typeface="+mj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http://www.cc.kyoto-su.ac.jp/~trobb/nicklist.html</a:t>
            </a:r>
            <a:endParaRPr lang="en-US" sz="1800" u="sng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9068929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5F9D58-D108-4B98-B0F3-DB47E0038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h-TH" dirty="0"/>
              <a:t>รูปแบบการรับข้อมูลเก็บในลิสต์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C4A88A-7891-4D60-A9BC-25A3D91D48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0314" y="1006021"/>
            <a:ext cx="7023401" cy="5105400"/>
          </a:xfrm>
        </p:spPr>
        <p:txBody>
          <a:bodyPr/>
          <a:lstStyle/>
          <a:p>
            <a:r>
              <a:rPr lang="th-TH" dirty="0"/>
              <a:t>ระบุจำนวน ตามด้วยข้อมูลบรรทัดละตัว</a:t>
            </a:r>
          </a:p>
          <a:p>
            <a:endParaRPr lang="th-TH" dirty="0"/>
          </a:p>
          <a:p>
            <a:endParaRPr lang="th-TH" dirty="0"/>
          </a:p>
          <a:p>
            <a:endParaRPr lang="th-TH" dirty="0"/>
          </a:p>
          <a:p>
            <a:r>
              <a:rPr lang="th-TH" dirty="0"/>
              <a:t>รับข้อมูลบรรทัดละตัว มีค่าระบุว่าหมด</a:t>
            </a:r>
          </a:p>
          <a:p>
            <a:endParaRPr lang="th-TH" dirty="0"/>
          </a:p>
          <a:p>
            <a:endParaRPr lang="th-TH" dirty="0"/>
          </a:p>
          <a:p>
            <a:pPr marL="0" indent="0">
              <a:buNone/>
            </a:pPr>
            <a:endParaRPr lang="th-TH" dirty="0"/>
          </a:p>
          <a:p>
            <a:r>
              <a:rPr lang="th-TH" dirty="0"/>
              <a:t>รับรายการข้อมูลในบรรทัดเดียว</a:t>
            </a:r>
          </a:p>
          <a:p>
            <a:endParaRPr lang="en-US" dirty="0"/>
          </a:p>
        </p:txBody>
      </p:sp>
      <p:sp>
        <p:nvSpPr>
          <p:cNvPr id="4" name="Text Box 4">
            <a:extLst>
              <a:ext uri="{FF2B5EF4-FFF2-40B4-BE49-F238E27FC236}">
                <a16:creationId xmlns:a16="http://schemas.microsoft.com/office/drawing/2014/main" id="{3454AA66-1B1B-4C96-9974-9870C737E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651" y="1485258"/>
            <a:ext cx="1337179" cy="16333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4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10.2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11.5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20.0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22.5</a:t>
            </a:r>
          </a:p>
        </p:txBody>
      </p:sp>
      <p:sp>
        <p:nvSpPr>
          <p:cNvPr id="5" name="Text Box 4">
            <a:extLst>
              <a:ext uri="{FF2B5EF4-FFF2-40B4-BE49-F238E27FC236}">
                <a16:creationId xmlns:a16="http://schemas.microsoft.com/office/drawing/2014/main" id="{2AF4243A-8BD5-4743-9A91-1396F86AE2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650" y="3526972"/>
            <a:ext cx="1337179" cy="1633397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10.2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11.5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20.0</a:t>
            </a:r>
          </a:p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22.5</a:t>
            </a:r>
          </a:p>
          <a:p>
            <a:r>
              <a:rPr lang="en-US" sz="2000" b="1" dirty="0">
                <a:solidFill>
                  <a:srgbClr val="FF0000"/>
                </a:solidFill>
                <a:latin typeface="Courier New" pitchFamily="49" charset="0"/>
                <a:cs typeface="Microsoft Sans Serif" pitchFamily="34" charset="0"/>
              </a:rPr>
              <a:t>-1</a:t>
            </a:r>
          </a:p>
        </p:txBody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2303B9CC-5BFF-4C8E-9C76-2A8D6F9979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46651" y="5639605"/>
            <a:ext cx="3160536" cy="402291"/>
          </a:xfrm>
          <a:prstGeom prst="rect">
            <a:avLst/>
          </a:prstGeom>
          <a:solidFill>
            <a:schemeClr val="bg1"/>
          </a:solidFill>
          <a:ln w="9525">
            <a:solidFill>
              <a:schemeClr val="tx2"/>
            </a:solidFill>
            <a:miter lim="800000"/>
            <a:headEnd/>
            <a:tailEnd type="none" w="lg" len="med"/>
          </a:ln>
        </p:spPr>
        <p:txBody>
          <a:bodyPr wrap="square" lIns="90000" tIns="46800" rIns="90000" bIns="46800">
            <a:spAutoFit/>
          </a:bodyPr>
          <a:lstStyle>
            <a:lvl1pPr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Angsana New" pitchFamily="18" charset="-34"/>
                <a:cs typeface="Angsana New" pitchFamily="18" charset="-34"/>
              </a:defRPr>
            </a:lvl9pPr>
          </a:lstStyle>
          <a:p>
            <a:r>
              <a:rPr lang="en-US" sz="2000" b="1" dirty="0">
                <a:latin typeface="Courier New" pitchFamily="49" charset="0"/>
                <a:cs typeface="Microsoft Sans Serif" pitchFamily="34" charset="0"/>
              </a:rPr>
              <a:t>10.2 11.5 20.0 22.5</a:t>
            </a:r>
          </a:p>
        </p:txBody>
      </p:sp>
    </p:spTree>
    <p:extLst>
      <p:ext uri="{BB962C8B-B14F-4D97-AF65-F5344CB8AC3E}">
        <p14:creationId xmlns:p14="http://schemas.microsoft.com/office/powerpoint/2010/main" val="34528068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mchai">
  <a:themeElements>
    <a:clrScheme name="somchai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 2">
      <a:majorFont>
        <a:latin typeface="Calibri"/>
        <a:ea typeface=""/>
        <a:cs typeface=""/>
        <a:font script="Jpan" typeface="HGｺﾞｼｯｸM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HG明朝B"/>
        <a:font script="Hang" typeface="맑은 고딕"/>
        <a:font script="Hans" typeface="黑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bg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sz="2200" dirty="0" smtClean="0">
            <a:latin typeface="Tahoma" pitchFamily="34" charset="0"/>
            <a:cs typeface="Tahom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th-TH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ngsana New" pitchFamily="18" charset="-34"/>
          </a:defRPr>
        </a:defPPr>
      </a:lstStyle>
    </a:lnDef>
    <a:txDef>
      <a:spPr>
        <a:noFill/>
      </a:spPr>
      <a:bodyPr wrap="none" rtlCol="0">
        <a:spAutoFit/>
      </a:bodyPr>
      <a:lstStyle>
        <a:defPPr>
          <a:defRPr sz="2400" dirty="0" smtClean="0">
            <a:latin typeface="Tahoma" pitchFamily="34" charset="0"/>
            <a:cs typeface="Tahoma" pitchFamily="34" charset="0"/>
          </a:defRPr>
        </a:defPPr>
      </a:lstStyle>
    </a:txDef>
  </a:objectDefaults>
  <a:extraClrSchemeLst>
    <a:extraClrScheme>
      <a:clrScheme name="somchai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omchai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omchai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21560</TotalTime>
  <Words>4632</Words>
  <Application>Microsoft Office PowerPoint</Application>
  <PresentationFormat>Widescreen</PresentationFormat>
  <Paragraphs>663</Paragraphs>
  <Slides>44</Slides>
  <Notes>12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44</vt:i4>
      </vt:variant>
    </vt:vector>
  </HeadingPairs>
  <TitlesOfParts>
    <vt:vector size="50" baseType="lpstr">
      <vt:lpstr>Angsana New</vt:lpstr>
      <vt:lpstr>Calibri</vt:lpstr>
      <vt:lpstr>Cambria</vt:lpstr>
      <vt:lpstr>Courier New</vt:lpstr>
      <vt:lpstr>Tahoma</vt:lpstr>
      <vt:lpstr>somchai</vt:lpstr>
      <vt:lpstr>List Processing</vt:lpstr>
      <vt:lpstr>Topics</vt:lpstr>
      <vt:lpstr>List</vt:lpstr>
      <vt:lpstr>Basic List Operations</vt:lpstr>
      <vt:lpstr>แบบฝึกหัด: เลขใดหายไป</vt:lpstr>
      <vt:lpstr>Basic List Methods</vt:lpstr>
      <vt:lpstr>ตัวอย่าง: หาเลขเดือนจากชื่อเดือน</vt:lpstr>
      <vt:lpstr>แบบฝึกหัด: ชื่อเล่นอะไร ชื่อจริงอะไร</vt:lpstr>
      <vt:lpstr>รูปแบบการรับข้อมูลเก็บในลิสต์</vt:lpstr>
      <vt:lpstr>แบบที่ 1: ระบุจำนวน ตามด้วยข้อมูลบรรทัดละตัว</vt:lpstr>
      <vt:lpstr>แบบที่ 2: รับข้อมูลบรรทัดละตัว มีค่าระบุว่าหมด</vt:lpstr>
      <vt:lpstr>แบบที่ 3: รับรายการข้อมูลในบรรทัดเดียว</vt:lpstr>
      <vt:lpstr>ข้อแนะนำ: การต่อท้ายลิสต์</vt:lpstr>
      <vt:lpstr>แบบฝึกหัด: เพิ่มหลัง-เพิ่มหน้า </vt:lpstr>
      <vt:lpstr>รูปแบบการหยิบข้อมูลทีละตัวในลิสต์มาประมวลผล</vt:lpstr>
      <vt:lpstr>ตัวอย่าง: นับจำนวนนิสิตวิศวฯ ในลิสต์</vt:lpstr>
      <vt:lpstr>ถ้าต้องการเปลี่ยนข้อมูลบางตัวในลิสต์</vt:lpstr>
      <vt:lpstr>รูปแบบการหยิบข้อมูลที่ติดกันในลิสต์มาประมวลผล</vt:lpstr>
      <vt:lpstr>ตัวอย่าง: ลำดับเพิ่มขึ้นหรือไม่</vt:lpstr>
      <vt:lpstr>แบบฝึกหัด: นับจำนวน "ยอด" (น้อย มาก น้อย)</vt:lpstr>
      <vt:lpstr>แบบฝึกหัด: ชุดข้อมูลมีแตกต่างกันกี่ตัว</vt:lpstr>
      <vt:lpstr>รูปแบบการค้นข้อมูลในลิสต์</vt:lpstr>
      <vt:lpstr>รูปแบบการค้นข้อมูลในลิสต์: กรณีลิสต์แบบง่าย</vt:lpstr>
      <vt:lpstr>รูปแบบการค้นข้อมูลในลิสต์: กรณีเก็บหลายลิสต์</vt:lpstr>
      <vt:lpstr>รูปแบบการค้นข้อมูลในลิสต์: กรณีลิสต์ซ้อนลิสต์</vt:lpstr>
      <vt:lpstr>รูปแบบการค้นข้อมูลในลิสต์: กรณีลิสต์ซ้อนลิสต์</vt:lpstr>
      <vt:lpstr>แบบฝึกหัด: upgrade</vt:lpstr>
      <vt:lpstr>การเรียงลำดับข้อมูล</vt:lpstr>
      <vt:lpstr>การเรียงลำดับข้อมูล</vt:lpstr>
      <vt:lpstr>การเรียงลำดับข้อมูล: กรณีง่าย</vt:lpstr>
      <vt:lpstr>แบบฝึกหัด: upgrade</vt:lpstr>
      <vt:lpstr>การเรียงลำดับข้อมูล: กรณีซับซ้อน</vt:lpstr>
      <vt:lpstr>ตัวอย่าง: เรียงลำดับสตริงตามความยาวสตริง</vt:lpstr>
      <vt:lpstr>แบบฝึกหัด: จุดใดใกล้จุดกำเนิดเป็นอันดับสาม</vt:lpstr>
      <vt:lpstr>List ⇆ String ด้วย split &amp; join</vt:lpstr>
      <vt:lpstr>split  แยกสตริงออกเป็นลิสต์</vt:lpstr>
      <vt:lpstr>join  นำสตริงในลิสต์มาต่อกัน</vt:lpstr>
      <vt:lpstr>ตัวอย่าง: </vt:lpstr>
      <vt:lpstr>แบบฝึกหัด: Collatz Problem</vt:lpstr>
      <vt:lpstr>ข้อควรระวัง: การแก้ไขลิสต์ภายในวงวน</vt:lpstr>
      <vt:lpstr>ข้อควรระวัง: การแก้ไขลิสต์ภายในวงวน</vt:lpstr>
      <vt:lpstr>ข้อควรระวัง: การแก้ไขลิสต์ภายในวงวน</vt:lpstr>
      <vt:lpstr>ข้อควรระวัง: การแก้ไขลิสต์ภายในวงวน</vt:lpstr>
      <vt:lpstr>อยากแก้ไขลิสต์ภายในวงวน  สร้างลิสต์ใหม่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การทำโปรแกรมคอมพิวเตอร์</dc:title>
  <dc:creator>Somchai</dc:creator>
  <cp:lastModifiedBy>Somchai Prasitjutrakul</cp:lastModifiedBy>
  <cp:revision>484</cp:revision>
  <dcterms:created xsi:type="dcterms:W3CDTF">2002-04-12T09:05:11Z</dcterms:created>
  <dcterms:modified xsi:type="dcterms:W3CDTF">2020-08-06T15:52:59Z</dcterms:modified>
</cp:coreProperties>
</file>