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38"/>
  </p:notesMasterIdLst>
  <p:sldIdLst>
    <p:sldId id="287" r:id="rId2"/>
    <p:sldId id="510" r:id="rId3"/>
    <p:sldId id="454" r:id="rId4"/>
    <p:sldId id="463" r:id="rId5"/>
    <p:sldId id="452" r:id="rId6"/>
    <p:sldId id="462" r:id="rId7"/>
    <p:sldId id="448" r:id="rId8"/>
    <p:sldId id="511" r:id="rId9"/>
    <p:sldId id="520" r:id="rId10"/>
    <p:sldId id="464" r:id="rId11"/>
    <p:sldId id="468" r:id="rId12"/>
    <p:sldId id="469" r:id="rId13"/>
    <p:sldId id="465" r:id="rId14"/>
    <p:sldId id="466" r:id="rId15"/>
    <p:sldId id="470" r:id="rId16"/>
    <p:sldId id="471" r:id="rId17"/>
    <p:sldId id="513" r:id="rId18"/>
    <p:sldId id="514" r:id="rId19"/>
    <p:sldId id="518" r:id="rId20"/>
    <p:sldId id="515" r:id="rId21"/>
    <p:sldId id="517" r:id="rId22"/>
    <p:sldId id="472" r:id="rId23"/>
    <p:sldId id="473" r:id="rId24"/>
    <p:sldId id="474" r:id="rId25"/>
    <p:sldId id="475" r:id="rId26"/>
    <p:sldId id="519" r:id="rId27"/>
    <p:sldId id="490" r:id="rId28"/>
    <p:sldId id="476" r:id="rId29"/>
    <p:sldId id="479" r:id="rId30"/>
    <p:sldId id="477" r:id="rId31"/>
    <p:sldId id="478" r:id="rId32"/>
    <p:sldId id="480" r:id="rId33"/>
    <p:sldId id="506" r:id="rId34"/>
    <p:sldId id="508" r:id="rId35"/>
    <p:sldId id="507" r:id="rId36"/>
    <p:sldId id="521" r:id="rId37"/>
  </p:sldIdLst>
  <p:sldSz cx="12192000" cy="6858000"/>
  <p:notesSz cx="7086600" cy="102235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  <p:modifyVerifier cryptProviderType="rsaAES" cryptAlgorithmClass="hash" cryptAlgorithmType="typeAny" cryptAlgorithmSid="14" spinCount="100000" saltData="cbK7AYWP/rfyBVMyJceO7Q==" hashData="gTfHbOdVkVtoPNTu7oO8kzZekzedQZyjfrqI/NmbLWpGgJqT/CvJH8He9MjY0WpfjbCmsV63ctvNdY5MwLHSzA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FFCC"/>
    <a:srgbClr val="FFC000"/>
    <a:srgbClr val="FFFF00"/>
    <a:srgbClr val="FFCCFF"/>
    <a:srgbClr val="FF0000"/>
    <a:srgbClr val="FFE38B"/>
    <a:srgbClr val="5EF8FC"/>
    <a:srgbClr val="CC00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821AB0B5-5A05-423A-ABB6-71DEA7B9AAB4}" type="datetimeFigureOut">
              <a:rPr lang="th-TH"/>
              <a:pPr>
                <a:defRPr/>
              </a:pPr>
              <a:t>06/08/63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6157C24E-064C-46E6-AD92-EBBEED77B2D1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21775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309E5A-B12B-4F4E-BEAB-520DBAD69B96}" type="slidenum">
              <a:rPr lang="th-TH" smtClean="0"/>
              <a:pPr>
                <a:defRPr/>
              </a:pPr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28869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set </a:t>
            </a:r>
            <a:r>
              <a:rPr lang="th-TH" dirty="0"/>
              <a:t>ง่ายกว่า เร็วกว่า อยู่ </a:t>
            </a:r>
            <a:r>
              <a:rPr lang="en-US" dirty="0"/>
              <a:t>slide </a:t>
            </a:r>
            <a:r>
              <a:rPr lang="th-TH" dirty="0"/>
              <a:t>ถัด ๆ ไป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7C24E-064C-46E6-AD92-EBBEED77B2D1}" type="slidenum">
              <a:rPr lang="th-TH" smtClean="0"/>
              <a:pPr>
                <a:defRPr/>
              </a:pPr>
              <a:t>21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3910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for k</a:t>
            </a:r>
            <a:r>
              <a:rPr lang="en-US" dirty="0"/>
              <a:t> in range(2, N+1) </a:t>
            </a:r>
            <a:r>
              <a:rPr lang="th-TH" dirty="0"/>
              <a:t>จะบอกให้หมุน จน </a:t>
            </a:r>
            <a:r>
              <a:rPr lang="en-US" dirty="0"/>
              <a:t>N </a:t>
            </a:r>
            <a:r>
              <a:rPr lang="th-TH" dirty="0"/>
              <a:t>แน่ ๆ โดย </a:t>
            </a:r>
            <a:r>
              <a:rPr lang="en-US" dirty="0"/>
              <a:t>N </a:t>
            </a:r>
            <a:r>
              <a:rPr lang="th-TH" dirty="0"/>
              <a:t>คือค่าเริ่มต้นตอนเข้า </a:t>
            </a:r>
            <a:r>
              <a:rPr lang="en-US" dirty="0"/>
              <a:t>loop </a:t>
            </a:r>
            <a:r>
              <a:rPr lang="th-TH" dirty="0"/>
              <a:t>ถึงแม้ </a:t>
            </a:r>
            <a:r>
              <a:rPr lang="en-US" dirty="0"/>
              <a:t>N </a:t>
            </a:r>
            <a:r>
              <a:rPr lang="th-TH" dirty="0"/>
              <a:t>จะลดลงในวงวน ก็ไม่เกี่ยว</a:t>
            </a:r>
          </a:p>
          <a:p>
            <a:r>
              <a:rPr lang="th-TH" dirty="0"/>
              <a:t>เพราะฉะนั้น ใช้ </a:t>
            </a:r>
            <a:r>
              <a:rPr lang="en-US" dirty="0"/>
              <a:t>for </a:t>
            </a:r>
            <a:r>
              <a:rPr lang="th-TH" dirty="0"/>
              <a:t>ก็ไม่ผิด แต่ช้าเปล่าปะโยชน์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7C24E-064C-46E6-AD92-EBBEED77B2D1}" type="slidenum">
              <a:rPr lang="th-TH" smtClean="0"/>
              <a:pPr>
                <a:defRPr/>
              </a:pPr>
              <a:t>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4130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7C24E-064C-46E6-AD92-EBBEED77B2D1}" type="slidenum">
              <a:rPr lang="th-TH" smtClean="0"/>
              <a:pPr>
                <a:defRPr/>
              </a:pPr>
              <a:t>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19263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set </a:t>
            </a:r>
            <a:r>
              <a:rPr lang="th-TH" dirty="0"/>
              <a:t>ง่ายกว่า เร็วกว่า อยู่ </a:t>
            </a:r>
            <a:r>
              <a:rPr lang="en-US" dirty="0"/>
              <a:t>slide </a:t>
            </a:r>
            <a:r>
              <a:rPr lang="th-TH" dirty="0"/>
              <a:t>ถัด ๆ ไป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7C24E-064C-46E6-AD92-EBBEED77B2D1}" type="slidenum">
              <a:rPr lang="th-TH" smtClean="0"/>
              <a:pPr>
                <a:defRPr/>
              </a:pPr>
              <a:t>8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1669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set </a:t>
            </a:r>
            <a:r>
              <a:rPr lang="th-TH" dirty="0"/>
              <a:t>ง่ายกว่า เร็วกว่า อยู่ </a:t>
            </a:r>
            <a:r>
              <a:rPr lang="en-US" dirty="0"/>
              <a:t>slide </a:t>
            </a:r>
            <a:r>
              <a:rPr lang="th-TH" dirty="0"/>
              <a:t>ถัด ๆ ไป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7C24E-064C-46E6-AD92-EBBEED77B2D1}" type="slidenum">
              <a:rPr lang="th-TH" smtClean="0"/>
              <a:pPr>
                <a:defRPr/>
              </a:pPr>
              <a:t>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1965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set </a:t>
            </a:r>
            <a:r>
              <a:rPr lang="th-TH" dirty="0"/>
              <a:t>ง่ายกว่า เร็วกว่า อยู่ </a:t>
            </a:r>
            <a:r>
              <a:rPr lang="en-US" dirty="0"/>
              <a:t>slide </a:t>
            </a:r>
            <a:r>
              <a:rPr lang="th-TH" dirty="0"/>
              <a:t>ถัด ๆ ไป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7C24E-064C-46E6-AD92-EBBEED77B2D1}" type="slidenum">
              <a:rPr lang="th-TH" smtClean="0"/>
              <a:pPr>
                <a:defRPr/>
              </a:pPr>
              <a:t>10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25458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7C24E-064C-46E6-AD92-EBBEED77B2D1}" type="slidenum">
              <a:rPr lang="th-TH" smtClean="0"/>
              <a:pPr>
                <a:defRPr/>
              </a:pPr>
              <a:t>12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02691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7C24E-064C-46E6-AD92-EBBEED77B2D1}" type="slidenum">
              <a:rPr lang="th-TH" smtClean="0"/>
              <a:pPr>
                <a:defRPr/>
              </a:pPr>
              <a:t>15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73419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set </a:t>
            </a:r>
            <a:r>
              <a:rPr lang="th-TH" dirty="0"/>
              <a:t>ง่ายกว่า เร็วกว่า อยู่ </a:t>
            </a:r>
            <a:r>
              <a:rPr lang="en-US" dirty="0"/>
              <a:t>slide </a:t>
            </a:r>
            <a:r>
              <a:rPr lang="th-TH" dirty="0"/>
              <a:t>ถัด ๆ ไป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7C24E-064C-46E6-AD92-EBBEED77B2D1}" type="slidenum">
              <a:rPr lang="th-TH" smtClean="0"/>
              <a:pPr>
                <a:defRPr/>
              </a:pPr>
              <a:t>19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9515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029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319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463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88"/>
            <a:ext cx="3048000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233" y="1588"/>
            <a:ext cx="8945033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4290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4233" y="1588"/>
            <a:ext cx="1219623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2285" y="9080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2851" y="9080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2285" y="35369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2851" y="35369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314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  <a:lvl2pPr>
              <a:defRPr baseline="0">
                <a:latin typeface="Tahoma" pitchFamily="34" charset="0"/>
                <a:cs typeface="Tahoma" pitchFamily="34" charset="0"/>
              </a:defRPr>
            </a:lvl2pPr>
            <a:lvl3pPr>
              <a:defRPr baseline="0">
                <a:latin typeface="Tahoma" pitchFamily="34" charset="0"/>
                <a:cs typeface="Tahoma" pitchFamily="34" charset="0"/>
              </a:defRPr>
            </a:lvl3pPr>
            <a:lvl4pPr>
              <a:defRPr baseline="0">
                <a:latin typeface="Tahoma" pitchFamily="34" charset="0"/>
                <a:cs typeface="Tahoma" pitchFamily="34" charset="0"/>
              </a:defRPr>
            </a:lvl4pPr>
            <a:lvl5pPr>
              <a:defRPr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631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339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908050"/>
            <a:ext cx="517736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51" y="908050"/>
            <a:ext cx="5179483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812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890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278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11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33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08050"/>
            <a:ext cx="1056004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6597650"/>
            <a:ext cx="475191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EA4D3032-5A16-41B8-BB52-9A90FE39A391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</a:pPr>
              <a:t>06/08/63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513485" y="6597650"/>
            <a:ext cx="1678516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>
              <a:spcBef>
                <a:spcPct val="50000"/>
              </a:spcBef>
            </a:pPr>
            <a:fld id="{FBC68496-4912-43E4-BEA8-58F9E1ADF497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4233" y="1588"/>
            <a:ext cx="12196233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prime_integers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agorean_trip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4400" dirty="0"/>
              <a:t>Nested Structures</a:t>
            </a:r>
            <a:endParaRPr lang="th-TH" sz="4400" dirty="0"/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ภาควิชาวิศวกรรมคอมพิวเตอร์</a:t>
            </a:r>
          </a:p>
          <a:p>
            <a:r>
              <a:rPr lang="th-TH" dirty="0"/>
              <a:t>จุฬาลงกรณ์มหาวิทยาลัย</a:t>
            </a:r>
          </a:p>
          <a:p>
            <a:r>
              <a:rPr lang="th-TH" dirty="0"/>
              <a:t>๒๕๖๒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AE26-4E32-42E6-B2E7-59873CD3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</a:t>
            </a:r>
            <a:r>
              <a:rPr lang="th-TH" dirty="0"/>
              <a:t> ฟังก์ชันตรวจข้อมูลซ้ำกันในลิสต์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F4021ABC-58B7-4FCD-B16A-CE2B4E84F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546" y="904266"/>
            <a:ext cx="7157733" cy="2735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has_duplicate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 x 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400" b="1" dirty="0" err="1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400" b="1" dirty="0" err="1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(x)-1):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400" b="1" dirty="0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for j in range(i+1, </a:t>
            </a:r>
            <a:r>
              <a:rPr lang="en-US" sz="2400" b="1" dirty="0" err="1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(x)):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if x[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] == x[j]: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    return True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return False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7185AEC-5F9A-4BB7-842D-B9636BF3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023" y="3883704"/>
            <a:ext cx="1422423" cy="2556727"/>
          </a:xfrm>
          <a:prstGeom prst="rect">
            <a:avLst/>
          </a:prstGeom>
          <a:solidFill>
            <a:srgbClr val="FFE38B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j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--------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0   </a:t>
            </a:r>
            <a:r>
              <a:rPr lang="en-US" sz="2000" b="1" dirty="0">
                <a:highlight>
                  <a:srgbClr val="FF00FF"/>
                </a:highlight>
                <a:latin typeface="Courier New" pitchFamily="49" charset="0"/>
                <a:cs typeface="Microsoft Sans Serif" pitchFamily="34" charset="0"/>
              </a:rPr>
              <a:t> 1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     2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     3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1   </a:t>
            </a:r>
            <a:r>
              <a:rPr lang="en-US" sz="2000" b="1" dirty="0">
                <a:highlight>
                  <a:srgbClr val="FF00FF"/>
                </a:highlight>
                <a:latin typeface="Courier New" pitchFamily="49" charset="0"/>
                <a:cs typeface="Microsoft Sans Serif" pitchFamily="34" charset="0"/>
              </a:rPr>
              <a:t> 2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     3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2   </a:t>
            </a:r>
            <a:r>
              <a:rPr lang="en-US" sz="2000" b="1" dirty="0">
                <a:highlight>
                  <a:srgbClr val="FF00FF"/>
                </a:highlight>
                <a:latin typeface="Courier New" pitchFamily="49" charset="0"/>
                <a:cs typeface="Microsoft Sans Serif" pitchFamily="34" charset="0"/>
              </a:rPr>
              <a:t> 3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9D115CC-A683-472F-9FF9-BE81D4C4F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409" y="3883703"/>
            <a:ext cx="4058756" cy="5192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x = [11, 34, 22, 34]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7F12DB-6903-4A11-B275-57FCE0436CB4}"/>
              </a:ext>
            </a:extLst>
          </p:cNvPr>
          <p:cNvGrpSpPr/>
          <p:nvPr/>
        </p:nvGrpSpPr>
        <p:grpSpPr>
          <a:xfrm>
            <a:off x="4028049" y="4557932"/>
            <a:ext cx="4656406" cy="1364567"/>
            <a:chOff x="4028049" y="4557932"/>
            <a:chExt cx="4656406" cy="13645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3D35487-F6C2-46F1-A71E-982C34862581}"/>
                </a:ext>
              </a:extLst>
            </p:cNvPr>
            <p:cNvSpPr/>
            <p:nvPr/>
          </p:nvSpPr>
          <p:spPr bwMode="auto">
            <a:xfrm>
              <a:off x="4028049" y="4557932"/>
              <a:ext cx="4656406" cy="1364566"/>
            </a:xfrm>
            <a:custGeom>
              <a:avLst/>
              <a:gdLst>
                <a:gd name="connsiteX0" fmla="*/ 0 w 4656406"/>
                <a:gd name="connsiteY0" fmla="*/ 1364566 h 1364566"/>
                <a:gd name="connsiteX1" fmla="*/ 4656406 w 4656406"/>
                <a:gd name="connsiteY1" fmla="*/ 1364566 h 1364566"/>
                <a:gd name="connsiteX2" fmla="*/ 4656406 w 4656406"/>
                <a:gd name="connsiteY2" fmla="*/ 0 h 1364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6406" h="1364566">
                  <a:moveTo>
                    <a:pt x="0" y="1364566"/>
                  </a:moveTo>
                  <a:lnTo>
                    <a:pt x="4656406" y="1364566"/>
                  </a:lnTo>
                  <a:lnTo>
                    <a:pt x="4656406" y="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C260E30-98D0-49A7-95FB-361BC0EFA8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02797" y="4557932"/>
              <a:ext cx="0" cy="13645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ACE0058-54AD-44D3-8667-0F8ADDB448F0}"/>
              </a:ext>
            </a:extLst>
          </p:cNvPr>
          <p:cNvSpPr txBox="1"/>
          <p:nvPr/>
        </p:nvSpPr>
        <p:spPr bwMode="auto">
          <a:xfrm>
            <a:off x="9496264" y="3957602"/>
            <a:ext cx="1713522" cy="402291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ลุยตรวจทุกคู่ </a:t>
            </a:r>
            <a:endParaRPr lang="en-US" sz="2000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12EA3D-22B2-42C9-98B0-D2D7998731D1}"/>
              </a:ext>
            </a:extLst>
          </p:cNvPr>
          <p:cNvSpPr txBox="1"/>
          <p:nvPr/>
        </p:nvSpPr>
        <p:spPr bwMode="auto">
          <a:xfrm>
            <a:off x="5322280" y="6486488"/>
            <a:ext cx="5148764" cy="3715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r>
              <a:rPr lang="th-TH" sz="18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หมายเหตุ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: </a:t>
            </a:r>
            <a:r>
              <a:rPr lang="th-TH" sz="18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วิธีนี้ตรวจความซ้ำซ้อนที่ค่อนข้างช้ามาก</a:t>
            </a:r>
            <a:endParaRPr lang="en-US" sz="1800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28BD05-DBE5-420F-B289-4674590934FE}"/>
              </a:ext>
            </a:extLst>
          </p:cNvPr>
          <p:cNvGrpSpPr/>
          <p:nvPr/>
        </p:nvGrpSpPr>
        <p:grpSpPr>
          <a:xfrm>
            <a:off x="6114411" y="3926758"/>
            <a:ext cx="1223296" cy="433135"/>
            <a:chOff x="6114411" y="3926758"/>
            <a:chExt cx="1223296" cy="43313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408555-34B0-4CFB-8C3A-FD6C9C212AC7}"/>
                </a:ext>
              </a:extLst>
            </p:cNvPr>
            <p:cNvSpPr/>
            <p:nvPr/>
          </p:nvSpPr>
          <p:spPr bwMode="auto">
            <a:xfrm>
              <a:off x="6114411" y="3926758"/>
              <a:ext cx="483681" cy="433135"/>
            </a:xfrm>
            <a:prstGeom prst="rect">
              <a:avLst/>
            </a:prstGeom>
            <a:solidFill>
              <a:srgbClr val="FF0000">
                <a:alpha val="52941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9F0F6E-210B-4F6E-B3E9-2753B870FC9D}"/>
                </a:ext>
              </a:extLst>
            </p:cNvPr>
            <p:cNvSpPr/>
            <p:nvPr/>
          </p:nvSpPr>
          <p:spPr bwMode="auto">
            <a:xfrm>
              <a:off x="6854026" y="3926758"/>
              <a:ext cx="483681" cy="433135"/>
            </a:xfrm>
            <a:prstGeom prst="rect">
              <a:avLst/>
            </a:prstGeom>
            <a:solidFill>
              <a:srgbClr val="FF0000">
                <a:alpha val="52941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561DAB-C08D-4DB6-87EE-5006DBA8D1D0}"/>
              </a:ext>
            </a:extLst>
          </p:cNvPr>
          <p:cNvGrpSpPr/>
          <p:nvPr/>
        </p:nvGrpSpPr>
        <p:grpSpPr>
          <a:xfrm>
            <a:off x="6093883" y="3926758"/>
            <a:ext cx="1977547" cy="433136"/>
            <a:chOff x="6114411" y="3926757"/>
            <a:chExt cx="1977547" cy="43313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06E232-FE7A-4AF6-90F7-938E95D2222D}"/>
                </a:ext>
              </a:extLst>
            </p:cNvPr>
            <p:cNvSpPr/>
            <p:nvPr/>
          </p:nvSpPr>
          <p:spPr bwMode="auto">
            <a:xfrm>
              <a:off x="6114411" y="3926758"/>
              <a:ext cx="483681" cy="433135"/>
            </a:xfrm>
            <a:prstGeom prst="rect">
              <a:avLst/>
            </a:prstGeom>
            <a:solidFill>
              <a:srgbClr val="FF0000">
                <a:alpha val="52941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6F4DB2-50AA-4552-B3F2-A62042DB6E00}"/>
                </a:ext>
              </a:extLst>
            </p:cNvPr>
            <p:cNvSpPr/>
            <p:nvPr/>
          </p:nvSpPr>
          <p:spPr bwMode="auto">
            <a:xfrm>
              <a:off x="7608277" y="3926757"/>
              <a:ext cx="483681" cy="433135"/>
            </a:xfrm>
            <a:prstGeom prst="rect">
              <a:avLst/>
            </a:prstGeom>
            <a:solidFill>
              <a:srgbClr val="FF0000">
                <a:alpha val="52941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917E38-DA72-4765-9D51-D6D5BF494633}"/>
              </a:ext>
            </a:extLst>
          </p:cNvPr>
          <p:cNvGrpSpPr/>
          <p:nvPr/>
        </p:nvGrpSpPr>
        <p:grpSpPr>
          <a:xfrm>
            <a:off x="6114411" y="3926758"/>
            <a:ext cx="2725044" cy="433136"/>
            <a:chOff x="6114411" y="3926757"/>
            <a:chExt cx="2725044" cy="43313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008CC33-7A12-41C9-ACB6-DE7BCE019130}"/>
                </a:ext>
              </a:extLst>
            </p:cNvPr>
            <p:cNvSpPr/>
            <p:nvPr/>
          </p:nvSpPr>
          <p:spPr bwMode="auto">
            <a:xfrm>
              <a:off x="6114411" y="3926758"/>
              <a:ext cx="483681" cy="433135"/>
            </a:xfrm>
            <a:prstGeom prst="rect">
              <a:avLst/>
            </a:prstGeom>
            <a:solidFill>
              <a:srgbClr val="FF0000">
                <a:alpha val="52941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A020DB-AC2B-4FEE-BE63-B7BDC13F57E8}"/>
                </a:ext>
              </a:extLst>
            </p:cNvPr>
            <p:cNvSpPr/>
            <p:nvPr/>
          </p:nvSpPr>
          <p:spPr bwMode="auto">
            <a:xfrm>
              <a:off x="8355774" y="3926757"/>
              <a:ext cx="483681" cy="433135"/>
            </a:xfrm>
            <a:prstGeom prst="rect">
              <a:avLst/>
            </a:prstGeom>
            <a:solidFill>
              <a:srgbClr val="FF0000">
                <a:alpha val="52941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092969-1BD8-4FF4-BD24-34A77890EDF7}"/>
              </a:ext>
            </a:extLst>
          </p:cNvPr>
          <p:cNvGrpSpPr/>
          <p:nvPr/>
        </p:nvGrpSpPr>
        <p:grpSpPr>
          <a:xfrm>
            <a:off x="6847191" y="3926758"/>
            <a:ext cx="1248178" cy="433135"/>
            <a:chOff x="6843780" y="3926757"/>
            <a:chExt cx="1248178" cy="43313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B2A901-5AAC-41C8-B68C-112B23B1FE5B}"/>
                </a:ext>
              </a:extLst>
            </p:cNvPr>
            <p:cNvSpPr/>
            <p:nvPr/>
          </p:nvSpPr>
          <p:spPr bwMode="auto">
            <a:xfrm>
              <a:off x="6843780" y="3926757"/>
              <a:ext cx="483681" cy="433135"/>
            </a:xfrm>
            <a:prstGeom prst="rect">
              <a:avLst/>
            </a:prstGeom>
            <a:solidFill>
              <a:srgbClr val="FF0000">
                <a:alpha val="52941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CC1197-14B5-4A6E-86C1-81928CD9C534}"/>
                </a:ext>
              </a:extLst>
            </p:cNvPr>
            <p:cNvSpPr/>
            <p:nvPr/>
          </p:nvSpPr>
          <p:spPr bwMode="auto">
            <a:xfrm>
              <a:off x="7608277" y="3926757"/>
              <a:ext cx="483681" cy="433135"/>
            </a:xfrm>
            <a:prstGeom prst="rect">
              <a:avLst/>
            </a:prstGeom>
            <a:solidFill>
              <a:srgbClr val="FF0000">
                <a:alpha val="52941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DD72A2-47EB-4AFC-8BD6-9BA42FCAD8F3}"/>
              </a:ext>
            </a:extLst>
          </p:cNvPr>
          <p:cNvGrpSpPr/>
          <p:nvPr/>
        </p:nvGrpSpPr>
        <p:grpSpPr>
          <a:xfrm>
            <a:off x="6854026" y="3926758"/>
            <a:ext cx="1985428" cy="433135"/>
            <a:chOff x="6843780" y="3926757"/>
            <a:chExt cx="1985428" cy="4331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484D52-006D-4685-806C-4FF03BE14E4A}"/>
                </a:ext>
              </a:extLst>
            </p:cNvPr>
            <p:cNvSpPr/>
            <p:nvPr/>
          </p:nvSpPr>
          <p:spPr bwMode="auto">
            <a:xfrm>
              <a:off x="6843780" y="3926757"/>
              <a:ext cx="483681" cy="433135"/>
            </a:xfrm>
            <a:prstGeom prst="rect">
              <a:avLst/>
            </a:prstGeom>
            <a:solidFill>
              <a:srgbClr val="FF0000">
                <a:alpha val="52941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D3EA50-7433-48EA-AA11-3EEF0C91E974}"/>
                </a:ext>
              </a:extLst>
            </p:cNvPr>
            <p:cNvSpPr/>
            <p:nvPr/>
          </p:nvSpPr>
          <p:spPr bwMode="auto">
            <a:xfrm>
              <a:off x="8345527" y="3926757"/>
              <a:ext cx="483681" cy="433135"/>
            </a:xfrm>
            <a:prstGeom prst="rect">
              <a:avLst/>
            </a:prstGeom>
            <a:solidFill>
              <a:srgbClr val="FF0000">
                <a:alpha val="52941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2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1475-3D73-451D-ABE1-0C7E71C4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Pairwise Coprime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ABCCCD-02C1-457F-973F-D1150A77354B}"/>
              </a:ext>
            </a:extLst>
          </p:cNvPr>
          <p:cNvSpPr/>
          <p:nvPr/>
        </p:nvSpPr>
        <p:spPr>
          <a:xfrm>
            <a:off x="2046515" y="880609"/>
            <a:ext cx="804091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A set of integers can be called </a:t>
            </a:r>
            <a:r>
              <a:rPr lang="en-US" b="1" dirty="0">
                <a:latin typeface="Arial" panose="020B0604020202020204" pitchFamily="34" charset="0"/>
              </a:rPr>
              <a:t>coprime</a:t>
            </a:r>
            <a:r>
              <a:rPr lang="en-US" dirty="0">
                <a:latin typeface="Arial" panose="020B0604020202020204" pitchFamily="34" charset="0"/>
              </a:rPr>
              <a:t> if its elements share no common positive factor except 1.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A stronger condition on a set of integers is </a:t>
            </a:r>
            <a:r>
              <a:rPr lang="en-US" b="1" dirty="0">
                <a:latin typeface="Arial" panose="020B0604020202020204" pitchFamily="34" charset="0"/>
              </a:rPr>
              <a:t>pairwise coprime</a:t>
            </a:r>
            <a:r>
              <a:rPr lang="en-US" dirty="0">
                <a:latin typeface="Arial" panose="020B0604020202020204" pitchFamily="34" charset="0"/>
              </a:rPr>
              <a:t>, which means that </a:t>
            </a:r>
            <a:r>
              <a:rPr lang="en-US" i="1" dirty="0">
                <a:latin typeface="Nimbus Roman No9 L"/>
              </a:rPr>
              <a:t>a</a:t>
            </a:r>
            <a:r>
              <a:rPr lang="en-US" dirty="0">
                <a:latin typeface="Arial" panose="020B0604020202020204" pitchFamily="34" charset="0"/>
              </a:rPr>
              <a:t> and </a:t>
            </a:r>
            <a:r>
              <a:rPr lang="en-US" i="1" dirty="0">
                <a:latin typeface="Nimbus Roman No9 L"/>
              </a:rPr>
              <a:t>b</a:t>
            </a:r>
            <a:r>
              <a:rPr lang="en-US" dirty="0">
                <a:latin typeface="Arial" panose="020B0604020202020204" pitchFamily="34" charset="0"/>
              </a:rPr>
              <a:t> are coprime for every pair </a:t>
            </a:r>
            <a:r>
              <a:rPr lang="en-US" dirty="0">
                <a:latin typeface="Nimbus Roman No9 L"/>
              </a:rPr>
              <a:t>(</a:t>
            </a:r>
            <a:r>
              <a:rPr lang="en-US" i="1" dirty="0">
                <a:latin typeface="Nimbus Roman No9 L"/>
              </a:rPr>
              <a:t>a</a:t>
            </a:r>
            <a:r>
              <a:rPr lang="en-US" dirty="0">
                <a:latin typeface="Nimbus Roman No9 L"/>
              </a:rPr>
              <a:t>, </a:t>
            </a:r>
            <a:r>
              <a:rPr lang="en-US" i="1" dirty="0">
                <a:latin typeface="Nimbus Roman No9 L"/>
              </a:rPr>
              <a:t>b</a:t>
            </a:r>
            <a:r>
              <a:rPr lang="en-US" dirty="0">
                <a:latin typeface="Nimbus Roman No9 L"/>
              </a:rPr>
              <a:t>)</a:t>
            </a:r>
            <a:r>
              <a:rPr lang="en-US" dirty="0">
                <a:latin typeface="Arial" panose="020B0604020202020204" pitchFamily="34" charset="0"/>
              </a:rPr>
              <a:t> of different integers in the set.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The set </a:t>
            </a:r>
            <a:r>
              <a:rPr lang="en-US" dirty="0">
                <a:latin typeface="Nimbus Roman No9 L"/>
              </a:rPr>
              <a:t>{2, 3, 4</a:t>
            </a:r>
            <a:r>
              <a:rPr lang="en-US" dirty="0">
                <a:latin typeface="Arial" panose="020B0604020202020204" pitchFamily="34" charset="0"/>
              </a:rPr>
              <a:t>} is coprime, but it is not pairwise coprime since 2 and 4 are not relatively prime.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E4C92-EF8E-4567-AF8A-AC4B0D9E5A9C}"/>
              </a:ext>
            </a:extLst>
          </p:cNvPr>
          <p:cNvSpPr/>
          <p:nvPr/>
        </p:nvSpPr>
        <p:spPr>
          <a:xfrm>
            <a:off x="5399650" y="6457890"/>
            <a:ext cx="5169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https://en.wikipedia.org/wiki/Coprime_integers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061250-B7B6-4FD1-93BB-E4198B3ABE1D}"/>
              </a:ext>
            </a:extLst>
          </p:cNvPr>
          <p:cNvGrpSpPr/>
          <p:nvPr/>
        </p:nvGrpSpPr>
        <p:grpSpPr>
          <a:xfrm>
            <a:off x="9767564" y="988926"/>
            <a:ext cx="2241018" cy="938318"/>
            <a:chOff x="9767564" y="988926"/>
            <a:chExt cx="2241018" cy="938318"/>
          </a:xfrm>
        </p:grpSpPr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B02BB5F7-85A5-41D9-8095-714CE6C2F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1093" y="988926"/>
              <a:ext cx="2227489" cy="5192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400" b="1" dirty="0">
                  <a:latin typeface="Courier New" pitchFamily="49" charset="0"/>
                  <a:cs typeface="Microsoft Sans Serif" pitchFamily="34" charset="0"/>
                </a:rPr>
                <a:t>21, 15, 35 </a:t>
              </a:r>
            </a:p>
          </p:txBody>
        </p:sp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63A86A90-A3DB-497D-BB2B-F2E733391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7564" y="1480582"/>
              <a:ext cx="2227489" cy="446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3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  <a:sym typeface="Symbol" panose="05050102010706020507" pitchFamily="18" charset="2"/>
                </a:rPr>
                <a:t>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7  3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  <a:sym typeface="Symbol" panose="05050102010706020507" pitchFamily="18" charset="2"/>
                </a:rPr>
                <a:t>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5  5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  <a:sym typeface="Symbol" panose="05050102010706020507" pitchFamily="18" charset="2"/>
                </a:rPr>
                <a:t>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7BA504-C1FE-4C8C-A7D2-21574AF97FEB}"/>
              </a:ext>
            </a:extLst>
          </p:cNvPr>
          <p:cNvGrpSpPr/>
          <p:nvPr/>
        </p:nvGrpSpPr>
        <p:grpSpPr>
          <a:xfrm>
            <a:off x="9739045" y="2391900"/>
            <a:ext cx="2437965" cy="887848"/>
            <a:chOff x="9739045" y="2391900"/>
            <a:chExt cx="2437965" cy="887848"/>
          </a:xfrm>
        </p:grpSpPr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5FCC5F38-8990-4366-83A5-242EAF722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4035" y="2391900"/>
              <a:ext cx="2241018" cy="5192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400" b="1" dirty="0">
                  <a:latin typeface="Courier New" pitchFamily="49" charset="0"/>
                  <a:cs typeface="Microsoft Sans Serif" pitchFamily="34" charset="0"/>
                </a:rPr>
                <a:t>21, 10, 121</a:t>
              </a:r>
            </a:p>
          </p:txBody>
        </p:sp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E6DFA86B-DF27-4680-B01F-9907859E7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39045" y="2833086"/>
              <a:ext cx="2437965" cy="446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3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  <a:sym typeface="Symbol" panose="05050102010706020507" pitchFamily="18" charset="2"/>
                </a:rPr>
                <a:t>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7  2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  <a:sym typeface="Symbol" panose="05050102010706020507" pitchFamily="18" charset="2"/>
                </a:rPr>
                <a:t>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5  11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  <a:sym typeface="Symbol" panose="05050102010706020507" pitchFamily="18" charset="2"/>
                </a:rPr>
                <a:t>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7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1475-3D73-451D-ABE1-0C7E71C4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Pairwise Coprime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B247B51-2811-441E-8EF0-B2D8C2C24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223" y="833353"/>
            <a:ext cx="7157733" cy="44526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gcd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a,b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while b != 0: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a,b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b,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a%b</a:t>
            </a: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return a</a:t>
            </a: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is_pairwise_coprime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 d 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400" b="1" dirty="0" err="1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400" b="1" dirty="0" err="1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(d)-1):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400" b="1" dirty="0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for j in range(i+1, </a:t>
            </a:r>
            <a:r>
              <a:rPr lang="en-US" sz="2400" b="1" dirty="0" err="1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(d)):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if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gcd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(d[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],d[j]) != 1: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    return False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return True</a:t>
            </a:r>
          </a:p>
        </p:txBody>
      </p:sp>
    </p:spTree>
    <p:extLst>
      <p:ext uri="{BB962C8B-B14F-4D97-AF65-F5344CB8AC3E}">
        <p14:creationId xmlns:p14="http://schemas.microsoft.com/office/powerpoint/2010/main" val="271567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D10F-289F-4256-AAD4-4A715E53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Primitive Pythagorean Triple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D197E4-6668-40F2-AB56-974F3F702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908050"/>
            <a:ext cx="8051824" cy="5105400"/>
          </a:xfrm>
        </p:spPr>
        <p:txBody>
          <a:bodyPr/>
          <a:lstStyle/>
          <a:p>
            <a:r>
              <a:rPr lang="en-US" dirty="0"/>
              <a:t>Pythagorean triple: </a:t>
            </a:r>
            <a:r>
              <a:rPr lang="th-TH" dirty="0"/>
              <a:t>จำนวนเต็ม </a:t>
            </a:r>
            <a:r>
              <a:rPr lang="en-US" dirty="0"/>
              <a:t>a, b </a:t>
            </a:r>
            <a:r>
              <a:rPr lang="th-TH" dirty="0"/>
              <a:t>และ </a:t>
            </a:r>
            <a:r>
              <a:rPr lang="en-US" dirty="0"/>
              <a:t>c </a:t>
            </a:r>
            <a:r>
              <a:rPr lang="th-TH" dirty="0"/>
              <a:t>ที่</a:t>
            </a:r>
            <a:br>
              <a:rPr lang="th-TH" dirty="0"/>
            </a:br>
            <a:r>
              <a:rPr lang="en-US" dirty="0"/>
              <a:t>a</a:t>
            </a:r>
            <a:r>
              <a:rPr lang="en-US" baseline="30000" dirty="0"/>
              <a:t>2</a:t>
            </a:r>
            <a:r>
              <a:rPr lang="en-US" dirty="0"/>
              <a:t> + b</a:t>
            </a:r>
            <a:r>
              <a:rPr lang="en-US" baseline="30000" dirty="0"/>
              <a:t>2</a:t>
            </a:r>
            <a:r>
              <a:rPr lang="en-US" dirty="0"/>
              <a:t> = c</a:t>
            </a:r>
            <a:r>
              <a:rPr lang="en-US" baseline="30000" dirty="0"/>
              <a:t>2</a:t>
            </a:r>
            <a:r>
              <a:rPr lang="th-TH" dirty="0"/>
              <a:t>  เช่น </a:t>
            </a:r>
            <a:r>
              <a:rPr lang="en-US" dirty="0"/>
              <a:t>(3, 4, 5)</a:t>
            </a:r>
          </a:p>
          <a:p>
            <a:r>
              <a:rPr lang="th-TH" dirty="0"/>
              <a:t>ถ้า </a:t>
            </a:r>
            <a:r>
              <a:rPr lang="en-US" dirty="0"/>
              <a:t>(</a:t>
            </a:r>
            <a:r>
              <a:rPr lang="en-US" dirty="0" err="1"/>
              <a:t>a,b,c</a:t>
            </a:r>
            <a:r>
              <a:rPr lang="en-US" dirty="0"/>
              <a:t>) </a:t>
            </a:r>
            <a:r>
              <a:rPr lang="th-TH" dirty="0"/>
              <a:t>เป็น </a:t>
            </a:r>
            <a:r>
              <a:rPr lang="en-US" dirty="0"/>
              <a:t>Pythagorean triple</a:t>
            </a:r>
            <a:br>
              <a:rPr lang="th-TH" dirty="0"/>
            </a:br>
            <a:r>
              <a:rPr lang="en-US" dirty="0"/>
              <a:t>(ka, kb, kc) </a:t>
            </a:r>
            <a:r>
              <a:rPr lang="th-TH" dirty="0"/>
              <a:t>ก็เป็นด้วย โดยที่ </a:t>
            </a:r>
            <a:r>
              <a:rPr lang="en-US" dirty="0"/>
              <a:t>k = 1,2,3,4,...</a:t>
            </a:r>
          </a:p>
          <a:p>
            <a:r>
              <a:rPr lang="th-TH" dirty="0"/>
              <a:t>เราต้องการ </a:t>
            </a:r>
            <a:r>
              <a:rPr lang="en-US" dirty="0"/>
              <a:t>Primitive Pythagorean triple </a:t>
            </a:r>
            <a:r>
              <a:rPr lang="th-TH" dirty="0"/>
              <a:t>คือ</a:t>
            </a:r>
            <a:br>
              <a:rPr lang="th-TH" dirty="0"/>
            </a:br>
            <a:r>
              <a:rPr lang="en-US" dirty="0"/>
              <a:t>Pythagorean triple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en-US" dirty="0" err="1"/>
              <a:t>a,b,c</a:t>
            </a:r>
            <a:r>
              <a:rPr lang="en-US" dirty="0"/>
              <a:t>) </a:t>
            </a:r>
            <a:r>
              <a:rPr lang="th-TH" dirty="0"/>
              <a:t>ที่ </a:t>
            </a:r>
            <a:r>
              <a:rPr lang="en-US" dirty="0" err="1"/>
              <a:t>a,b</a:t>
            </a:r>
            <a:r>
              <a:rPr lang="en-US" dirty="0"/>
              <a:t> </a:t>
            </a:r>
            <a:r>
              <a:rPr lang="th-TH" dirty="0"/>
              <a:t>และ </a:t>
            </a:r>
            <a:r>
              <a:rPr lang="en-US" dirty="0"/>
              <a:t>c </a:t>
            </a:r>
            <a:r>
              <a:rPr lang="th-TH" dirty="0"/>
              <a:t>เป็น </a:t>
            </a:r>
            <a:r>
              <a:rPr lang="en-US" dirty="0"/>
              <a:t>coprime (</a:t>
            </a:r>
            <a:r>
              <a:rPr lang="th-TH" dirty="0"/>
              <a:t>คือมี </a:t>
            </a:r>
            <a:r>
              <a:rPr lang="th-TH" dirty="0" err="1"/>
              <a:t>ห.ร.ม</a:t>
            </a:r>
            <a:r>
              <a:rPr lang="th-TH" dirty="0"/>
              <a:t>. เป็น </a:t>
            </a:r>
            <a:r>
              <a:rPr lang="en-US" dirty="0"/>
              <a:t>1)</a:t>
            </a:r>
          </a:p>
          <a:p>
            <a:r>
              <a:rPr lang="th-TH" dirty="0"/>
              <a:t>จงเขียนโปรแกรมหา </a:t>
            </a:r>
            <a:r>
              <a:rPr lang="en-US" dirty="0"/>
              <a:t>Pythagorean triple </a:t>
            </a:r>
            <a:r>
              <a:rPr lang="th-TH" dirty="0"/>
              <a:t>ทุกค่าที่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ym typeface="Symbol" panose="05050102010706020507" pitchFamily="18" charset="2"/>
              </a:rPr>
              <a:t> b  c  M </a:t>
            </a:r>
            <a:r>
              <a:rPr lang="th-TH" dirty="0">
                <a:sym typeface="Symbol" panose="05050102010706020507" pitchFamily="18" charset="2"/>
              </a:rPr>
              <a:t>โดยที่ </a:t>
            </a:r>
            <a:r>
              <a:rPr lang="en-US" dirty="0">
                <a:sym typeface="Symbol" panose="05050102010706020507" pitchFamily="18" charset="2"/>
              </a:rPr>
              <a:t>M </a:t>
            </a:r>
            <a:r>
              <a:rPr lang="th-TH" dirty="0">
                <a:sym typeface="Symbol" panose="05050102010706020507" pitchFamily="18" charset="2"/>
              </a:rPr>
              <a:t>คือ </a:t>
            </a:r>
            <a:r>
              <a:rPr lang="en-US" dirty="0">
                <a:sym typeface="Symbol" panose="05050102010706020507" pitchFamily="18" charset="2"/>
              </a:rPr>
              <a:t>input  </a:t>
            </a:r>
            <a:r>
              <a:rPr lang="th-TH" dirty="0">
                <a:sym typeface="Symbol" panose="05050102010706020507" pitchFamily="18" charset="2"/>
              </a:rPr>
              <a:t>เช่น ให้ </a:t>
            </a:r>
            <a:r>
              <a:rPr lang="en-US" dirty="0">
                <a:sym typeface="Symbol" panose="05050102010706020507" pitchFamily="18" charset="2"/>
              </a:rPr>
              <a:t>M = 20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th-TH" dirty="0">
                <a:sym typeface="Symbol" panose="05050102010706020507" pitchFamily="18" charset="2"/>
              </a:rPr>
              <a:t>จะได้</a:t>
            </a:r>
          </a:p>
          <a:p>
            <a:pPr marL="0" indent="0" algn="ctr">
              <a:buNone/>
            </a:pPr>
            <a:r>
              <a:rPr lang="en-US" dirty="0">
                <a:sym typeface="Symbol" panose="05050102010706020507" pitchFamily="18" charset="2"/>
              </a:rPr>
              <a:t>[3, 4, 5], [5, 12, 13], [8, 15, 17]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1C3863-216D-45AB-9E0D-451C49A27895}"/>
              </a:ext>
            </a:extLst>
          </p:cNvPr>
          <p:cNvSpPr/>
          <p:nvPr/>
        </p:nvSpPr>
        <p:spPr>
          <a:xfrm>
            <a:off x="5526259" y="6487080"/>
            <a:ext cx="483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https://en.wikipedia.org/wiki/Pythagorean_triple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0F5B24-6EC7-40E6-A70F-8BCF6C40E822}"/>
              </a:ext>
            </a:extLst>
          </p:cNvPr>
          <p:cNvGrpSpPr/>
          <p:nvPr/>
        </p:nvGrpSpPr>
        <p:grpSpPr>
          <a:xfrm>
            <a:off x="8987830" y="1338470"/>
            <a:ext cx="1397695" cy="1285481"/>
            <a:chOff x="7463829" y="1338469"/>
            <a:chExt cx="1397695" cy="1285481"/>
          </a:xfrm>
        </p:grpSpPr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B3863318-F740-47BF-B429-3B7BB4C96F08}"/>
                </a:ext>
              </a:extLst>
            </p:cNvPr>
            <p:cNvSpPr/>
            <p:nvPr/>
          </p:nvSpPr>
          <p:spPr bwMode="auto">
            <a:xfrm flipH="1">
              <a:off x="7463829" y="1338469"/>
              <a:ext cx="1051692" cy="821635"/>
            </a:xfrm>
            <a:prstGeom prst="rt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BE39E6-5411-4229-9E0B-E02344217EF3}"/>
                </a:ext>
              </a:extLst>
            </p:cNvPr>
            <p:cNvSpPr txBox="1"/>
            <p:nvPr/>
          </p:nvSpPr>
          <p:spPr bwMode="auto">
            <a:xfrm>
              <a:off x="8495420" y="1548140"/>
              <a:ext cx="366104" cy="463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3919F7-7BFE-4C68-82FB-B57938218F77}"/>
                </a:ext>
              </a:extLst>
            </p:cNvPr>
            <p:cNvSpPr txBox="1"/>
            <p:nvPr/>
          </p:nvSpPr>
          <p:spPr bwMode="auto">
            <a:xfrm>
              <a:off x="7945229" y="2160104"/>
              <a:ext cx="366104" cy="463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6C5055-CD55-46B2-B9EC-A945BA0163C6}"/>
                </a:ext>
              </a:extLst>
            </p:cNvPr>
            <p:cNvSpPr txBox="1"/>
            <p:nvPr/>
          </p:nvSpPr>
          <p:spPr bwMode="auto">
            <a:xfrm>
              <a:off x="7762177" y="1353300"/>
              <a:ext cx="366104" cy="463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61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B4EE-9765-41B4-A584-DB4C04C8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Primitive Pythagorean Triple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F464316-7778-4852-AA3E-1D8C88C92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614" y="763589"/>
            <a:ext cx="7571596" cy="59853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gcd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a,b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while b != 0: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a,b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b,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a%b</a:t>
            </a: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return a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is_coprime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(a, b, c):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???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primitive_Pythagorean_triple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 M 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triple = []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for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???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range( 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???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for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???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range( 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???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for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???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range( 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???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    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???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return triple</a:t>
            </a:r>
          </a:p>
        </p:txBody>
      </p:sp>
    </p:spTree>
    <p:extLst>
      <p:ext uri="{BB962C8B-B14F-4D97-AF65-F5344CB8AC3E}">
        <p14:creationId xmlns:p14="http://schemas.microsoft.com/office/powerpoint/2010/main" val="89230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CDE6563D-0EDE-4465-B38A-8CDEA6AA7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190" y="763588"/>
            <a:ext cx="5762171" cy="3110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is_pairwise_coprime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(d):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for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(d)-1):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  for j in range(i+1,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(d)):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a,b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= d[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],d[j]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      while b != 0: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         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a,b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= b,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a%b</a:t>
            </a:r>
            <a:endParaRPr lang="en-US" sz="20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      if a != 1: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          return False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return True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8262A1-EB94-4BBB-978C-9278C2E71B70}"/>
              </a:ext>
            </a:extLst>
          </p:cNvPr>
          <p:cNvGrpSpPr/>
          <p:nvPr/>
        </p:nvGrpSpPr>
        <p:grpSpPr>
          <a:xfrm>
            <a:off x="5189817" y="3256267"/>
            <a:ext cx="5762171" cy="3480056"/>
            <a:chOff x="5444647" y="3256267"/>
            <a:chExt cx="5762171" cy="3480056"/>
          </a:xfrm>
        </p:grpSpPr>
        <p:sp>
          <p:nvSpPr>
            <p:cNvPr id="3" name="Text Box 4">
              <a:extLst>
                <a:ext uri="{FF2B5EF4-FFF2-40B4-BE49-F238E27FC236}">
                  <a16:creationId xmlns:a16="http://schemas.microsoft.com/office/drawing/2014/main" id="{0B247B51-2811-441E-8EF0-B2D8C2C24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4647" y="3256267"/>
              <a:ext cx="5762171" cy="3480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def 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gcd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(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a,b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):</a:t>
              </a: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  while b != 0:</a:t>
              </a: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      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a,b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= b, 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a%b</a:t>
              </a:r>
              <a:endParaRPr lang="en-US" sz="2000" b="1" dirty="0">
                <a:latin typeface="Courier New" pitchFamily="49" charset="0"/>
                <a:cs typeface="Microsoft Sans Serif" pitchFamily="34" charset="0"/>
              </a:endParaRP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  return a</a:t>
              </a: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#-----------------------------------</a:t>
              </a: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def 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is_pairwise_coprime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( d ):</a:t>
              </a: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  for 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in range(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len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(d)-1):</a:t>
              </a: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      for j in range(i+1, 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len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(d)):</a:t>
              </a: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          if 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gcd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(d[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],d[j]) != 1:</a:t>
              </a: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              return False</a:t>
              </a: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  return True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11005E-8257-4B3B-BB59-DA2D3721AACC}"/>
                </a:ext>
              </a:extLst>
            </p:cNvPr>
            <p:cNvSpPr/>
            <p:nvPr/>
          </p:nvSpPr>
          <p:spPr bwMode="auto">
            <a:xfrm>
              <a:off x="7652824" y="5753686"/>
              <a:ext cx="2409068" cy="323558"/>
            </a:xfrm>
            <a:prstGeom prst="rect">
              <a:avLst/>
            </a:prstGeom>
            <a:solidFill>
              <a:srgbClr val="FFC000">
                <a:alpha val="3686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641475-3D73-451D-ABE1-0C7E71C4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ย้ายวงวนชั้นในไปเขียนเป็นฟังก์ชัน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198B3-0F47-4605-A210-3C6245F77FB9}"/>
              </a:ext>
            </a:extLst>
          </p:cNvPr>
          <p:cNvSpPr txBox="1"/>
          <p:nvPr/>
        </p:nvSpPr>
        <p:spPr bwMode="auto">
          <a:xfrm>
            <a:off x="9807061" y="3925994"/>
            <a:ext cx="1890560" cy="463846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/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เข้าใจง่ายกว่า</a:t>
            </a:r>
            <a:endParaRPr lang="en-US" sz="2400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A7E10E-282D-44F6-AAB7-D4AB44881376}"/>
              </a:ext>
            </a:extLst>
          </p:cNvPr>
          <p:cNvGrpSpPr/>
          <p:nvPr/>
        </p:nvGrpSpPr>
        <p:grpSpPr>
          <a:xfrm>
            <a:off x="2473703" y="1913206"/>
            <a:ext cx="5992514" cy="2616591"/>
            <a:chOff x="2473703" y="1913206"/>
            <a:chExt cx="5992514" cy="26165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650A87-3CE5-418C-919A-C196266F1817}"/>
                </a:ext>
              </a:extLst>
            </p:cNvPr>
            <p:cNvSpPr/>
            <p:nvPr/>
          </p:nvSpPr>
          <p:spPr bwMode="auto">
            <a:xfrm>
              <a:off x="2473703" y="1913206"/>
              <a:ext cx="2832815" cy="984739"/>
            </a:xfrm>
            <a:prstGeom prst="rect">
              <a:avLst/>
            </a:prstGeom>
            <a:solidFill>
              <a:srgbClr val="FFC000">
                <a:alpha val="3686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D8B512-372E-4FF7-978F-873206A62B5B}"/>
                </a:ext>
              </a:extLst>
            </p:cNvPr>
            <p:cNvSpPr/>
            <p:nvPr/>
          </p:nvSpPr>
          <p:spPr bwMode="auto">
            <a:xfrm>
              <a:off x="5258782" y="3341077"/>
              <a:ext cx="3207435" cy="1188720"/>
            </a:xfrm>
            <a:prstGeom prst="rect">
              <a:avLst/>
            </a:prstGeom>
            <a:solidFill>
              <a:srgbClr val="FFC000">
                <a:alpha val="3686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8AAFF0E6-89CC-4E38-841A-0F5EDE9F8054}"/>
                </a:ext>
              </a:extLst>
            </p:cNvPr>
            <p:cNvSpPr/>
            <p:nvPr/>
          </p:nvSpPr>
          <p:spPr bwMode="auto">
            <a:xfrm rot="5400000">
              <a:off x="5249877" y="2328410"/>
              <a:ext cx="1040595" cy="984739"/>
            </a:xfrm>
            <a:prstGeom prst="bentArrow">
              <a:avLst/>
            </a:prstGeom>
            <a:solidFill>
              <a:srgbClr val="FFC0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89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723F17-FBE2-41EA-8C47-8CFDC491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ย้ายวงวนชั้นในไปเขียนเป็นฟังก์ชัน</a:t>
            </a:r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A69DB6F-5E03-4300-A75D-6AFA6CBBA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753" y="771629"/>
            <a:ext cx="4462233" cy="3480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n = int(input())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count = 0</a:t>
            </a:r>
          </a:p>
          <a:p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for k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range(n):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t = input()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c = 0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ch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t: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if "0" &lt;=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ch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&lt;= "9":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c += 1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count += c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print(count)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EF85C731-81E5-4F13-AF71-DCB6C6F4F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3883" y="1799205"/>
            <a:ext cx="4557486" cy="449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count_digits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(s):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c = 0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ch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s: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if "0" &lt;=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ch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&lt;= "9":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c += 1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return c</a:t>
            </a:r>
            <a:endParaRPr lang="th-TH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#-------------------------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n = int(input())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count = 0</a:t>
            </a:r>
          </a:p>
          <a:p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for k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range(n):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t = input()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count +=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count_digits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(t)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print(count)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B12767-1520-4220-8677-DAABA5097D35}"/>
              </a:ext>
            </a:extLst>
          </p:cNvPr>
          <p:cNvSpPr/>
          <p:nvPr/>
        </p:nvSpPr>
        <p:spPr>
          <a:xfrm>
            <a:off x="6296016" y="865898"/>
            <a:ext cx="2798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นับตัวเลขจากข้อมูลหลายบรรทัด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6638E8-C1F1-473A-A1E6-97867E22CB02}"/>
              </a:ext>
            </a:extLst>
          </p:cNvPr>
          <p:cNvGrpSpPr/>
          <p:nvPr/>
        </p:nvGrpSpPr>
        <p:grpSpPr>
          <a:xfrm>
            <a:off x="1772528" y="1862784"/>
            <a:ext cx="8878841" cy="4027008"/>
            <a:chOff x="1772528" y="1862784"/>
            <a:chExt cx="8878841" cy="4027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8CA139-F0C8-45F1-ABF3-6456B61CBC36}"/>
                </a:ext>
              </a:extLst>
            </p:cNvPr>
            <p:cNvSpPr/>
            <p:nvPr/>
          </p:nvSpPr>
          <p:spPr bwMode="auto">
            <a:xfrm>
              <a:off x="1772528" y="2131256"/>
              <a:ext cx="3896752" cy="1297744"/>
            </a:xfrm>
            <a:prstGeom prst="rect">
              <a:avLst/>
            </a:prstGeom>
            <a:solidFill>
              <a:srgbClr val="FFC000">
                <a:alpha val="3686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B8C093-3640-46BC-A04C-4BDFA2B07FDB}"/>
                </a:ext>
              </a:extLst>
            </p:cNvPr>
            <p:cNvSpPr/>
            <p:nvPr/>
          </p:nvSpPr>
          <p:spPr bwMode="auto">
            <a:xfrm>
              <a:off x="6164222" y="1862784"/>
              <a:ext cx="4147395" cy="1977695"/>
            </a:xfrm>
            <a:prstGeom prst="rect">
              <a:avLst/>
            </a:prstGeom>
            <a:solidFill>
              <a:srgbClr val="FFC000">
                <a:alpha val="3686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E385EA-296D-42B5-936F-D95C30419619}"/>
                </a:ext>
              </a:extLst>
            </p:cNvPr>
            <p:cNvSpPr/>
            <p:nvPr/>
          </p:nvSpPr>
          <p:spPr bwMode="auto">
            <a:xfrm>
              <a:off x="7929668" y="5514535"/>
              <a:ext cx="2721701" cy="375257"/>
            </a:xfrm>
            <a:prstGeom prst="rect">
              <a:avLst/>
            </a:prstGeom>
            <a:solidFill>
              <a:srgbClr val="FFC000">
                <a:alpha val="3686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28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723F17-FBE2-41EA-8C47-8CFDC491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</a:t>
            </a:r>
            <a:r>
              <a:rPr lang="th-TH" dirty="0"/>
              <a:t>ออกไปหลาย ๆ ชั้นไม่ได้</a:t>
            </a:r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A69DB6F-5E03-4300-A75D-6AFA6CBBA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512" y="992857"/>
            <a:ext cx="3665497" cy="3818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for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if condition: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break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...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5C0DEFC-1720-462B-A8AD-476FAA6C8F90}"/>
              </a:ext>
            </a:extLst>
          </p:cNvPr>
          <p:cNvSpPr/>
          <p:nvPr/>
        </p:nvSpPr>
        <p:spPr bwMode="auto">
          <a:xfrm>
            <a:off x="2623281" y="3515573"/>
            <a:ext cx="1984887" cy="621712"/>
          </a:xfrm>
          <a:custGeom>
            <a:avLst/>
            <a:gdLst>
              <a:gd name="connsiteX0" fmla="*/ 1233068 w 1369252"/>
              <a:gd name="connsiteY0" fmla="*/ 0 h 789140"/>
              <a:gd name="connsiteX1" fmla="*/ 1358328 w 1369252"/>
              <a:gd name="connsiteY1" fmla="*/ 150313 h 789140"/>
              <a:gd name="connsiteX2" fmla="*/ 1345802 w 1369252"/>
              <a:gd name="connsiteY2" fmla="*/ 388307 h 789140"/>
              <a:gd name="connsiteX3" fmla="*/ 1208016 w 1369252"/>
              <a:gd name="connsiteY3" fmla="*/ 538619 h 789140"/>
              <a:gd name="connsiteX4" fmla="*/ 844761 w 1369252"/>
              <a:gd name="connsiteY4" fmla="*/ 726510 h 789140"/>
              <a:gd name="connsiteX5" fmla="*/ 5517 w 1369252"/>
              <a:gd name="connsiteY5" fmla="*/ 789140 h 78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9252" h="789140">
                <a:moveTo>
                  <a:pt x="1233068" y="0"/>
                </a:moveTo>
                <a:cubicBezTo>
                  <a:pt x="1286303" y="42797"/>
                  <a:pt x="1339539" y="85595"/>
                  <a:pt x="1358328" y="150313"/>
                </a:cubicBezTo>
                <a:cubicBezTo>
                  <a:pt x="1377117" y="215031"/>
                  <a:pt x="1370854" y="323589"/>
                  <a:pt x="1345802" y="388307"/>
                </a:cubicBezTo>
                <a:cubicBezTo>
                  <a:pt x="1320750" y="453025"/>
                  <a:pt x="1291523" y="482252"/>
                  <a:pt x="1208016" y="538619"/>
                </a:cubicBezTo>
                <a:cubicBezTo>
                  <a:pt x="1124509" y="594986"/>
                  <a:pt x="1045177" y="684757"/>
                  <a:pt x="844761" y="726510"/>
                </a:cubicBezTo>
                <a:cubicBezTo>
                  <a:pt x="644345" y="768263"/>
                  <a:pt x="-69639" y="663880"/>
                  <a:pt x="5517" y="789140"/>
                </a:cubicBezTo>
              </a:path>
            </a:pathLst>
          </a:cu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E3E0EB-446D-4891-964F-98FF15257DCA}"/>
              </a:ext>
            </a:extLst>
          </p:cNvPr>
          <p:cNvSpPr/>
          <p:nvPr/>
        </p:nvSpPr>
        <p:spPr>
          <a:xfrm>
            <a:off x="2232075" y="4811467"/>
            <a:ext cx="3096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จะกระโดดออกมาจากวงวนที่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อยู่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CEB6F5-6727-4D50-B36D-05688BBB29D2}"/>
              </a:ext>
            </a:extLst>
          </p:cNvPr>
          <p:cNvCxnSpPr/>
          <p:nvPr/>
        </p:nvCxnSpPr>
        <p:spPr bwMode="auto">
          <a:xfrm>
            <a:off x="2443397" y="2113613"/>
            <a:ext cx="0" cy="22635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3FA2E74-DD9F-4DE9-80E5-6206639C5232}"/>
              </a:ext>
            </a:extLst>
          </p:cNvPr>
          <p:cNvGrpSpPr/>
          <p:nvPr/>
        </p:nvGrpSpPr>
        <p:grpSpPr>
          <a:xfrm>
            <a:off x="6578991" y="992857"/>
            <a:ext cx="3665497" cy="5018939"/>
            <a:chOff x="6578991" y="992857"/>
            <a:chExt cx="3665497" cy="5018939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E8EEA59B-789A-46CE-ACA2-16D4100A6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8991" y="992857"/>
              <a:ext cx="3665497" cy="38186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200" b="1" dirty="0">
                  <a:latin typeface="Courier New" pitchFamily="49" charset="0"/>
                  <a:cs typeface="Microsoft Sans Serif" pitchFamily="34" charset="0"/>
                </a:rPr>
                <a:t>...</a:t>
              </a:r>
            </a:p>
            <a:p>
              <a:r>
                <a:rPr lang="en-US" sz="2200" b="1" dirty="0">
                  <a:latin typeface="Courier New" pitchFamily="49" charset="0"/>
                  <a:cs typeface="Microsoft Sans Serif" pitchFamily="34" charset="0"/>
                </a:rPr>
                <a:t>for ...</a:t>
              </a:r>
            </a:p>
            <a:p>
              <a:r>
                <a:rPr lang="en-US" sz="2200" b="1" dirty="0">
                  <a:latin typeface="Courier New" pitchFamily="49" charset="0"/>
                  <a:cs typeface="Microsoft Sans Serif" pitchFamily="34" charset="0"/>
                </a:rPr>
                <a:t>   ...</a:t>
              </a:r>
            </a:p>
            <a:p>
              <a:r>
                <a:rPr lang="en-US" sz="2200" b="1" dirty="0">
                  <a:latin typeface="Courier New" pitchFamily="49" charset="0"/>
                  <a:cs typeface="Microsoft Sans Serif" pitchFamily="34" charset="0"/>
                </a:rPr>
                <a:t>   for ...</a:t>
              </a:r>
            </a:p>
            <a:p>
              <a:r>
                <a:rPr lang="en-US" sz="2200" b="1" dirty="0">
                  <a:latin typeface="Courier New" pitchFamily="49" charset="0"/>
                  <a:cs typeface="Microsoft Sans Serif" pitchFamily="34" charset="0"/>
                </a:rPr>
                <a:t>      ...</a:t>
              </a:r>
            </a:p>
            <a:p>
              <a:r>
                <a:rPr lang="en-US" sz="2200" b="1" dirty="0">
                  <a:latin typeface="Courier New" pitchFamily="49" charset="0"/>
                  <a:cs typeface="Microsoft Sans Serif" pitchFamily="34" charset="0"/>
                </a:rPr>
                <a:t>      if condition:</a:t>
              </a:r>
            </a:p>
            <a:p>
              <a:r>
                <a:rPr lang="en-US" sz="2200" b="1" dirty="0">
                  <a:latin typeface="Courier New" pitchFamily="49" charset="0"/>
                  <a:cs typeface="Microsoft Sans Serif" pitchFamily="34" charset="0"/>
                </a:rPr>
                <a:t>         ...</a:t>
              </a:r>
            </a:p>
            <a:p>
              <a:r>
                <a:rPr lang="en-US" sz="2200" b="1" dirty="0">
                  <a:latin typeface="Courier New" pitchFamily="49" charset="0"/>
                  <a:cs typeface="Microsoft Sans Serif" pitchFamily="34" charset="0"/>
                </a:rPr>
                <a:t>         </a:t>
              </a:r>
              <a:r>
                <a:rPr lang="th-TH" sz="2200" b="1" dirty="0">
                  <a:solidFill>
                    <a:srgbClr val="FF0000"/>
                  </a:solidFill>
                  <a:latin typeface="Courier New" pitchFamily="49" charset="0"/>
                  <a:cs typeface="Microsoft Sans Serif" pitchFamily="34" charset="0"/>
                </a:rPr>
                <a:t>ออกไปนอกสุด</a:t>
              </a:r>
              <a:endPara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endParaRPr>
            </a:p>
            <a:p>
              <a:r>
                <a:rPr lang="en-US" sz="2200" b="1" dirty="0">
                  <a:latin typeface="Courier New" pitchFamily="49" charset="0"/>
                  <a:cs typeface="Microsoft Sans Serif" pitchFamily="34" charset="0"/>
                </a:rPr>
                <a:t>      ...</a:t>
              </a:r>
            </a:p>
            <a:p>
              <a:r>
                <a:rPr lang="en-US" sz="2200" b="1" dirty="0">
                  <a:latin typeface="Courier New" pitchFamily="49" charset="0"/>
                  <a:cs typeface="Microsoft Sans Serif" pitchFamily="34" charset="0"/>
                </a:rPr>
                <a:t>   ...</a:t>
              </a:r>
            </a:p>
            <a:p>
              <a:r>
                <a:rPr lang="en-US" sz="2200" b="1" dirty="0">
                  <a:latin typeface="Courier New" pitchFamily="49" charset="0"/>
                  <a:cs typeface="Microsoft Sans Serif" pitchFamily="34" charset="0"/>
                </a:rPr>
                <a:t>...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1B1FEE-384A-486C-B2E4-7B5B936713E2}"/>
                </a:ext>
              </a:extLst>
            </p:cNvPr>
            <p:cNvSpPr/>
            <p:nvPr/>
          </p:nvSpPr>
          <p:spPr bwMode="auto">
            <a:xfrm>
              <a:off x="6694740" y="3647744"/>
              <a:ext cx="2544907" cy="834985"/>
            </a:xfrm>
            <a:custGeom>
              <a:avLst/>
              <a:gdLst>
                <a:gd name="connsiteX0" fmla="*/ 1233068 w 1369252"/>
                <a:gd name="connsiteY0" fmla="*/ 0 h 789140"/>
                <a:gd name="connsiteX1" fmla="*/ 1358328 w 1369252"/>
                <a:gd name="connsiteY1" fmla="*/ 150313 h 789140"/>
                <a:gd name="connsiteX2" fmla="*/ 1345802 w 1369252"/>
                <a:gd name="connsiteY2" fmla="*/ 388307 h 789140"/>
                <a:gd name="connsiteX3" fmla="*/ 1208016 w 1369252"/>
                <a:gd name="connsiteY3" fmla="*/ 538619 h 789140"/>
                <a:gd name="connsiteX4" fmla="*/ 844761 w 1369252"/>
                <a:gd name="connsiteY4" fmla="*/ 726510 h 789140"/>
                <a:gd name="connsiteX5" fmla="*/ 5517 w 1369252"/>
                <a:gd name="connsiteY5" fmla="*/ 789140 h 78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9252" h="789140">
                  <a:moveTo>
                    <a:pt x="1233068" y="0"/>
                  </a:moveTo>
                  <a:cubicBezTo>
                    <a:pt x="1286303" y="42797"/>
                    <a:pt x="1339539" y="85595"/>
                    <a:pt x="1358328" y="150313"/>
                  </a:cubicBezTo>
                  <a:cubicBezTo>
                    <a:pt x="1377117" y="215031"/>
                    <a:pt x="1370854" y="323589"/>
                    <a:pt x="1345802" y="388307"/>
                  </a:cubicBezTo>
                  <a:cubicBezTo>
                    <a:pt x="1320750" y="453025"/>
                    <a:pt x="1291523" y="482252"/>
                    <a:pt x="1208016" y="538619"/>
                  </a:cubicBezTo>
                  <a:cubicBezTo>
                    <a:pt x="1124509" y="594986"/>
                    <a:pt x="1045177" y="684757"/>
                    <a:pt x="844761" y="726510"/>
                  </a:cubicBezTo>
                  <a:cubicBezTo>
                    <a:pt x="644345" y="768263"/>
                    <a:pt x="-69639" y="663880"/>
                    <a:pt x="5517" y="789140"/>
                  </a:cubicBezTo>
                </a:path>
              </a:pathLst>
            </a:custGeom>
            <a:noFill/>
            <a:ln w="762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5B6A82-07A0-4384-89E9-07287E44C0E5}"/>
                </a:ext>
              </a:extLst>
            </p:cNvPr>
            <p:cNvSpPr/>
            <p:nvPr/>
          </p:nvSpPr>
          <p:spPr>
            <a:xfrm>
              <a:off x="6694740" y="4811467"/>
              <a:ext cx="3433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h-TH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ถ้าต้องการให้ </a:t>
              </a:r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break </a:t>
              </a:r>
              <a:r>
                <a:rPr lang="th-TH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กระโดดออกมาวงนอก</a:t>
              </a:r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th-TH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ๆ </a:t>
              </a:r>
              <a:r>
                <a:rPr lang="th-TH" sz="24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จะทำอย่างไร</a:t>
              </a:r>
              <a:endPara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5962383-3AFB-44E7-94BB-4CB5C6C2CF3F}"/>
                </a:ext>
              </a:extLst>
            </p:cNvPr>
            <p:cNvCxnSpPr/>
            <p:nvPr/>
          </p:nvCxnSpPr>
          <p:spPr bwMode="auto">
            <a:xfrm>
              <a:off x="7103262" y="2049905"/>
              <a:ext cx="0" cy="22635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7438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723F17-FBE2-41EA-8C47-8CFDC491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</a:t>
            </a:r>
            <a:r>
              <a:rPr lang="th-TH" dirty="0"/>
              <a:t>ออกไปหลาย ๆ ชั้นด้วย ตัวแปรเสริม</a:t>
            </a:r>
            <a:endParaRPr lang="en-US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8EEA59B-789A-46CE-ACA2-16D4100A6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3588" y="950654"/>
            <a:ext cx="4407876" cy="5172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...</a:t>
            </a:r>
          </a:p>
          <a:p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to_outer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= False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for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if condition: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to_outer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= True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break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if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to_outer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: break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...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D9664C-048A-49A3-90FC-B2EC823B580B}"/>
              </a:ext>
            </a:extLst>
          </p:cNvPr>
          <p:cNvSpPr/>
          <p:nvPr/>
        </p:nvSpPr>
        <p:spPr bwMode="auto">
          <a:xfrm>
            <a:off x="4467069" y="4134551"/>
            <a:ext cx="1998034" cy="781586"/>
          </a:xfrm>
          <a:custGeom>
            <a:avLst/>
            <a:gdLst>
              <a:gd name="connsiteX0" fmla="*/ 1233068 w 1369252"/>
              <a:gd name="connsiteY0" fmla="*/ 0 h 789140"/>
              <a:gd name="connsiteX1" fmla="*/ 1358328 w 1369252"/>
              <a:gd name="connsiteY1" fmla="*/ 150313 h 789140"/>
              <a:gd name="connsiteX2" fmla="*/ 1345802 w 1369252"/>
              <a:gd name="connsiteY2" fmla="*/ 388307 h 789140"/>
              <a:gd name="connsiteX3" fmla="*/ 1208016 w 1369252"/>
              <a:gd name="connsiteY3" fmla="*/ 538619 h 789140"/>
              <a:gd name="connsiteX4" fmla="*/ 844761 w 1369252"/>
              <a:gd name="connsiteY4" fmla="*/ 726510 h 789140"/>
              <a:gd name="connsiteX5" fmla="*/ 5517 w 1369252"/>
              <a:gd name="connsiteY5" fmla="*/ 789140 h 78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9252" h="789140">
                <a:moveTo>
                  <a:pt x="1233068" y="0"/>
                </a:moveTo>
                <a:cubicBezTo>
                  <a:pt x="1286303" y="42797"/>
                  <a:pt x="1339539" y="85595"/>
                  <a:pt x="1358328" y="150313"/>
                </a:cubicBezTo>
                <a:cubicBezTo>
                  <a:pt x="1377117" y="215031"/>
                  <a:pt x="1370854" y="323589"/>
                  <a:pt x="1345802" y="388307"/>
                </a:cubicBezTo>
                <a:cubicBezTo>
                  <a:pt x="1320750" y="453025"/>
                  <a:pt x="1291523" y="482252"/>
                  <a:pt x="1208016" y="538619"/>
                </a:cubicBezTo>
                <a:cubicBezTo>
                  <a:pt x="1124509" y="594986"/>
                  <a:pt x="1045177" y="684757"/>
                  <a:pt x="844761" y="726510"/>
                </a:cubicBezTo>
                <a:cubicBezTo>
                  <a:pt x="644345" y="768263"/>
                  <a:pt x="-69639" y="663880"/>
                  <a:pt x="5517" y="789140"/>
                </a:cubicBezTo>
              </a:path>
            </a:pathLst>
          </a:cu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F40FB41-4AB2-4564-B879-560AF91B21A5}"/>
              </a:ext>
            </a:extLst>
          </p:cNvPr>
          <p:cNvSpPr/>
          <p:nvPr/>
        </p:nvSpPr>
        <p:spPr bwMode="auto">
          <a:xfrm>
            <a:off x="3912433" y="5160408"/>
            <a:ext cx="3754460" cy="718802"/>
          </a:xfrm>
          <a:custGeom>
            <a:avLst/>
            <a:gdLst>
              <a:gd name="connsiteX0" fmla="*/ 1233068 w 1369252"/>
              <a:gd name="connsiteY0" fmla="*/ 0 h 789140"/>
              <a:gd name="connsiteX1" fmla="*/ 1358328 w 1369252"/>
              <a:gd name="connsiteY1" fmla="*/ 150313 h 789140"/>
              <a:gd name="connsiteX2" fmla="*/ 1345802 w 1369252"/>
              <a:gd name="connsiteY2" fmla="*/ 388307 h 789140"/>
              <a:gd name="connsiteX3" fmla="*/ 1208016 w 1369252"/>
              <a:gd name="connsiteY3" fmla="*/ 538619 h 789140"/>
              <a:gd name="connsiteX4" fmla="*/ 844761 w 1369252"/>
              <a:gd name="connsiteY4" fmla="*/ 726510 h 789140"/>
              <a:gd name="connsiteX5" fmla="*/ 5517 w 1369252"/>
              <a:gd name="connsiteY5" fmla="*/ 789140 h 78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9252" h="789140">
                <a:moveTo>
                  <a:pt x="1233068" y="0"/>
                </a:moveTo>
                <a:cubicBezTo>
                  <a:pt x="1286303" y="42797"/>
                  <a:pt x="1339539" y="85595"/>
                  <a:pt x="1358328" y="150313"/>
                </a:cubicBezTo>
                <a:cubicBezTo>
                  <a:pt x="1377117" y="215031"/>
                  <a:pt x="1370854" y="323589"/>
                  <a:pt x="1345802" y="388307"/>
                </a:cubicBezTo>
                <a:cubicBezTo>
                  <a:pt x="1320750" y="453025"/>
                  <a:pt x="1291523" y="482252"/>
                  <a:pt x="1208016" y="538619"/>
                </a:cubicBezTo>
                <a:cubicBezTo>
                  <a:pt x="1124509" y="594986"/>
                  <a:pt x="1045177" y="684757"/>
                  <a:pt x="844761" y="726510"/>
                </a:cubicBezTo>
                <a:cubicBezTo>
                  <a:pt x="644345" y="768263"/>
                  <a:pt x="-69639" y="663880"/>
                  <a:pt x="5517" y="789140"/>
                </a:cubicBezTo>
              </a:path>
            </a:pathLst>
          </a:cu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4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AE26-4E32-42E6-B2E7-59873CD3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</a:t>
            </a:r>
            <a:r>
              <a:rPr lang="th-TH" dirty="0"/>
              <a:t>ออกไปหลาย ๆ ชั้นด้วย ตัวแปรเสริม</a:t>
            </a:r>
            <a:endParaRPr lang="en-US" dirty="0"/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F169DC27-6700-4200-BB37-434889E82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3588"/>
            <a:ext cx="5758376" cy="37339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prefix = words[0]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(words[0])):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c = words[0][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for j in range(1,len(words)):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if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&gt;=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(words[j]) or \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c != words[j][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prefix = words[j][: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     </a:t>
            </a:r>
            <a:r>
              <a:rPr lang="th-TH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อยากออกไปนอกสุด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DB055AF0-7289-4A76-85CB-F3B76AF80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588" y="751062"/>
            <a:ext cx="5984422" cy="49527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prefix = words[0]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found = False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(words[0])):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c = words[0][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for j in range(1,len(words)):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if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&gt;=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(words[j]) or \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c != words[j][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prefix = words[j][: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     found = True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     break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if found: break</a:t>
            </a:r>
          </a:p>
          <a:p>
            <a:pPr>
              <a:lnSpc>
                <a:spcPct val="120000"/>
              </a:lnSpc>
            </a:pPr>
            <a:endParaRPr lang="en-US" sz="2200" b="1" dirty="0">
              <a:solidFill>
                <a:srgbClr val="FF0000"/>
              </a:solidFill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FB385DD-B648-43E5-921C-25A7D4D9CB6B}"/>
              </a:ext>
            </a:extLst>
          </p:cNvPr>
          <p:cNvSpPr/>
          <p:nvPr/>
        </p:nvSpPr>
        <p:spPr bwMode="auto">
          <a:xfrm>
            <a:off x="0" y="3864728"/>
            <a:ext cx="4100690" cy="452439"/>
          </a:xfrm>
          <a:custGeom>
            <a:avLst/>
            <a:gdLst>
              <a:gd name="connsiteX0" fmla="*/ 1233068 w 1369252"/>
              <a:gd name="connsiteY0" fmla="*/ 0 h 789140"/>
              <a:gd name="connsiteX1" fmla="*/ 1358328 w 1369252"/>
              <a:gd name="connsiteY1" fmla="*/ 150313 h 789140"/>
              <a:gd name="connsiteX2" fmla="*/ 1345802 w 1369252"/>
              <a:gd name="connsiteY2" fmla="*/ 388307 h 789140"/>
              <a:gd name="connsiteX3" fmla="*/ 1208016 w 1369252"/>
              <a:gd name="connsiteY3" fmla="*/ 538619 h 789140"/>
              <a:gd name="connsiteX4" fmla="*/ 844761 w 1369252"/>
              <a:gd name="connsiteY4" fmla="*/ 726510 h 789140"/>
              <a:gd name="connsiteX5" fmla="*/ 5517 w 1369252"/>
              <a:gd name="connsiteY5" fmla="*/ 789140 h 78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9252" h="789140">
                <a:moveTo>
                  <a:pt x="1233068" y="0"/>
                </a:moveTo>
                <a:cubicBezTo>
                  <a:pt x="1286303" y="42797"/>
                  <a:pt x="1339539" y="85595"/>
                  <a:pt x="1358328" y="150313"/>
                </a:cubicBezTo>
                <a:cubicBezTo>
                  <a:pt x="1377117" y="215031"/>
                  <a:pt x="1370854" y="323589"/>
                  <a:pt x="1345802" y="388307"/>
                </a:cubicBezTo>
                <a:cubicBezTo>
                  <a:pt x="1320750" y="453025"/>
                  <a:pt x="1291523" y="482252"/>
                  <a:pt x="1208016" y="538619"/>
                </a:cubicBezTo>
                <a:cubicBezTo>
                  <a:pt x="1124509" y="594986"/>
                  <a:pt x="1045177" y="684757"/>
                  <a:pt x="844761" y="726510"/>
                </a:cubicBezTo>
                <a:cubicBezTo>
                  <a:pt x="644345" y="768263"/>
                  <a:pt x="-69639" y="663880"/>
                  <a:pt x="5517" y="789140"/>
                </a:cubicBezTo>
              </a:path>
            </a:pathLst>
          </a:cu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EBB7AD-58B6-4E52-9895-B47CCCB67205}"/>
              </a:ext>
            </a:extLst>
          </p:cNvPr>
          <p:cNvSpPr/>
          <p:nvPr/>
        </p:nvSpPr>
        <p:spPr bwMode="auto">
          <a:xfrm>
            <a:off x="6192588" y="5033340"/>
            <a:ext cx="3401117" cy="452439"/>
          </a:xfrm>
          <a:custGeom>
            <a:avLst/>
            <a:gdLst>
              <a:gd name="connsiteX0" fmla="*/ 1233068 w 1369252"/>
              <a:gd name="connsiteY0" fmla="*/ 0 h 789140"/>
              <a:gd name="connsiteX1" fmla="*/ 1358328 w 1369252"/>
              <a:gd name="connsiteY1" fmla="*/ 150313 h 789140"/>
              <a:gd name="connsiteX2" fmla="*/ 1345802 w 1369252"/>
              <a:gd name="connsiteY2" fmla="*/ 388307 h 789140"/>
              <a:gd name="connsiteX3" fmla="*/ 1208016 w 1369252"/>
              <a:gd name="connsiteY3" fmla="*/ 538619 h 789140"/>
              <a:gd name="connsiteX4" fmla="*/ 844761 w 1369252"/>
              <a:gd name="connsiteY4" fmla="*/ 726510 h 789140"/>
              <a:gd name="connsiteX5" fmla="*/ 5517 w 1369252"/>
              <a:gd name="connsiteY5" fmla="*/ 789140 h 78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9252" h="789140">
                <a:moveTo>
                  <a:pt x="1233068" y="0"/>
                </a:moveTo>
                <a:cubicBezTo>
                  <a:pt x="1286303" y="42797"/>
                  <a:pt x="1339539" y="85595"/>
                  <a:pt x="1358328" y="150313"/>
                </a:cubicBezTo>
                <a:cubicBezTo>
                  <a:pt x="1377117" y="215031"/>
                  <a:pt x="1370854" y="323589"/>
                  <a:pt x="1345802" y="388307"/>
                </a:cubicBezTo>
                <a:cubicBezTo>
                  <a:pt x="1320750" y="453025"/>
                  <a:pt x="1291523" y="482252"/>
                  <a:pt x="1208016" y="538619"/>
                </a:cubicBezTo>
                <a:cubicBezTo>
                  <a:pt x="1124509" y="594986"/>
                  <a:pt x="1045177" y="684757"/>
                  <a:pt x="844761" y="726510"/>
                </a:cubicBezTo>
                <a:cubicBezTo>
                  <a:pt x="644345" y="768263"/>
                  <a:pt x="-69639" y="663880"/>
                  <a:pt x="5517" y="789140"/>
                </a:cubicBezTo>
              </a:path>
            </a:pathLst>
          </a:cu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F154C4-1661-430C-B76C-55D3FAFD11A1}"/>
              </a:ext>
            </a:extLst>
          </p:cNvPr>
          <p:cNvSpPr/>
          <p:nvPr/>
        </p:nvSpPr>
        <p:spPr bwMode="auto">
          <a:xfrm>
            <a:off x="6820525" y="4661941"/>
            <a:ext cx="1993691" cy="153349"/>
          </a:xfrm>
          <a:custGeom>
            <a:avLst/>
            <a:gdLst>
              <a:gd name="connsiteX0" fmla="*/ 1233068 w 1369252"/>
              <a:gd name="connsiteY0" fmla="*/ 0 h 789140"/>
              <a:gd name="connsiteX1" fmla="*/ 1358328 w 1369252"/>
              <a:gd name="connsiteY1" fmla="*/ 150313 h 789140"/>
              <a:gd name="connsiteX2" fmla="*/ 1345802 w 1369252"/>
              <a:gd name="connsiteY2" fmla="*/ 388307 h 789140"/>
              <a:gd name="connsiteX3" fmla="*/ 1208016 w 1369252"/>
              <a:gd name="connsiteY3" fmla="*/ 538619 h 789140"/>
              <a:gd name="connsiteX4" fmla="*/ 844761 w 1369252"/>
              <a:gd name="connsiteY4" fmla="*/ 726510 h 789140"/>
              <a:gd name="connsiteX5" fmla="*/ 5517 w 1369252"/>
              <a:gd name="connsiteY5" fmla="*/ 789140 h 78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9252" h="789140">
                <a:moveTo>
                  <a:pt x="1233068" y="0"/>
                </a:moveTo>
                <a:cubicBezTo>
                  <a:pt x="1286303" y="42797"/>
                  <a:pt x="1339539" y="85595"/>
                  <a:pt x="1358328" y="150313"/>
                </a:cubicBezTo>
                <a:cubicBezTo>
                  <a:pt x="1377117" y="215031"/>
                  <a:pt x="1370854" y="323589"/>
                  <a:pt x="1345802" y="388307"/>
                </a:cubicBezTo>
                <a:cubicBezTo>
                  <a:pt x="1320750" y="453025"/>
                  <a:pt x="1291523" y="482252"/>
                  <a:pt x="1208016" y="538619"/>
                </a:cubicBezTo>
                <a:cubicBezTo>
                  <a:pt x="1124509" y="594986"/>
                  <a:pt x="1045177" y="684757"/>
                  <a:pt x="844761" y="726510"/>
                </a:cubicBezTo>
                <a:cubicBezTo>
                  <a:pt x="644345" y="768263"/>
                  <a:pt x="-69639" y="663880"/>
                  <a:pt x="5517" y="789140"/>
                </a:cubicBezTo>
              </a:path>
            </a:pathLst>
          </a:cu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0C4B3-BA0F-4A2F-AA85-39F8AEE51D31}"/>
              </a:ext>
            </a:extLst>
          </p:cNvPr>
          <p:cNvSpPr/>
          <p:nvPr/>
        </p:nvSpPr>
        <p:spPr>
          <a:xfrm>
            <a:off x="1374212" y="4617841"/>
            <a:ext cx="2798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หา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longest prefix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ของคำใน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105478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D452F7-852F-44BB-8DEC-D799BDC7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 &amp; Flow Controls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4F845-CEF4-413D-9788-B6FCC9704A91}"/>
              </a:ext>
            </a:extLst>
          </p:cNvPr>
          <p:cNvSpPr txBox="1"/>
          <p:nvPr/>
        </p:nvSpPr>
        <p:spPr bwMode="auto">
          <a:xfrm>
            <a:off x="3012253" y="1143113"/>
            <a:ext cx="2147040" cy="5869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/>
            <a:r>
              <a:rPr lang="th-TH" sz="32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เรียนไปแล้ว</a:t>
            </a:r>
            <a:endParaRPr lang="en-US" sz="3200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A272B-087F-4CA0-9F2E-C6710F85C8E5}"/>
              </a:ext>
            </a:extLst>
          </p:cNvPr>
          <p:cNvSpPr txBox="1"/>
          <p:nvPr/>
        </p:nvSpPr>
        <p:spPr bwMode="auto">
          <a:xfrm>
            <a:off x="6664856" y="1143113"/>
            <a:ext cx="2360239" cy="5869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/>
            <a:r>
              <a:rPr lang="th-TH" sz="32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จะเรียนต่อไป</a:t>
            </a:r>
            <a:endParaRPr lang="en-US" sz="3200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B6017-4E6E-4A9E-9975-A9A12BACDFE2}"/>
              </a:ext>
            </a:extLst>
          </p:cNvPr>
          <p:cNvSpPr txBox="1"/>
          <p:nvPr/>
        </p:nvSpPr>
        <p:spPr bwMode="auto">
          <a:xfrm>
            <a:off x="2880553" y="1881775"/>
            <a:ext cx="2417162" cy="120251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int, float, 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str, bool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list,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dict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CAAEE-DA5B-4A57-86D2-18E90D8E5AE4}"/>
              </a:ext>
            </a:extLst>
          </p:cNvPr>
          <p:cNvSpPr txBox="1"/>
          <p:nvPr/>
        </p:nvSpPr>
        <p:spPr bwMode="auto">
          <a:xfrm>
            <a:off x="6688266" y="1823259"/>
            <a:ext cx="2738226" cy="1571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tuple, set, 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list,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dict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, 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numpy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array,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class/object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DE4C3-AF3C-4D97-80DB-02874607664F}"/>
              </a:ext>
            </a:extLst>
          </p:cNvPr>
          <p:cNvSpPr txBox="1"/>
          <p:nvPr/>
        </p:nvSpPr>
        <p:spPr bwMode="auto">
          <a:xfrm>
            <a:off x="2880553" y="3737654"/>
            <a:ext cx="2417162" cy="194117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if-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elif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-else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while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for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break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DBD484-293D-4FF0-9A0B-CAD641364755}"/>
              </a:ext>
            </a:extLst>
          </p:cNvPr>
          <p:cNvSpPr txBox="1"/>
          <p:nvPr/>
        </p:nvSpPr>
        <p:spPr bwMode="auto">
          <a:xfrm>
            <a:off x="6720062" y="3719623"/>
            <a:ext cx="2706430" cy="1941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nested loop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comprehension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recursion</a:t>
            </a:r>
          </a:p>
          <a:p>
            <a:pPr algn="ctr"/>
            <a:endParaRPr lang="en-US" sz="24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  <a:p>
            <a:pPr algn="ctr"/>
            <a:endParaRPr lang="en-US" sz="24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47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723F17-FBE2-41EA-8C47-8CFDC491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</a:t>
            </a:r>
            <a:r>
              <a:rPr lang="th-TH" dirty="0"/>
              <a:t>ออกไปหลาย ๆ ชั้นด้วย การแยกออกเป็นฟังก์ชัน</a:t>
            </a:r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721A8C2-E50C-4D82-9E7B-09650DB6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925" y="1147602"/>
            <a:ext cx="4148488" cy="3818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for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if condition: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</a:t>
            </a:r>
            <a:r>
              <a:rPr lang="th-TH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อยากออกไปนอกสุด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...</a:t>
            </a:r>
          </a:p>
          <a:p>
            <a:r>
              <a:rPr lang="en-US" sz="22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...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15EBAB3-94E4-4D9C-8E32-0F28F918B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569" y="1147602"/>
            <a:ext cx="4706506" cy="4834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func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(...):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for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for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if condition: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 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return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#-------------------------</a:t>
            </a:r>
          </a:p>
          <a:p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...</a:t>
            </a:r>
          </a:p>
          <a:p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func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(...)</a:t>
            </a:r>
          </a:p>
          <a:p>
            <a:r>
              <a:rPr lang="en-US" sz="22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...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9A79AE-4D2B-4F68-9B1E-A765CCFCE78F}"/>
              </a:ext>
            </a:extLst>
          </p:cNvPr>
          <p:cNvSpPr/>
          <p:nvPr/>
        </p:nvSpPr>
        <p:spPr bwMode="auto">
          <a:xfrm>
            <a:off x="1280159" y="1547446"/>
            <a:ext cx="3770143" cy="2968283"/>
          </a:xfrm>
          <a:prstGeom prst="rect">
            <a:avLst/>
          </a:prstGeom>
          <a:solidFill>
            <a:srgbClr val="FFC000">
              <a:alpha val="3686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C6F033-65D5-4A48-A790-AB29D738F6CF}"/>
              </a:ext>
            </a:extLst>
          </p:cNvPr>
          <p:cNvSpPr/>
          <p:nvPr/>
        </p:nvSpPr>
        <p:spPr bwMode="auto">
          <a:xfrm>
            <a:off x="6372787" y="1232010"/>
            <a:ext cx="4360170" cy="3283719"/>
          </a:xfrm>
          <a:prstGeom prst="rect">
            <a:avLst/>
          </a:prstGeom>
          <a:solidFill>
            <a:srgbClr val="FFC000">
              <a:alpha val="3686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D8861D5-AC9A-447D-84B0-F1DABAD9060B}"/>
              </a:ext>
            </a:extLst>
          </p:cNvPr>
          <p:cNvSpPr/>
          <p:nvPr/>
        </p:nvSpPr>
        <p:spPr bwMode="auto">
          <a:xfrm>
            <a:off x="5050302" y="2743200"/>
            <a:ext cx="1233267" cy="6858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697B31-A3F9-46CA-B641-E565D94EC073}"/>
              </a:ext>
            </a:extLst>
          </p:cNvPr>
          <p:cNvSpPr/>
          <p:nvPr/>
        </p:nvSpPr>
        <p:spPr bwMode="auto">
          <a:xfrm>
            <a:off x="1753849" y="3869921"/>
            <a:ext cx="2428407" cy="911941"/>
          </a:xfrm>
          <a:custGeom>
            <a:avLst/>
            <a:gdLst>
              <a:gd name="connsiteX0" fmla="*/ 1233068 w 1369252"/>
              <a:gd name="connsiteY0" fmla="*/ 0 h 789140"/>
              <a:gd name="connsiteX1" fmla="*/ 1358328 w 1369252"/>
              <a:gd name="connsiteY1" fmla="*/ 150313 h 789140"/>
              <a:gd name="connsiteX2" fmla="*/ 1345802 w 1369252"/>
              <a:gd name="connsiteY2" fmla="*/ 388307 h 789140"/>
              <a:gd name="connsiteX3" fmla="*/ 1208016 w 1369252"/>
              <a:gd name="connsiteY3" fmla="*/ 538619 h 789140"/>
              <a:gd name="connsiteX4" fmla="*/ 844761 w 1369252"/>
              <a:gd name="connsiteY4" fmla="*/ 726510 h 789140"/>
              <a:gd name="connsiteX5" fmla="*/ 5517 w 1369252"/>
              <a:gd name="connsiteY5" fmla="*/ 789140 h 78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9252" h="789140">
                <a:moveTo>
                  <a:pt x="1233068" y="0"/>
                </a:moveTo>
                <a:cubicBezTo>
                  <a:pt x="1286303" y="42797"/>
                  <a:pt x="1339539" y="85595"/>
                  <a:pt x="1358328" y="150313"/>
                </a:cubicBezTo>
                <a:cubicBezTo>
                  <a:pt x="1377117" y="215031"/>
                  <a:pt x="1370854" y="323589"/>
                  <a:pt x="1345802" y="388307"/>
                </a:cubicBezTo>
                <a:cubicBezTo>
                  <a:pt x="1320750" y="453025"/>
                  <a:pt x="1291523" y="482252"/>
                  <a:pt x="1208016" y="538619"/>
                </a:cubicBezTo>
                <a:cubicBezTo>
                  <a:pt x="1124509" y="594986"/>
                  <a:pt x="1045177" y="684757"/>
                  <a:pt x="844761" y="726510"/>
                </a:cubicBezTo>
                <a:cubicBezTo>
                  <a:pt x="644345" y="768263"/>
                  <a:pt x="-69639" y="663880"/>
                  <a:pt x="5517" y="789140"/>
                </a:cubicBezTo>
              </a:path>
            </a:pathLst>
          </a:cu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31CF05E-0518-41BE-8722-3AC9E1A8A8FB}"/>
              </a:ext>
            </a:extLst>
          </p:cNvPr>
          <p:cNvSpPr/>
          <p:nvPr/>
        </p:nvSpPr>
        <p:spPr bwMode="auto">
          <a:xfrm>
            <a:off x="6550702" y="1798819"/>
            <a:ext cx="493206" cy="3417757"/>
          </a:xfrm>
          <a:custGeom>
            <a:avLst/>
            <a:gdLst>
              <a:gd name="connsiteX0" fmla="*/ 564175 w 577696"/>
              <a:gd name="connsiteY0" fmla="*/ 3492708 h 3492708"/>
              <a:gd name="connsiteX1" fmla="*/ 519204 w 577696"/>
              <a:gd name="connsiteY1" fmla="*/ 2623279 h 3492708"/>
              <a:gd name="connsiteX2" fmla="*/ 99480 w 577696"/>
              <a:gd name="connsiteY2" fmla="*/ 1558977 h 3492708"/>
              <a:gd name="connsiteX3" fmla="*/ 9539 w 577696"/>
              <a:gd name="connsiteY3" fmla="*/ 854439 h 3492708"/>
              <a:gd name="connsiteX4" fmla="*/ 264372 w 577696"/>
              <a:gd name="connsiteY4" fmla="*/ 0 h 349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696" h="3492708">
                <a:moveTo>
                  <a:pt x="564175" y="3492708"/>
                </a:moveTo>
                <a:cubicBezTo>
                  <a:pt x="580414" y="3219137"/>
                  <a:pt x="596653" y="2945567"/>
                  <a:pt x="519204" y="2623279"/>
                </a:cubicBezTo>
                <a:cubicBezTo>
                  <a:pt x="441755" y="2300991"/>
                  <a:pt x="184424" y="1853784"/>
                  <a:pt x="99480" y="1558977"/>
                </a:cubicBezTo>
                <a:cubicBezTo>
                  <a:pt x="14536" y="1264170"/>
                  <a:pt x="-17943" y="1114269"/>
                  <a:pt x="9539" y="854439"/>
                </a:cubicBezTo>
                <a:cubicBezTo>
                  <a:pt x="37021" y="594609"/>
                  <a:pt x="150696" y="297304"/>
                  <a:pt x="264372" y="0"/>
                </a:cubicBezTo>
              </a:path>
            </a:pathLst>
          </a:cu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34D016-DA49-44C1-A7CD-917A07E3A4BC}"/>
              </a:ext>
            </a:extLst>
          </p:cNvPr>
          <p:cNvSpPr/>
          <p:nvPr/>
        </p:nvSpPr>
        <p:spPr bwMode="auto">
          <a:xfrm>
            <a:off x="7045377" y="3852472"/>
            <a:ext cx="1933791" cy="1903751"/>
          </a:xfrm>
          <a:custGeom>
            <a:avLst/>
            <a:gdLst>
              <a:gd name="connsiteX0" fmla="*/ 1918741 w 1933791"/>
              <a:gd name="connsiteY0" fmla="*/ 0 h 1903751"/>
              <a:gd name="connsiteX1" fmla="*/ 1858780 w 1933791"/>
              <a:gd name="connsiteY1" fmla="*/ 599607 h 1903751"/>
              <a:gd name="connsiteX2" fmla="*/ 1334125 w 1933791"/>
              <a:gd name="connsiteY2" fmla="*/ 1528997 h 1903751"/>
              <a:gd name="connsiteX3" fmla="*/ 0 w 1933791"/>
              <a:gd name="connsiteY3" fmla="*/ 1903751 h 190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791" h="1903751">
                <a:moveTo>
                  <a:pt x="1918741" y="0"/>
                </a:moveTo>
                <a:cubicBezTo>
                  <a:pt x="1937478" y="172387"/>
                  <a:pt x="1956216" y="344774"/>
                  <a:pt x="1858780" y="599607"/>
                </a:cubicBezTo>
                <a:cubicBezTo>
                  <a:pt x="1761344" y="854440"/>
                  <a:pt x="1643922" y="1311640"/>
                  <a:pt x="1334125" y="1528997"/>
                </a:cubicBezTo>
                <a:cubicBezTo>
                  <a:pt x="1024328" y="1746354"/>
                  <a:pt x="512164" y="1825052"/>
                  <a:pt x="0" y="1903751"/>
                </a:cubicBezTo>
              </a:path>
            </a:pathLst>
          </a:cu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2" grpId="0" animBg="1"/>
      <p:bldP spid="3" grpId="0" animBg="1"/>
      <p:bldP spid="5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AE26-4E32-42E6-B2E7-59873CD3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</a:t>
            </a:r>
            <a:r>
              <a:rPr lang="th-TH" dirty="0"/>
              <a:t>ออกไปหลาย ๆ ชั้นด้วย การแยกออกเป็นฟังก์ชัน</a:t>
            </a:r>
            <a:endParaRPr lang="en-US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DB055AF0-7289-4A76-85CB-F3B76AF80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213" y="749520"/>
            <a:ext cx="6145719" cy="4140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longest_prefix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(words[0])):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c = words[0][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for j in range(1,len(words)):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if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&gt;=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(words[j]) or \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   c != words[j][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 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return words[j][: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return words[0]</a:t>
            </a:r>
          </a:p>
          <a:p>
            <a:pPr>
              <a:lnSpc>
                <a:spcPct val="120000"/>
              </a:lnSpc>
            </a:pPr>
            <a:endParaRPr lang="en-US" sz="2200" b="1" dirty="0">
              <a:solidFill>
                <a:srgbClr val="FF0000"/>
              </a:solidFill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prefix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longest_prefix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99551D5-4FE4-4A3E-9157-1AEAE4B41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8" y="763588"/>
            <a:ext cx="5758376" cy="37339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prefix = words[0]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(words[0])):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c = words[0][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for j in range(1,len(words)):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if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&gt;=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(words[j]) or \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c != words[j][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prefix = words[j][: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     </a:t>
            </a:r>
            <a:r>
              <a:rPr lang="th-TH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อยากออกไปนอกสุด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9D8480-468C-4B45-8B9D-B69B47668DA3}"/>
              </a:ext>
            </a:extLst>
          </p:cNvPr>
          <p:cNvSpPr/>
          <p:nvPr/>
        </p:nvSpPr>
        <p:spPr bwMode="auto">
          <a:xfrm>
            <a:off x="119921" y="3957402"/>
            <a:ext cx="3522689" cy="404736"/>
          </a:xfrm>
          <a:custGeom>
            <a:avLst/>
            <a:gdLst>
              <a:gd name="connsiteX0" fmla="*/ 1233068 w 1369252"/>
              <a:gd name="connsiteY0" fmla="*/ 0 h 789140"/>
              <a:gd name="connsiteX1" fmla="*/ 1358328 w 1369252"/>
              <a:gd name="connsiteY1" fmla="*/ 150313 h 789140"/>
              <a:gd name="connsiteX2" fmla="*/ 1345802 w 1369252"/>
              <a:gd name="connsiteY2" fmla="*/ 388307 h 789140"/>
              <a:gd name="connsiteX3" fmla="*/ 1208016 w 1369252"/>
              <a:gd name="connsiteY3" fmla="*/ 538619 h 789140"/>
              <a:gd name="connsiteX4" fmla="*/ 844761 w 1369252"/>
              <a:gd name="connsiteY4" fmla="*/ 726510 h 789140"/>
              <a:gd name="connsiteX5" fmla="*/ 5517 w 1369252"/>
              <a:gd name="connsiteY5" fmla="*/ 789140 h 78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9252" h="789140">
                <a:moveTo>
                  <a:pt x="1233068" y="0"/>
                </a:moveTo>
                <a:cubicBezTo>
                  <a:pt x="1286303" y="42797"/>
                  <a:pt x="1339539" y="85595"/>
                  <a:pt x="1358328" y="150313"/>
                </a:cubicBezTo>
                <a:cubicBezTo>
                  <a:pt x="1377117" y="215031"/>
                  <a:pt x="1370854" y="323589"/>
                  <a:pt x="1345802" y="388307"/>
                </a:cubicBezTo>
                <a:cubicBezTo>
                  <a:pt x="1320750" y="453025"/>
                  <a:pt x="1291523" y="482252"/>
                  <a:pt x="1208016" y="538619"/>
                </a:cubicBezTo>
                <a:cubicBezTo>
                  <a:pt x="1124509" y="594986"/>
                  <a:pt x="1045177" y="684757"/>
                  <a:pt x="844761" y="726510"/>
                </a:cubicBezTo>
                <a:cubicBezTo>
                  <a:pt x="644345" y="768263"/>
                  <a:pt x="-69639" y="663880"/>
                  <a:pt x="5517" y="789140"/>
                </a:cubicBezTo>
              </a:path>
            </a:pathLst>
          </a:cu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C5A2-EE02-4B04-8C9F-28048381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Lists: </a:t>
            </a:r>
            <a:r>
              <a:rPr lang="th-TH" dirty="0"/>
              <a:t>ลิสต์ซ้อนในลิสต์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698DB-F111-46E1-A0DC-3BB96F460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596" y="908050"/>
            <a:ext cx="9777047" cy="5105400"/>
          </a:xfrm>
        </p:spPr>
        <p:txBody>
          <a:bodyPr/>
          <a:lstStyle/>
          <a:p>
            <a:r>
              <a:rPr lang="th-TH" dirty="0"/>
              <a:t>เก็บข้อมูลที่ประกอบด้วยข้อมูลย่อยที่เป็นลิสต์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Ranee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1989, 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Plerng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Boon",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Bubphe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Sanniwat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Kam"]]</a:t>
            </a:r>
          </a:p>
          <a:p>
            <a:r>
              <a:rPr lang="th-TH" dirty="0"/>
              <a:t>เก็บข้อมูลหลาย ๆ ตัว ที่แต่ละตัวมีข้อมูลย่อย ๆ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th-TH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[6131001021, 3.8], [6130020221, 3.7] ]</a:t>
            </a:r>
            <a:endParaRPr lang="th-TH" sz="2000" b="1" dirty="0">
              <a:latin typeface="Courier New" panose="02070309020205020404" pitchFamily="49" charset="0"/>
            </a:endParaRPr>
          </a:p>
          <a:p>
            <a:r>
              <a:rPr lang="th-TH" dirty="0"/>
              <a:t>เก็บข้อมูลชั่วคราวเพื่อนำไปประมวลผล</a:t>
            </a:r>
            <a:r>
              <a:rPr lang="en-US" dirty="0"/>
              <a:t> </a:t>
            </a:r>
            <a:r>
              <a:rPr lang="th-TH" dirty="0"/>
              <a:t>(เช่น </a:t>
            </a:r>
            <a:r>
              <a:rPr lang="en-US" dirty="0"/>
              <a:t>sort </a:t>
            </a:r>
            <a:r>
              <a:rPr lang="th-TH" dirty="0"/>
              <a:t>ตามความยาว</a:t>
            </a:r>
            <a:r>
              <a:rPr lang="en-US" dirty="0"/>
              <a:t>)</a:t>
            </a:r>
            <a:endParaRPr lang="th-TH" dirty="0"/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["your", "kiss, "is", "on", "my", "list"]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[4, "your"], [4," kiss"], [2, "is"],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[2, "on"], [2, "my"], [4, "list"] ]</a:t>
            </a:r>
          </a:p>
          <a:p>
            <a:r>
              <a:rPr lang="th-TH" dirty="0"/>
              <a:t>เก็บ</a:t>
            </a:r>
            <a:r>
              <a:rPr lang="th-TH" dirty="0" err="1"/>
              <a:t>เมทริกซ์</a:t>
            </a:r>
            <a:endParaRPr lang="th-TH" dirty="0"/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[1, 2, 3, 0],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[2, 3, 0, 1],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[4, 1, 2, 2] ]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F3D6FE-8719-4B86-B3E3-17E7B188EF1B}"/>
                  </a:ext>
                </a:extLst>
              </p:cNvPr>
              <p:cNvSpPr txBox="1"/>
              <p:nvPr/>
            </p:nvSpPr>
            <p:spPr bwMode="auto">
              <a:xfrm>
                <a:off x="6721398" y="4943275"/>
                <a:ext cx="1925312" cy="906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F3D6FE-8719-4B86-B3E3-17E7B188E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1398" y="4943275"/>
                <a:ext cx="1925312" cy="9063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40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5FD3-5A38-4774-8E9F-866D44AA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สร้าง </a:t>
            </a:r>
            <a:r>
              <a:rPr lang="en-US" dirty="0"/>
              <a:t>nested list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9905BF0-D446-4446-BC22-F06BAE23F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239" y="2540191"/>
            <a:ext cx="6355218" cy="15718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name = input()</a:t>
            </a:r>
          </a:p>
          <a:p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byear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int(input())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series = input().split(", ")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actress = [name,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byear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, series]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BD276-A795-4724-B2D9-934659B276D4}"/>
              </a:ext>
            </a:extLst>
          </p:cNvPr>
          <p:cNvSpPr/>
          <p:nvPr/>
        </p:nvSpPr>
        <p:spPr>
          <a:xfrm>
            <a:off x="2133601" y="1104626"/>
            <a:ext cx="74121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Ranee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1989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Plerng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Boon,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Bubphe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Sanniwat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Krong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0A99B8-2BF8-4483-918E-69E5BCCAF877}"/>
              </a:ext>
            </a:extLst>
          </p:cNvPr>
          <p:cNvSpPr/>
          <p:nvPr/>
        </p:nvSpPr>
        <p:spPr>
          <a:xfrm>
            <a:off x="1524001" y="4645380"/>
            <a:ext cx="89158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Ranee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1989, 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["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Plerng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Boon", "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Bubphe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Sanniwat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Krong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Kam"]]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ABE1B2-3A37-4803-905E-C6490B3AB9E9}"/>
              </a:ext>
            </a:extLst>
          </p:cNvPr>
          <p:cNvGrpSpPr/>
          <p:nvPr/>
        </p:nvGrpSpPr>
        <p:grpSpPr>
          <a:xfrm>
            <a:off x="3313043" y="4004793"/>
            <a:ext cx="4047442" cy="1025306"/>
            <a:chOff x="1789043" y="4004793"/>
            <a:chExt cx="4047442" cy="102530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4805D44-06C6-48AE-BC40-2F122F17AE2A}"/>
                </a:ext>
              </a:extLst>
            </p:cNvPr>
            <p:cNvCxnSpPr/>
            <p:nvPr/>
          </p:nvCxnSpPr>
          <p:spPr bwMode="auto">
            <a:xfrm flipH="1">
              <a:off x="1789043" y="4015409"/>
              <a:ext cx="1696279" cy="6299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8650685-18F9-4994-A3AC-C64C8C0ED708}"/>
                </a:ext>
              </a:extLst>
            </p:cNvPr>
            <p:cNvCxnSpPr/>
            <p:nvPr/>
          </p:nvCxnSpPr>
          <p:spPr bwMode="auto">
            <a:xfrm flipH="1">
              <a:off x="2874133" y="4015409"/>
              <a:ext cx="1696279" cy="6299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F03D78-DD47-4D1B-9428-20F6D970644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53126" y="4004793"/>
              <a:ext cx="1783359" cy="10253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58BEDA0-0AFB-4A66-B9B8-01A2E2F221A1}"/>
              </a:ext>
            </a:extLst>
          </p:cNvPr>
          <p:cNvSpPr/>
          <p:nvPr/>
        </p:nvSpPr>
        <p:spPr bwMode="auto">
          <a:xfrm>
            <a:off x="2289161" y="1351722"/>
            <a:ext cx="414283" cy="1378226"/>
          </a:xfrm>
          <a:custGeom>
            <a:avLst/>
            <a:gdLst>
              <a:gd name="connsiteX0" fmla="*/ 281762 w 414283"/>
              <a:gd name="connsiteY0" fmla="*/ 0 h 1378226"/>
              <a:gd name="connsiteX1" fmla="*/ 16718 w 414283"/>
              <a:gd name="connsiteY1" fmla="*/ 384313 h 1378226"/>
              <a:gd name="connsiteX2" fmla="*/ 69727 w 414283"/>
              <a:gd name="connsiteY2" fmla="*/ 861391 h 1378226"/>
              <a:gd name="connsiteX3" fmla="*/ 414283 w 414283"/>
              <a:gd name="connsiteY3" fmla="*/ 1378226 h 137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283" h="1378226">
                <a:moveTo>
                  <a:pt x="281762" y="0"/>
                </a:moveTo>
                <a:cubicBezTo>
                  <a:pt x="166909" y="120374"/>
                  <a:pt x="52057" y="240748"/>
                  <a:pt x="16718" y="384313"/>
                </a:cubicBezTo>
                <a:cubicBezTo>
                  <a:pt x="-18621" y="527878"/>
                  <a:pt x="3466" y="695739"/>
                  <a:pt x="69727" y="861391"/>
                </a:cubicBezTo>
                <a:cubicBezTo>
                  <a:pt x="135988" y="1027043"/>
                  <a:pt x="275135" y="1202634"/>
                  <a:pt x="414283" y="1378226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F535C5-4D8B-46D9-ACB5-EBFCF644C397}"/>
              </a:ext>
            </a:extLst>
          </p:cNvPr>
          <p:cNvSpPr/>
          <p:nvPr/>
        </p:nvSpPr>
        <p:spPr bwMode="auto">
          <a:xfrm>
            <a:off x="2310059" y="1687294"/>
            <a:ext cx="414283" cy="1378226"/>
          </a:xfrm>
          <a:custGeom>
            <a:avLst/>
            <a:gdLst>
              <a:gd name="connsiteX0" fmla="*/ 281762 w 414283"/>
              <a:gd name="connsiteY0" fmla="*/ 0 h 1378226"/>
              <a:gd name="connsiteX1" fmla="*/ 16718 w 414283"/>
              <a:gd name="connsiteY1" fmla="*/ 384313 h 1378226"/>
              <a:gd name="connsiteX2" fmla="*/ 69727 w 414283"/>
              <a:gd name="connsiteY2" fmla="*/ 861391 h 1378226"/>
              <a:gd name="connsiteX3" fmla="*/ 414283 w 414283"/>
              <a:gd name="connsiteY3" fmla="*/ 1378226 h 137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283" h="1378226">
                <a:moveTo>
                  <a:pt x="281762" y="0"/>
                </a:moveTo>
                <a:cubicBezTo>
                  <a:pt x="166909" y="120374"/>
                  <a:pt x="52057" y="240748"/>
                  <a:pt x="16718" y="384313"/>
                </a:cubicBezTo>
                <a:cubicBezTo>
                  <a:pt x="-18621" y="527878"/>
                  <a:pt x="3466" y="695739"/>
                  <a:pt x="69727" y="861391"/>
                </a:cubicBezTo>
                <a:cubicBezTo>
                  <a:pt x="135988" y="1027043"/>
                  <a:pt x="275135" y="1202634"/>
                  <a:pt x="414283" y="1378226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2609E8B-FEFD-41C6-9008-5E5D3C976720}"/>
              </a:ext>
            </a:extLst>
          </p:cNvPr>
          <p:cNvSpPr/>
          <p:nvPr/>
        </p:nvSpPr>
        <p:spPr bwMode="auto">
          <a:xfrm>
            <a:off x="2320508" y="2015370"/>
            <a:ext cx="414283" cy="1378226"/>
          </a:xfrm>
          <a:custGeom>
            <a:avLst/>
            <a:gdLst>
              <a:gd name="connsiteX0" fmla="*/ 281762 w 414283"/>
              <a:gd name="connsiteY0" fmla="*/ 0 h 1378226"/>
              <a:gd name="connsiteX1" fmla="*/ 16718 w 414283"/>
              <a:gd name="connsiteY1" fmla="*/ 384313 h 1378226"/>
              <a:gd name="connsiteX2" fmla="*/ 69727 w 414283"/>
              <a:gd name="connsiteY2" fmla="*/ 861391 h 1378226"/>
              <a:gd name="connsiteX3" fmla="*/ 414283 w 414283"/>
              <a:gd name="connsiteY3" fmla="*/ 1378226 h 137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283" h="1378226">
                <a:moveTo>
                  <a:pt x="281762" y="0"/>
                </a:moveTo>
                <a:cubicBezTo>
                  <a:pt x="166909" y="120374"/>
                  <a:pt x="52057" y="240748"/>
                  <a:pt x="16718" y="384313"/>
                </a:cubicBezTo>
                <a:cubicBezTo>
                  <a:pt x="-18621" y="527878"/>
                  <a:pt x="3466" y="695739"/>
                  <a:pt x="69727" y="861391"/>
                </a:cubicBezTo>
                <a:cubicBezTo>
                  <a:pt x="135988" y="1027043"/>
                  <a:pt x="275135" y="1202634"/>
                  <a:pt x="414283" y="1378226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5FD3-5A38-4774-8E9F-866D44AA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สร้าง </a:t>
            </a:r>
            <a:r>
              <a:rPr lang="en-US" dirty="0"/>
              <a:t>nested list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9905BF0-D446-4446-BC22-F06BAE23F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575" y="2477967"/>
            <a:ext cx="7327675" cy="2125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n = int(input())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students = []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range(n):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student_ID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,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gpax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= input().split()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gpax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= float(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gpax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students.append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[</a:t>
            </a:r>
            <a:r>
              <a:rPr lang="en-US" sz="2200" b="1" dirty="0" err="1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student_ID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, </a:t>
            </a:r>
            <a:r>
              <a:rPr lang="en-US" sz="2200" b="1" dirty="0" err="1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gpax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]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8B12DB-B16C-4973-8334-139D32574F99}"/>
              </a:ext>
            </a:extLst>
          </p:cNvPr>
          <p:cNvSpPr/>
          <p:nvPr/>
        </p:nvSpPr>
        <p:spPr>
          <a:xfrm>
            <a:off x="699269" y="5107162"/>
            <a:ext cx="104357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th-TH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["6131001021", 3.8], ["6130020221", 3.7], ["6130150721", 2.7]]</a:t>
            </a:r>
            <a:endParaRPr lang="th-TH" sz="2000" b="1" dirty="0"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B7699-1CC2-46E3-840E-44DE58BD1242}"/>
              </a:ext>
            </a:extLst>
          </p:cNvPr>
          <p:cNvSpPr/>
          <p:nvPr/>
        </p:nvSpPr>
        <p:spPr>
          <a:xfrm>
            <a:off x="4413332" y="902849"/>
            <a:ext cx="33621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6131001021 3.8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6130020221 3.7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6130150721 2.7</a:t>
            </a:r>
            <a:endParaRPr lang="th-TH" sz="2000" b="1" dirty="0">
              <a:latin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F3A180-F5D2-4230-9A70-B64174D1FBD9}"/>
              </a:ext>
            </a:extLst>
          </p:cNvPr>
          <p:cNvGrpSpPr/>
          <p:nvPr/>
        </p:nvGrpSpPr>
        <p:grpSpPr>
          <a:xfrm>
            <a:off x="4797289" y="2100449"/>
            <a:ext cx="2001077" cy="1451053"/>
            <a:chOff x="2515641" y="3878954"/>
            <a:chExt cx="2001077" cy="1451053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1227A5C-3966-47F6-8E4C-E2B7D276BA1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515641" y="3878954"/>
              <a:ext cx="969682" cy="14510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560409-F8FB-4A77-B795-1F8D73C6F34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485323" y="3878954"/>
              <a:ext cx="1031395" cy="14404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402616-09A6-4CED-9275-9EE1B4716B1E}"/>
              </a:ext>
            </a:extLst>
          </p:cNvPr>
          <p:cNvCxnSpPr>
            <a:cxnSpLocks/>
          </p:cNvCxnSpPr>
          <p:nvPr/>
        </p:nvCxnSpPr>
        <p:spPr bwMode="auto">
          <a:xfrm flipH="1">
            <a:off x="2807087" y="1123245"/>
            <a:ext cx="1990202" cy="14700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8461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5FD3-5A38-4774-8E9F-866D44AA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สร้าง </a:t>
            </a:r>
            <a:r>
              <a:rPr lang="en-US" dirty="0"/>
              <a:t>nested list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9905BF0-D446-4446-BC22-F06BAE23F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075" y="2449848"/>
            <a:ext cx="5690160" cy="24643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sort_by_length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words 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x = []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for w in words: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x.append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[</a:t>
            </a:r>
            <a:r>
              <a:rPr lang="en-US" sz="2200" b="1" dirty="0" err="1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(w), w]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x.sort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for k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(x)):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words[k] = x[k][1]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B7699-1CC2-46E3-840E-44DE58BD1242}"/>
              </a:ext>
            </a:extLst>
          </p:cNvPr>
          <p:cNvSpPr/>
          <p:nvPr/>
        </p:nvSpPr>
        <p:spPr>
          <a:xfrm>
            <a:off x="2411407" y="902976"/>
            <a:ext cx="7995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["your", "kiss", "is", "on", "my", "list"]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7E85BB-4BBA-4502-A5DE-454A91CDECB5}"/>
              </a:ext>
            </a:extLst>
          </p:cNvPr>
          <p:cNvSpPr/>
          <p:nvPr/>
        </p:nvSpPr>
        <p:spPr>
          <a:xfrm>
            <a:off x="2662802" y="1522524"/>
            <a:ext cx="6597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[4, "your"], [4," kiss"], [2, "is"],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[2, "on"], [2, "my"], [4, "list"] 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61B7B4-D91E-40BD-B94B-76932529BF3D}"/>
              </a:ext>
            </a:extLst>
          </p:cNvPr>
          <p:cNvSpPr/>
          <p:nvPr/>
        </p:nvSpPr>
        <p:spPr>
          <a:xfrm>
            <a:off x="2662802" y="5133680"/>
            <a:ext cx="70037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[2, "is"], [2, "my"], [2, "on"],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[4," kiss"], [4, "list"] [4, "your"] 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914CE-C730-44AD-B779-E11570F7A4F6}"/>
              </a:ext>
            </a:extLst>
          </p:cNvPr>
          <p:cNvSpPr/>
          <p:nvPr/>
        </p:nvSpPr>
        <p:spPr>
          <a:xfrm>
            <a:off x="2411407" y="6061004"/>
            <a:ext cx="7995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["is", "my", "on", "kiss", "list", "your"]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21F3AF-CD6B-4621-80B0-1328DF4645DD}"/>
              </a:ext>
            </a:extLst>
          </p:cNvPr>
          <p:cNvGrpSpPr/>
          <p:nvPr/>
        </p:nvGrpSpPr>
        <p:grpSpPr>
          <a:xfrm>
            <a:off x="7156174" y="2160930"/>
            <a:ext cx="874644" cy="1268070"/>
            <a:chOff x="3907118" y="4163417"/>
            <a:chExt cx="874644" cy="126807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8FBE72-E145-4BFD-BA6D-55EF247F852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907118" y="4163417"/>
              <a:ext cx="1" cy="12680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8974385-D512-4519-AE17-65D3FF1C063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781761" y="4163417"/>
              <a:ext cx="1" cy="12645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5747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16E9-6336-4730-98E4-616BD62F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ข้อควรระวัง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4AB6919-2E69-4EC3-B65E-67835B1CC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8178" y="1009355"/>
            <a:ext cx="5690160" cy="4330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 = [0]*5  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ได้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[0, 0, 0, 0, 0]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5316224-75F1-47EB-928E-2174B9585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8178" y="1898703"/>
            <a:ext cx="7072644" cy="7716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 = [[0]]*5  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ได้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[[0], [0], [0], [0], [0]]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x[0][0] = 9  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ได้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[[9], [9], [9], [9], [9]]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CE793A-B393-4833-A8A5-2FFC39A56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8178" y="2810393"/>
            <a:ext cx="4372585" cy="1952898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A3CADDC0-7D23-47A0-9E91-7840D5FDD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8178" y="5130418"/>
            <a:ext cx="3544866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 = []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range(5): </a:t>
            </a:r>
            <a:endParaRPr lang="th-TH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x.append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([0])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F2757-AD95-444F-BA09-470DD3AE9F3E}"/>
              </a:ext>
            </a:extLst>
          </p:cNvPr>
          <p:cNvSpPr/>
          <p:nvPr/>
        </p:nvSpPr>
        <p:spPr>
          <a:xfrm>
            <a:off x="6493044" y="5386980"/>
            <a:ext cx="4106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แบบนี้แต่ละช่องเป็นคนละลิสต์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7DBCE85-9DC0-48A1-9270-173ABC04F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2589" y="3126606"/>
            <a:ext cx="307740" cy="38074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0053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  <p:bldP spid="7" grpId="0" uiExpand="1" animBg="1"/>
      <p:bldP spid="8" grpId="0"/>
      <p:bldP spid="9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260C-F964-4B68-AA06-E0A89F15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First Fit / Best Fit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EA534D-22FE-4AC6-B562-ACC8CD9C23C1}"/>
              </a:ext>
            </a:extLst>
          </p:cNvPr>
          <p:cNvSpPr/>
          <p:nvPr/>
        </p:nvSpPr>
        <p:spPr>
          <a:xfrm>
            <a:off x="2498498" y="849389"/>
            <a:ext cx="75453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จงเขียนโปรแกรมแบ่งรายการของจำนวนเต็มไม่เกิน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ออกเป็นรายการย่อย ๆ แต่ละรายการมีผลรวมไม่เกิน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ให้ได้จำนวนรายการน้อย ๆ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765A4-B241-4BF6-B4CF-536D630669E1}"/>
              </a:ext>
            </a:extLst>
          </p:cNvPr>
          <p:cNvSpPr/>
          <p:nvPr/>
        </p:nvSpPr>
        <p:spPr>
          <a:xfrm>
            <a:off x="2859764" y="3171642"/>
            <a:ext cx="35975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Fit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[20] ]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[20], [90] ]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[20,10], [90] ]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[20,10], [90], [80] 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6349B9-57C2-4AD5-BE1E-F5EABB03B27B}"/>
              </a:ext>
            </a:extLst>
          </p:cNvPr>
          <p:cNvSpPr/>
          <p:nvPr/>
        </p:nvSpPr>
        <p:spPr>
          <a:xfrm>
            <a:off x="7054393" y="3171642"/>
            <a:ext cx="34394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Fit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[20] ]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[20], [90] ]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[20], [90,10] ]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[20,80], [90,10] 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557FE-0576-418C-A700-813E39EF220C}"/>
              </a:ext>
            </a:extLst>
          </p:cNvPr>
          <p:cNvSpPr/>
          <p:nvPr/>
        </p:nvSpPr>
        <p:spPr>
          <a:xfrm>
            <a:off x="2859764" y="5703843"/>
            <a:ext cx="3597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เจอลิสต์แรกที่ใส่ได้ก็ใส่เลย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C54D99-C58A-4070-A2AF-9FEB64A8F953}"/>
              </a:ext>
            </a:extLst>
          </p:cNvPr>
          <p:cNvSpPr/>
          <p:nvPr/>
        </p:nvSpPr>
        <p:spPr>
          <a:xfrm>
            <a:off x="7054393" y="5703843"/>
            <a:ext cx="3047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เลือกลิสต์อันที่ใส่แล้ว มีผลรวมใกล้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ที่สุด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BA081-31CA-432E-9A02-DCBFF87BF257}"/>
              </a:ext>
            </a:extLst>
          </p:cNvPr>
          <p:cNvSpPr/>
          <p:nvPr/>
        </p:nvSpPr>
        <p:spPr>
          <a:xfrm>
            <a:off x="4862344" y="2509199"/>
            <a:ext cx="2464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[20,90,10,80]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02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1B79-8843-455D-9556-948D4703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 as Matrix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21368A61-6CA9-4D9B-AEC2-158D3CFD2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728" y="2431425"/>
            <a:ext cx="6147369" cy="3480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read_matrix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m = []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nrows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= int(input())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for k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nrows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x = input().split()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r = []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for e in x: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r.append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float(e) 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m.append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(r)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return 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943DD-5A77-4107-B5B7-21F61A564201}"/>
              </a:ext>
            </a:extLst>
          </p:cNvPr>
          <p:cNvSpPr/>
          <p:nvPr/>
        </p:nvSpPr>
        <p:spPr>
          <a:xfrm>
            <a:off x="5411735" y="1011001"/>
            <a:ext cx="4368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[1.0, 2.0, 3.0, 0.0],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[2.0, 3.0, 0.0, 1.0],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[4.0, 1.0, 2.0, 2.0] 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BEEDDB-2493-4B2F-ACC8-FC416A9275DA}"/>
              </a:ext>
            </a:extLst>
          </p:cNvPr>
          <p:cNvSpPr/>
          <p:nvPr/>
        </p:nvSpPr>
        <p:spPr>
          <a:xfrm>
            <a:off x="2543064" y="1011001"/>
            <a:ext cx="19319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1 2 3 0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2 3 0 1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4 1 2 2</a:t>
            </a:r>
          </a:p>
        </p:txBody>
      </p:sp>
    </p:spTree>
    <p:extLst>
      <p:ext uri="{BB962C8B-B14F-4D97-AF65-F5344CB8AC3E}">
        <p14:creationId xmlns:p14="http://schemas.microsoft.com/office/powerpoint/2010/main" val="245859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52D6-ACA3-4A3C-81CC-5DCC764D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print_matrix</a:t>
            </a:r>
            <a:r>
              <a:rPr lang="en-US" dirty="0"/>
              <a:t>( M )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ECF4255C-7F99-472E-82EF-C5506FDD1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4" y="921939"/>
            <a:ext cx="7318376" cy="28029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print_matrix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M 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if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(M) == 1: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print(M)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else: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print("[" + str(M[0]))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range(1,len(M)-1):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   print(" " + str(M[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]))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print(" " + str(M[-1]) + "]")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A3F5B91-352E-41C4-9D8D-149137B92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4" y="3883239"/>
            <a:ext cx="7318376" cy="7716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fr-FR" sz="2200" b="1" dirty="0">
                <a:latin typeface="Courier New" pitchFamily="49" charset="0"/>
                <a:cs typeface="Microsoft Sans Serif" pitchFamily="34" charset="0"/>
              </a:rPr>
              <a:t>M = [[1,2,3,4],[2,2,1,3],[2,6,7,7]]</a:t>
            </a:r>
          </a:p>
          <a:p>
            <a:r>
              <a:rPr lang="fr-FR" sz="2200" b="1" dirty="0">
                <a:latin typeface="Courier New" pitchFamily="49" charset="0"/>
                <a:cs typeface="Microsoft Sans Serif" pitchFamily="34" charset="0"/>
              </a:rPr>
              <a:t>print_matrix(M)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75E083D-2436-4BBF-8A6B-8ACC9AC81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5" y="4825885"/>
            <a:ext cx="2789919" cy="11101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fr-FR" sz="2200" b="1" dirty="0">
                <a:latin typeface="Courier New" pitchFamily="49" charset="0"/>
                <a:cs typeface="Microsoft Sans Serif" pitchFamily="34" charset="0"/>
              </a:rPr>
              <a:t>[[1, 2, 3, 4]</a:t>
            </a:r>
          </a:p>
          <a:p>
            <a:r>
              <a:rPr lang="fr-FR" sz="2200" b="1" dirty="0">
                <a:latin typeface="Courier New" pitchFamily="49" charset="0"/>
                <a:cs typeface="Microsoft Sans Serif" pitchFamily="34" charset="0"/>
              </a:rPr>
              <a:t> [2, 2, 1, 3]</a:t>
            </a:r>
          </a:p>
          <a:p>
            <a:r>
              <a:rPr lang="fr-FR" sz="2200" b="1" dirty="0">
                <a:latin typeface="Courier New" pitchFamily="49" charset="0"/>
                <a:cs typeface="Microsoft Sans Serif" pitchFamily="34" charset="0"/>
              </a:rPr>
              <a:t> [2, 6, 7, 7]]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8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CD9CB1-D3AF-4D98-851A-23640ABCAF0E}"/>
              </a:ext>
            </a:extLst>
          </p:cNvPr>
          <p:cNvSpPr/>
          <p:nvPr/>
        </p:nvSpPr>
        <p:spPr bwMode="auto">
          <a:xfrm>
            <a:off x="2861653" y="2813538"/>
            <a:ext cx="2475914" cy="2222696"/>
          </a:xfrm>
          <a:prstGeom prst="rect">
            <a:avLst/>
          </a:prstGeom>
          <a:solidFill>
            <a:srgbClr val="FF0000">
              <a:alpha val="2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723F17-FBE2-41EA-8C47-8CFDC491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Loops: while </a:t>
            </a:r>
            <a:r>
              <a:rPr lang="th-TH" dirty="0"/>
              <a:t>ซ้อน </a:t>
            </a:r>
            <a:r>
              <a:rPr lang="en-US" dirty="0"/>
              <a:t>while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7762391-FF62-4113-A551-27475B54F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2" b="43147"/>
          <a:stretch/>
        </p:blipFill>
        <p:spPr>
          <a:xfrm>
            <a:off x="2336751" y="622912"/>
            <a:ext cx="3296238" cy="6048083"/>
          </a:xfrm>
          <a:prstGeom prst="rect">
            <a:avLst/>
          </a:prstGeom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EE1CBF08-85FD-4FAD-A47F-CCC5D7AB5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915" y="1234336"/>
            <a:ext cx="3296238" cy="46742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while C1: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E1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while C2: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E2</a:t>
            </a: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7E53E5-8153-4B65-ABAD-FE20596065AF}"/>
              </a:ext>
            </a:extLst>
          </p:cNvPr>
          <p:cNvSpPr/>
          <p:nvPr/>
        </p:nvSpPr>
        <p:spPr bwMode="auto">
          <a:xfrm>
            <a:off x="6942507" y="2813538"/>
            <a:ext cx="2475914" cy="2222696"/>
          </a:xfrm>
          <a:prstGeom prst="rect">
            <a:avLst/>
          </a:prstGeom>
          <a:solidFill>
            <a:srgbClr val="FF0000">
              <a:alpha val="2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A4E4D7-1B75-48C2-A802-B2F3A107C42B}"/>
              </a:ext>
            </a:extLst>
          </p:cNvPr>
          <p:cNvSpPr/>
          <p:nvPr/>
        </p:nvSpPr>
        <p:spPr bwMode="auto">
          <a:xfrm>
            <a:off x="2861653" y="2813538"/>
            <a:ext cx="2475914" cy="2222696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68CA2-6544-4574-841C-6CAC1C75C31F}"/>
              </a:ext>
            </a:extLst>
          </p:cNvPr>
          <p:cNvSpPr/>
          <p:nvPr/>
        </p:nvSpPr>
        <p:spPr bwMode="auto">
          <a:xfrm>
            <a:off x="6942507" y="2813538"/>
            <a:ext cx="2475914" cy="2222696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795F-6C85-4E12-B9D8-810C168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add_matrix</a:t>
            </a:r>
            <a:r>
              <a:rPr lang="en-US" dirty="0"/>
              <a:t>(A, B)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F2C46655-665F-4F2B-A8B0-D14A8DD2C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910" y="907425"/>
            <a:ext cx="6941004" cy="3141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add_matrix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(A, B):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C = []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nrows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(A)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ncols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(A[0])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nrows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C.append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[0.0]*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ncols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for j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ncols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   C[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][j] = A[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][j] + B[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][j]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return C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78400B3-4371-4469-B3FB-5BC0F49B0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8006" y="4303768"/>
            <a:ext cx="6916909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A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read_matrix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B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read_matrix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add_matrix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(A, B)</a:t>
            </a:r>
          </a:p>
          <a:p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print_matrix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10141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4B9B-B61A-402F-BA9F-9477DF40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identity( r )   &amp;   transpose( M )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746DDDE5-287A-42CD-9C91-C254C9CBE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910" y="907426"/>
            <a:ext cx="6941004" cy="2125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identity( n 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I = []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for r in range( n 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I.append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[0]*n 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I[r][r] = 1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return I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DD9FB3B5-EB53-408E-AD34-34CB323E6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910" y="3177101"/>
            <a:ext cx="6941004" cy="3141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transpose( A 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T = []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nrows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(A)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ncols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(A[0])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for c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ncols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T.append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([0]*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nrows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for r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nrows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   T[c][r] = A[r][c]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return 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F6F085-7965-4525-ADA8-9EA224001E69}"/>
              </a:ext>
            </a:extLst>
          </p:cNvPr>
          <p:cNvSpPr/>
          <p:nvPr/>
        </p:nvSpPr>
        <p:spPr bwMode="auto">
          <a:xfrm>
            <a:off x="7050158" y="3429000"/>
            <a:ext cx="1033669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9834B4-7E2B-4407-B886-75F603B1744D}"/>
              </a:ext>
            </a:extLst>
          </p:cNvPr>
          <p:cNvSpPr/>
          <p:nvPr/>
        </p:nvSpPr>
        <p:spPr bwMode="auto">
          <a:xfrm>
            <a:off x="8557709" y="3445566"/>
            <a:ext cx="652552" cy="993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200000"/>
              </a:lnSpc>
              <a:spcBef>
                <a:spcPts val="12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9984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825F-8186-489C-8B02-41521512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en-US" dirty="0" err="1"/>
              <a:t>mult</a:t>
            </a:r>
            <a:r>
              <a:rPr lang="en-US" dirty="0"/>
              <a:t>(A, B)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226F335-4EC7-4938-A844-2851FE3EC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451" y="843975"/>
            <a:ext cx="6853920" cy="3141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mult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(A, B):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C = []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return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AA60C5-1B9C-48B8-A63A-0150C4510E12}"/>
                  </a:ext>
                </a:extLst>
              </p:cNvPr>
              <p:cNvSpPr txBox="1"/>
              <p:nvPr/>
            </p:nvSpPr>
            <p:spPr bwMode="auto">
              <a:xfrm>
                <a:off x="3905809" y="4192765"/>
                <a:ext cx="4377204" cy="1498745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ahoma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𝑞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𝑘</m:t>
                              </m:r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AA60C5-1B9C-48B8-A63A-0150C4510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05809" y="4192765"/>
                <a:ext cx="4377204" cy="1498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DA60DC-8092-4F74-8070-9A42BEE54083}"/>
                  </a:ext>
                </a:extLst>
              </p:cNvPr>
              <p:cNvSpPr txBox="1"/>
              <p:nvPr/>
            </p:nvSpPr>
            <p:spPr bwMode="auto">
              <a:xfrm>
                <a:off x="1877658" y="5921265"/>
                <a:ext cx="8433506" cy="5869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𝐴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th-TH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มีขนาด</m:t>
                    </m:r>
                    <m:r>
                      <a:rPr lang="th-TH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𝑝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anose="05050102010706020507" pitchFamily="18" charset="2"/>
                      </a:rPr>
                      <m:t>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anose="05050102010706020507" pitchFamily="18" charset="2"/>
                      </a:rPr>
                      <m:t>𝑞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Courier New" pitchFamily="49" charset="0"/>
                    <a:cs typeface="Tahoma" pitchFamily="34" charset="0"/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th-TH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th-TH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มีขนาด</m:t>
                    </m:r>
                    <m:r>
                      <a:rPr lang="th-TH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𝑞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anose="05050102010706020507" pitchFamily="18" charset="2"/>
                      </a:rPr>
                      <m:t>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anose="05050102010706020507" pitchFamily="18" charset="2"/>
                      </a:rPr>
                      <m:t>,   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th-TH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th-TH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มีขนาด</m:t>
                    </m:r>
                    <m:r>
                      <a:rPr lang="th-TH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𝑝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anose="05050102010706020507" pitchFamily="18" charset="2"/>
                      </a:rPr>
                      <m:t>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endParaRPr lang="en-US" sz="3200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DA60DC-8092-4F74-8070-9A42BEE5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7658" y="5921265"/>
                <a:ext cx="8433506" cy="586957"/>
              </a:xfrm>
              <a:prstGeom prst="rect">
                <a:avLst/>
              </a:prstGeom>
              <a:blipFill>
                <a:blip r:embed="rId3"/>
                <a:stretch>
                  <a:fillRect t="-11340" b="-34021"/>
                </a:stretch>
              </a:blipFill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43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7182-6BCF-4E1F-A6E8-CCE0115C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15E36B-A67F-46A2-A56E-DAD7EBF10DBA}"/>
              </a:ext>
            </a:extLst>
          </p:cNvPr>
          <p:cNvSpPr/>
          <p:nvPr/>
        </p:nvSpPr>
        <p:spPr>
          <a:xfrm>
            <a:off x="2100376" y="892727"/>
            <a:ext cx="7988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วิธีการเขียนคำสั่งสร้างลิสต์ที่สั้น และมีประสิทธิภาพ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79B0792-E206-48A8-A0B1-6BAE2D838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718" y="1545087"/>
            <a:ext cx="3179707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เป็นลิสต์ของ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</a:t>
            </a:r>
            <a:endParaRPr lang="th-TH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 = []</a:t>
            </a:r>
          </a:p>
          <a:p>
            <a:r>
              <a:rPr lang="en-US" sz="2200" b="1" dirty="0">
                <a:highlight>
                  <a:srgbClr val="00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e in x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t.append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2*e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64BE26E-0C80-4447-A44E-A945B281C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091" y="1545087"/>
            <a:ext cx="5283198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แปลงทุกค่าใน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เป็นอีกอย่าง</a:t>
            </a:r>
          </a:p>
          <a:p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 = [                ]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2D138BE-0789-4217-8275-DEC19FECA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543" y="3269329"/>
            <a:ext cx="3179707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 = []</a:t>
            </a:r>
          </a:p>
          <a:p>
            <a:r>
              <a:rPr lang="en-US" sz="2200" b="1" dirty="0">
                <a:highlight>
                  <a:srgbClr val="00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e in x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 e &gt;= 0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t.append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5B09B8F-7437-45F3-9F01-9A05427D9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090" y="3266914"/>
            <a:ext cx="5283198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เลือกบางค่าในลิสต์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endParaRPr lang="th-TH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 = [                       ]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61C59EB-2F49-42EE-9A19-AB5E1A657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543" y="4913011"/>
            <a:ext cx="3179707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 = []</a:t>
            </a:r>
          </a:p>
          <a:p>
            <a:r>
              <a:rPr lang="en-US" sz="2200" b="1" dirty="0">
                <a:highlight>
                  <a:srgbClr val="00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e in x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 e &gt;= 0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t.append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2*e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931FCD06-651E-4BEC-B2F5-CC3BA0079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090" y="4910596"/>
            <a:ext cx="5283198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เลือกบางค่าในลิสต์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มาแปลง</a:t>
            </a:r>
          </a:p>
          <a:p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 = [                        ]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8272608-AC63-49E9-AD54-F94DE0BBA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3883" y="2560750"/>
            <a:ext cx="784004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2*e</a:t>
            </a:r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26482565-A6A0-44A1-B7ED-5BEBF0A18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967" y="2560750"/>
            <a:ext cx="1908197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highlight>
                  <a:srgbClr val="00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e in x</a:t>
            </a:r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8573752E-7B79-46D0-8A6E-B7DBB3297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935" y="4282577"/>
            <a:ext cx="1908197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highlight>
                  <a:srgbClr val="00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e in x</a:t>
            </a:r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5B6EA009-6CD7-4A55-A99D-1EBACF614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806" y="4282577"/>
            <a:ext cx="1728386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 e &gt;= 0</a:t>
            </a:r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C5FBFB1E-74CD-4E1A-A111-B0515B0B9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3883" y="4282577"/>
            <a:ext cx="392002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</a:t>
            </a:r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F07734BA-CFD1-47B5-841A-917329699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87" y="5926259"/>
            <a:ext cx="1908197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highlight>
                  <a:srgbClr val="00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e in x</a:t>
            </a:r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E38BDBF6-67C1-4C0C-950E-6A4B74F30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688" y="5926259"/>
            <a:ext cx="1728386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 e &gt;= 0</a:t>
            </a:r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F5F8D545-D6B8-4BCE-8DF5-8469F4138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065" y="5926259"/>
            <a:ext cx="699682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2*e</a:t>
            </a:r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58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88B3-9A4C-499A-AC49-4C0E39B0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อ่านรายการของจำนวนบนบรรทัดเดียวกัน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2180864A-B875-4A32-B403-7C707C7E1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991" y="994279"/>
            <a:ext cx="4281184" cy="19411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 = input().split()</a:t>
            </a:r>
            <a:endParaRPr lang="th-TH" sz="24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 = []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e in x: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d.append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 int(e) )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DE3F018-5403-47C0-A8D2-0D85A6034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87" y="3840360"/>
            <a:ext cx="8007550" cy="8331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 = [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int(e)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highlight>
                  <a:srgbClr val="00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e in input().split()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396A91F-B305-43B9-978D-1B18897B6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989" y="5090504"/>
            <a:ext cx="8007550" cy="8331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 = [float(e) for e in input().split()]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0E8B2-E6C9-412C-A337-276EDE21B277}"/>
              </a:ext>
            </a:extLst>
          </p:cNvPr>
          <p:cNvSpPr txBox="1"/>
          <p:nvPr/>
        </p:nvSpPr>
        <p:spPr bwMode="auto">
          <a:xfrm>
            <a:off x="1402119" y="3351260"/>
            <a:ext cx="2650959" cy="40229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/>
            <a:r>
              <a:rPr lang="th-TH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list comprehension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926ACA1-9C26-4F06-8558-C0F394BD6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994279"/>
            <a:ext cx="4775859" cy="19411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endParaRPr lang="en-US" sz="24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 = []</a:t>
            </a:r>
          </a:p>
          <a:p>
            <a:r>
              <a:rPr lang="en-US" sz="2400" b="1" dirty="0">
                <a:highlight>
                  <a:srgbClr val="00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e in input().split()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d.append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int(e)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962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9511-BD42-4E93-B9F6-1FDB4DD1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เรียงลำดับสตริงตามความยาว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EE8C9F9C-6EB6-4230-AE4F-17A77705F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5145" y="878658"/>
            <a:ext cx="6821711" cy="3418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def 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sorted_by_length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(s):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t = []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for e in s: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t.append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 [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(e), e] )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t.sort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r = []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for 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n,e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in t: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r.append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 e )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return r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5CB3E9D-98E0-446E-9084-E0867E448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5145" y="4983975"/>
            <a:ext cx="6821711" cy="15718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def 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sorted_by_length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(s):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t = [[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(e),e] for e in s]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t.sort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return [e for 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n,e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in t]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36801-9967-44B1-90E3-7584DF54C4A0}"/>
              </a:ext>
            </a:extLst>
          </p:cNvPr>
          <p:cNvSpPr txBox="1"/>
          <p:nvPr/>
        </p:nvSpPr>
        <p:spPr bwMode="auto">
          <a:xfrm>
            <a:off x="2685145" y="4581685"/>
            <a:ext cx="2650959" cy="40229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/>
            <a:r>
              <a:rPr lang="th-TH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list comprehension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BB323D-1042-4587-9A5C-07573C4CC76B}"/>
              </a:ext>
            </a:extLst>
          </p:cNvPr>
          <p:cNvSpPr/>
          <p:nvPr/>
        </p:nvSpPr>
        <p:spPr bwMode="auto">
          <a:xfrm>
            <a:off x="3374753" y="1297966"/>
            <a:ext cx="5124669" cy="1175412"/>
          </a:xfrm>
          <a:prstGeom prst="rect">
            <a:avLst/>
          </a:prstGeom>
          <a:solidFill>
            <a:srgbClr val="FFC000">
              <a:alpha val="3686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9C15A3-F879-40BE-A92C-A676D0AAA0F2}"/>
              </a:ext>
            </a:extLst>
          </p:cNvPr>
          <p:cNvSpPr/>
          <p:nvPr/>
        </p:nvSpPr>
        <p:spPr bwMode="auto">
          <a:xfrm>
            <a:off x="3374753" y="5380405"/>
            <a:ext cx="5289562" cy="402291"/>
          </a:xfrm>
          <a:prstGeom prst="rect">
            <a:avLst/>
          </a:prstGeom>
          <a:solidFill>
            <a:srgbClr val="FFC000">
              <a:alpha val="3686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E0C36-8F66-4221-BADB-57FE90E9D95C}"/>
              </a:ext>
            </a:extLst>
          </p:cNvPr>
          <p:cNvSpPr/>
          <p:nvPr/>
        </p:nvSpPr>
        <p:spPr bwMode="auto">
          <a:xfrm>
            <a:off x="3374753" y="6123546"/>
            <a:ext cx="5289562" cy="402291"/>
          </a:xfrm>
          <a:prstGeom prst="rect">
            <a:avLst/>
          </a:prstGeom>
          <a:solidFill>
            <a:srgbClr val="FF0000">
              <a:alpha val="3686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EB14C3-0D5C-4479-8CD0-B537A404A9C0}"/>
              </a:ext>
            </a:extLst>
          </p:cNvPr>
          <p:cNvSpPr/>
          <p:nvPr/>
        </p:nvSpPr>
        <p:spPr bwMode="auto">
          <a:xfrm>
            <a:off x="3374753" y="2772766"/>
            <a:ext cx="5124669" cy="1412490"/>
          </a:xfrm>
          <a:prstGeom prst="rect">
            <a:avLst/>
          </a:prstGeom>
          <a:solidFill>
            <a:srgbClr val="FF0000">
              <a:alpha val="3686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3775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2FCA-C974-42AD-B1A4-63916B1F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</a:t>
            </a:r>
            <a:r>
              <a:rPr lang="th-TH" dirty="0"/>
              <a:t>เร็วกว่า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3CEE68DD-1351-4865-BADE-86BDA249A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998" y="763588"/>
            <a:ext cx="7389770" cy="58499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 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timeit</a:t>
            </a:r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def 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for_loop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(n):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t = []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for 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in range(n):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t.append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(n)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return t</a:t>
            </a:r>
          </a:p>
          <a:p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def comprehension(n):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return [n for 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in range(n)]</a:t>
            </a:r>
          </a:p>
          <a:p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def time(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func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print(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timeit.timeit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func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+"(1000000)",     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globals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globals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(), number=100))</a:t>
            </a:r>
          </a:p>
          <a:p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time("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for_loop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")      #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9.2609192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time("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comprehension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") #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4.7720880999999995</a:t>
            </a:r>
          </a:p>
        </p:txBody>
      </p:sp>
    </p:spTree>
    <p:extLst>
      <p:ext uri="{BB962C8B-B14F-4D97-AF65-F5344CB8AC3E}">
        <p14:creationId xmlns:p14="http://schemas.microsoft.com/office/powerpoint/2010/main" val="252709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1B49-8D08-4B99-9D2F-B4C6F177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หา </a:t>
            </a:r>
            <a:r>
              <a:rPr lang="th-TH" dirty="0" err="1"/>
              <a:t>หร</a:t>
            </a:r>
            <a:r>
              <a:rPr lang="th-TH" dirty="0"/>
              <a:t>ม. ของจำนวนเต็มหลาย ๆ คู่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4B7202F-7BCE-4550-A635-82E31DF54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1904" y="836997"/>
            <a:ext cx="6325016" cy="31784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x = input().split()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while x[0] != 'q':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a,b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int(x[0]),int(x[1])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while b != 0: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a,b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b, a % b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print(a)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x = input().split()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DD84F5-4695-45AA-983D-F90DEE5C9FE2}"/>
              </a:ext>
            </a:extLst>
          </p:cNvPr>
          <p:cNvSpPr/>
          <p:nvPr/>
        </p:nvSpPr>
        <p:spPr bwMode="auto">
          <a:xfrm>
            <a:off x="3632566" y="2208629"/>
            <a:ext cx="3602917" cy="886265"/>
          </a:xfrm>
          <a:prstGeom prst="rect">
            <a:avLst/>
          </a:prstGeom>
          <a:solidFill>
            <a:srgbClr val="FF0000">
              <a:alpha val="2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359D983-0CFF-43B8-A1A3-A99FF2BD9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7184" y="4382415"/>
            <a:ext cx="1582039" cy="14056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5 8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143 65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q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8036ACCE-4772-4517-AD63-8014F5A0C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081" y="4382415"/>
            <a:ext cx="1582039" cy="962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13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277A8B-A1D1-4B31-87B6-035E1D3CC15B}"/>
              </a:ext>
            </a:extLst>
          </p:cNvPr>
          <p:cNvSpPr/>
          <p:nvPr/>
        </p:nvSpPr>
        <p:spPr bwMode="auto">
          <a:xfrm>
            <a:off x="5723617" y="4624152"/>
            <a:ext cx="624115" cy="47897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53E44E63-6D3E-4843-B32A-23BA61D8F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001" y="4382415"/>
            <a:ext cx="1582039" cy="1848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a   b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143 65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65 13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13  0</a:t>
            </a:r>
          </a:p>
        </p:txBody>
      </p:sp>
    </p:spTree>
    <p:extLst>
      <p:ext uri="{BB962C8B-B14F-4D97-AF65-F5344CB8AC3E}">
        <p14:creationId xmlns:p14="http://schemas.microsoft.com/office/powerpoint/2010/main" val="193609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uiExpand="1" build="p"/>
      <p:bldP spid="11" grpId="0" uiExpand="1" build="p"/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385982A-BA84-4EA2-B8F9-04C61C587B31}"/>
              </a:ext>
            </a:extLst>
          </p:cNvPr>
          <p:cNvSpPr txBox="1"/>
          <p:nvPr/>
        </p:nvSpPr>
        <p:spPr bwMode="auto">
          <a:xfrm>
            <a:off x="2935153" y="6093323"/>
            <a:ext cx="3060948" cy="402291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f = [[</a:t>
            </a: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,3]]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4BDCB-D8DF-4BEB-9516-D273856C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Factorization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118C821B-D472-4E62-BF6E-473D58C9E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492" y="763589"/>
            <a:ext cx="6561809" cy="37878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factor(N):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f = []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k = 2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while k &lt;= N:</a:t>
            </a: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th-TH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k += 1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return 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E32A0-B736-4BF1-B00A-FCCAFBB62D6B}"/>
              </a:ext>
            </a:extLst>
          </p:cNvPr>
          <p:cNvSpPr txBox="1"/>
          <p:nvPr/>
        </p:nvSpPr>
        <p:spPr bwMode="auto">
          <a:xfrm>
            <a:off x="4204668" y="2344160"/>
            <a:ext cx="4029623" cy="1325620"/>
          </a:xfrm>
          <a:prstGeom prst="rect">
            <a:avLst/>
          </a:prstGeom>
          <a:solidFill>
            <a:srgbClr val="FFE38B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ถ้า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k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หาร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ลงตัว</a:t>
            </a:r>
            <a:b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</a:b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ก็ วนหาร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ด้วย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k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</a:t>
            </a:r>
          </a:p>
          <a:p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จน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k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ไม่เป็น</a:t>
            </a:r>
            <a:r>
              <a:rPr lang="th-TH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factor 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ของ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</a:t>
            </a:r>
          </a:p>
          <a:p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เพิ่ม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k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และจำนวนครั้งที่หาร ใส่ใน</a:t>
            </a:r>
            <a:r>
              <a:rPr lang="th-TH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E074D-15C1-4666-A8FE-DFA495E2FD5F}"/>
              </a:ext>
            </a:extLst>
          </p:cNvPr>
          <p:cNvSpPr txBox="1"/>
          <p:nvPr/>
        </p:nvSpPr>
        <p:spPr bwMode="auto">
          <a:xfrm>
            <a:off x="2933493" y="4650611"/>
            <a:ext cx="6561809" cy="132562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 = 200, k = </a:t>
            </a: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, N = 200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100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50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25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 = 25,  k = 3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 = 25,  k = 4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 = 25,  k = </a:t>
            </a: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, N = 25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5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9A1A3-DA24-481F-8B4E-23CF4BE187BB}"/>
              </a:ext>
            </a:extLst>
          </p:cNvPr>
          <p:cNvSpPr txBox="1"/>
          <p:nvPr/>
        </p:nvSpPr>
        <p:spPr bwMode="auto">
          <a:xfrm>
            <a:off x="2933492" y="6090053"/>
            <a:ext cx="3060948" cy="402291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f = [[</a:t>
            </a: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,3], [</a:t>
            </a: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,2]]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B3D7D-782F-4D73-89A7-677C0EEB4783}"/>
              </a:ext>
            </a:extLst>
          </p:cNvPr>
          <p:cNvSpPr txBox="1"/>
          <p:nvPr/>
        </p:nvSpPr>
        <p:spPr bwMode="auto">
          <a:xfrm>
            <a:off x="6552122" y="6139750"/>
            <a:ext cx="1682169" cy="40229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200 = 2</a:t>
            </a:r>
            <a:r>
              <a:rPr lang="en-US" sz="2000" b="1" baseline="30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Symbol" panose="05050102010706020507" pitchFamily="18" charset="2"/>
              </a:rPr>
              <a:t>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5</a:t>
            </a:r>
            <a:r>
              <a:rPr lang="en-US" sz="2000" b="1" baseline="30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2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2AA65-AF90-4287-A227-3E05120041B6}"/>
              </a:ext>
            </a:extLst>
          </p:cNvPr>
          <p:cNvSpPr txBox="1"/>
          <p:nvPr/>
        </p:nvSpPr>
        <p:spPr bwMode="auto">
          <a:xfrm>
            <a:off x="6552121" y="1295298"/>
            <a:ext cx="3693848" cy="71006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เอ๊ะ ทำไมเราไม่ใช้</a:t>
            </a:r>
            <a:br>
              <a:rPr lang="th-TH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for k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in range(2, N+1):</a:t>
            </a:r>
          </a:p>
        </p:txBody>
      </p:sp>
    </p:spTree>
    <p:extLst>
      <p:ext uri="{BB962C8B-B14F-4D97-AF65-F5344CB8AC3E}">
        <p14:creationId xmlns:p14="http://schemas.microsoft.com/office/powerpoint/2010/main" val="295441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uiExpand="1" build="p" animBg="1"/>
      <p:bldP spid="8" grpId="0" uiExpand="1" build="p" animBg="1"/>
      <p:bldP spid="9" grpId="0" animBg="1"/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723F17-FBE2-41EA-8C47-8CFDC491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Loops: for </a:t>
            </a:r>
            <a:r>
              <a:rPr lang="th-TH" dirty="0"/>
              <a:t>ซ้อน </a:t>
            </a:r>
            <a:r>
              <a:rPr lang="en-US" dirty="0"/>
              <a:t>for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D9CB1-D3AF-4D98-851A-23640ABCAF0E}"/>
              </a:ext>
            </a:extLst>
          </p:cNvPr>
          <p:cNvSpPr/>
          <p:nvPr/>
        </p:nvSpPr>
        <p:spPr bwMode="auto">
          <a:xfrm>
            <a:off x="2277233" y="2926147"/>
            <a:ext cx="2960638" cy="2250764"/>
          </a:xfrm>
          <a:prstGeom prst="rect">
            <a:avLst/>
          </a:prstGeom>
          <a:solidFill>
            <a:srgbClr val="FF0000">
              <a:alpha val="2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EE1CBF08-85FD-4FAD-A47F-CCC5D7AB5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33" y="1304674"/>
            <a:ext cx="4431104" cy="46742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for k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range(N):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E1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for j in range(N):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E2</a:t>
            </a: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7E53E5-8153-4B65-ABAD-FE20596065AF}"/>
              </a:ext>
            </a:extLst>
          </p:cNvPr>
          <p:cNvSpPr/>
          <p:nvPr/>
        </p:nvSpPr>
        <p:spPr bwMode="auto">
          <a:xfrm>
            <a:off x="6502964" y="2883876"/>
            <a:ext cx="3545057" cy="2222696"/>
          </a:xfrm>
          <a:prstGeom prst="rect">
            <a:avLst/>
          </a:prstGeom>
          <a:solidFill>
            <a:srgbClr val="FF0000">
              <a:alpha val="2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ED594A3-ADB0-46F6-A20D-521F2666A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271" y="636491"/>
            <a:ext cx="3551700" cy="61636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55F28C-78DD-44C7-9DEA-C8E9B8DB0BDC}"/>
              </a:ext>
            </a:extLst>
          </p:cNvPr>
          <p:cNvSpPr/>
          <p:nvPr/>
        </p:nvSpPr>
        <p:spPr bwMode="auto">
          <a:xfrm>
            <a:off x="2277233" y="2926147"/>
            <a:ext cx="2960638" cy="2222696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48660-8F3C-4494-ADDB-B0C0655806DE}"/>
              </a:ext>
            </a:extLst>
          </p:cNvPr>
          <p:cNvSpPr/>
          <p:nvPr/>
        </p:nvSpPr>
        <p:spPr bwMode="auto">
          <a:xfrm>
            <a:off x="6502963" y="2883876"/>
            <a:ext cx="3545057" cy="2222696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8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DF5E-67BA-4978-B5CB-D89F503E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CF5B15D-1E3C-4FE4-B1BC-CC59B025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639" y="763588"/>
            <a:ext cx="3819377" cy="10178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in range(3):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for j in range(4):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print(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, j)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231992C-2D0C-4EDE-B83E-B095452AA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743" y="1908933"/>
            <a:ext cx="1422423" cy="44033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j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--------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0    0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     1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     2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     3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1    0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     1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     2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     3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2    0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     1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     2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     3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47D7178-F5B1-4288-858D-5BAEABFC1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2572" y="1889829"/>
            <a:ext cx="3756076" cy="10178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in range(3):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for j in range(</a:t>
            </a:r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,4):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print(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, j)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29A0D3D-36D4-4345-9A41-45C9538A5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469" y="3027443"/>
            <a:ext cx="1422423" cy="34800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j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--------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0   </a:t>
            </a:r>
            <a:r>
              <a:rPr lang="en-US" sz="2000" b="1" dirty="0">
                <a:highlight>
                  <a:srgbClr val="FF00FF"/>
                </a:highlight>
                <a:latin typeface="Courier New" pitchFamily="49" charset="0"/>
                <a:cs typeface="Microsoft Sans Serif" pitchFamily="34" charset="0"/>
              </a:rPr>
              <a:t> 0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     1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     2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     3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1   </a:t>
            </a:r>
            <a:r>
              <a:rPr lang="en-US" sz="2000" b="1" dirty="0">
                <a:highlight>
                  <a:srgbClr val="FF00FF"/>
                </a:highlight>
                <a:latin typeface="Courier New" pitchFamily="49" charset="0"/>
                <a:cs typeface="Microsoft Sans Serif" pitchFamily="34" charset="0"/>
              </a:rPr>
              <a:t> 1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     2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     3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2   </a:t>
            </a:r>
            <a:r>
              <a:rPr lang="en-US" sz="2000" b="1" dirty="0">
                <a:highlight>
                  <a:srgbClr val="FF00FF"/>
                </a:highlight>
                <a:latin typeface="Courier New" pitchFamily="49" charset="0"/>
                <a:cs typeface="Microsoft Sans Serif" pitchFamily="34" charset="0"/>
              </a:rPr>
              <a:t> 2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     3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E5F8BAC-BE0E-4FF1-AC73-5C0B92333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299" y="3027443"/>
            <a:ext cx="3938957" cy="1017844"/>
          </a:xfrm>
          <a:prstGeom prst="rect">
            <a:avLst/>
          </a:prstGeom>
          <a:solidFill>
            <a:srgbClr val="FFE38B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in range(3):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for j in range(</a:t>
            </a:r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i+1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,4):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print(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, j)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87D6A4C-382B-43C9-BCF4-35E4B0ABE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299" y="4165058"/>
            <a:ext cx="1422423" cy="2556727"/>
          </a:xfrm>
          <a:prstGeom prst="rect">
            <a:avLst/>
          </a:prstGeom>
          <a:solidFill>
            <a:srgbClr val="FFE38B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j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--------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0   </a:t>
            </a:r>
            <a:r>
              <a:rPr lang="en-US" sz="2000" b="1" dirty="0">
                <a:highlight>
                  <a:srgbClr val="FF00FF"/>
                </a:highlight>
                <a:latin typeface="Courier New" pitchFamily="49" charset="0"/>
                <a:cs typeface="Microsoft Sans Serif" pitchFamily="34" charset="0"/>
              </a:rPr>
              <a:t> 1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     2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     3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1   </a:t>
            </a:r>
            <a:r>
              <a:rPr lang="en-US" sz="2000" b="1" dirty="0">
                <a:highlight>
                  <a:srgbClr val="FF00FF"/>
                </a:highlight>
                <a:latin typeface="Courier New" pitchFamily="49" charset="0"/>
                <a:cs typeface="Microsoft Sans Serif" pitchFamily="34" charset="0"/>
              </a:rPr>
              <a:t> 2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     3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2   </a:t>
            </a:r>
            <a:r>
              <a:rPr lang="en-US" sz="2000" b="1" dirty="0">
                <a:highlight>
                  <a:srgbClr val="FF00FF"/>
                </a:highlight>
                <a:latin typeface="Courier New" pitchFamily="49" charset="0"/>
                <a:cs typeface="Microsoft Sans Serif" pitchFamily="34" charset="0"/>
              </a:rPr>
              <a:t>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D0E3B-2A60-4450-865B-A240593C0BF5}"/>
              </a:ext>
            </a:extLst>
          </p:cNvPr>
          <p:cNvSpPr txBox="1"/>
          <p:nvPr/>
        </p:nvSpPr>
        <p:spPr bwMode="auto">
          <a:xfrm>
            <a:off x="8170315" y="5088387"/>
            <a:ext cx="2342940" cy="71006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แจกแจง</a:t>
            </a:r>
            <a:r>
              <a:rPr lang="th-TH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 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ของทุกคู่ข้อมูลในลิสต์</a:t>
            </a:r>
            <a:endParaRPr lang="en-US" sz="2000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9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uiExpand="1" build="p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AE26-4E32-42E6-B2E7-59873CD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33" y="1588"/>
            <a:ext cx="12196233" cy="762000"/>
          </a:xfrm>
        </p:spPr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</a:t>
            </a:r>
            <a:r>
              <a:rPr lang="th-TH" dirty="0"/>
              <a:t> ฟังก์ชันหา </a:t>
            </a:r>
            <a:r>
              <a:rPr lang="en-US" dirty="0"/>
              <a:t>prefix </a:t>
            </a:r>
            <a:r>
              <a:rPr lang="th-TH" dirty="0"/>
              <a:t>ยาวสุดของรายการสตริง</a:t>
            </a:r>
            <a:endParaRPr lang="en-US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FEAE5DD5-EDBB-4DCB-8394-2489C4504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332" y="1174985"/>
            <a:ext cx="2840775" cy="4508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programming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program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programmatic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programmer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progressive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prognostics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prognosis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progestins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progradation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progovernment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5817BC-C8CE-44F5-A7D3-B7C5B9560215}"/>
              </a:ext>
            </a:extLst>
          </p:cNvPr>
          <p:cNvSpPr/>
          <p:nvPr/>
        </p:nvSpPr>
        <p:spPr bwMode="auto">
          <a:xfrm>
            <a:off x="1596201" y="1266873"/>
            <a:ext cx="195437" cy="4308880"/>
          </a:xfrm>
          <a:prstGeom prst="rect">
            <a:avLst/>
          </a:prstGeom>
          <a:solidFill>
            <a:srgbClr val="FFFF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2943E-60BF-4E79-82CA-2BAA9CE0413D}"/>
              </a:ext>
            </a:extLst>
          </p:cNvPr>
          <p:cNvGrpSpPr/>
          <p:nvPr/>
        </p:nvGrpSpPr>
        <p:grpSpPr>
          <a:xfrm>
            <a:off x="731269" y="1266873"/>
            <a:ext cx="427808" cy="4383403"/>
            <a:chOff x="731269" y="1266873"/>
            <a:chExt cx="427808" cy="4383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F527AC5-D967-4240-8AFD-1B78C83AE5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59077" y="1266873"/>
              <a:ext cx="0" cy="43834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6" name="Text Box 4">
              <a:extLst>
                <a:ext uri="{FF2B5EF4-FFF2-40B4-BE49-F238E27FC236}">
                  <a16:creationId xmlns:a16="http://schemas.microsoft.com/office/drawing/2014/main" id="{5C518076-5E11-46FF-A6FA-04B4F5191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269" y="2973670"/>
              <a:ext cx="390874" cy="517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400" b="1" dirty="0">
                  <a:latin typeface="Courier New" pitchFamily="49" charset="0"/>
                  <a:cs typeface="Microsoft Sans Serif" pitchFamily="34" charset="0"/>
                </a:rPr>
                <a:t>j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F79D02D-5153-47D7-BBE4-B5C0D842E749}"/>
              </a:ext>
            </a:extLst>
          </p:cNvPr>
          <p:cNvGrpSpPr/>
          <p:nvPr/>
        </p:nvGrpSpPr>
        <p:grpSpPr>
          <a:xfrm>
            <a:off x="1522332" y="5896664"/>
            <a:ext cx="1008342" cy="517643"/>
            <a:chOff x="1522332" y="5896664"/>
            <a:chExt cx="1008342" cy="5176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0273C2-3D80-4798-A2C2-946B178083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22332" y="5896664"/>
              <a:ext cx="100834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AAFE327A-1205-4727-94E6-51311CE33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1066" y="5896664"/>
              <a:ext cx="390874" cy="517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400" b="1" dirty="0" err="1">
                  <a:latin typeface="Courier New" pitchFamily="49" charset="0"/>
                  <a:cs typeface="Microsoft Sans Serif" pitchFamily="34" charset="0"/>
                </a:rPr>
                <a:t>i</a:t>
              </a:r>
              <a:endParaRPr lang="en-US" sz="2400" b="1" dirty="0">
                <a:latin typeface="Courier New" pitchFamily="49" charset="0"/>
                <a:cs typeface="Microsoft Sans Serif" pitchFamily="34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025AE78-66E5-4318-AE7E-70B9DF5300FF}"/>
              </a:ext>
            </a:extLst>
          </p:cNvPr>
          <p:cNvSpPr/>
          <p:nvPr/>
        </p:nvSpPr>
        <p:spPr bwMode="auto">
          <a:xfrm>
            <a:off x="2335237" y="1266873"/>
            <a:ext cx="195437" cy="2191701"/>
          </a:xfrm>
          <a:prstGeom prst="rect">
            <a:avLst/>
          </a:prstGeom>
          <a:solidFill>
            <a:srgbClr val="FFFF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77BD9D-E348-4C7D-81E8-F9FA91A432EB}"/>
              </a:ext>
            </a:extLst>
          </p:cNvPr>
          <p:cNvSpPr/>
          <p:nvPr/>
        </p:nvSpPr>
        <p:spPr bwMode="auto">
          <a:xfrm>
            <a:off x="1787513" y="1266873"/>
            <a:ext cx="195437" cy="4308880"/>
          </a:xfrm>
          <a:prstGeom prst="rect">
            <a:avLst/>
          </a:prstGeom>
          <a:solidFill>
            <a:srgbClr val="FFFF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1BD3C1-0B85-45AF-AA9C-9DEDDF090BE0}"/>
              </a:ext>
            </a:extLst>
          </p:cNvPr>
          <p:cNvSpPr/>
          <p:nvPr/>
        </p:nvSpPr>
        <p:spPr bwMode="auto">
          <a:xfrm>
            <a:off x="1959455" y="1266873"/>
            <a:ext cx="195437" cy="4308880"/>
          </a:xfrm>
          <a:prstGeom prst="rect">
            <a:avLst/>
          </a:prstGeom>
          <a:solidFill>
            <a:srgbClr val="FFFF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54B852-A450-4089-9A7D-CD7668231BA9}"/>
              </a:ext>
            </a:extLst>
          </p:cNvPr>
          <p:cNvSpPr/>
          <p:nvPr/>
        </p:nvSpPr>
        <p:spPr bwMode="auto">
          <a:xfrm>
            <a:off x="2149113" y="1266873"/>
            <a:ext cx="195437" cy="4308880"/>
          </a:xfrm>
          <a:prstGeom prst="rect">
            <a:avLst/>
          </a:prstGeom>
          <a:solidFill>
            <a:srgbClr val="FFFF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273CE6-F6D8-4389-B479-252F89A7E0A1}"/>
              </a:ext>
            </a:extLst>
          </p:cNvPr>
          <p:cNvSpPr/>
          <p:nvPr/>
        </p:nvSpPr>
        <p:spPr bwMode="auto">
          <a:xfrm>
            <a:off x="2335238" y="3458574"/>
            <a:ext cx="189658" cy="351426"/>
          </a:xfrm>
          <a:prstGeom prst="rect">
            <a:avLst/>
          </a:prstGeom>
          <a:solidFill>
            <a:srgbClr val="FF00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002478-32A0-41E9-B062-80604D51617F}"/>
              </a:ext>
            </a:extLst>
          </p:cNvPr>
          <p:cNvSpPr/>
          <p:nvPr/>
        </p:nvSpPr>
        <p:spPr bwMode="auto">
          <a:xfrm>
            <a:off x="1522332" y="3458574"/>
            <a:ext cx="822218" cy="351426"/>
          </a:xfrm>
          <a:prstGeom prst="rect">
            <a:avLst/>
          </a:prstGeom>
          <a:solidFill>
            <a:srgbClr val="00B0F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5801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9" grpId="0" animBg="1"/>
      <p:bldP spid="21" grpId="0" animBg="1"/>
      <p:bldP spid="22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AE26-4E32-42E6-B2E7-59873CD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33" y="1588"/>
            <a:ext cx="12196233" cy="762000"/>
          </a:xfrm>
        </p:spPr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</a:t>
            </a:r>
            <a:r>
              <a:rPr lang="th-TH" dirty="0"/>
              <a:t> ฟังก์ชันหา </a:t>
            </a:r>
            <a:r>
              <a:rPr lang="en-US" dirty="0"/>
              <a:t>prefix </a:t>
            </a:r>
            <a:r>
              <a:rPr lang="th-TH" dirty="0"/>
              <a:t>ยาวสุดของรายการสตริง</a:t>
            </a:r>
            <a:endParaRPr lang="en-US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FEAE5DD5-EDBB-4DCB-8394-2489C4504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332" y="1174985"/>
            <a:ext cx="2840775" cy="4508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programming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program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programmatic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programmer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progressive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prognostics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prognosis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progestins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progradation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progovernment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5817BC-C8CE-44F5-A7D3-B7C5B9560215}"/>
              </a:ext>
            </a:extLst>
          </p:cNvPr>
          <p:cNvSpPr/>
          <p:nvPr/>
        </p:nvSpPr>
        <p:spPr bwMode="auto">
          <a:xfrm>
            <a:off x="1596201" y="1266873"/>
            <a:ext cx="195437" cy="4308880"/>
          </a:xfrm>
          <a:prstGeom prst="rect">
            <a:avLst/>
          </a:prstGeom>
          <a:solidFill>
            <a:srgbClr val="FFFF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2943E-60BF-4E79-82CA-2BAA9CE0413D}"/>
              </a:ext>
            </a:extLst>
          </p:cNvPr>
          <p:cNvGrpSpPr/>
          <p:nvPr/>
        </p:nvGrpSpPr>
        <p:grpSpPr>
          <a:xfrm>
            <a:off x="731269" y="1266873"/>
            <a:ext cx="427808" cy="4383403"/>
            <a:chOff x="731269" y="1266873"/>
            <a:chExt cx="427808" cy="4383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F527AC5-D967-4240-8AFD-1B78C83AE5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59077" y="1266873"/>
              <a:ext cx="0" cy="43834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6" name="Text Box 4">
              <a:extLst>
                <a:ext uri="{FF2B5EF4-FFF2-40B4-BE49-F238E27FC236}">
                  <a16:creationId xmlns:a16="http://schemas.microsoft.com/office/drawing/2014/main" id="{5C518076-5E11-46FF-A6FA-04B4F5191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269" y="2973670"/>
              <a:ext cx="390874" cy="517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400" b="1" dirty="0">
                  <a:latin typeface="Courier New" pitchFamily="49" charset="0"/>
                  <a:cs typeface="Microsoft Sans Serif" pitchFamily="34" charset="0"/>
                </a:rPr>
                <a:t>j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F79D02D-5153-47D7-BBE4-B5C0D842E749}"/>
              </a:ext>
            </a:extLst>
          </p:cNvPr>
          <p:cNvGrpSpPr/>
          <p:nvPr/>
        </p:nvGrpSpPr>
        <p:grpSpPr>
          <a:xfrm>
            <a:off x="1522332" y="5896664"/>
            <a:ext cx="1008342" cy="517643"/>
            <a:chOff x="1522332" y="5896664"/>
            <a:chExt cx="1008342" cy="5176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0273C2-3D80-4798-A2C2-946B178083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22332" y="5896664"/>
              <a:ext cx="100834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AAFE327A-1205-4727-94E6-51311CE33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1066" y="5896664"/>
              <a:ext cx="390874" cy="517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400" b="1" dirty="0" err="1">
                  <a:latin typeface="Courier New" pitchFamily="49" charset="0"/>
                  <a:cs typeface="Microsoft Sans Serif" pitchFamily="34" charset="0"/>
                </a:rPr>
                <a:t>i</a:t>
              </a:r>
              <a:endParaRPr lang="en-US" sz="2400" b="1" dirty="0">
                <a:latin typeface="Courier New" pitchFamily="49" charset="0"/>
                <a:cs typeface="Microsoft Sans Serif" pitchFamily="34" charset="0"/>
              </a:endParaRPr>
            </a:p>
          </p:txBody>
        </p:sp>
      </p:grpSp>
      <p:sp>
        <p:nvSpPr>
          <p:cNvPr id="18" name="Text Box 4">
            <a:extLst>
              <a:ext uri="{FF2B5EF4-FFF2-40B4-BE49-F238E27FC236}">
                <a16:creationId xmlns:a16="http://schemas.microsoft.com/office/drawing/2014/main" id="{F169DC27-6700-4200-BB37-434889E82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6361" y="1155749"/>
            <a:ext cx="6188382" cy="33277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longest_prefix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(words[0])):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c = words[0][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for j in range(1,len(words)):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if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&gt;=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(words[j]) or \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c != words[j][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return words[j][: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return words[0]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25AE78-66E5-4318-AE7E-70B9DF5300FF}"/>
              </a:ext>
            </a:extLst>
          </p:cNvPr>
          <p:cNvSpPr/>
          <p:nvPr/>
        </p:nvSpPr>
        <p:spPr bwMode="auto">
          <a:xfrm>
            <a:off x="2335237" y="1266873"/>
            <a:ext cx="195437" cy="2191701"/>
          </a:xfrm>
          <a:prstGeom prst="rect">
            <a:avLst/>
          </a:prstGeom>
          <a:solidFill>
            <a:srgbClr val="FFFF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77BD9D-E348-4C7D-81E8-F9FA91A432EB}"/>
              </a:ext>
            </a:extLst>
          </p:cNvPr>
          <p:cNvSpPr/>
          <p:nvPr/>
        </p:nvSpPr>
        <p:spPr bwMode="auto">
          <a:xfrm>
            <a:off x="1787513" y="1266873"/>
            <a:ext cx="195437" cy="4308880"/>
          </a:xfrm>
          <a:prstGeom prst="rect">
            <a:avLst/>
          </a:prstGeom>
          <a:solidFill>
            <a:srgbClr val="FFFF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1BD3C1-0B85-45AF-AA9C-9DEDDF090BE0}"/>
              </a:ext>
            </a:extLst>
          </p:cNvPr>
          <p:cNvSpPr/>
          <p:nvPr/>
        </p:nvSpPr>
        <p:spPr bwMode="auto">
          <a:xfrm>
            <a:off x="1959455" y="1266873"/>
            <a:ext cx="195437" cy="4308880"/>
          </a:xfrm>
          <a:prstGeom prst="rect">
            <a:avLst/>
          </a:prstGeom>
          <a:solidFill>
            <a:srgbClr val="FFFF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54B852-A450-4089-9A7D-CD7668231BA9}"/>
              </a:ext>
            </a:extLst>
          </p:cNvPr>
          <p:cNvSpPr/>
          <p:nvPr/>
        </p:nvSpPr>
        <p:spPr bwMode="auto">
          <a:xfrm>
            <a:off x="2149113" y="1266873"/>
            <a:ext cx="195437" cy="4308880"/>
          </a:xfrm>
          <a:prstGeom prst="rect">
            <a:avLst/>
          </a:prstGeom>
          <a:solidFill>
            <a:srgbClr val="FFFF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273CE6-F6D8-4389-B479-252F89A7E0A1}"/>
              </a:ext>
            </a:extLst>
          </p:cNvPr>
          <p:cNvSpPr/>
          <p:nvPr/>
        </p:nvSpPr>
        <p:spPr bwMode="auto">
          <a:xfrm>
            <a:off x="2335238" y="3458574"/>
            <a:ext cx="189658" cy="351426"/>
          </a:xfrm>
          <a:prstGeom prst="rect">
            <a:avLst/>
          </a:prstGeom>
          <a:solidFill>
            <a:srgbClr val="FF00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002478-32A0-41E9-B062-80604D51617F}"/>
              </a:ext>
            </a:extLst>
          </p:cNvPr>
          <p:cNvSpPr/>
          <p:nvPr/>
        </p:nvSpPr>
        <p:spPr bwMode="auto">
          <a:xfrm>
            <a:off x="1522332" y="3458574"/>
            <a:ext cx="822218" cy="351426"/>
          </a:xfrm>
          <a:prstGeom prst="rect">
            <a:avLst/>
          </a:prstGeom>
          <a:solidFill>
            <a:srgbClr val="00B0F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201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uiExpand="1" build="p"/>
      <p:bldP spid="13" grpId="0" animBg="1"/>
      <p:bldP spid="15" grpId="0" animBg="1"/>
      <p:bldP spid="19" grpId="0" animBg="1"/>
      <p:bldP spid="21" grpId="0" animBg="1"/>
      <p:bldP spid="22" grpId="0" animBg="1"/>
      <p:bldP spid="24" grpId="0" animBg="1"/>
    </p:bldLst>
  </p:timing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mchai">
      <a:majorFont>
        <a:latin typeface="Tahoma"/>
        <a:ea typeface=""/>
        <a:cs typeface="Angsana New"/>
      </a:majorFont>
      <a:minorFont>
        <a:latin typeface="Tahoma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/>
      <a:lstStyle/>
    </a:lnDef>
    <a:txDef>
      <a:spPr bwMode="auto">
        <a:solidFill>
          <a:srgbClr val="FFCCFF"/>
        </a:solidFill>
        <a:ln w="9525">
          <a:solidFill>
            <a:schemeClr val="tx2"/>
          </a:solidFill>
          <a:miter lim="800000"/>
          <a:headEnd/>
          <a:tailEnd type="none" w="lg" len="med"/>
        </a:ln>
        <a:effectLst/>
      </a:spPr>
      <a:bodyPr wrap="square" lIns="90000" tIns="46800" rIns="90000" bIns="46800">
        <a:spAutoFit/>
      </a:bodyPr>
      <a:lstStyle>
        <a:defPPr algn="ctr">
          <a:defRPr sz="2000" b="1" dirty="0" smtClean="0">
            <a:solidFill>
              <a:srgbClr val="000000"/>
            </a:solidFill>
            <a:latin typeface="Courier New" pitchFamily="49" charset="0"/>
            <a:cs typeface="Tahoma" pitchFamily="34" charset="0"/>
          </a:defRPr>
        </a:defPPr>
      </a:lstStyle>
    </a:tx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26658</TotalTime>
  <Words>3744</Words>
  <Application>Microsoft Office PowerPoint</Application>
  <PresentationFormat>Widescreen</PresentationFormat>
  <Paragraphs>615</Paragraphs>
  <Slides>36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Angsana New</vt:lpstr>
      <vt:lpstr>Arial</vt:lpstr>
      <vt:lpstr>Calibri</vt:lpstr>
      <vt:lpstr>Cambria Math</vt:lpstr>
      <vt:lpstr>Courier New</vt:lpstr>
      <vt:lpstr>Nimbus Roman No9 L</vt:lpstr>
      <vt:lpstr>Tahoma</vt:lpstr>
      <vt:lpstr>somchai</vt:lpstr>
      <vt:lpstr>Nested Structures</vt:lpstr>
      <vt:lpstr>More Data &amp; Flow Controls</vt:lpstr>
      <vt:lpstr>Nested Loops: while ซ้อน while</vt:lpstr>
      <vt:lpstr>ตัวอย่าง: หา หรม. ของจำนวนเต็มหลาย ๆ คู่</vt:lpstr>
      <vt:lpstr>แบบฝึกหัด: Factorization</vt:lpstr>
      <vt:lpstr>Nested Loops: for ซ้อน for</vt:lpstr>
      <vt:lpstr>ตัวอย่าง</vt:lpstr>
      <vt:lpstr>ตัวอย่าง: ฟังก์ชันหา prefix ยาวสุดของรายการสตริง</vt:lpstr>
      <vt:lpstr>ตัวอย่าง: ฟังก์ชันหา prefix ยาวสุดของรายการสตริง</vt:lpstr>
      <vt:lpstr>ตัวอย่าง: ฟังก์ชันตรวจข้อมูลซ้ำกันในลิสต์</vt:lpstr>
      <vt:lpstr>ตัวอย่าง: Pairwise Coprime</vt:lpstr>
      <vt:lpstr>ตัวอย่าง: Pairwise Coprime</vt:lpstr>
      <vt:lpstr>แบบฝึกหัด: Primitive Pythagorean Triple</vt:lpstr>
      <vt:lpstr>แบบฝึกหัด: Primitive Pythagorean Triple</vt:lpstr>
      <vt:lpstr>ย้ายวงวนชั้นในไปเขียนเป็นฟังก์ชัน</vt:lpstr>
      <vt:lpstr>ย้ายวงวนชั้นในไปเขียนเป็นฟังก์ชัน</vt:lpstr>
      <vt:lpstr>break ออกไปหลาย ๆ ชั้นไม่ได้</vt:lpstr>
      <vt:lpstr>break ออกไปหลาย ๆ ชั้นด้วย ตัวแปรเสริม</vt:lpstr>
      <vt:lpstr>break ออกไปหลาย ๆ ชั้นด้วย ตัวแปรเสริม</vt:lpstr>
      <vt:lpstr>break ออกไปหลาย ๆ ชั้นด้วย การแยกออกเป็นฟังก์ชัน</vt:lpstr>
      <vt:lpstr>break ออกไปหลาย ๆ ชั้นด้วย การแยกออกเป็นฟังก์ชัน</vt:lpstr>
      <vt:lpstr>Nested Lists: ลิสต์ซ้อนในลิสต์</vt:lpstr>
      <vt:lpstr>สร้าง nested list</vt:lpstr>
      <vt:lpstr>สร้าง nested list</vt:lpstr>
      <vt:lpstr>สร้าง nested list</vt:lpstr>
      <vt:lpstr>ข้อควรระวัง</vt:lpstr>
      <vt:lpstr>แบบฝึกหัด: First Fit / Best Fit</vt:lpstr>
      <vt:lpstr>Nested List as Matrix</vt:lpstr>
      <vt:lpstr>print_matrix( M )</vt:lpstr>
      <vt:lpstr>add_matrix(A, B)</vt:lpstr>
      <vt:lpstr>identity( r )   &amp;   transpose( M )</vt:lpstr>
      <vt:lpstr>แบบฝึกหัด: mult(A, B)</vt:lpstr>
      <vt:lpstr>List Comprehension</vt:lpstr>
      <vt:lpstr>ตัวอย่าง: อ่านรายการของจำนวนบนบรรทัดเดียวกัน</vt:lpstr>
      <vt:lpstr>ตัวอย่าง: เรียงลำดับสตริงตามความยาว</vt:lpstr>
      <vt:lpstr>List Comprehension เร็วกว่า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</dc:creator>
  <cp:lastModifiedBy>Somchai Prasitjutrakul</cp:lastModifiedBy>
  <cp:revision>661</cp:revision>
  <dcterms:created xsi:type="dcterms:W3CDTF">2002-04-12T09:05:11Z</dcterms:created>
  <dcterms:modified xsi:type="dcterms:W3CDTF">2020-08-06T15:54:36Z</dcterms:modified>
</cp:coreProperties>
</file>