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8"/>
  </p:notesMasterIdLst>
  <p:sldIdLst>
    <p:sldId id="287" r:id="rId2"/>
    <p:sldId id="510" r:id="rId3"/>
    <p:sldId id="483" r:id="rId4"/>
    <p:sldId id="514" r:id="rId5"/>
    <p:sldId id="520" r:id="rId6"/>
    <p:sldId id="521" r:id="rId7"/>
    <p:sldId id="513" r:id="rId8"/>
    <p:sldId id="481" r:id="rId9"/>
    <p:sldId id="482" r:id="rId10"/>
    <p:sldId id="519" r:id="rId11"/>
    <p:sldId id="516" r:id="rId12"/>
    <p:sldId id="517" r:id="rId13"/>
    <p:sldId id="522" r:id="rId14"/>
    <p:sldId id="518" r:id="rId15"/>
    <p:sldId id="439" r:id="rId16"/>
    <p:sldId id="486" r:id="rId17"/>
    <p:sldId id="511" r:id="rId18"/>
    <p:sldId id="523" r:id="rId19"/>
    <p:sldId id="485" r:id="rId20"/>
    <p:sldId id="512" r:id="rId21"/>
    <p:sldId id="488" r:id="rId22"/>
    <p:sldId id="498" r:id="rId23"/>
    <p:sldId id="502" r:id="rId24"/>
    <p:sldId id="503" r:id="rId25"/>
    <p:sldId id="504" r:id="rId26"/>
    <p:sldId id="505" r:id="rId27"/>
    <p:sldId id="496" r:id="rId28"/>
    <p:sldId id="437" r:id="rId29"/>
    <p:sldId id="492" r:id="rId30"/>
    <p:sldId id="493" r:id="rId31"/>
    <p:sldId id="515" r:id="rId32"/>
    <p:sldId id="491" r:id="rId33"/>
    <p:sldId id="495" r:id="rId34"/>
    <p:sldId id="494" r:id="rId35"/>
    <p:sldId id="460" r:id="rId36"/>
    <p:sldId id="443" r:id="rId37"/>
  </p:sldIdLst>
  <p:sldSz cx="12192000" cy="6858000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modifyVerifier cryptProviderType="rsaAES" cryptAlgorithmClass="hash" cryptAlgorithmType="typeAny" cryptAlgorithmSid="14" spinCount="100000" saltData="lLmS8b6rj0GORKSgJLfB/g==" hashData="WxLji/cYh8cDXIeUzvlGfD/mDW2+qEQafVA0J9oSaQPyH4WoBLjNLtGuMcvnxZ86bz8d0bya65Ic1AP1RNFVog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8B"/>
    <a:srgbClr val="FFCCFF"/>
    <a:srgbClr val="FFFFCC"/>
    <a:srgbClr val="FF0000"/>
    <a:srgbClr val="FFC000"/>
    <a:srgbClr val="FFFF00"/>
    <a:srgbClr val="5EF8FC"/>
    <a:srgbClr val="CC00CC"/>
    <a:srgbClr val="99FFCC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821AB0B5-5A05-423A-ABB6-71DEA7B9AAB4}" type="datetimeFigureOut">
              <a:rPr lang="th-TH"/>
              <a:pPr>
                <a:defRPr/>
              </a:pPr>
              <a:t>06/08/63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6157C24E-064C-46E6-AD92-EBBEED77B2D1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21775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309E5A-B12B-4F4E-BEAB-520DBAD69B96}" type="slidenum">
              <a:rPr lang="th-TH" smtClean="0"/>
              <a:pPr>
                <a:defRPr/>
              </a:pPr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2886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1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463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429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31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  <a:lvl2pPr>
              <a:defRPr baseline="0">
                <a:latin typeface="Tahoma" pitchFamily="34" charset="0"/>
                <a:cs typeface="Tahoma" pitchFamily="34" charset="0"/>
              </a:defRPr>
            </a:lvl2pPr>
            <a:lvl3pPr>
              <a:defRPr baseline="0">
                <a:latin typeface="Tahoma" pitchFamily="34" charset="0"/>
                <a:cs typeface="Tahoma" pitchFamily="34" charset="0"/>
              </a:defRPr>
            </a:lvl3pPr>
            <a:lvl4pPr>
              <a:defRPr baseline="0">
                <a:latin typeface="Tahoma" pitchFamily="34" charset="0"/>
                <a:cs typeface="Tahoma" pitchFamily="34" charset="0"/>
              </a:defRPr>
            </a:lvl4pPr>
            <a:lvl5pPr>
              <a:defRPr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631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3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81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890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278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11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33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EA4D3032-5A16-41B8-BB52-9A90FE39A391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06/08/63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FBC68496-4912-43E4-BEA8-58F9E1ADF497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4400" dirty="0"/>
              <a:t>Tuple – Set – </a:t>
            </a:r>
            <a:r>
              <a:rPr lang="en-US" sz="4400" dirty="0" err="1"/>
              <a:t>Dict</a:t>
            </a:r>
            <a:endParaRPr lang="th-TH" sz="4400" dirty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0BD-8F21-4DFC-A9E7-80B700A5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CAF071-4531-491D-8BB2-313E6DB5A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233" y="1138825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CA3A0CD-40B2-4BEF-83DE-1DEF1B6C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17" y="1138825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06F494D-8A4F-42B6-A45D-344F7EB9E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801" y="1138825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49A3689-E57A-43B1-AAD7-3C3DE503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734" y="1138825"/>
            <a:ext cx="2095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1F23BE1-B37E-4210-A3C5-EC4202B02A1A}"/>
              </a:ext>
            </a:extLst>
          </p:cNvPr>
          <p:cNvGrpSpPr/>
          <p:nvPr/>
        </p:nvGrpSpPr>
        <p:grpSpPr>
          <a:xfrm>
            <a:off x="1435794" y="1607345"/>
            <a:ext cx="1614032" cy="586958"/>
            <a:chOff x="834545" y="1594819"/>
            <a:chExt cx="1614032" cy="5869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B5DA6B-E0D5-47B4-9F15-783D784930CD}"/>
                </a:ext>
              </a:extLst>
            </p:cNvPr>
            <p:cNvSpPr txBox="1"/>
            <p:nvPr/>
          </p:nvSpPr>
          <p:spPr bwMode="auto">
            <a:xfrm>
              <a:off x="834545" y="1594820"/>
              <a:ext cx="751562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3200" b="1" dirty="0">
                  <a:latin typeface="Courier New" pitchFamily="49" charset="0"/>
                  <a:cs typeface="Tahoma" pitchFamily="34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071B0F-082A-4441-9DB8-6AA34AE1DA92}"/>
                </a:ext>
              </a:extLst>
            </p:cNvPr>
            <p:cNvSpPr txBox="1"/>
            <p:nvPr/>
          </p:nvSpPr>
          <p:spPr bwMode="auto">
            <a:xfrm>
              <a:off x="1697015" y="1594819"/>
              <a:ext cx="751562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3200" b="1" dirty="0">
                  <a:latin typeface="Courier New" pitchFamily="49" charset="0"/>
                  <a:cs typeface="Tahoma" pitchFamily="34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29B111-B5C0-4AB4-9765-7BAD424099A8}"/>
              </a:ext>
            </a:extLst>
          </p:cNvPr>
          <p:cNvGrpSpPr/>
          <p:nvPr/>
        </p:nvGrpSpPr>
        <p:grpSpPr>
          <a:xfrm>
            <a:off x="3973751" y="1607346"/>
            <a:ext cx="1614032" cy="586958"/>
            <a:chOff x="834545" y="1594819"/>
            <a:chExt cx="1614032" cy="58695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C67C58-273C-4982-A702-2BABD910548F}"/>
                </a:ext>
              </a:extLst>
            </p:cNvPr>
            <p:cNvSpPr txBox="1"/>
            <p:nvPr/>
          </p:nvSpPr>
          <p:spPr bwMode="auto">
            <a:xfrm>
              <a:off x="834545" y="1594820"/>
              <a:ext cx="751562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3200" b="1" dirty="0">
                  <a:latin typeface="Courier New" pitchFamily="49" charset="0"/>
                  <a:cs typeface="Tahoma" pitchFamily="34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BF0BFF-1EAE-4783-A59B-EE9C9F662FA7}"/>
                </a:ext>
              </a:extLst>
            </p:cNvPr>
            <p:cNvSpPr txBox="1"/>
            <p:nvPr/>
          </p:nvSpPr>
          <p:spPr bwMode="auto">
            <a:xfrm>
              <a:off x="1697015" y="1594819"/>
              <a:ext cx="751562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3200" b="1" dirty="0">
                  <a:latin typeface="Courier New" pitchFamily="49" charset="0"/>
                  <a:cs typeface="Tahoma" pitchFamily="34" charset="0"/>
                </a:rPr>
                <a:t>B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67D2BF-C9C5-42C0-A128-9432461AC174}"/>
              </a:ext>
            </a:extLst>
          </p:cNvPr>
          <p:cNvGrpSpPr/>
          <p:nvPr/>
        </p:nvGrpSpPr>
        <p:grpSpPr>
          <a:xfrm>
            <a:off x="6516535" y="1607344"/>
            <a:ext cx="1614032" cy="586958"/>
            <a:chOff x="834545" y="1594819"/>
            <a:chExt cx="1614032" cy="58695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D7054C-BA2E-48ED-BFA2-47099F76E485}"/>
                </a:ext>
              </a:extLst>
            </p:cNvPr>
            <p:cNvSpPr txBox="1"/>
            <p:nvPr/>
          </p:nvSpPr>
          <p:spPr bwMode="auto">
            <a:xfrm>
              <a:off x="834545" y="1594820"/>
              <a:ext cx="751562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3200" b="1" dirty="0">
                  <a:latin typeface="Courier New" pitchFamily="49" charset="0"/>
                  <a:cs typeface="Tahoma" pitchFamily="34" charset="0"/>
                </a:rPr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D875A-29F9-425E-A6B8-8E1AD12DDD96}"/>
                </a:ext>
              </a:extLst>
            </p:cNvPr>
            <p:cNvSpPr txBox="1"/>
            <p:nvPr/>
          </p:nvSpPr>
          <p:spPr bwMode="auto">
            <a:xfrm>
              <a:off x="1697015" y="1594819"/>
              <a:ext cx="751562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3200" b="1" dirty="0">
                  <a:latin typeface="Courier New" pitchFamily="49" charset="0"/>
                  <a:cs typeface="Tahoma" pitchFamily="34" charset="0"/>
                </a:rPr>
                <a:t>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F53078-38D2-4131-B88F-57F54DD80AC4}"/>
              </a:ext>
            </a:extLst>
          </p:cNvPr>
          <p:cNvGrpSpPr/>
          <p:nvPr/>
        </p:nvGrpSpPr>
        <p:grpSpPr>
          <a:xfrm>
            <a:off x="9241468" y="1607346"/>
            <a:ext cx="1614032" cy="586958"/>
            <a:chOff x="834545" y="1594819"/>
            <a:chExt cx="1614032" cy="58695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F5AEC9-0DE5-4BD2-9F12-CEEE606CEAF2}"/>
                </a:ext>
              </a:extLst>
            </p:cNvPr>
            <p:cNvSpPr txBox="1"/>
            <p:nvPr/>
          </p:nvSpPr>
          <p:spPr bwMode="auto">
            <a:xfrm>
              <a:off x="834545" y="1594820"/>
              <a:ext cx="751562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3200" b="1" dirty="0">
                  <a:latin typeface="Courier New" pitchFamily="49" charset="0"/>
                  <a:cs typeface="Tahoma" pitchFamily="34" charset="0"/>
                </a:rPr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89C2F3-2E93-444D-B756-3E94FC0744F1}"/>
                </a:ext>
              </a:extLst>
            </p:cNvPr>
            <p:cNvSpPr txBox="1"/>
            <p:nvPr/>
          </p:nvSpPr>
          <p:spPr bwMode="auto">
            <a:xfrm>
              <a:off x="1697015" y="1594819"/>
              <a:ext cx="751562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sz="3200" b="1" dirty="0">
                  <a:latin typeface="Courier New" pitchFamily="49" charset="0"/>
                  <a:cs typeface="Tahoma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89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C4A2-B946-4F0E-B29E-95369B7F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การสร้างเซตจากข้อมูลในที่เก็บต่าง ๆ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62BD9C1-F304-4347-A8E4-24C76B00F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5035" y="1121143"/>
            <a:ext cx="1875272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s = set(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80FC38C-1168-41DD-987F-EBB689FE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531" y="1121143"/>
            <a:ext cx="2393015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s = set()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e in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s.add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(e)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218B63D-4FA8-4088-AC27-A73BE6AA2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44" y="1121143"/>
            <a:ext cx="1286549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เหมือนกับ</a:t>
            </a:r>
            <a:endParaRPr lang="en-US" sz="2200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81B875A-89FC-4E40-A98A-8BB441C82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910" y="2812157"/>
            <a:ext cx="9369468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s = set(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[1,2,3,1] )		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 s = {1,2,3}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s = set(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(1,2,3,1) )		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 s = {1,2,3}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s = set( "Mono" ) 		 s = {"M", "o", "n"}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s = set( {"A":2, "B":2} )	 s = {"A", "B"}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s = set( {1,2,3} )		 s = {1,2,3}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s = set( range(1,7,2) )	 s = {1,3,5}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4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C4A2-B946-4F0E-B29E-95369B7F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การสร้างลิสต์จากข้อมูลในที่เก็บต่าง ๆ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62BD9C1-F304-4347-A8E4-24C76B00F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460" y="1121143"/>
            <a:ext cx="2091847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list(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80FC38C-1168-41DD-987F-EBB689FE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531" y="1121143"/>
            <a:ext cx="2789672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[]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e in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x.append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(e)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218B63D-4FA8-4088-AC27-A73BE6AA2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144" y="1121143"/>
            <a:ext cx="1286549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เหมือนกับ</a:t>
            </a:r>
            <a:endParaRPr lang="en-US" sz="2200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81B875A-89FC-4E40-A98A-8BB441C82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910" y="2812157"/>
            <a:ext cx="9369468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list(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[1,2,3,1] )		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 x = [1,2,3,1]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list(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(1,2,3,1) )		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 x = [1,2,3,1]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x = list( "Mono" ) 		 x = ["M", "o", "n", "o"]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x = list( {"A":2, "B":2} )	 x = ["A", "B"]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x = list( {1,2,3} )		 x = [1,2,3]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x = list( range(1,7,2) )	 x = [1,3,5]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C4A2-B946-4F0E-B29E-95369B7F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การสร้าง</a:t>
            </a:r>
            <a:r>
              <a:rPr lang="th-TH" dirty="0" err="1"/>
              <a:t>ทูเปิล</a:t>
            </a:r>
            <a:r>
              <a:rPr lang="th-TH" dirty="0"/>
              <a:t>จากข้อมูลในที่เก็บต่าง ๆ</a:t>
            </a:r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81B875A-89FC-4E40-A98A-8BB441C82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149" y="1440557"/>
            <a:ext cx="9369468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 = tuple(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[1,2,3,1] )		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 t = (1,2,3,1)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 = tuple(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(1,2,3,1) )		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 t = (1,2,3,1)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t =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tuple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( "Mono" ) 		 t = ("M", "o", "n", "o")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t =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tuple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( {"A":2, "B":2} )	 t = ("A", "B")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t =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tuple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( {1,2,3} )		 t = (1,2,3)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t =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tuple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  <a:sym typeface="Wingdings" panose="05000000000000000000" pitchFamily="2" charset="2"/>
              </a:rPr>
              <a:t>( range(1,7,2) )	 t = (1,3,5)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4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19A5-ED1F-4EE1-A201-BE35D44A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vs. sorted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3053B28-5E7B-4110-8E83-1811F466B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352" y="1024830"/>
            <a:ext cx="3512457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sorted(x)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: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out = []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for e in x: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out.append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(e)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out.sort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return 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ED6A7-7A66-43D1-83F5-698AA48BDFA1}"/>
              </a:ext>
            </a:extLst>
          </p:cNvPr>
          <p:cNvSpPr txBox="1"/>
          <p:nvPr/>
        </p:nvSpPr>
        <p:spPr>
          <a:xfrm>
            <a:off x="6124318" y="1024830"/>
            <a:ext cx="3628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sorted(x) </a:t>
            </a:r>
            <a:r>
              <a:rPr lang="th-TH" sz="2400" dirty="0"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เป็น </a:t>
            </a:r>
            <a:r>
              <a:rPr lang="en-US" sz="2400" dirty="0"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built-in function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ที่นำข้อมูลใน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x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มาเรียงลำดับข้อมูล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แล้วคืนผลลัพธ์กลับมาเป็นลิสต์ ส่วน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x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ยังเหมือนเดิม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3309A05-370A-4788-99F6-9CFB6C046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42" y="3429000"/>
            <a:ext cx="10199844" cy="13256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x = sorted( [1,4,3,2] )           </a:t>
            </a:r>
            <a:r>
              <a:rPr lang="en-US" sz="2000" b="1" dirty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 x = [1, 2, 3, 4]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x = sorted( {1,4,3,2} )           </a:t>
            </a:r>
            <a:r>
              <a:rPr lang="en-US" sz="2000" b="1" dirty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 x = [1, 2, 3, 4]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x = sorted( "hello" )             </a:t>
            </a:r>
            <a:r>
              <a:rPr lang="en-US" sz="2000" b="1" dirty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 x = ["e", "h", "l", "l", "o"]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x = sorted( {22:2, 90:3, 3:23} )  </a:t>
            </a:r>
            <a:r>
              <a:rPr lang="en-US" sz="2000" b="1" dirty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 x = [3, 22, 90]</a:t>
            </a:r>
            <a:endParaRPr lang="en-US" sz="20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B7D76C7-80BC-44C3-80B0-7E2AD1234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42" y="4966424"/>
            <a:ext cx="5828261" cy="7100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x = [1, 4, 3, 2]</a:t>
            </a:r>
          </a:p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x.sort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()       # sort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ใช้กับ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list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เท่านั้น</a:t>
            </a:r>
            <a:endParaRPr lang="en-US" sz="2000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F2041-7126-408E-8552-DF89923F9EBD}"/>
              </a:ext>
            </a:extLst>
          </p:cNvPr>
          <p:cNvSpPr txBox="1"/>
          <p:nvPr/>
        </p:nvSpPr>
        <p:spPr>
          <a:xfrm>
            <a:off x="7013666" y="4917420"/>
            <a:ext cx="389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สังเกตความแตกต่างในการใช้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x.sort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() 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กับ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sorted( x )</a:t>
            </a:r>
          </a:p>
        </p:txBody>
      </p:sp>
    </p:spTree>
    <p:extLst>
      <p:ext uri="{BB962C8B-B14F-4D97-AF65-F5344CB8AC3E}">
        <p14:creationId xmlns:p14="http://schemas.microsoft.com/office/powerpoint/2010/main" val="207580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  <p:bldP spid="5" grpId="0" build="p" animBg="1"/>
      <p:bldP spid="6" grpId="0" build="p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5DA8-D59F-4DD6-80B3-A7833E67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  </a:t>
            </a:r>
            <a:r>
              <a:rPr lang="en-US" i="1" dirty="0" err="1"/>
              <a:t>elem</a:t>
            </a:r>
            <a:r>
              <a:rPr lang="en-US" i="1" dirty="0"/>
              <a:t>   </a:t>
            </a:r>
            <a:r>
              <a:rPr lang="en-US" dirty="0"/>
              <a:t>in   </a:t>
            </a:r>
            <a:r>
              <a:rPr lang="en-US" i="1" dirty="0" err="1"/>
              <a:t>a_set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9A5D-85EE-4709-8C33-BB7DC6ED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50"/>
            <a:ext cx="7920037" cy="762000"/>
          </a:xfrm>
        </p:spPr>
        <p:txBody>
          <a:bodyPr/>
          <a:lstStyle/>
          <a:p>
            <a:pPr marL="0" indent="0" algn="ctr">
              <a:buNone/>
            </a:pPr>
            <a:r>
              <a:rPr lang="th-TH" dirty="0"/>
              <a:t>ข้อมูลถูกหยิบจากเซตออกมาด้วยลำดับที่ไม่แน่นอน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BC9A8AA2-A578-43A7-B529-FFBC74FA0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634" y="1814513"/>
            <a:ext cx="4569167" cy="17026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S = {11111, 22222, 33333,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44444, 55555, 66666}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for e in S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print(e)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BD2AA24-CD46-4413-8A74-C1F550A3C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684" y="1814513"/>
            <a:ext cx="1502402" cy="1941173"/>
          </a:xfrm>
          <a:prstGeom prst="rect">
            <a:avLst/>
          </a:prstGeom>
          <a:solidFill>
            <a:srgbClr val="FFDB69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55555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11111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66666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22222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33333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44444</a:t>
            </a:r>
          </a:p>
        </p:txBody>
      </p:sp>
    </p:spTree>
    <p:extLst>
      <p:ext uri="{BB962C8B-B14F-4D97-AF65-F5344CB8AC3E}">
        <p14:creationId xmlns:p14="http://schemas.microsoft.com/office/powerpoint/2010/main" val="415277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4EF7-2893-40EA-A6B6-DF05A4B6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th-TH" i="1" dirty="0"/>
              <a:t>  </a:t>
            </a:r>
            <a:r>
              <a:rPr lang="en-US" i="1" dirty="0"/>
              <a:t>e  </a:t>
            </a:r>
            <a:r>
              <a:rPr lang="en-US" dirty="0"/>
              <a:t>in  </a:t>
            </a:r>
            <a:r>
              <a:rPr lang="en-US" i="1" dirty="0"/>
              <a:t>set</a:t>
            </a:r>
            <a:r>
              <a:rPr lang="th-TH" i="1" dirty="0"/>
              <a:t>  </a:t>
            </a:r>
            <a:r>
              <a:rPr lang="th-TH" dirty="0"/>
              <a:t>ทำงานเร็วกว่า  </a:t>
            </a:r>
            <a:r>
              <a:rPr lang="en-US" dirty="0"/>
              <a:t>if  </a:t>
            </a:r>
            <a:r>
              <a:rPr lang="en-US" i="1" dirty="0"/>
              <a:t>e  </a:t>
            </a:r>
            <a:r>
              <a:rPr lang="en-US" dirty="0"/>
              <a:t>in</a:t>
            </a:r>
            <a:r>
              <a:rPr lang="en-US" i="1" dirty="0"/>
              <a:t>  list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ADCE6A1-8B74-4E3A-8888-F97AAAE61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236" y="867827"/>
            <a:ext cx="5277904" cy="3818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import time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search_all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(X):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b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time.time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n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(X)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if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in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X:     # True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 pass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if (n+1)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in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X: # False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 pass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time.time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 – b)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D7746CB-F23E-43CB-BA9F-DD5C02ABE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922" y="867827"/>
            <a:ext cx="3382843" cy="3818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n = 50000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L = []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 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L.append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S = set()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 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S.add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search_all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(L)</a:t>
            </a: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search_all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(S)</a:t>
            </a:r>
          </a:p>
          <a:p>
            <a:endParaRPr lang="it-IT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A85396-AB75-47FB-B339-157084DC74CC}"/>
              </a:ext>
            </a:extLst>
          </p:cNvPr>
          <p:cNvSpPr/>
          <p:nvPr/>
        </p:nvSpPr>
        <p:spPr>
          <a:xfrm>
            <a:off x="3808413" y="5036067"/>
            <a:ext cx="45953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41.84556722640991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0.0149579048156738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5E22D-13FC-4C3A-B4F5-E5C9E454009F}"/>
              </a:ext>
            </a:extLst>
          </p:cNvPr>
          <p:cNvSpPr txBox="1"/>
          <p:nvPr/>
        </p:nvSpPr>
        <p:spPr>
          <a:xfrm>
            <a:off x="5046690" y="5990174"/>
            <a:ext cx="2095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หน่วยเป็นวินาที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F9A85A-4702-4BCD-92FB-D99B9B1DC154}"/>
              </a:ext>
            </a:extLst>
          </p:cNvPr>
          <p:cNvSpPr/>
          <p:nvPr/>
        </p:nvSpPr>
        <p:spPr bwMode="auto">
          <a:xfrm>
            <a:off x="7673009" y="3750365"/>
            <a:ext cx="2131118" cy="1537252"/>
          </a:xfrm>
          <a:custGeom>
            <a:avLst/>
            <a:gdLst>
              <a:gd name="connsiteX0" fmla="*/ 1855304 w 2131118"/>
              <a:gd name="connsiteY0" fmla="*/ 0 h 1537252"/>
              <a:gd name="connsiteX1" fmla="*/ 2107095 w 2131118"/>
              <a:gd name="connsiteY1" fmla="*/ 371061 h 1537252"/>
              <a:gd name="connsiteX2" fmla="*/ 2014330 w 2131118"/>
              <a:gd name="connsiteY2" fmla="*/ 1020418 h 1537252"/>
              <a:gd name="connsiteX3" fmla="*/ 1166191 w 2131118"/>
              <a:gd name="connsiteY3" fmla="*/ 1351722 h 1537252"/>
              <a:gd name="connsiteX4" fmla="*/ 0 w 2131118"/>
              <a:gd name="connsiteY4" fmla="*/ 1537252 h 153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1118" h="1537252">
                <a:moveTo>
                  <a:pt x="1855304" y="0"/>
                </a:moveTo>
                <a:cubicBezTo>
                  <a:pt x="1967947" y="100495"/>
                  <a:pt x="2080591" y="200991"/>
                  <a:pt x="2107095" y="371061"/>
                </a:cubicBezTo>
                <a:cubicBezTo>
                  <a:pt x="2133599" y="541131"/>
                  <a:pt x="2171147" y="856975"/>
                  <a:pt x="2014330" y="1020418"/>
                </a:cubicBezTo>
                <a:cubicBezTo>
                  <a:pt x="1857513" y="1183861"/>
                  <a:pt x="1501913" y="1265583"/>
                  <a:pt x="1166191" y="1351722"/>
                </a:cubicBezTo>
                <a:cubicBezTo>
                  <a:pt x="830469" y="1437861"/>
                  <a:pt x="415234" y="1487556"/>
                  <a:pt x="0" y="1537252"/>
                </a:cubicBezTo>
              </a:path>
            </a:pathLst>
          </a:cu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E2BC26-B4FF-4041-B682-0DCFE067741A}"/>
              </a:ext>
            </a:extLst>
          </p:cNvPr>
          <p:cNvSpPr/>
          <p:nvPr/>
        </p:nvSpPr>
        <p:spPr bwMode="auto">
          <a:xfrm>
            <a:off x="7765774" y="4148644"/>
            <a:ext cx="1972092" cy="1537252"/>
          </a:xfrm>
          <a:custGeom>
            <a:avLst/>
            <a:gdLst>
              <a:gd name="connsiteX0" fmla="*/ 1855304 w 2131118"/>
              <a:gd name="connsiteY0" fmla="*/ 0 h 1537252"/>
              <a:gd name="connsiteX1" fmla="*/ 2107095 w 2131118"/>
              <a:gd name="connsiteY1" fmla="*/ 371061 h 1537252"/>
              <a:gd name="connsiteX2" fmla="*/ 2014330 w 2131118"/>
              <a:gd name="connsiteY2" fmla="*/ 1020418 h 1537252"/>
              <a:gd name="connsiteX3" fmla="*/ 1166191 w 2131118"/>
              <a:gd name="connsiteY3" fmla="*/ 1351722 h 1537252"/>
              <a:gd name="connsiteX4" fmla="*/ 0 w 2131118"/>
              <a:gd name="connsiteY4" fmla="*/ 1537252 h 153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1118" h="1537252">
                <a:moveTo>
                  <a:pt x="1855304" y="0"/>
                </a:moveTo>
                <a:cubicBezTo>
                  <a:pt x="1967947" y="100495"/>
                  <a:pt x="2080591" y="200991"/>
                  <a:pt x="2107095" y="371061"/>
                </a:cubicBezTo>
                <a:cubicBezTo>
                  <a:pt x="2133599" y="541131"/>
                  <a:pt x="2171147" y="856975"/>
                  <a:pt x="2014330" y="1020418"/>
                </a:cubicBezTo>
                <a:cubicBezTo>
                  <a:pt x="1857513" y="1183861"/>
                  <a:pt x="1501913" y="1265583"/>
                  <a:pt x="1166191" y="1351722"/>
                </a:cubicBezTo>
                <a:cubicBezTo>
                  <a:pt x="830469" y="1437861"/>
                  <a:pt x="415234" y="1487556"/>
                  <a:pt x="0" y="1537252"/>
                </a:cubicBezTo>
              </a:path>
            </a:pathLst>
          </a:cu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ACD4A-C670-4738-A787-6873048DDE5C}"/>
              </a:ext>
            </a:extLst>
          </p:cNvPr>
          <p:cNvSpPr txBox="1"/>
          <p:nvPr/>
        </p:nvSpPr>
        <p:spPr>
          <a:xfrm>
            <a:off x="1782605" y="4790676"/>
            <a:ext cx="1959546" cy="1754326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การค้นใน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set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เร็วกว่า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list</a:t>
            </a:r>
            <a:endParaRPr lang="th-TH" sz="2400" dirty="0">
              <a:latin typeface="Tahoma" pitchFamily="34" charset="0"/>
              <a:cs typeface="Tahoma" pitchFamily="34" charset="0"/>
            </a:endParaRPr>
          </a:p>
          <a:p>
            <a:r>
              <a:rPr lang="th-TH" sz="6000" dirty="0">
                <a:latin typeface="Tahoma" pitchFamily="34" charset="0"/>
                <a:cs typeface="Tahoma" pitchFamily="34" charset="0"/>
              </a:rPr>
              <a:t>มาก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1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7" grpId="0" uiExpand="1" build="p"/>
      <p:bldP spid="8" grpId="0"/>
      <p:bldP spid="9" grpId="0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74BA-0A25-4BB5-A3FD-CFFC864B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ฟังก์ชันตรวจข้อมูลซ้ำกันในลิสต์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01EACA0-4C73-4D4C-AE88-2A6836800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699" y="763588"/>
            <a:ext cx="6832601" cy="23105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has_duplicate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 x 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(x)-1):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for j in range(i+1,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(x)):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if x[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 == x[j]: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    return True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False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6B2130F-6FEA-488F-80FC-458CE631A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582" y="3324552"/>
            <a:ext cx="6832601" cy="23105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has_duplicate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 x 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d = sorted(x)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(x)-1):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if d[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 == d[i+1]: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return True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False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727C41E-1BD7-45A3-85EE-AF969D408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582" y="5885516"/>
            <a:ext cx="6832601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[2, 3, 4, 5, 6, 6, 6, 7, 8, 8, 8, 9]</a:t>
            </a:r>
          </a:p>
        </p:txBody>
      </p:sp>
    </p:spTree>
    <p:extLst>
      <p:ext uri="{BB962C8B-B14F-4D97-AF65-F5344CB8AC3E}">
        <p14:creationId xmlns:p14="http://schemas.microsoft.com/office/powerpoint/2010/main" val="5941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74BA-0A25-4BB5-A3FD-CFFC864B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ฟังก์ชันตรวจข้อมูลซ้ำกันในลิสต์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01EACA0-4C73-4D4C-AE88-2A6836800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142" y="1014047"/>
            <a:ext cx="5805716" cy="12025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has_duplicate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 x 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s = set( x 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(s) !=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(x)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6B2130F-6FEA-488F-80FC-458CE631A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142" y="2467018"/>
            <a:ext cx="5805716" cy="2679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has_duplicate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 x 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s = set()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for e in x: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if e in s: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return True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s.add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(e)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False</a:t>
            </a:r>
          </a:p>
        </p:txBody>
      </p:sp>
    </p:spTree>
    <p:extLst>
      <p:ext uri="{BB962C8B-B14F-4D97-AF65-F5344CB8AC3E}">
        <p14:creationId xmlns:p14="http://schemas.microsoft.com/office/powerpoint/2010/main" val="313278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FDD9-C8A4-4E1B-A83D-87CEBFAB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</a:t>
            </a:r>
            <a:r>
              <a:rPr lang="th-TH" dirty="0"/>
              <a:t> </a:t>
            </a:r>
            <a:r>
              <a:rPr lang="th-TH" dirty="0" err="1"/>
              <a:t>หาส</a:t>
            </a:r>
            <a:r>
              <a:rPr lang="th-TH" dirty="0"/>
              <a:t>องจำนวนต่างกันที่รวมกันได้ </a:t>
            </a:r>
            <a:r>
              <a:rPr lang="en-US" dirty="0"/>
              <a:t>k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17180CF-1CF8-4AA0-B7C2-37AA69599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4" y="905200"/>
            <a:ext cx="7013576" cy="45264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x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= [int(e) for e in input().split()]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 = set(x)</a:t>
            </a:r>
          </a:p>
          <a:p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k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= int(input())</a:t>
            </a:r>
          </a:p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soln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[]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for e in d: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e1 = 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k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– e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if e &lt; e1 and e1 in d: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soln.append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((e, e1))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if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soln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)==0: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print("Not found")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else: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print(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soln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F79E4D5-FBE8-4603-B738-44791BBA2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969" y="1714868"/>
            <a:ext cx="3032317" cy="7100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1 2 3 4 8 9 -8 -2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11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C82BED4-A15E-498A-AABF-CA18F06B2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969" y="4654735"/>
            <a:ext cx="3032317" cy="4022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[(2, 9), (3, 8)]</a:t>
            </a:r>
          </a:p>
        </p:txBody>
      </p:sp>
    </p:spTree>
    <p:extLst>
      <p:ext uri="{BB962C8B-B14F-4D97-AF65-F5344CB8AC3E}">
        <p14:creationId xmlns:p14="http://schemas.microsoft.com/office/powerpoint/2010/main" val="312534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D452F7-852F-44BB-8DEC-D799BDC7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&amp; Flow Controls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4F845-CEF4-413D-9788-B6FCC9704A91}"/>
              </a:ext>
            </a:extLst>
          </p:cNvPr>
          <p:cNvSpPr txBox="1"/>
          <p:nvPr/>
        </p:nvSpPr>
        <p:spPr bwMode="auto">
          <a:xfrm>
            <a:off x="3012253" y="1143113"/>
            <a:ext cx="2147040" cy="5869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32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เรียนไปแล้ว</a:t>
            </a:r>
            <a:endParaRPr lang="en-US" sz="32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A272B-087F-4CA0-9F2E-C6710F85C8E5}"/>
              </a:ext>
            </a:extLst>
          </p:cNvPr>
          <p:cNvSpPr txBox="1"/>
          <p:nvPr/>
        </p:nvSpPr>
        <p:spPr bwMode="auto">
          <a:xfrm>
            <a:off x="6664856" y="1143113"/>
            <a:ext cx="2360239" cy="5869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32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จะเรียนต่อไป</a:t>
            </a:r>
            <a:endParaRPr lang="en-US" sz="32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B6017-4E6E-4A9E-9975-A9A12BACDFE2}"/>
              </a:ext>
            </a:extLst>
          </p:cNvPr>
          <p:cNvSpPr txBox="1"/>
          <p:nvPr/>
        </p:nvSpPr>
        <p:spPr bwMode="auto">
          <a:xfrm>
            <a:off x="2880553" y="1881775"/>
            <a:ext cx="2417162" cy="120251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int, float, 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str, bool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list,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dict</a:t>
            </a:r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CAAEE-DA5B-4A57-86D2-18E90D8E5AE4}"/>
              </a:ext>
            </a:extLst>
          </p:cNvPr>
          <p:cNvSpPr txBox="1"/>
          <p:nvPr/>
        </p:nvSpPr>
        <p:spPr bwMode="auto">
          <a:xfrm>
            <a:off x="6688266" y="1823259"/>
            <a:ext cx="2738226" cy="15718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tuple, set, 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list,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dict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, </a:t>
            </a:r>
            <a:b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numpy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array,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class/object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DE4C3-AF3C-4D97-80DB-02874607664F}"/>
              </a:ext>
            </a:extLst>
          </p:cNvPr>
          <p:cNvSpPr txBox="1"/>
          <p:nvPr/>
        </p:nvSpPr>
        <p:spPr bwMode="auto">
          <a:xfrm>
            <a:off x="2880553" y="3737654"/>
            <a:ext cx="2417162" cy="194117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if-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elif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-else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while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for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break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BD484-293D-4FF0-9A0B-CAD641364755}"/>
              </a:ext>
            </a:extLst>
          </p:cNvPr>
          <p:cNvSpPr txBox="1"/>
          <p:nvPr/>
        </p:nvSpPr>
        <p:spPr bwMode="auto">
          <a:xfrm>
            <a:off x="6720062" y="3719623"/>
            <a:ext cx="2706430" cy="1941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nested loop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comprehension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recursion</a:t>
            </a:r>
          </a:p>
          <a:p>
            <a:pPr algn="ctr"/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pPr algn="ctr"/>
            <a:endParaRPr lang="en-US" sz="24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7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>
            <a:extLst>
              <a:ext uri="{FF2B5EF4-FFF2-40B4-BE49-F238E27FC236}">
                <a16:creationId xmlns:a16="http://schemas.microsoft.com/office/drawing/2014/main" id="{779AADA0-B44D-4F09-807E-7054D2A3B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213" y="763589"/>
            <a:ext cx="7997372" cy="16333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S1 = {         2,  3,  4,  5,  6,  7,  8,  9, 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10, 11, 12, 13, 14, 15, 16, 17, 18, 19,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20, 21, 22, 23, 24, 25, 26, 27, 28, 29,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30, 31, 32, 33, 34, 35, 36, 37, 38, 39,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  40, 41, 42, 43, 44, 45, 46, 47, 48, 49, 50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03EF0-B3AB-4C23-B4A9-3FDF33FC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Sieve of Eratosthenes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167CBB3-D967-43BB-A8FD-DCBB74AB9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481" y="4195743"/>
            <a:ext cx="4008607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{ 4,  6,  8, 10, ..., 50}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{ 6,  9, 12, 15, ..., 48}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{ 8, 12, 16, 20, ..., 48}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{10, 15, 20, 25, ..., 50}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{12, 18, 24, 30, ..., 48}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{14, 21, 28, 35, ..., 49}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6652E11-2799-47DF-BE79-1A8DA5E42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784" y="2517593"/>
            <a:ext cx="6146800" cy="14487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S1 = set(range(2, N+1))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range(2, int(N**0.5) + 1):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S2 = set(range(2*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, N+1,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))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S1 = S1 – S2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0CAC906-DBD0-48F6-AA4A-48AA30198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8794" y="4764039"/>
            <a:ext cx="569233" cy="40229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47A08-D2C9-41DA-A19E-C79E3E3B7209}"/>
              </a:ext>
            </a:extLst>
          </p:cNvPr>
          <p:cNvSpPr txBox="1"/>
          <p:nvPr/>
        </p:nvSpPr>
        <p:spPr bwMode="auto">
          <a:xfrm>
            <a:off x="2094140" y="2480247"/>
            <a:ext cx="1837645" cy="12025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จำนวนเฉพาะทุกตัวที่มีค่า</a:t>
            </a:r>
          </a:p>
          <a:p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ไม่เกิน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EFE0B1-3FE9-480E-AFE6-C3E0964EEA69}"/>
              </a:ext>
            </a:extLst>
          </p:cNvPr>
          <p:cNvGrpSpPr/>
          <p:nvPr/>
        </p:nvGrpSpPr>
        <p:grpSpPr>
          <a:xfrm>
            <a:off x="3039827" y="792345"/>
            <a:ext cx="6550030" cy="1562770"/>
            <a:chOff x="1488961" y="763588"/>
            <a:chExt cx="6550030" cy="15627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35A222-54CA-40BC-B432-92AC116A697D}"/>
                </a:ext>
              </a:extLst>
            </p:cNvPr>
            <p:cNvSpPr/>
            <p:nvPr/>
          </p:nvSpPr>
          <p:spPr bwMode="auto">
            <a:xfrm>
              <a:off x="3975652" y="763588"/>
              <a:ext cx="503583" cy="15627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131B182-3F8B-4191-B640-53EAD00DE9C4}"/>
                </a:ext>
              </a:extLst>
            </p:cNvPr>
            <p:cNvSpPr/>
            <p:nvPr/>
          </p:nvSpPr>
          <p:spPr bwMode="auto">
            <a:xfrm>
              <a:off x="6385477" y="763588"/>
              <a:ext cx="503583" cy="15319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2D28CA-349F-41CB-9737-D54628B8E7E0}"/>
                </a:ext>
              </a:extLst>
            </p:cNvPr>
            <p:cNvSpPr/>
            <p:nvPr/>
          </p:nvSpPr>
          <p:spPr bwMode="auto">
            <a:xfrm>
              <a:off x="5183049" y="771483"/>
              <a:ext cx="503583" cy="1554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36CF0F-EBC4-4F7D-A46B-5DD197E1B15E}"/>
                </a:ext>
              </a:extLst>
            </p:cNvPr>
            <p:cNvSpPr/>
            <p:nvPr/>
          </p:nvSpPr>
          <p:spPr bwMode="auto">
            <a:xfrm>
              <a:off x="1488961" y="1066889"/>
              <a:ext cx="503583" cy="12286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AB4D10-A760-447B-AC79-44976A160CF9}"/>
                </a:ext>
              </a:extLst>
            </p:cNvPr>
            <p:cNvSpPr/>
            <p:nvPr/>
          </p:nvSpPr>
          <p:spPr bwMode="auto">
            <a:xfrm>
              <a:off x="2699721" y="1066889"/>
              <a:ext cx="503583" cy="12594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736A73-569C-464F-86FB-3FBC13D054AE}"/>
                </a:ext>
              </a:extLst>
            </p:cNvPr>
            <p:cNvSpPr/>
            <p:nvPr/>
          </p:nvSpPr>
          <p:spPr bwMode="auto">
            <a:xfrm>
              <a:off x="7535408" y="1971675"/>
              <a:ext cx="503583" cy="32385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D39C4EE-95F4-491F-AF53-8A649BBBE6C9}"/>
              </a:ext>
            </a:extLst>
          </p:cNvPr>
          <p:cNvGrpSpPr/>
          <p:nvPr/>
        </p:nvGrpSpPr>
        <p:grpSpPr>
          <a:xfrm>
            <a:off x="3650684" y="838048"/>
            <a:ext cx="5422439" cy="1554453"/>
            <a:chOff x="2084534" y="771905"/>
            <a:chExt cx="5422439" cy="1554453"/>
          </a:xfrm>
          <a:solidFill>
            <a:schemeClr val="bg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40EE65-9990-4D57-B4AC-4B392D82ECAF}"/>
                </a:ext>
              </a:extLst>
            </p:cNvPr>
            <p:cNvSpPr/>
            <p:nvPr/>
          </p:nvSpPr>
          <p:spPr bwMode="auto">
            <a:xfrm>
              <a:off x="6966448" y="771905"/>
              <a:ext cx="503583" cy="3238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54E817-3DEC-4757-982F-7423135C3A33}"/>
                </a:ext>
              </a:extLst>
            </p:cNvPr>
            <p:cNvSpPr/>
            <p:nvPr/>
          </p:nvSpPr>
          <p:spPr bwMode="auto">
            <a:xfrm>
              <a:off x="4529371" y="1096833"/>
              <a:ext cx="503583" cy="3238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BE955C-6458-4FC0-BE19-E7EB572AB229}"/>
                </a:ext>
              </a:extLst>
            </p:cNvPr>
            <p:cNvSpPr/>
            <p:nvPr/>
          </p:nvSpPr>
          <p:spPr bwMode="auto">
            <a:xfrm>
              <a:off x="2084534" y="1384506"/>
              <a:ext cx="503583" cy="3238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B321CD-D996-4D26-97CE-5F465FAD74B2}"/>
                </a:ext>
              </a:extLst>
            </p:cNvPr>
            <p:cNvSpPr/>
            <p:nvPr/>
          </p:nvSpPr>
          <p:spPr bwMode="auto">
            <a:xfrm>
              <a:off x="5767564" y="1381731"/>
              <a:ext cx="503583" cy="3238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E67792-EA5C-49CB-8EDA-F2D99F34F471}"/>
                </a:ext>
              </a:extLst>
            </p:cNvPr>
            <p:cNvSpPr/>
            <p:nvPr/>
          </p:nvSpPr>
          <p:spPr bwMode="auto">
            <a:xfrm>
              <a:off x="3349289" y="1678464"/>
              <a:ext cx="503583" cy="3238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0E467E6-38A8-42BA-B65D-EB9A85566C94}"/>
                </a:ext>
              </a:extLst>
            </p:cNvPr>
            <p:cNvSpPr/>
            <p:nvPr/>
          </p:nvSpPr>
          <p:spPr bwMode="auto">
            <a:xfrm>
              <a:off x="7003390" y="1688571"/>
              <a:ext cx="503583" cy="3238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9C2359-EEF6-4D76-8027-2A8C31D8F7F6}"/>
                </a:ext>
              </a:extLst>
            </p:cNvPr>
            <p:cNvSpPr/>
            <p:nvPr/>
          </p:nvSpPr>
          <p:spPr bwMode="auto">
            <a:xfrm>
              <a:off x="4544515" y="2002508"/>
              <a:ext cx="503583" cy="32385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01845-23DD-4BCB-98CF-BAE87EDB7770}"/>
              </a:ext>
            </a:extLst>
          </p:cNvPr>
          <p:cNvSpPr/>
          <p:nvPr/>
        </p:nvSpPr>
        <p:spPr bwMode="auto">
          <a:xfrm>
            <a:off x="6063052" y="1123668"/>
            <a:ext cx="503583" cy="12026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497CB5-1CF1-4CF8-8A49-5A1DFB45EB15}"/>
              </a:ext>
            </a:extLst>
          </p:cNvPr>
          <p:cNvSpPr/>
          <p:nvPr/>
        </p:nvSpPr>
        <p:spPr bwMode="auto">
          <a:xfrm>
            <a:off x="8542335" y="2028825"/>
            <a:ext cx="503583" cy="3681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3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9" grpId="0" uiExpand="1" build="p" animBg="1"/>
      <p:bldP spid="10" grpId="0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260C-F964-4B68-AA06-E0A89F15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Winner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CB9CF4-77D8-4B7C-8243-4A035B95CE85}"/>
              </a:ext>
            </a:extLst>
          </p:cNvPr>
          <p:cNvSpPr/>
          <p:nvPr/>
        </p:nvSpPr>
        <p:spPr>
          <a:xfrm>
            <a:off x="2735943" y="1110904"/>
            <a:ext cx="70757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ให้เขียนโปรแกรมเพื่อรับผลการแข่งขันฟุตบอล จากนั้นให้หาว่าทีมใดบ้างที่ไม่เคยแพ้เลย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D19B28D-29A0-4913-ADE2-E8D35F257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778" y="2565654"/>
            <a:ext cx="3193366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5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Chelsea Liverpool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ManU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Liverpool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Liverpool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ManU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Chelsea Arsenal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Everton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ManCity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AEA7964-86F5-4035-BF39-0D46171BF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931" y="3212466"/>
            <a:ext cx="3933371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['Chelsea', 'Everton']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AB930DB-2CA4-49AC-81B7-3FF1C0DD6C27}"/>
              </a:ext>
            </a:extLst>
          </p:cNvPr>
          <p:cNvSpPr/>
          <p:nvPr/>
        </p:nvSpPr>
        <p:spPr bwMode="auto">
          <a:xfrm>
            <a:off x="5494048" y="3212466"/>
            <a:ext cx="618978" cy="43306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70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FB92-30C6-4B24-97B1-1A640C8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 vs. 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DA9DD56-787D-4ECB-AACF-CD0577ADA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255" y="1445022"/>
            <a:ext cx="8300373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x = [ "6130102321", "6130238221", "6031022121" 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 = [ [10, 9, 10],  [9, 10, 8],   [5, 8, 7]    ]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C4601D8-E558-4EA6-90C7-EC5F01FC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255" y="4254258"/>
            <a:ext cx="8300372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 = { "6130102321": [10,  9, 10],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"6130238221": [ 9, 10,  8],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"6031022121": [ 5,  8,  7]  }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74D6FCAA-0215-4B04-926E-57A682225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254" y="2680363"/>
            <a:ext cx="8300373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x = [ [6130102321, [10,  9, 10]],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[6130238221, [ 9, 10,  8]],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[6031022121, [ 5,  8,  7]] 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55E44-9B0D-464C-B099-38DF0F1AF389}"/>
              </a:ext>
            </a:extLst>
          </p:cNvPr>
          <p:cNvSpPr txBox="1"/>
          <p:nvPr/>
        </p:nvSpPr>
        <p:spPr bwMode="auto">
          <a:xfrm>
            <a:off x="2926409" y="872381"/>
            <a:ext cx="6336007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เก็บข้อมูลที่มีความสัมพันธ์กันได้ด้วย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list </a:t>
            </a:r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endParaRPr lang="en-US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85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FB92-30C6-4B24-97B1-1A640C8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 vs. 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DA9DD56-787D-4ECB-AACF-CD0577ADA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256" y="980564"/>
            <a:ext cx="7957489" cy="7716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x = [ "6130102321","6130238221","6031022121" 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 = [ [10, 9, 10], [9, 10, 8],  [5, 8, 7]    ]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0D686C-7C62-42A6-99FB-970A04C58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256" y="1969162"/>
            <a:ext cx="7957489" cy="41571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ID = input()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if ID in x: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 p[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x.index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(ID)] )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#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x.sort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จะเรียงแต่ในลิสต์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x</a:t>
            </a:r>
            <a:r>
              <a:rPr lang="en-US" sz="2200" dirty="0">
                <a:latin typeface="Courier New" pitchFamily="49" charset="0"/>
                <a:cs typeface="Tahoma" pitchFamily="34" charset="0"/>
              </a:rPr>
              <a:t>,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 ข้อมูลใน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p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 จะไม่ตรงตาม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x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t = []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(x)):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t.append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([x[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],p[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]])</a:t>
            </a: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t.sort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id,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sc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t: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print(id,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sc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2F94A-1A5D-41F3-B72F-79F3E945BADE}"/>
              </a:ext>
            </a:extLst>
          </p:cNvPr>
          <p:cNvSpPr txBox="1"/>
          <p:nvPr/>
        </p:nvSpPr>
        <p:spPr>
          <a:xfrm>
            <a:off x="7775643" y="2311429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00FF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</a:t>
            </a:r>
            <a:r>
              <a:rPr lang="en-US" sz="36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 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ช้า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331F7-B783-4D33-93D4-95EF0700FACD}"/>
              </a:ext>
            </a:extLst>
          </p:cNvPr>
          <p:cNvSpPr txBox="1"/>
          <p:nvPr/>
        </p:nvSpPr>
        <p:spPr>
          <a:xfrm>
            <a:off x="7775644" y="4495535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00FF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</a:t>
            </a:r>
            <a:r>
              <a:rPr lang="en-US" sz="36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 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ยุ่ง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67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FB92-30C6-4B24-97B1-1A640C8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 vs. 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C4601D8-E558-4EA6-90C7-EC5F01FC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668" y="2512542"/>
            <a:ext cx="7957489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ID = input()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 scores in x:  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ค้น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ID</a:t>
            </a:r>
            <a:r>
              <a:rPr lang="en-US" sz="2200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ต้องไล่ค้นเอง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if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== ID: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print( scores )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break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x.sort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เรียงตาม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ID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sc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x: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sc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)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74D6FCAA-0215-4B04-926E-57A682225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255" y="982191"/>
            <a:ext cx="7957488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x = [ [6130102321, [10,  9, 10]],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[6130238221, [ 9, 10,  8]],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[6031022121, [ 5,  8,  7]]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81F28-4DB4-44EC-A74F-3F7F47066C9E}"/>
              </a:ext>
            </a:extLst>
          </p:cNvPr>
          <p:cNvSpPr txBox="1"/>
          <p:nvPr/>
        </p:nvSpPr>
        <p:spPr>
          <a:xfrm>
            <a:off x="7759540" y="3267686"/>
            <a:ext cx="190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ighlight>
                  <a:srgbClr val="FF00FF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</a:t>
            </a:r>
            <a:r>
              <a:rPr lang="en-US" sz="36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 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ช้า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, 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ยุ่ง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32D5D-FFF6-4D14-8AE2-224D69E39267}"/>
              </a:ext>
            </a:extLst>
          </p:cNvPr>
          <p:cNvSpPr txBox="1"/>
          <p:nvPr/>
        </p:nvSpPr>
        <p:spPr>
          <a:xfrm>
            <a:off x="7759540" y="4669160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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สะดวก</a:t>
            </a:r>
            <a:endParaRPr lang="en-US" sz="48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FB92-30C6-4B24-97B1-1A640C8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 vs. 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C4601D8-E558-4EA6-90C7-EC5F01FCD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357" y="1046600"/>
            <a:ext cx="6550112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 = { "6130102321": [10,  9, 10],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"6130238221": [ 9, 10,  8],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"6031022121": [ 5,  8,  7]  }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5023914-B980-460E-AEBC-CF21BDFD9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658" y="2439789"/>
            <a:ext cx="4212683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ID = input()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if ID in d: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 d[ID] )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ต้องการเรียงตาม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id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id in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sorted(d)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 id, d[id] )</a:t>
            </a:r>
          </a:p>
          <a:p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91658-1BF1-4E68-897C-72779A08816C}"/>
              </a:ext>
            </a:extLst>
          </p:cNvPr>
          <p:cNvSpPr txBox="1"/>
          <p:nvPr/>
        </p:nvSpPr>
        <p:spPr>
          <a:xfrm>
            <a:off x="7148847" y="2753159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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เร็ว</a:t>
            </a:r>
            <a:endParaRPr lang="en-US" sz="4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719FE-9C30-490B-B6F4-9D7AA6A6B050}"/>
              </a:ext>
            </a:extLst>
          </p:cNvPr>
          <p:cNvSpPr txBox="1"/>
          <p:nvPr/>
        </p:nvSpPr>
        <p:spPr>
          <a:xfrm>
            <a:off x="6685578" y="4883151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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สะดวก</a:t>
            </a:r>
            <a:endParaRPr lang="en-US" sz="48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A0FB-1770-420F-AF56-8BF53335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เรียงประเภทเพลงตามเวลารวม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79DBC-BB77-4C7D-914F-2D0A161D9B4E}"/>
              </a:ext>
            </a:extLst>
          </p:cNvPr>
          <p:cNvSpPr/>
          <p:nvPr/>
        </p:nvSpPr>
        <p:spPr>
          <a:xfrm>
            <a:off x="1959428" y="1135175"/>
            <a:ext cx="8505372" cy="360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9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Shake It Off, Taylor Swift, Pop, 3:39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Rolling In The Deep, Adele, Pop, 3:48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Chandelier, Sia, Pop, 3:36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Roar, Katy Perry, Pop, 3:42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Hotel California, Eagle, Rock, 6:30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We Are the Champions, Queen, Rock, 2:59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Hello Dolly, Louis Armstrong, Jazz, 2:27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Bohemian Rhapsody, Queen, Rock, 5:55</a:t>
            </a:r>
            <a:b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</a:br>
            <a:r>
              <a:rPr lang="en-US" sz="2200" b="1" dirty="0">
                <a:latin typeface="Courier New" panose="02070309020205020404" pitchFamily="49" charset="0"/>
                <a:ea typeface="Times New Roman" panose="02020603050405020304" pitchFamily="18" charset="0"/>
                <a:cs typeface="Browallia New" panose="020B0604020202020204" pitchFamily="34" charset="-34"/>
              </a:rPr>
              <a:t>Coward of the County, Kenny Rogers, Country, 4:20</a:t>
            </a:r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313D19-7C45-4D8C-8174-8CA1D0E769B8}"/>
              </a:ext>
            </a:extLst>
          </p:cNvPr>
          <p:cNvSpPr/>
          <p:nvPr/>
        </p:nvSpPr>
        <p:spPr>
          <a:xfrm>
            <a:off x="1959429" y="5195763"/>
            <a:ext cx="3599543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b="1" dirty="0">
                <a:latin typeface="Courier New" panose="02070309020205020404" pitchFamily="49" charset="0"/>
                <a:cs typeface="Browallia New" panose="020B0604020202020204" pitchFamily="34" charset="-34"/>
              </a:rPr>
              <a:t>Rock --&gt; 15:24</a:t>
            </a:r>
          </a:p>
          <a:p>
            <a:pPr>
              <a:spcAft>
                <a:spcPts val="0"/>
              </a:spcAft>
            </a:pPr>
            <a:r>
              <a:rPr lang="en-US" sz="2200" b="1" dirty="0">
                <a:latin typeface="Courier New" panose="02070309020205020404" pitchFamily="49" charset="0"/>
                <a:cs typeface="Browallia New" panose="020B0604020202020204" pitchFamily="34" charset="-34"/>
              </a:rPr>
              <a:t>Pop --&gt; 14:45</a:t>
            </a:r>
          </a:p>
          <a:p>
            <a:pPr>
              <a:spcAft>
                <a:spcPts val="0"/>
              </a:spcAft>
            </a:pPr>
            <a:r>
              <a:rPr lang="en-US" sz="2200" b="1" dirty="0">
                <a:latin typeface="Courier New" panose="02070309020205020404" pitchFamily="49" charset="0"/>
                <a:cs typeface="Browallia New" panose="020B0604020202020204" pitchFamily="34" charset="-34"/>
              </a:rPr>
              <a:t>Country --&gt; 4:20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E79C0D-1A94-40DA-80B9-4AD93FE603DA}"/>
              </a:ext>
            </a:extLst>
          </p:cNvPr>
          <p:cNvSpPr/>
          <p:nvPr/>
        </p:nvSpPr>
        <p:spPr>
          <a:xfrm>
            <a:off x="1944916" y="763589"/>
            <a:ext cx="1161143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b="1" dirty="0">
                <a:latin typeface="Courier New" panose="02070309020205020404" pitchFamily="49" charset="0"/>
                <a:cs typeface="Browallia New" panose="020B0604020202020204" pitchFamily="34" charset="-34"/>
              </a:rPr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83CC4F-83A7-498D-83D9-714B35176FAF}"/>
              </a:ext>
            </a:extLst>
          </p:cNvPr>
          <p:cNvSpPr/>
          <p:nvPr/>
        </p:nvSpPr>
        <p:spPr>
          <a:xfrm>
            <a:off x="1944916" y="4800025"/>
            <a:ext cx="1422399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b="1" dirty="0">
                <a:latin typeface="Courier New" panose="02070309020205020404" pitchFamily="49" charset="0"/>
                <a:cs typeface="Browallia New" panose="020B0604020202020204" pitchFamily="34" charset="-34"/>
              </a:rPr>
              <a:t>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29765-94B8-4EBF-9DC0-354CE99F7B95}"/>
              </a:ext>
            </a:extLst>
          </p:cNvPr>
          <p:cNvSpPr txBox="1"/>
          <p:nvPr/>
        </p:nvSpPr>
        <p:spPr>
          <a:xfrm>
            <a:off x="6038183" y="4964931"/>
            <a:ext cx="3787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แสดงประเภทเพลง ตามด้วยเวลารวมเป็นนาทีและวินาที เรียงตามลำดับเวลารวม 3 อันดับแรกจากมากมาน้อย 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386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8EB6-0580-4935-A78D-A6C45120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4474D4-683D-472C-A7B6-8578F764454C}"/>
              </a:ext>
            </a:extLst>
          </p:cNvPr>
          <p:cNvSpPr/>
          <p:nvPr/>
        </p:nvSpPr>
        <p:spPr>
          <a:xfrm>
            <a:off x="2556555" y="994789"/>
            <a:ext cx="7075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list, set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dict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ก็ได้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D6F92-74F9-4111-A82F-076B0E452F74}"/>
              </a:ext>
            </a:extLst>
          </p:cNvPr>
          <p:cNvSpPr/>
          <p:nvPr/>
        </p:nvSpPr>
        <p:spPr>
          <a:xfrm>
            <a:off x="1885493" y="1615968"/>
            <a:ext cx="8417836" cy="4832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'Hello': {'Adele', 'Lionel Richie', 'Prince'},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'Shake It Off': {'Taylor Swift'}, 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'Chandelier': {'Sia'}, 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"You've got a Friend": {'Carol King',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'James Taylor'},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'What a Wonderful World': {'Anne Murray',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'Louis Armstrong',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'Rod Stewart'},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117AD2F-5BF3-45FE-805E-89F10422B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0848" y="3197077"/>
            <a:ext cx="2034680" cy="46384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{str: set}</a:t>
            </a:r>
          </a:p>
        </p:txBody>
      </p:sp>
    </p:spTree>
    <p:extLst>
      <p:ext uri="{BB962C8B-B14F-4D97-AF65-F5344CB8AC3E}">
        <p14:creationId xmlns:p14="http://schemas.microsoft.com/office/powerpoint/2010/main" val="2227560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82D47B-AB16-4E16-8D7C-0394E6D0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E5EF3BC-A083-496D-AD72-48737AAE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205" y="763588"/>
            <a:ext cx="8401590" cy="320305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birthdate = {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"6130192221": (31,12,2000),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"6131022521": (28,2,2000),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"6230012121": (3,4,2001) 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}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endParaRPr lang="en-US" sz="1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ID = input().strip()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print("Birth date of", ID, "is", </a:t>
            </a:r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birthdate[ID]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print("Birth year of", ID, "is", </a:t>
            </a:r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birthdate[ID][2]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B8251D8-78AE-42E5-B77E-EDAEF6205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419" y="1419525"/>
            <a:ext cx="2392095" cy="46384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{str: tuple}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949EEA3-EB80-4A70-BA36-D3302AB3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205" y="4164810"/>
            <a:ext cx="8401590" cy="22181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series = {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Ranee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": {"Roy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Marn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",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Plerng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Boon"},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Urassaya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": {"Maya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Tawan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","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Kleun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Cheewit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"}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} </a:t>
            </a:r>
            <a:br>
              <a:rPr lang="en-US" sz="2200" b="1" dirty="0">
                <a:latin typeface="Courier New" pitchFamily="49" charset="0"/>
                <a:cs typeface="Tahoma" pitchFamily="34" charset="0"/>
              </a:rPr>
            </a:br>
            <a:endParaRPr lang="en-US" sz="10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name = input().strip()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print(name, "starred in", ", ".join( </a:t>
            </a:r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series[name]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))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BDB3186-DD2D-4A5D-8949-46834F308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907" y="5303510"/>
            <a:ext cx="2034680" cy="463846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{str: set}</a:t>
            </a:r>
          </a:p>
        </p:txBody>
      </p:sp>
    </p:spTree>
    <p:extLst>
      <p:ext uri="{BB962C8B-B14F-4D97-AF65-F5344CB8AC3E}">
        <p14:creationId xmlns:p14="http://schemas.microsoft.com/office/powerpoint/2010/main" val="40005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uiExpand="1" build="p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BED2-9B67-4662-AA0B-16CA2599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ตัวการ์ตูน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79322CC-2FB2-44B9-B5B4-140F4602D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6" y="879702"/>
            <a:ext cx="3817479" cy="55113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Ted, bear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Pongo,</a:t>
            </a:r>
            <a:r>
              <a:rPr lang="th-TH" sz="22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dog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Fozzie, bear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Winnie-the-Pooh, bear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Nana, dog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Scooby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Doo, dog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Garfield, cat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Yogi, bear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Tom, cat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Sylvester, cat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Figaro, cat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Pluto, dog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Baloo, bear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Goofy, dog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Felix, cat</a:t>
            </a:r>
            <a:endParaRPr lang="th-TH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680A11-FBEA-4CE9-BCA9-4CB72DC8CD02}"/>
              </a:ext>
            </a:extLst>
          </p:cNvPr>
          <p:cNvSpPr/>
          <p:nvPr/>
        </p:nvSpPr>
        <p:spPr>
          <a:xfrm>
            <a:off x="6357257" y="879702"/>
            <a:ext cx="4223657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{'bear':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{'Ted', 'Fozzie'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'Winnie-the-Pooh',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'Yogi', 'Baloo'},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'dog':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{'Pongo', 'Nana',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Scooby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Doo',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'Pluto', 'Goofy'},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'cat':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{'Garfield', 'Tom', 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'Sylvester',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'Figaro', 'Felix'}}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37BF6F4-0C22-418F-9577-CAC5350E3E45}"/>
              </a:ext>
            </a:extLst>
          </p:cNvPr>
          <p:cNvSpPr/>
          <p:nvPr/>
        </p:nvSpPr>
        <p:spPr bwMode="auto">
          <a:xfrm>
            <a:off x="5660572" y="3062515"/>
            <a:ext cx="537029" cy="52251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F6D31C5-FDBF-4A00-BA69-4FDB2E65C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217" y="5441932"/>
            <a:ext cx="3294746" cy="52540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b="1" dirty="0">
                <a:latin typeface="Courier New" pitchFamily="49" charset="0"/>
                <a:cs typeface="Microsoft Sans Serif" pitchFamily="34" charset="0"/>
              </a:rPr>
              <a:t>{ str: set }</a:t>
            </a:r>
          </a:p>
        </p:txBody>
      </p:sp>
    </p:spTree>
    <p:extLst>
      <p:ext uri="{BB962C8B-B14F-4D97-AF65-F5344CB8AC3E}">
        <p14:creationId xmlns:p14="http://schemas.microsoft.com/office/powerpoint/2010/main" val="14597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D4C8-64B8-461C-967E-98D5154E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4406-8AF4-47AD-BD68-A25DB7CC25FB}"/>
              </a:ext>
            </a:extLst>
          </p:cNvPr>
          <p:cNvSpPr txBox="1">
            <a:spLocks/>
          </p:cNvSpPr>
          <p:nvPr/>
        </p:nvSpPr>
        <p:spPr>
          <a:xfrm>
            <a:off x="1961470" y="908051"/>
            <a:ext cx="8706530" cy="19120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tuple </a:t>
            </a:r>
            <a:r>
              <a:rPr lang="th-TH" kern="0" dirty="0"/>
              <a:t>เหมือน </a:t>
            </a:r>
            <a:r>
              <a:rPr lang="en-US" kern="0" dirty="0"/>
              <a:t>list </a:t>
            </a:r>
            <a:r>
              <a:rPr lang="th-TH" kern="0" dirty="0"/>
              <a:t>แต่สร้างแล้วเปลี่ยนแปลงไม่ได้</a:t>
            </a:r>
            <a:endParaRPr lang="en-US" kern="0" dirty="0"/>
          </a:p>
          <a:p>
            <a:pPr lvl="1"/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list:  x1 = [1, 3, 4];  x2 = [9]</a:t>
            </a:r>
          </a:p>
          <a:p>
            <a:pPr lvl="1"/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tuple: t1 = (1, 3, 4);  t2 = </a:t>
            </a:r>
            <a:r>
              <a:rPr lang="en-US" sz="22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(9,)</a:t>
            </a:r>
          </a:p>
          <a:p>
            <a:r>
              <a:rPr lang="th-TH" kern="0" dirty="0"/>
              <a:t>มี </a:t>
            </a:r>
            <a:r>
              <a:rPr lang="en-US" kern="0" dirty="0"/>
              <a:t>operations </a:t>
            </a:r>
            <a:r>
              <a:rPr lang="th-TH" kern="0" dirty="0"/>
              <a:t>ต่าง ๆ เหมือนลิสต์ (เฉพาะที่ไม่เปลี่ยนค่า)</a:t>
            </a:r>
            <a:endParaRPr lang="en-US" kern="0" dirty="0"/>
          </a:p>
          <a:p>
            <a:endParaRPr lang="en-US" sz="26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th-TH" sz="2200" b="1" kern="0" dirty="0">
              <a:latin typeface="Courier New" panose="020703090202050204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3E439A1-4567-4129-9145-9F558C81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910" y="2820105"/>
            <a:ext cx="6941004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 = (11,22,33)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(t))        # 3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print(t[0],t[-1])    # 11 33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print(t[:2])         # (11,22)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print(33 in t)       # True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t.index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(33))   # 2</a:t>
            </a:r>
          </a:p>
          <a:p>
            <a:br>
              <a:rPr lang="en-US" sz="2200" b="1" dirty="0">
                <a:latin typeface="Courier New" pitchFamily="49" charset="0"/>
                <a:cs typeface="Microsoft Sans Serif" pitchFamily="34" charset="0"/>
              </a:rPr>
            </a:b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# </a:t>
            </a:r>
            <a:r>
              <a:rPr lang="th-TH" sz="2200" dirty="0">
                <a:latin typeface="Courier New" pitchFamily="49" charset="0"/>
                <a:cs typeface="Microsoft Sans Serif" pitchFamily="34" charset="0"/>
              </a:rPr>
              <a:t>แก้ไขไม่ได้ แต่สร้างใหม่ได้</a:t>
            </a:r>
            <a:endParaRPr lang="en-US" sz="2200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t[0] = 99            # </a:t>
            </a:r>
            <a:r>
              <a:rPr lang="th-TH" sz="22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ผิด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t = (99,) + t[1:]    # (99,22,33)</a:t>
            </a:r>
          </a:p>
        </p:txBody>
      </p:sp>
    </p:spTree>
    <p:extLst>
      <p:ext uri="{BB962C8B-B14F-4D97-AF65-F5344CB8AC3E}">
        <p14:creationId xmlns:p14="http://schemas.microsoft.com/office/powerpoint/2010/main" val="341732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BED2-9B67-4662-AA0B-16CA2599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ตัวการ์ตูน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79322CC-2FB2-44B9-B5B4-140F4602D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915" y="879703"/>
            <a:ext cx="7358743" cy="37878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cartoon = {}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x = input()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while x != 'q':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name,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atype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x.split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(", ")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if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atype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not in cartoon: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cartoon[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atype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 = {name}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else: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cartoon[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atype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].add(name)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x = input()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print(cartoon)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76E501A-8251-400A-BC8B-2D7885895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494" y="1012709"/>
            <a:ext cx="3086778" cy="52540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b="1" dirty="0">
                <a:latin typeface="Courier New" pitchFamily="49" charset="0"/>
                <a:cs typeface="Microsoft Sans Serif" pitchFamily="34" charset="0"/>
              </a:rPr>
              <a:t>{ str: set 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D5AE34-F87B-4B3D-9E19-1A6A0F2F1770}"/>
              </a:ext>
            </a:extLst>
          </p:cNvPr>
          <p:cNvGrpSpPr/>
          <p:nvPr/>
        </p:nvGrpSpPr>
        <p:grpSpPr>
          <a:xfrm>
            <a:off x="7440269" y="2966299"/>
            <a:ext cx="3097621" cy="1851458"/>
            <a:chOff x="5785640" y="3048000"/>
            <a:chExt cx="3097621" cy="18514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94D7D8-08FA-4EC6-ABE4-B501A4C2B24F}"/>
                </a:ext>
              </a:extLst>
            </p:cNvPr>
            <p:cNvSpPr txBox="1"/>
            <p:nvPr/>
          </p:nvSpPr>
          <p:spPr bwMode="auto">
            <a:xfrm>
              <a:off x="5785640" y="4435612"/>
              <a:ext cx="3097621" cy="46384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pPr algn="ctr"/>
              <a:r>
                <a:rPr lang="th-TH" sz="2400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อย่าเขียน</a:t>
              </a:r>
              <a:r>
                <a:rPr lang="th-TH" sz="24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 </a:t>
              </a:r>
              <a:r>
                <a:rPr lang="en-US" sz="24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set(name)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8E05B08-0B34-4176-BA09-B9FCF1B925E0}"/>
                </a:ext>
              </a:extLst>
            </p:cNvPr>
            <p:cNvSpPr/>
            <p:nvPr/>
          </p:nvSpPr>
          <p:spPr bwMode="auto">
            <a:xfrm>
              <a:off x="6718852" y="3048000"/>
              <a:ext cx="940905" cy="1391478"/>
            </a:xfrm>
            <a:custGeom>
              <a:avLst/>
              <a:gdLst>
                <a:gd name="connsiteX0" fmla="*/ 940905 w 940905"/>
                <a:gd name="connsiteY0" fmla="*/ 1391478 h 1391478"/>
                <a:gd name="connsiteX1" fmla="*/ 874644 w 940905"/>
                <a:gd name="connsiteY1" fmla="*/ 675861 h 1391478"/>
                <a:gd name="connsiteX2" fmla="*/ 662609 w 940905"/>
                <a:gd name="connsiteY2" fmla="*/ 291548 h 1391478"/>
                <a:gd name="connsiteX3" fmla="*/ 0 w 940905"/>
                <a:gd name="connsiteY3" fmla="*/ 0 h 139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0905" h="1391478">
                  <a:moveTo>
                    <a:pt x="940905" y="1391478"/>
                  </a:moveTo>
                  <a:cubicBezTo>
                    <a:pt x="930966" y="1125330"/>
                    <a:pt x="921027" y="859183"/>
                    <a:pt x="874644" y="675861"/>
                  </a:cubicBezTo>
                  <a:cubicBezTo>
                    <a:pt x="828261" y="492539"/>
                    <a:pt x="808383" y="404191"/>
                    <a:pt x="662609" y="291548"/>
                  </a:cubicBezTo>
                  <a:cubicBezTo>
                    <a:pt x="516835" y="178905"/>
                    <a:pt x="258417" y="89452"/>
                    <a:pt x="0" y="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16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E046-15EA-497B-9DB1-9BDCF81E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แสดงข้อมูลการ์ตูน ตามลำดับที่อ่านเข้ามา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FE6EC22-EF0F-492D-AFE2-B2F71DA39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1070" y="5585490"/>
            <a:ext cx="6787920" cy="10178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bear: Ted, Fozzie, Winnie-the-Pooh, Yogi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dog: Pongo, Nana, </a:t>
            </a:r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Scooby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Doo, Pluto, Goofy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cat: </a:t>
            </a:r>
            <a:r>
              <a:rPr lang="en-US" sz="2000" b="1" strike="sngStrike" dirty="0">
                <a:latin typeface="Courier New" pitchFamily="49" charset="0"/>
                <a:cs typeface="Microsoft Sans Serif" pitchFamily="34" charset="0"/>
              </a:rPr>
              <a:t>Hello Kitty,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Garfield, Tom, Sylvester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436BEBE-43A8-4AC4-AC51-8A2A26B2B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5673" y="909647"/>
            <a:ext cx="3817479" cy="44033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Ted, bear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Pongo,</a:t>
            </a:r>
            <a:r>
              <a:rPr lang="th-TH" sz="20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dog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Fozzie, bear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Winnie-the-Pooh, bear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Nana, dog</a:t>
            </a:r>
          </a:p>
          <a:p>
            <a:r>
              <a:rPr lang="en-US" sz="2000" b="1" strike="sngStrike" dirty="0">
                <a:latin typeface="Courier New" pitchFamily="49" charset="0"/>
                <a:cs typeface="Microsoft Sans Serif" pitchFamily="34" charset="0"/>
              </a:rPr>
              <a:t>Hello Kitty, cat</a:t>
            </a:r>
          </a:p>
          <a:p>
            <a:r>
              <a:rPr lang="en-US" sz="2000" b="1" dirty="0" err="1">
                <a:latin typeface="Courier New" pitchFamily="49" charset="0"/>
                <a:cs typeface="Microsoft Sans Serif" pitchFamily="34" charset="0"/>
              </a:rPr>
              <a:t>Scooby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Doo, dog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Garfield, cat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Yogi, bear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Tom, cat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Sylvester, cat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Pluto, dog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Goofy, dog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q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01A870-0D59-478C-BB45-F083CEEDE275}"/>
              </a:ext>
            </a:extLst>
          </p:cNvPr>
          <p:cNvCxnSpPr/>
          <p:nvPr/>
        </p:nvCxnSpPr>
        <p:spPr bwMode="auto">
          <a:xfrm>
            <a:off x="4721334" y="5442857"/>
            <a:ext cx="50654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D07481-E51B-4EFC-BFDE-53777154B0F5}"/>
              </a:ext>
            </a:extLst>
          </p:cNvPr>
          <p:cNvCxnSpPr/>
          <p:nvPr/>
        </p:nvCxnSpPr>
        <p:spPr bwMode="auto">
          <a:xfrm>
            <a:off x="3415047" y="5585490"/>
            <a:ext cx="0" cy="10178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813189-D9A8-4959-9296-6BC95518F833}"/>
              </a:ext>
            </a:extLst>
          </p:cNvPr>
          <p:cNvSpPr txBox="1"/>
          <p:nvPr/>
        </p:nvSpPr>
        <p:spPr>
          <a:xfrm>
            <a:off x="8313511" y="4663655"/>
            <a:ext cx="2044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เรียงก่อนหลังตามที่อ่านเข้ามา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BCE89-9ED1-4CB3-9DF9-311FA0D15B5F}"/>
              </a:ext>
            </a:extLst>
          </p:cNvPr>
          <p:cNvSpPr txBox="1"/>
          <p:nvPr/>
        </p:nvSpPr>
        <p:spPr>
          <a:xfrm>
            <a:off x="1844329" y="5459094"/>
            <a:ext cx="1570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เรียงก่อนหลังตามที่อ่านเข้ามา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365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8EB6-0580-4935-A78D-A6C45120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Dict</a:t>
            </a:r>
            <a:r>
              <a:rPr lang="en-US" dirty="0"/>
              <a:t>: keys(), values(), items()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1D6F92-74F9-4111-A82F-076B0E452F74}"/>
              </a:ext>
            </a:extLst>
          </p:cNvPr>
          <p:cNvSpPr/>
          <p:nvPr/>
        </p:nvSpPr>
        <p:spPr>
          <a:xfrm>
            <a:off x="1812697" y="952274"/>
            <a:ext cx="8566606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{ "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Vios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": "Toyota", "Fortuner": "Toyota",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"Wave": "Honda", "Civic": "Honda" }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 err="1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in </a:t>
            </a:r>
            <a:r>
              <a:rPr lang="en-US" sz="2400" b="1" dirty="0" err="1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D.keys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():</a:t>
            </a:r>
          </a:p>
          <a:p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   print(k)</a:t>
            </a:r>
          </a:p>
          <a:p>
            <a:endParaRPr lang="en-US" sz="2400" b="1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v in </a:t>
            </a:r>
            <a:r>
              <a:rPr lang="en-US" sz="2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print(v)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400" b="1" dirty="0" err="1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k,v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in </a:t>
            </a:r>
            <a:r>
              <a:rPr lang="en-US" sz="2400" b="1" dirty="0" err="1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D.items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():</a:t>
            </a:r>
          </a:p>
          <a:p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    print(k, v)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C79AC-63EF-486B-B7DB-CBD8AAA23132}"/>
              </a:ext>
            </a:extLst>
          </p:cNvPr>
          <p:cNvSpPr/>
          <p:nvPr/>
        </p:nvSpPr>
        <p:spPr>
          <a:xfrm>
            <a:off x="6905621" y="1901543"/>
            <a:ext cx="2412550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Civic</a:t>
            </a:r>
          </a:p>
          <a:p>
            <a:r>
              <a:rPr lang="en-US" sz="20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Fortuner</a:t>
            </a:r>
          </a:p>
          <a:p>
            <a:r>
              <a:rPr lang="en-US" sz="2000" b="1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Vios</a:t>
            </a:r>
            <a:endParaRPr lang="en-US" sz="2000" b="1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Wave 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Honda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Toyota</a:t>
            </a:r>
          </a:p>
          <a:p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Honda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Civic Honda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Fortuner Toyota</a:t>
            </a:r>
          </a:p>
          <a:p>
            <a:r>
              <a:rPr lang="en-US" sz="20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Vios</a:t>
            </a:r>
            <a:r>
              <a:rPr 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Toyota 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Wave Honda</a:t>
            </a:r>
          </a:p>
        </p:txBody>
      </p:sp>
    </p:spTree>
    <p:extLst>
      <p:ext uri="{BB962C8B-B14F-4D97-AF65-F5344CB8AC3E}">
        <p14:creationId xmlns:p14="http://schemas.microsoft.com/office/powerpoint/2010/main" val="118484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4EFE-6474-4C65-B18C-F83EC480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reverse mapping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0980A94-292B-4EA7-91D0-8F8F39560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6" y="763589"/>
            <a:ext cx="6633029" cy="1787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reverse( d ): 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กรณีที่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</a:t>
            </a:r>
            <a:r>
              <a:rPr lang="th-TH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ซ่ำ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กัน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 = { 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k,v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in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d.items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():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r[v] = k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return r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F6D1A7D-33E1-4496-B2B5-DF4C56A72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2196146"/>
            <a:ext cx="6807200" cy="26798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reverse( d ): #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กรณีที่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อาจ</a:t>
            </a:r>
            <a:r>
              <a:rPr lang="th-TH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ซ่ำ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กัน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 = { }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k,v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d.items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if v not in r: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r[v] = set()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r[v].add(k)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return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7F3AF3-E8F9-4455-BF95-FF544B605029}"/>
              </a:ext>
            </a:extLst>
          </p:cNvPr>
          <p:cNvGrpSpPr/>
          <p:nvPr/>
        </p:nvGrpSpPr>
        <p:grpSpPr>
          <a:xfrm>
            <a:off x="3222173" y="5009767"/>
            <a:ext cx="7271657" cy="710067"/>
            <a:chOff x="1698172" y="5009766"/>
            <a:chExt cx="7271657" cy="710067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EA6AAEE0-DE0A-4C18-9EFE-FF3CB56DD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800" y="5009766"/>
              <a:ext cx="6633029" cy="7100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{ "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Vios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": "</a:t>
              </a:r>
              <a:r>
                <a:rPr lang="en-US" sz="2000" b="1" dirty="0">
                  <a:highlight>
                    <a:srgbClr val="00FF00"/>
                  </a:highlight>
                  <a:latin typeface="Courier New" pitchFamily="49" charset="0"/>
                  <a:cs typeface="Microsoft Sans Serif" pitchFamily="34" charset="0"/>
                </a:rPr>
                <a:t>Toyota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", "Fortuner": "</a:t>
              </a:r>
              <a:r>
                <a:rPr lang="en-US" sz="2000" b="1" dirty="0">
                  <a:highlight>
                    <a:srgbClr val="00FF00"/>
                  </a:highlight>
                  <a:latin typeface="Courier New" pitchFamily="49" charset="0"/>
                  <a:cs typeface="Microsoft Sans Serif" pitchFamily="34" charset="0"/>
                </a:rPr>
                <a:t>Toyota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",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"Wave": "</a:t>
              </a:r>
              <a:r>
                <a:rPr lang="en-US" sz="2000" b="1" dirty="0">
                  <a:highlight>
                    <a:srgbClr val="FFFF00"/>
                  </a:highlight>
                  <a:latin typeface="Courier New" pitchFamily="49" charset="0"/>
                  <a:cs typeface="Microsoft Sans Serif" pitchFamily="34" charset="0"/>
                </a:rPr>
                <a:t>Honda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", "Civic": "</a:t>
              </a:r>
              <a:r>
                <a:rPr lang="en-US" sz="2000" b="1" dirty="0">
                  <a:highlight>
                    <a:srgbClr val="FFFF00"/>
                  </a:highlight>
                  <a:latin typeface="Courier New" pitchFamily="49" charset="0"/>
                  <a:cs typeface="Microsoft Sans Serif" pitchFamily="34" charset="0"/>
                </a:rPr>
                <a:t>Honda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" }</a:t>
              </a:r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4CEF245C-7B6D-4FD4-AF11-74C3F8131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8172" y="5009766"/>
              <a:ext cx="464457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3200" b="1" dirty="0">
                  <a:latin typeface="Courier New" pitchFamily="49" charset="0"/>
                  <a:cs typeface="Microsoft Sans Serif" pitchFamily="34" charset="0"/>
                </a:rPr>
                <a:t>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14CBC6-B87B-48EE-9C27-0A51C4CB1D6C}"/>
              </a:ext>
            </a:extLst>
          </p:cNvPr>
          <p:cNvGrpSpPr/>
          <p:nvPr/>
        </p:nvGrpSpPr>
        <p:grpSpPr>
          <a:xfrm>
            <a:off x="3222173" y="5800934"/>
            <a:ext cx="6195217" cy="762751"/>
            <a:chOff x="1698172" y="5800933"/>
            <a:chExt cx="6195217" cy="762751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01221CC6-BC40-4230-B601-B74DA92AB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800" y="5853617"/>
              <a:ext cx="5556589" cy="7100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{ "</a:t>
              </a:r>
              <a:r>
                <a:rPr lang="en-US" sz="2000" b="1" dirty="0">
                  <a:highlight>
                    <a:srgbClr val="00FF00"/>
                  </a:highlight>
                  <a:latin typeface="Courier New" pitchFamily="49" charset="0"/>
                  <a:cs typeface="Microsoft Sans Serif" pitchFamily="34" charset="0"/>
                </a:rPr>
                <a:t>Toyota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": {"</a:t>
              </a:r>
              <a:r>
                <a:rPr lang="en-US" sz="2000" b="1" dirty="0" err="1">
                  <a:latin typeface="Courier New" pitchFamily="49" charset="0"/>
                  <a:cs typeface="Microsoft Sans Serif" pitchFamily="34" charset="0"/>
                </a:rPr>
                <a:t>Vios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", "Fortuner"},</a:t>
              </a:r>
            </a:p>
            <a:p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  "</a:t>
              </a:r>
              <a:r>
                <a:rPr lang="en-US" sz="2000" b="1" dirty="0">
                  <a:highlight>
                    <a:srgbClr val="FFFF00"/>
                  </a:highlight>
                  <a:latin typeface="Courier New" pitchFamily="49" charset="0"/>
                  <a:cs typeface="Microsoft Sans Serif" pitchFamily="34" charset="0"/>
                </a:rPr>
                <a:t>Honda</a:t>
              </a:r>
              <a:r>
                <a:rPr lang="en-US" sz="2000" b="1" dirty="0">
                  <a:latin typeface="Courier New" pitchFamily="49" charset="0"/>
                  <a:cs typeface="Microsoft Sans Serif" pitchFamily="34" charset="0"/>
                </a:rPr>
                <a:t>": {"Wave", "Civic" }</a:t>
              </a:r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C84359F0-29EC-4E8D-9A36-F615EFBA7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8172" y="5800933"/>
              <a:ext cx="464457" cy="586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3200" b="1" dirty="0">
                  <a:latin typeface="Courier New" pitchFamily="49" charset="0"/>
                  <a:cs typeface="Microsoft Sans Serif" pitchFamily="34" charset="0"/>
                </a:rPr>
                <a:t>r</a:t>
              </a:r>
            </a:p>
          </p:txBody>
        </p:sp>
      </p:grpSp>
      <p:sp>
        <p:nvSpPr>
          <p:cNvPr id="11" name="Text Box 4">
            <a:extLst>
              <a:ext uri="{FF2B5EF4-FFF2-40B4-BE49-F238E27FC236}">
                <a16:creationId xmlns:a16="http://schemas.microsoft.com/office/drawing/2014/main" id="{078A6463-F654-4388-8F5B-79675238E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920" y="3222481"/>
            <a:ext cx="2590504" cy="132562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if v not in r: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r[v] = {k}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else: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   r[v].add(k)</a:t>
            </a:r>
          </a:p>
        </p:txBody>
      </p:sp>
    </p:spTree>
    <p:extLst>
      <p:ext uri="{BB962C8B-B14F-4D97-AF65-F5344CB8AC3E}">
        <p14:creationId xmlns:p14="http://schemas.microsoft.com/office/powerpoint/2010/main" val="41280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F6BE-D329-4ADE-864E-28C9B7D1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ใครร้องเพลงนี้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1C756C-5CAB-42E2-86A2-4051634ED19D}"/>
              </a:ext>
            </a:extLst>
          </p:cNvPr>
          <p:cNvSpPr/>
          <p:nvPr/>
        </p:nvSpPr>
        <p:spPr>
          <a:xfrm>
            <a:off x="1831861" y="763588"/>
            <a:ext cx="8525102" cy="41549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urierNew,Bold"/>
              </a:rPr>
              <a:t>11</a:t>
            </a:r>
          </a:p>
          <a:p>
            <a:r>
              <a:rPr lang="en-US" sz="2200" b="1" dirty="0">
                <a:latin typeface="CourierNew,Bold"/>
              </a:rPr>
              <a:t>Hello, Adele</a:t>
            </a:r>
          </a:p>
          <a:p>
            <a:r>
              <a:rPr lang="en-US" sz="2200" b="1" dirty="0">
                <a:latin typeface="CourierNew,Bold"/>
              </a:rPr>
              <a:t>Shake It Off, Taylor Swift</a:t>
            </a:r>
          </a:p>
          <a:p>
            <a:r>
              <a:rPr lang="en-US" sz="2200" b="1" dirty="0">
                <a:latin typeface="CourierNew,Bold"/>
              </a:rPr>
              <a:t>Chandelier, Sia</a:t>
            </a:r>
          </a:p>
          <a:p>
            <a:r>
              <a:rPr lang="en-US" sz="2200" b="1" dirty="0">
                <a:latin typeface="CourierNew,Bold"/>
              </a:rPr>
              <a:t>You've got a Friend, Carol King</a:t>
            </a:r>
          </a:p>
          <a:p>
            <a:r>
              <a:rPr lang="en-US" sz="2200" b="1" dirty="0">
                <a:latin typeface="CourierNew,Bold"/>
              </a:rPr>
              <a:t>Hello, Lionel Richie</a:t>
            </a:r>
          </a:p>
          <a:p>
            <a:r>
              <a:rPr lang="en-US" sz="2200" b="1" dirty="0">
                <a:latin typeface="CourierNew,Bold"/>
              </a:rPr>
              <a:t>What a Wonderful World, Anne Murray</a:t>
            </a:r>
          </a:p>
          <a:p>
            <a:r>
              <a:rPr lang="en-US" sz="2200" b="1" dirty="0">
                <a:latin typeface="CourierNew,Bold"/>
              </a:rPr>
              <a:t>Hello, Prince</a:t>
            </a:r>
          </a:p>
          <a:p>
            <a:r>
              <a:rPr lang="en-US" sz="2200" b="1" dirty="0">
                <a:latin typeface="CourierNew,Bold"/>
              </a:rPr>
              <a:t>What a Wonderful World, Louis Armstrong</a:t>
            </a:r>
          </a:p>
          <a:p>
            <a:r>
              <a:rPr lang="en-US" sz="2200" b="1" dirty="0">
                <a:latin typeface="CourierNew,Bold"/>
              </a:rPr>
              <a:t>You've got a Friend, James Taylor</a:t>
            </a:r>
          </a:p>
          <a:p>
            <a:r>
              <a:rPr lang="en-US" sz="2200" b="1" dirty="0">
                <a:latin typeface="CourierNew,Bold"/>
              </a:rPr>
              <a:t>What a Wonderful World, Rod Stewart</a:t>
            </a:r>
          </a:p>
          <a:p>
            <a:r>
              <a:rPr lang="en-US" sz="2200" b="1" dirty="0">
                <a:highlight>
                  <a:srgbClr val="00FF00"/>
                </a:highlight>
                <a:latin typeface="CourierNew,Bold"/>
              </a:rPr>
              <a:t>Hello, Sai </a:t>
            </a:r>
            <a:r>
              <a:rPr lang="en-US" sz="2200" b="1" dirty="0" err="1">
                <a:highlight>
                  <a:srgbClr val="00FF00"/>
                </a:highlight>
                <a:latin typeface="CourierNew,Bold"/>
              </a:rPr>
              <a:t>Wa</a:t>
            </a:r>
            <a:r>
              <a:rPr lang="en-US" sz="2200" b="1" dirty="0">
                <a:highlight>
                  <a:srgbClr val="00FF00"/>
                </a:highlight>
                <a:latin typeface="CourierNew,Bold"/>
              </a:rPr>
              <a:t> Si </a:t>
            </a:r>
            <a:r>
              <a:rPr lang="en-US" sz="2200" b="1" dirty="0" err="1">
                <a:highlight>
                  <a:srgbClr val="00FF00"/>
                </a:highlight>
                <a:latin typeface="CourierNew,Bold"/>
              </a:rPr>
              <a:t>Bor</a:t>
            </a:r>
            <a:r>
              <a:rPr lang="en-US" sz="2200" b="1" dirty="0">
                <a:highlight>
                  <a:srgbClr val="00FF00"/>
                </a:highlight>
                <a:latin typeface="CourierNew,Bold"/>
              </a:rPr>
              <a:t> Tim Gun, You've got a Friend</a:t>
            </a:r>
            <a:endParaRPr lang="en-US" sz="2200" dirty="0">
              <a:highlight>
                <a:srgbClr val="00FF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B67CC8-2001-4C11-9DB7-7EB0669754B2}"/>
              </a:ext>
            </a:extLst>
          </p:cNvPr>
          <p:cNvSpPr/>
          <p:nvPr/>
        </p:nvSpPr>
        <p:spPr>
          <a:xfrm>
            <a:off x="1831861" y="5271717"/>
            <a:ext cx="8525102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highlight>
                  <a:srgbClr val="00FF00"/>
                </a:highlight>
                <a:latin typeface="CourierNew,Bold"/>
              </a:rPr>
              <a:t>Hello</a:t>
            </a:r>
            <a:r>
              <a:rPr lang="en-US" sz="2200" b="1" dirty="0">
                <a:latin typeface="CourierNew,Bold"/>
              </a:rPr>
              <a:t> -&gt; Adele, Lionel Richie, Prince</a:t>
            </a:r>
          </a:p>
          <a:p>
            <a:r>
              <a:rPr lang="en-US" sz="2200" b="1" dirty="0">
                <a:highlight>
                  <a:srgbClr val="00FF00"/>
                </a:highlight>
                <a:latin typeface="CourierNew,Bold"/>
              </a:rPr>
              <a:t>Sai </a:t>
            </a:r>
            <a:r>
              <a:rPr lang="en-US" sz="2200" b="1" dirty="0" err="1">
                <a:highlight>
                  <a:srgbClr val="00FF00"/>
                </a:highlight>
                <a:latin typeface="CourierNew,Bold"/>
              </a:rPr>
              <a:t>Wa</a:t>
            </a:r>
            <a:r>
              <a:rPr lang="en-US" sz="2200" b="1" dirty="0">
                <a:highlight>
                  <a:srgbClr val="00FF00"/>
                </a:highlight>
                <a:latin typeface="CourierNew,Bold"/>
              </a:rPr>
              <a:t> Si </a:t>
            </a:r>
            <a:r>
              <a:rPr lang="en-US" sz="2200" b="1" dirty="0" err="1">
                <a:highlight>
                  <a:srgbClr val="00FF00"/>
                </a:highlight>
                <a:latin typeface="CourierNew,Bold"/>
              </a:rPr>
              <a:t>Bor</a:t>
            </a:r>
            <a:r>
              <a:rPr lang="en-US" sz="2200" b="1" dirty="0">
                <a:highlight>
                  <a:srgbClr val="00FF00"/>
                </a:highlight>
                <a:latin typeface="CourierNew,Bold"/>
              </a:rPr>
              <a:t> Tim Gun </a:t>
            </a:r>
            <a:r>
              <a:rPr lang="en-US" sz="2200" b="1" dirty="0">
                <a:latin typeface="CourierNew,Bold"/>
              </a:rPr>
              <a:t>-&gt; Not found</a:t>
            </a:r>
          </a:p>
          <a:p>
            <a:r>
              <a:rPr lang="en-US" sz="2200" b="1" dirty="0">
                <a:highlight>
                  <a:srgbClr val="00FF00"/>
                </a:highlight>
                <a:latin typeface="CourierNew,Bold"/>
              </a:rPr>
              <a:t>You've got a Friend </a:t>
            </a:r>
            <a:r>
              <a:rPr lang="en-US" sz="2200" b="1" dirty="0">
                <a:latin typeface="CourierNew,Bold"/>
              </a:rPr>
              <a:t>-&gt; Carol King, James Taylor</a:t>
            </a:r>
            <a:endParaRPr lang="en-US" sz="2200" dirty="0">
              <a:highlight>
                <a:srgbClr val="00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411F3-EA3E-4484-BAA8-4ACF10F66670}"/>
              </a:ext>
            </a:extLst>
          </p:cNvPr>
          <p:cNvSpPr txBox="1"/>
          <p:nvPr/>
        </p:nvSpPr>
        <p:spPr bwMode="auto">
          <a:xfrm>
            <a:off x="9405765" y="763589"/>
            <a:ext cx="951199" cy="40229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4B7F1-4581-4B04-BEC5-DF17886FD2F0}"/>
              </a:ext>
            </a:extLst>
          </p:cNvPr>
          <p:cNvSpPr txBox="1"/>
          <p:nvPr/>
        </p:nvSpPr>
        <p:spPr bwMode="auto">
          <a:xfrm>
            <a:off x="9144001" y="5263768"/>
            <a:ext cx="1212963" cy="40229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47287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สรุป </a:t>
            </a:r>
            <a:r>
              <a:rPr lang="en-US"/>
              <a:t>string, list, tuple, set, dict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827" y="890947"/>
            <a:ext cx="4573588" cy="51406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492"/>
          <a:stretch/>
        </p:blipFill>
        <p:spPr>
          <a:xfrm>
            <a:off x="2022356" y="890947"/>
            <a:ext cx="337935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56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สรุปการใช้</a:t>
            </a:r>
            <a:r>
              <a:rPr lang="th-TH"/>
              <a:t>งาน </a:t>
            </a:r>
            <a:r>
              <a:rPr lang="en-US"/>
              <a:t>list, tuple, dict, set</a:t>
            </a:r>
            <a:endParaRPr lang="en-US" dirty="0"/>
          </a:p>
        </p:txBody>
      </p:sp>
      <p:graphicFrame>
        <p:nvGraphicFramePr>
          <p:cNvPr id="3" name="ตาราง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432830"/>
              </p:ext>
            </p:extLst>
          </p:nvPr>
        </p:nvGraphicFramePr>
        <p:xfrm>
          <a:off x="1524000" y="665020"/>
          <a:ext cx="91440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4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list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tuple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การใช้</a:t>
                      </a:r>
                      <a:endParaRPr lang="en-US" sz="20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ลำดับของข้อมูลมีความหมาย อาจมีการเปลี่ยนแปลง </a:t>
                      </a:r>
                      <a:endParaRPr lang="en-US" sz="18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>
                        <a:buFontTx/>
                        <a:buChar char="-"/>
                      </a:pPr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ข้อมูลในรายการมักมีความหมายเดียวกัน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ลำดับของข้อมูลมีความหมาย </a:t>
                      </a:r>
                    </a:p>
                    <a:p>
                      <a:pPr algn="l"/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สร้างแล้วไม่เปลี่ยนแปลง </a:t>
                      </a:r>
                      <a:endParaRPr lang="en-US" sz="1800" baseline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ข้อมูลใน </a:t>
                      </a:r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tuple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มักมีความหมายต่างกัน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เก็บข้อมูลเป็นคู่ๆ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key-value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โดยใช้ </a:t>
                      </a:r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เข้าถึงข้อมูลเพื่อให้ได้ </a:t>
                      </a:r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value 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มาใช้งาน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</a:t>
                      </a:r>
                      <a:r>
                        <a:rPr lang="th-TH" sz="1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เก็บ</a:t>
                      </a:r>
                      <a:r>
                        <a:rPr lang="th-TH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ข้อมูลไม่</a:t>
                      </a:r>
                      <a:r>
                        <a:rPr lang="th-TH" sz="1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ซ้ำ ลำดับของข้อมูลไม่มีความหมาย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th-TH" sz="1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</a:t>
                      </a:r>
                      <a:r>
                        <a:rPr lang="th-TH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ตรวจสอบว่า</a:t>
                      </a:r>
                      <a:r>
                        <a:rPr lang="th-TH" sz="180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มีข้อมูล</a:t>
                      </a:r>
                      <a:r>
                        <a:rPr lang="th-TH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หรือไม่  รองรับ </a:t>
                      </a:r>
                      <a:r>
                        <a:rPr lang="en-US" sz="18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set operations</a:t>
                      </a:r>
                      <a:endParaRPr lang="en-US" sz="18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การเข้าใช้ข้อมูล</a:t>
                      </a:r>
                      <a:endParaRPr lang="en-US" sz="20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ใช้จำนวนเต็มระบุตำแหน่ง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d[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4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ใช้จำนวนเต็มระบุ 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d[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ใช้</a:t>
                      </a:r>
                      <a:r>
                        <a:rPr lang="th-TH" sz="18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key </a:t>
                      </a:r>
                      <a:r>
                        <a:rPr lang="th-TH" sz="1800" b="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เป็นตัวระบุตำแหน่งข้อมูล </a:t>
                      </a:r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d[key]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8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ต้อง </a:t>
                      </a:r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...</a:t>
                      </a:r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800" b="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... </a:t>
                      </a:r>
                      <a:r>
                        <a:rPr lang="th-TH" sz="1800" b="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เพื่อแจงข้อมูล</a:t>
                      </a:r>
                      <a:endParaRPr lang="th-TH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การค้นด้วย </a:t>
                      </a:r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200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 </a:t>
                      </a:r>
                      <a:endParaRPr lang="en-US" sz="20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th-TH" sz="1800" b="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ค้นจากซ้ายไปขวา ช้า</a:t>
                      </a:r>
                      <a:endParaRPr lang="en-US" sz="1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th-TH" sz="18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ค้นจากซ้ายไปขวา </a:t>
                      </a:r>
                      <a:r>
                        <a:rPr lang="th-TH" sz="1800" b="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ช้า</a:t>
                      </a:r>
                      <a:endParaRPr lang="en-US" sz="1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th-TH" sz="1800" b="0" kern="1200" baseline="0">
                          <a:solidFill>
                            <a:schemeClr val="dk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มีวิธีค้นที่เร็วมาก</a:t>
                      </a:r>
                      <a:endParaRPr lang="en-US" sz="1800" b="0" kern="1200" baseline="0" dirty="0">
                        <a:solidFill>
                          <a:schemeClr val="dk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th-TH" sz="18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มีวิธีค้นที่เร็วมาก</a:t>
                      </a:r>
                      <a:endParaRPr lang="th-TH" sz="1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การสร้าง</a:t>
                      </a:r>
                      <a:endParaRPr lang="en-US" sz="20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1,2,3,4]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1,2,3,4)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th-TH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k1</a:t>
                      </a:r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":1,</a:t>
                      </a:r>
                      <a:r>
                        <a:rPr lang="th-TH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algn="just" defTabSz="914400" rtl="0" eaLnBrk="1" latinLnBrk="0" hangingPunct="1"/>
                      <a:r>
                        <a:rPr lang="th-TH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"k2":2</a:t>
                      </a:r>
                      <a:r>
                        <a:rPr lang="th-TH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1,2,3,4}</a:t>
                      </a:r>
                      <a:endParaRPr lang="th-TH" sz="1600" b="1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2000" dirty="0">
                          <a:latin typeface="TH Baijam" panose="02000506000000020004" pitchFamily="2" charset="-34"/>
                          <a:cs typeface="TH Baijam" panose="02000506000000020004" pitchFamily="2" charset="-34"/>
                        </a:rPr>
                        <a:t>การเพิ่มข้อมูล</a:t>
                      </a:r>
                      <a:endParaRPr lang="en-US" sz="2000" dirty="0">
                        <a:latin typeface="TH Baijam" panose="02000506000000020004" pitchFamily="2" charset="-34"/>
                        <a:cs typeface="TH Baijam" panose="02000506000000020004" pitchFamily="2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x.append(3)</a:t>
                      </a:r>
                    </a:p>
                    <a:p>
                      <a:pPr algn="just"/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x.insert(1,99)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th-TH" sz="16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สร้างแล้วเปลี่ยนแปลงไม่ได้</a:t>
                      </a:r>
                      <a:r>
                        <a:rPr lang="th-TH" sz="1600" baseline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ต้องสร้างใหม่</a:t>
                      </a:r>
                    </a:p>
                    <a:p>
                      <a:pPr algn="just"/>
                      <a:r>
                        <a:rPr lang="en-US" sz="1600" b="1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 = t + (4, 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d["k1"] = 1</a:t>
                      </a:r>
                    </a:p>
                    <a:p>
                      <a:pPr algn="just"/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d["k2"]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s.add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(3)</a:t>
                      </a:r>
                      <a:endParaRPr lang="th-TH" sz="1600" b="1" kern="1200" baseline="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78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6C66-7135-436A-9FE7-A17D12ED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vs.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AA83-36CE-4132-BC03-513F01B9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4749" y="876300"/>
            <a:ext cx="8952478" cy="4810080"/>
          </a:xfrm>
        </p:spPr>
        <p:txBody>
          <a:bodyPr/>
          <a:lstStyle/>
          <a:p>
            <a:r>
              <a:rPr lang="th-TH" dirty="0"/>
              <a:t>มักใช้ </a:t>
            </a:r>
            <a:r>
              <a:rPr lang="en-US" dirty="0"/>
              <a:t>list </a:t>
            </a:r>
            <a:r>
              <a:rPr lang="th-TH" dirty="0"/>
              <a:t>เก็บข้อมูลความหมายเหมือนกัน ชนิดเดียวกัน</a:t>
            </a:r>
            <a:br>
              <a:rPr lang="th-TH" dirty="0"/>
            </a:br>
            <a:r>
              <a:rPr lang="th-TH" dirty="0"/>
              <a:t>แต่ละตัวอาจเปลี่ยนค่า และลิสต์เปลี่ยนขนาดได้</a:t>
            </a:r>
          </a:p>
          <a:p>
            <a:pPr lvl="1"/>
            <a:r>
              <a:rPr lang="th-TH" dirty="0"/>
              <a:t>ลิสต์ของนักเรียนเรียงตามคะแนนมากไปน้อย</a:t>
            </a:r>
          </a:p>
          <a:p>
            <a:pPr lvl="1"/>
            <a:r>
              <a:rPr lang="th-TH" dirty="0"/>
              <a:t>ลิสต์ของอุณหภูมิที่วัดได้ทุกชั่วโมง</a:t>
            </a:r>
          </a:p>
          <a:p>
            <a:pPr lvl="1"/>
            <a:r>
              <a:rPr lang="th-TH" dirty="0"/>
              <a:t>ลิสต์ของลูกค้าที่รอรับบริการ</a:t>
            </a:r>
          </a:p>
          <a:p>
            <a:r>
              <a:rPr lang="th-TH" dirty="0"/>
              <a:t>มักใช้ </a:t>
            </a:r>
            <a:r>
              <a:rPr lang="en-US" dirty="0"/>
              <a:t>tuple</a:t>
            </a:r>
            <a:r>
              <a:rPr lang="th-TH" dirty="0"/>
              <a:t> เก็บข้อมูลความหมายต่างกัน อาจต่างชนิดกัน</a:t>
            </a:r>
            <a:br>
              <a:rPr lang="th-TH" dirty="0"/>
            </a:br>
            <a:r>
              <a:rPr lang="th-TH" dirty="0"/>
              <a:t>ข้อมูลไม่เปลี่ยนแปลง และ</a:t>
            </a:r>
            <a:r>
              <a:rPr lang="th-TH" dirty="0" err="1"/>
              <a:t>ทูเปิล</a:t>
            </a:r>
            <a:r>
              <a:rPr lang="th-TH" dirty="0"/>
              <a:t>ไม่เปลี่ยนขนาด</a:t>
            </a:r>
          </a:p>
          <a:p>
            <a:pPr lvl="1"/>
            <a:r>
              <a:rPr lang="th-TH" dirty="0" err="1"/>
              <a:t>ทูเปิลส</a:t>
            </a:r>
            <a:r>
              <a:rPr lang="th-TH" dirty="0"/>
              <a:t>องช่องเก็บพิกัด </a:t>
            </a:r>
            <a:r>
              <a:rPr lang="en-US" dirty="0"/>
              <a:t>x, y</a:t>
            </a:r>
            <a:r>
              <a:rPr lang="th-TH" dirty="0"/>
              <a:t> แทนตำแหน่ง</a:t>
            </a:r>
          </a:p>
          <a:p>
            <a:pPr lvl="1"/>
            <a:r>
              <a:rPr lang="th-TH" dirty="0" err="1"/>
              <a:t>ทูเปิล</a:t>
            </a:r>
            <a:r>
              <a:rPr lang="th-TH" dirty="0"/>
              <a:t>สามช่องเก็บ เลขประจำตัว ชื่อ และ ปีเกิด</a:t>
            </a:r>
          </a:p>
          <a:p>
            <a:r>
              <a:rPr lang="th-TH" dirty="0"/>
              <a:t>ในทางเทคนิค </a:t>
            </a:r>
            <a:r>
              <a:rPr lang="en-US" dirty="0"/>
              <a:t>tuple </a:t>
            </a:r>
            <a:r>
              <a:rPr lang="th-TH" dirty="0"/>
              <a:t>เล็กกว่า เร็วกว่า (นิดหน่อย)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49442-3ADD-4610-876A-B086DB265A00}"/>
              </a:ext>
            </a:extLst>
          </p:cNvPr>
          <p:cNvSpPr txBox="1"/>
          <p:nvPr/>
        </p:nvSpPr>
        <p:spPr bwMode="auto">
          <a:xfrm>
            <a:off x="2394644" y="5686380"/>
            <a:ext cx="7398477" cy="40229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ตัวอย่างของลิสต์ที่เคยนำเสนอมาก่อนนี้ หลายอันใช้</a:t>
            </a:r>
            <a:r>
              <a:rPr lang="th-TH" sz="2000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ทูเปิล</a:t>
            </a:r>
            <a:r>
              <a:rPr lang="th-TH" sz="20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จะเหมาะกว่า</a:t>
            </a:r>
            <a:endParaRPr lang="en-US" sz="20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1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13D5-035B-49BA-9A54-E29C6135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tuple </a:t>
            </a:r>
            <a:r>
              <a:rPr lang="th-TH" dirty="0"/>
              <a:t>เหมาะกว่า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58F5B-3FB8-40B9-951D-CDDBF30D84D8}"/>
              </a:ext>
            </a:extLst>
          </p:cNvPr>
          <p:cNvSpPr/>
          <p:nvPr/>
        </p:nvSpPr>
        <p:spPr>
          <a:xfrm>
            <a:off x="-4234" y="3429000"/>
            <a:ext cx="121962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[(4,"your"), (4,"kiss"), (2,"is"), (2,"on"), (2,"my"),(4,"list")]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95D21-48D3-47D3-B334-5BE67FE8396C}"/>
              </a:ext>
            </a:extLst>
          </p:cNvPr>
          <p:cNvSpPr/>
          <p:nvPr/>
        </p:nvSpPr>
        <p:spPr>
          <a:xfrm>
            <a:off x="159890" y="2258033"/>
            <a:ext cx="11867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h-TH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("6131001021", "A"), ("6130020221", "B"), ("6130150721", "A")]</a:t>
            </a:r>
            <a:endParaRPr lang="th-TH" sz="2400" b="1" dirty="0"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026D50-B081-4F34-8F2D-195DAFAE2C65}"/>
              </a:ext>
            </a:extLst>
          </p:cNvPr>
          <p:cNvSpPr/>
          <p:nvPr/>
        </p:nvSpPr>
        <p:spPr>
          <a:xfrm>
            <a:off x="738112" y="1087066"/>
            <a:ext cx="1071154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days_of_week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("SU", "MO", "TU", "WE", "TH", "FR", "SA")</a:t>
            </a:r>
            <a:endParaRPr lang="th-TH" sz="2400" b="1" dirty="0">
              <a:latin typeface="Courier New" panose="02070309020205020404" pitchFamily="49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87A6D6E-8CDB-4DF2-9596-2C5C83E1C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307" y="4551932"/>
            <a:ext cx="9457151" cy="833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words = ["your", "kiss", "is", "on", "my", "list"]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x = [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(s), s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)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for s in words ]</a:t>
            </a:r>
          </a:p>
        </p:txBody>
      </p:sp>
    </p:spTree>
    <p:extLst>
      <p:ext uri="{BB962C8B-B14F-4D97-AF65-F5344CB8AC3E}">
        <p14:creationId xmlns:p14="http://schemas.microsoft.com/office/powerpoint/2010/main" val="83158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13D5-035B-49BA-9A54-E29C6135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ใช้ </a:t>
            </a:r>
            <a:r>
              <a:rPr lang="en-US" dirty="0"/>
              <a:t>tuple </a:t>
            </a:r>
            <a:r>
              <a:rPr lang="th-TH" dirty="0"/>
              <a:t>เพื่อปกป้องการแก้ไข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95D21-48D3-47D3-B334-5BE67FE8396C}"/>
              </a:ext>
            </a:extLst>
          </p:cNvPr>
          <p:cNvSpPr/>
          <p:nvPr/>
        </p:nvSpPr>
        <p:spPr>
          <a:xfrm>
            <a:off x="159889" y="1017062"/>
            <a:ext cx="11867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h-TH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["6131001021", "A"], ["6130020221", "B"], ["6130150721", "A"]]</a:t>
            </a:r>
            <a:endParaRPr lang="th-TH" sz="2400" b="1" dirty="0">
              <a:latin typeface="Courier New" panose="02070309020205020404" pitchFamily="49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4FCDA508-F62D-4E55-9B7F-10B0DA6AF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3858" y="3249075"/>
            <a:ext cx="6761013" cy="23105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print_grades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(grades):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name,grade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grades: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print(name, "--&gt;" grade)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grades[0][1] = "F"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E56C8C-9BE6-4517-B2AF-DC47BE0DBF98}"/>
              </a:ext>
            </a:extLst>
          </p:cNvPr>
          <p:cNvSpPr/>
          <p:nvPr/>
        </p:nvSpPr>
        <p:spPr>
          <a:xfrm>
            <a:off x="159888" y="1732201"/>
            <a:ext cx="11867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th-TH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("6131001021", "A"), ("6130020221", "B"), ("6130150721", "A")]</a:t>
            </a:r>
            <a:endParaRPr lang="th-TH" sz="2400" b="1" dirty="0">
              <a:latin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9F774B-A54D-49C4-A510-E605C333ABCB}"/>
              </a:ext>
            </a:extLst>
          </p:cNvPr>
          <p:cNvSpPr/>
          <p:nvPr/>
        </p:nvSpPr>
        <p:spPr>
          <a:xfrm>
            <a:off x="159888" y="2473623"/>
            <a:ext cx="11867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h-TH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("6131001021", "A"), ("6130020221", "B"), ("6130150721", "A"))</a:t>
            </a:r>
            <a:endParaRPr lang="th-TH" sz="2400" b="1" dirty="0">
              <a:latin typeface="Courier New" panose="02070309020205020404" pitchFamily="49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8E9F02A7-16BE-42FB-AC8F-EB9650705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279" y="4867593"/>
            <a:ext cx="5862942" cy="463846"/>
          </a:xfrm>
          <a:prstGeom prst="rect">
            <a:avLst/>
          </a:prstGeom>
          <a:solidFill>
            <a:srgbClr val="FFE38B"/>
          </a:solidFill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grades[0] = (grades[0][0], "F")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9D6C2029-7207-473C-B49F-60D4C6644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279" y="5609015"/>
            <a:ext cx="8280631" cy="463846"/>
          </a:xfrm>
          <a:prstGeom prst="rect">
            <a:avLst/>
          </a:prstGeom>
          <a:solidFill>
            <a:srgbClr val="FFE38B"/>
          </a:solidFill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grades = ((grades[0][0], "F"),) + grades[1:]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471A37-195C-4C30-A4DF-E6D6BBFA98A3}"/>
              </a:ext>
            </a:extLst>
          </p:cNvPr>
          <p:cNvCxnSpPr/>
          <p:nvPr/>
        </p:nvCxnSpPr>
        <p:spPr bwMode="auto">
          <a:xfrm flipH="1" flipV="1">
            <a:off x="3566279" y="1352811"/>
            <a:ext cx="2934729" cy="30563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2078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uiExpand="1" build="p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13D5-035B-49BA-9A54-E29C6135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Polynomial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041D967-E4DC-44D5-B156-AC065C7E9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586" y="1594523"/>
            <a:ext cx="5916329" cy="449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add_polynomial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 p1, p2 ):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คืนผลบวกของ 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 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p2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def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mult_poly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(p1, p2):</a:t>
            </a:r>
          </a:p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คืนผลคูณของ 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p1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 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p2</a:t>
            </a: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B64D4-DF2E-4887-ABA5-F463C2FB9567}"/>
              </a:ext>
            </a:extLst>
          </p:cNvPr>
          <p:cNvSpPr txBox="1"/>
          <p:nvPr/>
        </p:nvSpPr>
        <p:spPr bwMode="auto">
          <a:xfrm>
            <a:off x="2754536" y="1005820"/>
            <a:ext cx="6302378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+ 3</a:t>
            </a: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– 1 </a:t>
            </a:r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แทนด้วย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[(4, 2), (3, 1), (-1, 0)]</a:t>
            </a:r>
          </a:p>
        </p:txBody>
      </p:sp>
    </p:spTree>
    <p:extLst>
      <p:ext uri="{BB962C8B-B14F-4D97-AF65-F5344CB8AC3E}">
        <p14:creationId xmlns:p14="http://schemas.microsoft.com/office/powerpoint/2010/main" val="274732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76EF-3AAA-41B2-AF0C-D0C217F4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6FFF-D3F8-437F-83FC-5DA9A2944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908051"/>
            <a:ext cx="8227558" cy="3476060"/>
          </a:xfrm>
        </p:spPr>
        <p:txBody>
          <a:bodyPr/>
          <a:lstStyle/>
          <a:p>
            <a:r>
              <a:rPr lang="en-US" dirty="0"/>
              <a:t>set </a:t>
            </a:r>
            <a:r>
              <a:rPr lang="th-TH" dirty="0"/>
              <a:t>เป็นที่เก็บข้อมูลที่ไม่ซ้ำกัน และไม่มีลำดับ </a:t>
            </a:r>
          </a:p>
          <a:p>
            <a:r>
              <a:rPr lang="th-TH" dirty="0"/>
              <a:t>ข้อมูลที่เก็บใน </a:t>
            </a:r>
            <a:r>
              <a:rPr lang="en-US" dirty="0"/>
              <a:t>set </a:t>
            </a:r>
            <a:r>
              <a:rPr lang="th-TH" dirty="0"/>
              <a:t>ต้องเปลี่ยนแปลงไม่ได้</a:t>
            </a:r>
          </a:p>
          <a:p>
            <a:pPr lvl="1"/>
            <a:r>
              <a:rPr lang="th-TH" dirty="0"/>
              <a:t>เก็บ </a:t>
            </a:r>
            <a:r>
              <a:rPr lang="en-US" dirty="0"/>
              <a:t>int, float, bool, str, tuple</a:t>
            </a:r>
          </a:p>
          <a:p>
            <a:pPr lvl="1"/>
            <a:r>
              <a:rPr lang="th-TH" dirty="0"/>
              <a:t>เก็บ </a:t>
            </a:r>
            <a:r>
              <a:rPr lang="en-US" dirty="0"/>
              <a:t>list, </a:t>
            </a:r>
            <a:r>
              <a:rPr lang="en-US" dirty="0" err="1"/>
              <a:t>dict</a:t>
            </a:r>
            <a:r>
              <a:rPr lang="en-US" dirty="0"/>
              <a:t>, set </a:t>
            </a:r>
            <a:r>
              <a:rPr lang="th-TH" dirty="0"/>
              <a:t>ไม่ได้</a:t>
            </a:r>
          </a:p>
          <a:p>
            <a:r>
              <a:rPr lang="en-US" dirty="0"/>
              <a:t>s = {4, 3, 1, 2}  </a:t>
            </a:r>
          </a:p>
          <a:p>
            <a:r>
              <a:rPr lang="en-US" dirty="0"/>
              <a:t>s = set()  </a:t>
            </a:r>
            <a:r>
              <a:rPr lang="th-TH" dirty="0"/>
              <a:t>ได้เซตว่าง</a:t>
            </a:r>
            <a:r>
              <a:rPr lang="en-US" dirty="0"/>
              <a:t>   </a:t>
            </a:r>
            <a:r>
              <a:rPr lang="th-TH" dirty="0"/>
              <a:t>แต่</a:t>
            </a:r>
            <a:r>
              <a:rPr lang="en-US" dirty="0"/>
              <a:t> { } </a:t>
            </a:r>
            <a:r>
              <a:rPr lang="th-TH" dirty="0"/>
              <a:t>ได้ </a:t>
            </a:r>
            <a:r>
              <a:rPr lang="en-US" dirty="0" err="1"/>
              <a:t>dict</a:t>
            </a:r>
            <a:r>
              <a:rPr lang="en-US" dirty="0"/>
              <a:t> </a:t>
            </a:r>
            <a:r>
              <a:rPr lang="th-TH" dirty="0"/>
              <a:t>ว่าง</a:t>
            </a:r>
          </a:p>
          <a:p>
            <a:r>
              <a:rPr lang="th-TH" dirty="0"/>
              <a:t>ใช้ </a:t>
            </a:r>
            <a:r>
              <a:rPr lang="en-US" dirty="0" err="1"/>
              <a:t>len</a:t>
            </a:r>
            <a:r>
              <a:rPr lang="en-US" dirty="0"/>
              <a:t>(s),  if e in s,  </a:t>
            </a:r>
            <a:r>
              <a:rPr lang="th-TH" dirty="0"/>
              <a:t>และ </a:t>
            </a:r>
            <a:r>
              <a:rPr lang="en-US" dirty="0"/>
              <a:t>for e in s </a:t>
            </a:r>
            <a:r>
              <a:rPr lang="th-TH" dirty="0"/>
              <a:t> ได้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8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>
            <a:extLst>
              <a:ext uri="{FF2B5EF4-FFF2-40B4-BE49-F238E27FC236}">
                <a16:creationId xmlns:a16="http://schemas.microsoft.com/office/drawing/2014/main" id="{95FC399E-D58D-4373-AD3C-6B1D56254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261" y="771037"/>
            <a:ext cx="7405462" cy="48342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A = {1,2,3,4,5}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B = {3,4,5,6,7}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A.union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(B)        # {1,2,3,4,5,6,7}</a:t>
            </a:r>
            <a:br>
              <a:rPr lang="en-US" sz="2200" b="1" dirty="0">
                <a:latin typeface="Courier New" pitchFamily="49" charset="0"/>
                <a:cs typeface="Microsoft Sans Serif" pitchFamily="34" charset="0"/>
              </a:rPr>
            </a:b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 = A | B             # {1,2,3,4,5,6,7}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A.intersection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(B) # {3,4,5}</a:t>
            </a:r>
            <a:br>
              <a:rPr lang="en-US" sz="2200" b="1" dirty="0">
                <a:latin typeface="Courier New" pitchFamily="49" charset="0"/>
                <a:cs typeface="Microsoft Sans Serif" pitchFamily="34" charset="0"/>
              </a:rPr>
            </a:b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 = A &amp; B             # {3,4,5}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 =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A.difference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(B)   # {1,2}</a:t>
            </a:r>
            <a:br>
              <a:rPr lang="en-US" sz="2200" b="1" dirty="0">
                <a:latin typeface="Courier New" pitchFamily="49" charset="0"/>
                <a:cs typeface="Microsoft Sans Serif" pitchFamily="34" charset="0"/>
              </a:rPr>
            </a:b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 = A – B             # {1,2}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C.add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(9)              # {1,2,9}</a:t>
            </a:r>
          </a:p>
          <a:p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C.remove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(1)           # {2,9}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 A &lt;= B,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A.issubset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(B) ) # True </a:t>
            </a:r>
            <a:r>
              <a:rPr lang="en-US" sz="2200" b="1" dirty="0" err="1">
                <a:latin typeface="Courier New" pitchFamily="49" charset="0"/>
                <a:cs typeface="Microsoft Sans Serif" pitchFamily="34" charset="0"/>
              </a:rPr>
              <a:t>True</a:t>
            </a:r>
            <a:endParaRPr lang="en-US" sz="22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for e in A: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print(e)</a:t>
            </a:r>
          </a:p>
          <a:p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C = A ^ 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B5534-AA7A-4EA8-A539-D1C76013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Methods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C7E507-85B5-4D78-A700-2313A0C70E49}"/>
              </a:ext>
            </a:extLst>
          </p:cNvPr>
          <p:cNvGrpSpPr/>
          <p:nvPr/>
        </p:nvGrpSpPr>
        <p:grpSpPr>
          <a:xfrm>
            <a:off x="6741619" y="4532154"/>
            <a:ext cx="3505467" cy="2307772"/>
            <a:chOff x="3766190" y="4419409"/>
            <a:chExt cx="3505467" cy="230777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463EDA-239E-4650-B04A-8973DAA813CF}"/>
                </a:ext>
              </a:extLst>
            </p:cNvPr>
            <p:cNvSpPr/>
            <p:nvPr/>
          </p:nvSpPr>
          <p:spPr bwMode="auto">
            <a:xfrm>
              <a:off x="3766190" y="4419409"/>
              <a:ext cx="3505467" cy="23077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83F3FB-3D11-4EE2-A75D-54CDEB345085}"/>
                </a:ext>
              </a:extLst>
            </p:cNvPr>
            <p:cNvGrpSpPr/>
            <p:nvPr/>
          </p:nvGrpSpPr>
          <p:grpSpPr>
            <a:xfrm>
              <a:off x="3911333" y="4688114"/>
              <a:ext cx="3235934" cy="1872343"/>
              <a:chOff x="2311058" y="4049485"/>
              <a:chExt cx="4565429" cy="264160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3F73D42-2A1D-4C53-8884-462F46293B51}"/>
                  </a:ext>
                </a:extLst>
              </p:cNvPr>
              <p:cNvSpPr/>
              <p:nvPr/>
            </p:nvSpPr>
            <p:spPr bwMode="auto">
              <a:xfrm>
                <a:off x="3846286" y="4049485"/>
                <a:ext cx="2641602" cy="2641602"/>
              </a:xfrm>
              <a:prstGeom prst="ellipse">
                <a:avLst/>
              </a:prstGeom>
              <a:solidFill>
                <a:srgbClr val="FF0000">
                  <a:alpha val="2902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031E05A-3D12-4055-AB36-5D49C4FACF42}"/>
                  </a:ext>
                </a:extLst>
              </p:cNvPr>
              <p:cNvSpPr/>
              <p:nvPr/>
            </p:nvSpPr>
            <p:spPr bwMode="auto">
              <a:xfrm>
                <a:off x="2699657" y="4049485"/>
                <a:ext cx="2641602" cy="2641602"/>
              </a:xfrm>
              <a:prstGeom prst="ellipse">
                <a:avLst/>
              </a:prstGeom>
              <a:solidFill>
                <a:srgbClr val="0070C0">
                  <a:alpha val="2902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545C94-F2F2-47F0-BAB4-ACAA3F925B0C}"/>
                  </a:ext>
                </a:extLst>
              </p:cNvPr>
              <p:cNvSpPr txBox="1"/>
              <p:nvPr/>
            </p:nvSpPr>
            <p:spPr bwMode="auto">
              <a:xfrm>
                <a:off x="2311058" y="4165600"/>
                <a:ext cx="559488" cy="741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E62D3-C221-449C-AEBE-38398166CA05}"/>
                  </a:ext>
                </a:extLst>
              </p:cNvPr>
              <p:cNvSpPr txBox="1"/>
              <p:nvPr/>
            </p:nvSpPr>
            <p:spPr bwMode="auto">
              <a:xfrm>
                <a:off x="6316999" y="4165600"/>
                <a:ext cx="559488" cy="741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B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158363-8985-4DE9-9DE6-54A1867A709C}"/>
                  </a:ext>
                </a:extLst>
              </p:cNvPr>
              <p:cNvSpPr txBox="1"/>
              <p:nvPr/>
            </p:nvSpPr>
            <p:spPr bwMode="auto">
              <a:xfrm>
                <a:off x="4036193" y="5046030"/>
                <a:ext cx="1165598" cy="741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A&amp;B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EBF8FC-21B8-4A16-9F9A-0580DAD83A2C}"/>
                  </a:ext>
                </a:extLst>
              </p:cNvPr>
              <p:cNvSpPr txBox="1"/>
              <p:nvPr/>
            </p:nvSpPr>
            <p:spPr bwMode="auto">
              <a:xfrm>
                <a:off x="2720711" y="5046030"/>
                <a:ext cx="1165598" cy="741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A-B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6BEFAB-EA43-43E3-B5FA-F1D41299D1A6}"/>
                  </a:ext>
                </a:extLst>
              </p:cNvPr>
              <p:cNvSpPr txBox="1"/>
              <p:nvPr/>
            </p:nvSpPr>
            <p:spPr bwMode="auto">
              <a:xfrm>
                <a:off x="5398231" y="5046030"/>
                <a:ext cx="1165598" cy="741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lIns="90000" tIns="46800" rIns="90000" bIns="46800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ahoma" pitchFamily="34" charset="0"/>
                  </a:rPr>
                  <a:t>B-A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766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">
      <a:majorFont>
        <a:latin typeface="Tahoma"/>
        <a:ea typeface=""/>
        <a:cs typeface="Angsana New"/>
      </a:majorFont>
      <a:minorFont>
        <a:latin typeface="Tahom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/>
      <a:lstStyle/>
    </a:lnDef>
    <a:txDef>
      <a:spPr bwMode="auto">
        <a:solidFill>
          <a:srgbClr val="FFCCFF"/>
        </a:solidFill>
        <a:ln w="9525">
          <a:solidFill>
            <a:schemeClr val="tx2"/>
          </a:solidFill>
          <a:miter lim="800000"/>
          <a:headEnd/>
          <a:tailEnd type="none" w="lg" len="med"/>
        </a:ln>
        <a:effectLst/>
      </a:spPr>
      <a:bodyPr wrap="square" lIns="90000" tIns="46800" rIns="90000" bIns="46800">
        <a:spAutoFit/>
      </a:bodyPr>
      <a:lstStyle>
        <a:defPPr algn="ctr">
          <a:defRPr sz="2000" b="1" dirty="0" smtClean="0">
            <a:solidFill>
              <a:srgbClr val="000000"/>
            </a:solidFill>
            <a:latin typeface="Courier New" pitchFamily="49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28174</TotalTime>
  <Words>3898</Words>
  <Application>Microsoft Office PowerPoint</Application>
  <PresentationFormat>Widescreen</PresentationFormat>
  <Paragraphs>523</Paragraphs>
  <Slides>36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Angsana New</vt:lpstr>
      <vt:lpstr>Calibri</vt:lpstr>
      <vt:lpstr>Courier New</vt:lpstr>
      <vt:lpstr>CourierNew,Bold</vt:lpstr>
      <vt:lpstr>Tahoma</vt:lpstr>
      <vt:lpstr>TH Baijam</vt:lpstr>
      <vt:lpstr>Times New Roman</vt:lpstr>
      <vt:lpstr>somchai</vt:lpstr>
      <vt:lpstr>Tuple – Set – Dict</vt:lpstr>
      <vt:lpstr>More Data &amp; Flow Controls</vt:lpstr>
      <vt:lpstr>Tuple</vt:lpstr>
      <vt:lpstr>Tuple vs. List</vt:lpstr>
      <vt:lpstr>ใช้ tuple เหมาะกว่า</vt:lpstr>
      <vt:lpstr>ใช้ tuple เพื่อปกป้องการแก้ไข</vt:lpstr>
      <vt:lpstr>แบบฝึกหัด: Polynomial</vt:lpstr>
      <vt:lpstr>Set</vt:lpstr>
      <vt:lpstr>Set Methods</vt:lpstr>
      <vt:lpstr>PowerPoint Presentation</vt:lpstr>
      <vt:lpstr>การสร้างเซตจากข้อมูลในที่เก็บต่าง ๆ</vt:lpstr>
      <vt:lpstr>การสร้างลิสต์จากข้อมูลในที่เก็บต่าง ๆ</vt:lpstr>
      <vt:lpstr>การสร้างทูเปิลจากข้อมูลในที่เก็บต่าง ๆ</vt:lpstr>
      <vt:lpstr>sort vs. sorted</vt:lpstr>
      <vt:lpstr>for   elem   in   a_set</vt:lpstr>
      <vt:lpstr>if  e  in  set  ทำงานเร็วกว่า  if  e  in  list</vt:lpstr>
      <vt:lpstr>ตัวอย่าง: ฟังก์ชันตรวจข้อมูลซ้ำกันในลิสต์</vt:lpstr>
      <vt:lpstr>ตัวอย่าง: ฟังก์ชันตรวจข้อมูลซ้ำกันในลิสต์</vt:lpstr>
      <vt:lpstr>ตัวอย่าง: หาสองจำนวนต่างกันที่รวมกันได้ k</vt:lpstr>
      <vt:lpstr>ตัวอย่าง: Sieve of Eratosthenes</vt:lpstr>
      <vt:lpstr>แบบฝึกหัด: Winner</vt:lpstr>
      <vt:lpstr>List  vs.  Dict</vt:lpstr>
      <vt:lpstr>List  vs.  Dict</vt:lpstr>
      <vt:lpstr>List  vs.  Dict</vt:lpstr>
      <vt:lpstr>List  vs.  Dict</vt:lpstr>
      <vt:lpstr>แบบฝึกหัด: เรียงประเภทเพลงตามเวลารวม</vt:lpstr>
      <vt:lpstr>More on Dict</vt:lpstr>
      <vt:lpstr>ตัวอย่าง: dict</vt:lpstr>
      <vt:lpstr>ตัวอย่าง: ตัวการ์ตูน</vt:lpstr>
      <vt:lpstr>ตัวอย่าง: ตัวการ์ตูน</vt:lpstr>
      <vt:lpstr>แบบฝึกหัด: แสดงข้อมูลการ์ตูน ตามลำดับที่อ่านเข้ามา</vt:lpstr>
      <vt:lpstr>More on Dict: keys(), values(), items()</vt:lpstr>
      <vt:lpstr>ตัวอย่าง: reverse mapping</vt:lpstr>
      <vt:lpstr>แบบฝึกหัด: ใครร้องเพลงนี้</vt:lpstr>
      <vt:lpstr>สรุป string, list, tuple, set, dict</vt:lpstr>
      <vt:lpstr>สรุปการใช้งาน list, tuple, dict, set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Prasitjutrakul</cp:lastModifiedBy>
  <cp:revision>629</cp:revision>
  <dcterms:created xsi:type="dcterms:W3CDTF">2002-04-12T09:05:11Z</dcterms:created>
  <dcterms:modified xsi:type="dcterms:W3CDTF">2020-08-06T15:54:57Z</dcterms:modified>
</cp:coreProperties>
</file>