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sldIdLst>
    <p:sldId id="256" r:id="rId2"/>
    <p:sldId id="457" r:id="rId3"/>
    <p:sldId id="554" r:id="rId4"/>
    <p:sldId id="630" r:id="rId5"/>
    <p:sldId id="631" r:id="rId6"/>
    <p:sldId id="634" r:id="rId7"/>
    <p:sldId id="555" r:id="rId8"/>
    <p:sldId id="537" r:id="rId9"/>
    <p:sldId id="654" r:id="rId10"/>
    <p:sldId id="651" r:id="rId11"/>
    <p:sldId id="632" r:id="rId12"/>
    <p:sldId id="650" r:id="rId13"/>
    <p:sldId id="636" r:id="rId14"/>
    <p:sldId id="637" r:id="rId15"/>
    <p:sldId id="638" r:id="rId16"/>
    <p:sldId id="628" r:id="rId17"/>
    <p:sldId id="546" r:id="rId18"/>
    <p:sldId id="573" r:id="rId19"/>
    <p:sldId id="646" r:id="rId20"/>
    <p:sldId id="647" r:id="rId21"/>
    <p:sldId id="648" r:id="rId22"/>
    <p:sldId id="653" r:id="rId23"/>
    <p:sldId id="644" r:id="rId24"/>
    <p:sldId id="645" r:id="rId25"/>
    <p:sldId id="639" r:id="rId26"/>
    <p:sldId id="640" r:id="rId27"/>
    <p:sldId id="641" r:id="rId28"/>
    <p:sldId id="643" r:id="rId29"/>
    <p:sldId id="649" r:id="rId30"/>
    <p:sldId id="610" r:id="rId31"/>
  </p:sldIdLst>
  <p:sldSz cx="12192000" cy="6858000"/>
  <p:notesSz cx="6858000" cy="9144000"/>
  <p:custDataLst>
    <p:tags r:id="rId33"/>
  </p:custDataLst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urier New" pitchFamily="49" charset="0"/>
        <a:ea typeface="+mn-ea"/>
        <a:cs typeface="Tahoma" pitchFamily="34" charset="0"/>
      </a:defRPr>
    </a:lvl9pPr>
  </p:defaultTextStyle>
  <p:modifyVerifier cryptProviderType="rsaAES" cryptAlgorithmClass="hash" cryptAlgorithmType="typeAny" cryptAlgorithmSid="14" spinCount="100000" saltData="FfFwtsX6I2Fq5Vsi6H0lQA==" hashData="QPQnugGSztayqgt7izV0SrE5XEyGnle9DXMLhmCeCE0IyzrockgAqdNOwYOduCowNGy2KnxHnGOCgMxBlepEj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CCFFFF"/>
    <a:srgbClr val="FFFFCC"/>
    <a:srgbClr val="00CC99"/>
    <a:srgbClr val="0000CC"/>
    <a:srgbClr val="FF0000"/>
    <a:srgbClr val="008000"/>
    <a:srgbClr val="D09E00"/>
    <a:srgbClr val="00330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8" autoAdjust="0"/>
    <p:restoredTop sz="95064" autoAdjust="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0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Click to edit Master text styles</a:t>
            </a:r>
          </a:p>
          <a:p>
            <a:pPr lvl="1"/>
            <a:r>
              <a:rPr lang="th-TH" noProof="0"/>
              <a:t>Second level</a:t>
            </a:r>
          </a:p>
          <a:p>
            <a:pPr lvl="2"/>
            <a:r>
              <a:rPr lang="th-TH" noProof="0"/>
              <a:t>Third level</a:t>
            </a:r>
          </a:p>
          <a:p>
            <a:pPr lvl="3"/>
            <a:r>
              <a:rPr lang="th-TH" noProof="0"/>
              <a:t>Fourth level</a:t>
            </a:r>
          </a:p>
          <a:p>
            <a:pPr lvl="4"/>
            <a:r>
              <a:rPr lang="th-TH" noProof="0"/>
              <a:t>Fifth level</a:t>
            </a:r>
          </a:p>
        </p:txBody>
      </p:sp>
      <p:sp>
        <p:nvSpPr>
          <p:cNvPr id="390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90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itchFamily="34" charset="0"/>
                <a:cs typeface="Angsana New" pitchFamily="18" charset="-34"/>
              </a:defRPr>
            </a:lvl1pPr>
          </a:lstStyle>
          <a:p>
            <a:pPr>
              <a:defRPr/>
            </a:pPr>
            <a:fld id="{C08B71DB-C8EE-449A-A630-E9D81EC8B5E7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3092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08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347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36459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335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6510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4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581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734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013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16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1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0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200">
                <a:latin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</a:rPr>
              <a:t>(</a:t>
            </a:r>
            <a:fld id="{DB1E911B-09F4-44E6-A8D3-85D58E381A8D}" type="datetime1">
              <a:rPr lang="th-TH" sz="1200">
                <a:latin typeface="Tahoma" pitchFamily="34" charset="0"/>
              </a:rPr>
              <a:pPr>
                <a:spcBef>
                  <a:spcPct val="50000"/>
                </a:spcBef>
                <a:defRPr/>
              </a:pPr>
              <a:t>06/08/63</a:t>
            </a:fld>
            <a:r>
              <a:rPr lang="en-US" sz="1200">
                <a:latin typeface="Tahoma" pitchFamily="34" charset="0"/>
              </a:rPr>
              <a:t>)</a:t>
            </a:r>
            <a:endParaRPr lang="th-TH" sz="1200">
              <a:latin typeface="Tahoma" pitchFamily="34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6DA4A271-3748-48A2-8907-4A37642B98A3}" type="slidenum">
              <a:rPr lang="en-US" sz="1200">
                <a:latin typeface="Tahom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th-TH" sz="1200" dirty="0">
              <a:latin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sz="4800" dirty="0"/>
              <a:t>Class / Object</a:t>
            </a:r>
            <a:endParaRPr lang="th-TH" sz="4800" dirty="0"/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การใช้ตัวแปรในอ็อบเจก</a:t>
            </a:r>
            <a:r>
              <a:rPr lang="th-TH" dirty="0" err="1"/>
              <a:t>ต์</a:t>
            </a:r>
            <a:endParaRPr lang="th-TH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757" y="850672"/>
            <a:ext cx="5224749" cy="5457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x, y):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y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Circle: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p, r):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self.center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self.radius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r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 = Circle(             , 100 )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c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radius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200</a:t>
            </a:r>
          </a:p>
          <a:p>
            <a:pPr eaLnBrk="0" hangingPunct="0"/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c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center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Point(2, 4)</a:t>
            </a:r>
          </a:p>
          <a:p>
            <a:pPr eaLnBrk="0" hangingPunct="0"/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 err="1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c.center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x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3</a:t>
            </a:r>
            <a:b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</a:b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51D4E4-625E-419C-AD37-1E6AC04FB856}"/>
              </a:ext>
            </a:extLst>
          </p:cNvPr>
          <p:cNvGrpSpPr/>
          <p:nvPr/>
        </p:nvGrpSpPr>
        <p:grpSpPr>
          <a:xfrm>
            <a:off x="9313365" y="880517"/>
            <a:ext cx="1955522" cy="1955522"/>
            <a:chOff x="9367780" y="961849"/>
            <a:chExt cx="2278742" cy="22787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5DE158-E592-422A-A424-010CE34DA28F}"/>
                </a:ext>
              </a:extLst>
            </p:cNvPr>
            <p:cNvGrpSpPr/>
            <p:nvPr/>
          </p:nvGrpSpPr>
          <p:grpSpPr>
            <a:xfrm>
              <a:off x="9367780" y="961849"/>
              <a:ext cx="2278742" cy="2278742"/>
              <a:chOff x="9782629" y="1523227"/>
              <a:chExt cx="1567542" cy="156754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4461EBD-1283-4BB2-A957-65DA335FFC64}"/>
                  </a:ext>
                </a:extLst>
              </p:cNvPr>
              <p:cNvSpPr/>
              <p:nvPr/>
            </p:nvSpPr>
            <p:spPr bwMode="auto">
              <a:xfrm>
                <a:off x="9782629" y="1523227"/>
                <a:ext cx="1567542" cy="1567542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86CC37-BBC1-49A8-A7F4-6EFB4DCE3C79}"/>
                  </a:ext>
                </a:extLst>
              </p:cNvPr>
              <p:cNvSpPr/>
              <p:nvPr/>
            </p:nvSpPr>
            <p:spPr bwMode="auto">
              <a:xfrm flipH="1">
                <a:off x="10522858" y="2260234"/>
                <a:ext cx="104821" cy="104821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D9251CB2-D5B7-4079-95CA-18856786AD20}"/>
                  </a:ext>
                </a:extLst>
              </p:cNvPr>
              <p:cNvCxnSpPr>
                <a:stCxn id="8" idx="3"/>
                <a:endCxn id="2" idx="5"/>
              </p:cNvCxnSpPr>
              <p:nvPr/>
            </p:nvCxnSpPr>
            <p:spPr bwMode="auto">
              <a:xfrm>
                <a:off x="10612328" y="2349704"/>
                <a:ext cx="508282" cy="51150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12CBB1-622C-4E05-8D0F-83CFD276B1EC}"/>
                </a:ext>
              </a:extLst>
            </p:cNvPr>
            <p:cNvSpPr txBox="1"/>
            <p:nvPr/>
          </p:nvSpPr>
          <p:spPr>
            <a:xfrm>
              <a:off x="9965834" y="1597589"/>
              <a:ext cx="1108418" cy="531460"/>
            </a:xfrm>
            <a:prstGeom prst="rect">
              <a:avLst/>
            </a:prstGeom>
            <a:noFill/>
          </p:spPr>
          <p:txBody>
            <a:bodyPr wrap="square" lIns="108000" tIns="144000" rIns="108000" bIns="108000" rtlCol="0">
              <a:spAutoFit/>
            </a:bodyPr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</a:rPr>
                <a:t>center</a:t>
              </a:r>
              <a:endParaRPr lang="en-US" sz="1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AEDD4-4EFD-490B-A9E5-EEA475458409}"/>
                </a:ext>
              </a:extLst>
            </p:cNvPr>
            <p:cNvSpPr txBox="1"/>
            <p:nvPr/>
          </p:nvSpPr>
          <p:spPr>
            <a:xfrm rot="2869700">
              <a:off x="10509915" y="2134730"/>
              <a:ext cx="1108418" cy="531460"/>
            </a:xfrm>
            <a:prstGeom prst="rect">
              <a:avLst/>
            </a:prstGeom>
            <a:noFill/>
          </p:spPr>
          <p:txBody>
            <a:bodyPr wrap="square" lIns="108000" tIns="144000" rIns="108000" bIns="108000" rtlCol="0">
              <a:spAutoFit/>
            </a:bodyPr>
            <a:lstStyle/>
            <a:p>
              <a:pPr algn="ctr"/>
              <a:r>
                <a:rPr lang="en-US" sz="1800" dirty="0">
                  <a:latin typeface="Tahoma" panose="020B0604030504040204" pitchFamily="34" charset="0"/>
                  <a:ea typeface="Tahoma" panose="020B0604030504040204" pitchFamily="34" charset="0"/>
                </a:rPr>
                <a:t>radius</a:t>
              </a:r>
              <a:endParaRPr lang="en-US" sz="18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D6C17F-A3AE-4860-83CA-8D078108FABD}"/>
              </a:ext>
            </a:extLst>
          </p:cNvPr>
          <p:cNvGrpSpPr/>
          <p:nvPr/>
        </p:nvGrpSpPr>
        <p:grpSpPr>
          <a:xfrm>
            <a:off x="10543437" y="3313709"/>
            <a:ext cx="1038857" cy="845089"/>
            <a:chOff x="9672686" y="4433261"/>
            <a:chExt cx="1038857" cy="84508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010329-FD45-404E-9F34-69C4C4EDE79C}"/>
                </a:ext>
              </a:extLst>
            </p:cNvPr>
            <p:cNvSpPr/>
            <p:nvPr/>
          </p:nvSpPr>
          <p:spPr bwMode="auto">
            <a:xfrm>
              <a:off x="9672686" y="4433261"/>
              <a:ext cx="1038857" cy="845089"/>
            </a:xfrm>
            <a:prstGeom prst="roundRect">
              <a:avLst>
                <a:gd name="adj" fmla="val 9145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7C6C8C0-5EFA-4166-A2EA-66F45633C8C4}"/>
                </a:ext>
              </a:extLst>
            </p:cNvPr>
            <p:cNvGrpSpPr/>
            <p:nvPr/>
          </p:nvGrpSpPr>
          <p:grpSpPr>
            <a:xfrm>
              <a:off x="9672686" y="4479655"/>
              <a:ext cx="894442" cy="371513"/>
              <a:chOff x="3989612" y="954439"/>
              <a:chExt cx="662300" cy="350479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0032662-8569-4F95-B013-4446AACCF58D}"/>
                  </a:ext>
                </a:extLst>
              </p:cNvPr>
              <p:cNvSpPr/>
              <p:nvPr/>
            </p:nvSpPr>
            <p:spPr bwMode="auto">
              <a:xfrm>
                <a:off x="4271792" y="1038974"/>
                <a:ext cx="380120" cy="21342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7E3767D9-5FC9-49EC-80D4-1A3E30CEC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612" y="954439"/>
                <a:ext cx="282180" cy="350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r" eaLnBrk="1" hangingPunct="1"/>
                <a:r>
                  <a:rPr lang="en-US" sz="1800" dirty="0">
                    <a:solidFill>
                      <a:schemeClr val="tx1"/>
                    </a:solidFill>
                    <a:latin typeface="Tahoma" pitchFamily="34" charset="0"/>
                  </a:rPr>
                  <a:t>x</a:t>
                </a:r>
                <a:endParaRPr lang="th-TH" sz="18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1183FD-08B5-41E5-95E4-AB70B49FAED2}"/>
                </a:ext>
              </a:extLst>
            </p:cNvPr>
            <p:cNvGrpSpPr/>
            <p:nvPr/>
          </p:nvGrpSpPr>
          <p:grpSpPr>
            <a:xfrm>
              <a:off x="9779471" y="4851167"/>
              <a:ext cx="794974" cy="371513"/>
              <a:chOff x="4063264" y="954439"/>
              <a:chExt cx="588648" cy="35047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C8CFA98-1695-49EE-A807-8CB80D9A161A}"/>
                  </a:ext>
                </a:extLst>
              </p:cNvPr>
              <p:cNvSpPr/>
              <p:nvPr/>
            </p:nvSpPr>
            <p:spPr bwMode="auto">
              <a:xfrm>
                <a:off x="4271792" y="1038975"/>
                <a:ext cx="380120" cy="18198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sp>
            <p:nvSpPr>
              <p:cNvPr id="30" name="Text Box 32">
                <a:extLst>
                  <a:ext uri="{FF2B5EF4-FFF2-40B4-BE49-F238E27FC236}">
                    <a16:creationId xmlns:a16="http://schemas.microsoft.com/office/drawing/2014/main" id="{E94B362C-BC1A-4429-97F0-0A282D3F0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3264" y="954439"/>
                <a:ext cx="208529" cy="350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r" eaLnBrk="1" hangingPunct="1"/>
                <a:r>
                  <a:rPr lang="en-US" sz="1800" dirty="0">
                    <a:solidFill>
                      <a:schemeClr val="tx1"/>
                    </a:solidFill>
                    <a:latin typeface="Tahoma" pitchFamily="34" charset="0"/>
                  </a:rPr>
                  <a:t>y</a:t>
                </a:r>
                <a:endParaRPr lang="th-TH" sz="1800" dirty="0">
                  <a:solidFill>
                    <a:schemeClr val="tx1"/>
                  </a:solidFill>
                  <a:latin typeface="Tahoma" pitchFamily="34" charset="0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6C0591-5FE4-4323-8D63-861F5F39BF28}"/>
              </a:ext>
            </a:extLst>
          </p:cNvPr>
          <p:cNvGrpSpPr/>
          <p:nvPr/>
        </p:nvGrpSpPr>
        <p:grpSpPr>
          <a:xfrm>
            <a:off x="8680348" y="3668489"/>
            <a:ext cx="2251493" cy="1563921"/>
            <a:chOff x="8680348" y="3668489"/>
            <a:chExt cx="2251493" cy="1563921"/>
          </a:xfrm>
        </p:grpSpPr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83180359-E5EF-4390-88EF-6BB0B7491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0348" y="4012642"/>
              <a:ext cx="574626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Tahoma" pitchFamily="34" charset="0"/>
                </a:rPr>
                <a:t>c</a:t>
              </a:r>
              <a:endParaRPr lang="th-TH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94A4A2-ABAD-45F7-9CCE-8AE966CC105A}"/>
                </a:ext>
              </a:extLst>
            </p:cNvPr>
            <p:cNvGrpSpPr/>
            <p:nvPr/>
          </p:nvGrpSpPr>
          <p:grpSpPr>
            <a:xfrm>
              <a:off x="9368838" y="4387321"/>
              <a:ext cx="1563003" cy="845089"/>
              <a:chOff x="9148540" y="4433261"/>
              <a:chExt cx="1563003" cy="845089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91A2971-D47E-4F85-BCB2-27271C08F695}"/>
                  </a:ext>
                </a:extLst>
              </p:cNvPr>
              <p:cNvSpPr/>
              <p:nvPr/>
            </p:nvSpPr>
            <p:spPr bwMode="auto">
              <a:xfrm>
                <a:off x="9234652" y="4433261"/>
                <a:ext cx="1476891" cy="845089"/>
              </a:xfrm>
              <a:prstGeom prst="roundRect">
                <a:avLst>
                  <a:gd name="adj" fmla="val 9145"/>
                </a:avLst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ngsana New" pitchFamily="18" charset="-34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4E8D55B-0890-49DB-B6E5-B91239C77646}"/>
                  </a:ext>
                </a:extLst>
              </p:cNvPr>
              <p:cNvGrpSpPr/>
              <p:nvPr/>
            </p:nvGrpSpPr>
            <p:grpSpPr>
              <a:xfrm>
                <a:off x="9148540" y="4479655"/>
                <a:ext cx="1418588" cy="371513"/>
                <a:chOff x="3601502" y="954439"/>
                <a:chExt cx="1050410" cy="350479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E092B4-AE86-47D6-B6F4-1C279BFC53B4}"/>
                    </a:ext>
                  </a:extLst>
                </p:cNvPr>
                <p:cNvSpPr/>
                <p:nvPr/>
              </p:nvSpPr>
              <p:spPr bwMode="auto">
                <a:xfrm>
                  <a:off x="4271792" y="1038974"/>
                  <a:ext cx="380120" cy="21342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ngsana New" pitchFamily="18" charset="-34"/>
                  </a:endParaRPr>
                </a:p>
              </p:txBody>
            </p:sp>
            <p:sp>
              <p:nvSpPr>
                <p:cNvPr id="19" name="Text Box 32">
                  <a:extLst>
                    <a:ext uri="{FF2B5EF4-FFF2-40B4-BE49-F238E27FC236}">
                      <a16:creationId xmlns:a16="http://schemas.microsoft.com/office/drawing/2014/main" id="{49D034B4-D313-4DF0-9753-FF633BA9D0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502" y="954439"/>
                  <a:ext cx="670290" cy="3504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9pPr>
                </a:lstStyle>
                <a:p>
                  <a:pPr algn="r" eaLnBrk="1" hangingPunct="1"/>
                  <a:r>
                    <a:rPr lang="en-US" sz="1800" dirty="0">
                      <a:solidFill>
                        <a:schemeClr val="tx1"/>
                      </a:solidFill>
                      <a:latin typeface="Tahoma" pitchFamily="34" charset="0"/>
                    </a:rPr>
                    <a:t>center</a:t>
                  </a:r>
                  <a:endParaRPr lang="th-TH" sz="18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6C632C2-75E7-4667-A605-D943F8176A99}"/>
                  </a:ext>
                </a:extLst>
              </p:cNvPr>
              <p:cNvGrpSpPr/>
              <p:nvPr/>
            </p:nvGrpSpPr>
            <p:grpSpPr>
              <a:xfrm>
                <a:off x="9155860" y="4851167"/>
                <a:ext cx="1418588" cy="371513"/>
                <a:chOff x="3601502" y="954439"/>
                <a:chExt cx="1050410" cy="35047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93E7EA0-2194-4041-8827-73C3A5FD4D20}"/>
                    </a:ext>
                  </a:extLst>
                </p:cNvPr>
                <p:cNvSpPr/>
                <p:nvPr/>
              </p:nvSpPr>
              <p:spPr bwMode="auto">
                <a:xfrm>
                  <a:off x="4271792" y="1038975"/>
                  <a:ext cx="380120" cy="18198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ngsana New" pitchFamily="18" charset="-34"/>
                  </a:endParaRPr>
                </a:p>
              </p:txBody>
            </p:sp>
            <p:sp>
              <p:nvSpPr>
                <p:cNvPr id="22" name="Text Box 32">
                  <a:extLst>
                    <a:ext uri="{FF2B5EF4-FFF2-40B4-BE49-F238E27FC236}">
                      <a16:creationId xmlns:a16="http://schemas.microsoft.com/office/drawing/2014/main" id="{3CF30EEB-2615-42D6-B7E4-FC51AE916A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01502" y="954439"/>
                  <a:ext cx="670290" cy="3504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2"/>
                      </a:solidFill>
                      <a:latin typeface="Courier New" pitchFamily="49" charset="0"/>
                      <a:cs typeface="Tahoma" pitchFamily="34" charset="0"/>
                    </a:defRPr>
                  </a:lvl9pPr>
                </a:lstStyle>
                <a:p>
                  <a:pPr algn="r" eaLnBrk="1" hangingPunct="1"/>
                  <a:r>
                    <a:rPr lang="en-US" sz="1800" dirty="0">
                      <a:solidFill>
                        <a:schemeClr val="tx1"/>
                      </a:solidFill>
                      <a:latin typeface="Tahoma" pitchFamily="34" charset="0"/>
                    </a:rPr>
                    <a:t>radius</a:t>
                  </a:r>
                  <a:endParaRPr lang="th-TH" sz="1800" dirty="0">
                    <a:solidFill>
                      <a:schemeClr val="tx1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2E5A88-492D-4901-914A-B8A6552CB019}"/>
                </a:ext>
              </a:extLst>
            </p:cNvPr>
            <p:cNvSpPr/>
            <p:nvPr/>
          </p:nvSpPr>
          <p:spPr bwMode="auto">
            <a:xfrm>
              <a:off x="8820352" y="4465622"/>
              <a:ext cx="294620" cy="22623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6DEB2B-394D-4F20-85C1-BD073B87B12C}"/>
                </a:ext>
              </a:extLst>
            </p:cNvPr>
            <p:cNvCxnSpPr/>
            <p:nvPr/>
          </p:nvCxnSpPr>
          <p:spPr bwMode="auto">
            <a:xfrm>
              <a:off x="8943975" y="4591050"/>
              <a:ext cx="51097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CA434C-946C-44A4-A536-51FFF98C2F10}"/>
                </a:ext>
              </a:extLst>
            </p:cNvPr>
            <p:cNvSpPr/>
            <p:nvPr/>
          </p:nvSpPr>
          <p:spPr bwMode="auto">
            <a:xfrm>
              <a:off x="10322422" y="3668489"/>
              <a:ext cx="221015" cy="950982"/>
            </a:xfrm>
            <a:custGeom>
              <a:avLst/>
              <a:gdLst>
                <a:gd name="connsiteX0" fmla="*/ 205783 w 467720"/>
                <a:gd name="connsiteY0" fmla="*/ 590550 h 590550"/>
                <a:gd name="connsiteX1" fmla="*/ 15283 w 467720"/>
                <a:gd name="connsiteY1" fmla="*/ 314325 h 590550"/>
                <a:gd name="connsiteX2" fmla="*/ 62908 w 467720"/>
                <a:gd name="connsiteY2" fmla="*/ 57150 h 590550"/>
                <a:gd name="connsiteX3" fmla="*/ 467720 w 467720"/>
                <a:gd name="connsiteY3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7720" h="590550">
                  <a:moveTo>
                    <a:pt x="205783" y="590550"/>
                  </a:moveTo>
                  <a:cubicBezTo>
                    <a:pt x="122439" y="496887"/>
                    <a:pt x="39095" y="403225"/>
                    <a:pt x="15283" y="314325"/>
                  </a:cubicBezTo>
                  <a:cubicBezTo>
                    <a:pt x="-8530" y="225425"/>
                    <a:pt x="-12498" y="109537"/>
                    <a:pt x="62908" y="57150"/>
                  </a:cubicBezTo>
                  <a:cubicBezTo>
                    <a:pt x="138314" y="4763"/>
                    <a:pt x="303017" y="2381"/>
                    <a:pt x="46772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sp>
        <p:nvSpPr>
          <p:cNvPr id="48" name="Rectangle 5">
            <a:extLst>
              <a:ext uri="{FF2B5EF4-FFF2-40B4-BE49-F238E27FC236}">
                <a16:creationId xmlns:a16="http://schemas.microsoft.com/office/drawing/2014/main" id="{415E6ABC-312B-47E9-A7A3-4C5A9F06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765" y="3909250"/>
            <a:ext cx="891118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Point(20,30)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59C970-4551-4AE1-A7B3-55542D8D4511}"/>
              </a:ext>
            </a:extLst>
          </p:cNvPr>
          <p:cNvSpPr txBox="1"/>
          <p:nvPr/>
        </p:nvSpPr>
        <p:spPr>
          <a:xfrm>
            <a:off x="5940953" y="5710820"/>
            <a:ext cx="2739395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</a:rPr>
              <a:t>หน้าจุด</a:t>
            </a:r>
            <a:r>
              <a:rPr lang="th-TH" sz="2200" dirty="0" err="1">
                <a:latin typeface="Tahoma" panose="020B0604030504040204" pitchFamily="34" charset="0"/>
                <a:ea typeface="Tahoma" panose="020B0604030504040204" pitchFamily="34" charset="0"/>
              </a:rPr>
              <a:t>เป็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</a:rPr>
              <a:t>นอ็อบเจก</a:t>
            </a:r>
            <a:r>
              <a:rPr lang="th-TH" sz="2200" dirty="0" err="1"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endParaRPr lang="en-US" sz="2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8AAAC-1DEB-426B-AC21-00BC777A5DE9}"/>
              </a:ext>
            </a:extLst>
          </p:cNvPr>
          <p:cNvSpPr txBox="1"/>
          <p:nvPr/>
        </p:nvSpPr>
        <p:spPr>
          <a:xfrm>
            <a:off x="7601333" y="5268842"/>
            <a:ext cx="3983277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อ็</a:t>
            </a:r>
            <a:r>
              <a:rPr lang="th-TH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อบเจก</a:t>
            </a:r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r>
              <a:rPr lang="en-US" sz="2200" dirty="0"/>
              <a:t>.</a:t>
            </a:r>
            <a:r>
              <a:rPr lang="th-TH" sz="2200" dirty="0">
                <a:highlight>
                  <a:srgbClr val="00FF00"/>
                </a:highlight>
              </a:rPr>
              <a:t>ชื่อตัวแปรในอ็อบเจก</a:t>
            </a:r>
            <a:r>
              <a:rPr lang="th-TH" sz="2200" dirty="0" err="1">
                <a:highlight>
                  <a:srgbClr val="00FF00"/>
                </a:highlight>
              </a:rPr>
              <a:t>ต์</a:t>
            </a:r>
            <a:endParaRPr lang="en-US" sz="2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40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8" grpId="0" uiExpand="1" build="p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การใช้ตัวแปรในอ็อบเจก</a:t>
            </a:r>
            <a:r>
              <a:rPr lang="th-TH" dirty="0" err="1"/>
              <a:t>ต์</a:t>
            </a:r>
            <a:endParaRPr lang="th-TH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002" y="929010"/>
            <a:ext cx="7853819" cy="37155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title,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price):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b1 = Book</a:t>
            </a:r>
            <a:r>
              <a:rPr lang="en-US" sz="2000" b="1" dirty="0">
                <a:solidFill>
                  <a:schemeClr val="tx1"/>
                </a:solidFill>
              </a:rPr>
              <a:t>("Data Science", "149190142X",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print( </a:t>
            </a: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b1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title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)</a:t>
            </a:r>
            <a:b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</a:b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cs typeface="Courier New" pitchFamily="49" charset="0"/>
              </a:rPr>
              <a:t>b1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.</a:t>
            </a:r>
            <a:r>
              <a:rPr lang="en-US" sz="2000" b="1" dirty="0">
                <a:solidFill>
                  <a:srgbClr val="000000"/>
                </a:solidFill>
                <a:highlight>
                  <a:srgbClr val="00FF00"/>
                </a:highlight>
                <a:cs typeface="Courier New" pitchFamily="49" charset="0"/>
              </a:rPr>
              <a:t>price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*= 0.80</a:t>
            </a:r>
            <a:b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</a:b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F29FA-C709-48CF-8310-CDC6F7093970}"/>
              </a:ext>
            </a:extLst>
          </p:cNvPr>
          <p:cNvSpPr txBox="1"/>
          <p:nvPr/>
        </p:nvSpPr>
        <p:spPr>
          <a:xfrm>
            <a:off x="6991733" y="3479704"/>
            <a:ext cx="3983277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อ็</a:t>
            </a:r>
            <a:r>
              <a:rPr lang="th-TH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อบเจก</a:t>
            </a:r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r>
              <a:rPr lang="en-US" sz="2200" dirty="0"/>
              <a:t>.</a:t>
            </a:r>
            <a:r>
              <a:rPr lang="th-TH" sz="2200" dirty="0">
                <a:highlight>
                  <a:srgbClr val="00FF00"/>
                </a:highlight>
              </a:rPr>
              <a:t>ชื่อตัวแปรในอ็อบเจก</a:t>
            </a:r>
            <a:r>
              <a:rPr lang="th-TH" sz="2200" dirty="0" err="1">
                <a:highlight>
                  <a:srgbClr val="00FF00"/>
                </a:highlight>
              </a:rPr>
              <a:t>ต์</a:t>
            </a:r>
            <a:endParaRPr lang="en-US" sz="2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39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ตัวอย่างการใช้ตัวแปรในอ็อบเจก</a:t>
            </a:r>
            <a:r>
              <a:rPr lang="th-TH" dirty="0" err="1"/>
              <a:t>ต์</a:t>
            </a:r>
            <a:endParaRPr lang="th-TH" dirty="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8E6E244-6452-44FF-8408-184AAA86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003" y="4543863"/>
            <a:ext cx="7853818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book in books:</a:t>
            </a:r>
          </a:p>
          <a:p>
            <a:r>
              <a:rPr lang="en-US" sz="2000" b="1" dirty="0"/>
              <a:t>       s +=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book</a:t>
            </a:r>
            <a:r>
              <a:rPr lang="en-US" sz="2000" b="1" dirty="0" err="1">
                <a:solidFill>
                  <a:schemeClr val="tx1"/>
                </a:solidFill>
              </a:rPr>
              <a:t>.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price</a:t>
            </a:r>
            <a:endParaRPr lang="en-US" sz="20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sz="2000" b="1" dirty="0"/>
              <a:t>   return 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002" y="929010"/>
            <a:ext cx="7853819" cy="3517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title,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price):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b1 = Book</a:t>
            </a:r>
            <a:r>
              <a:rPr lang="en-US" sz="2000" b="1" dirty="0">
                <a:solidFill>
                  <a:schemeClr val="tx1"/>
                </a:solidFill>
              </a:rPr>
              <a:t>("Data Science",    "149190142X",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b2 = Book</a:t>
            </a:r>
            <a:r>
              <a:rPr lang="en-US" sz="2000" b="1" dirty="0">
                <a:solidFill>
                  <a:schemeClr val="tx1"/>
                </a:solidFill>
              </a:rPr>
              <a:t>("Learning Python", "1449355730", 37.06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b3 = Book</a:t>
            </a:r>
            <a:r>
              <a:rPr lang="en-US" sz="2000" b="1" dirty="0">
                <a:solidFill>
                  <a:schemeClr val="tx1"/>
                </a:solidFill>
              </a:rPr>
              <a:t>("Data Analysis",   "1449319793", 27.68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r>
              <a:rPr lang="en-US" sz="2000" b="1" dirty="0"/>
              <a:t>print( </a:t>
            </a:r>
            <a:r>
              <a:rPr lang="en-US" sz="2000" b="1" dirty="0" err="1"/>
              <a:t>total_price</a:t>
            </a:r>
            <a:r>
              <a:rPr lang="en-US" sz="2000" b="1" dirty="0"/>
              <a:t>( </a:t>
            </a:r>
            <a:r>
              <a:rPr lang="en-US" sz="2000" b="1" dirty="0">
                <a:solidFill>
                  <a:srgbClr val="FF0000"/>
                </a:solidFill>
              </a:rPr>
              <a:t>[b1, b2, b3] </a:t>
            </a:r>
            <a:r>
              <a:rPr lang="en-US" sz="2000" b="1" dirty="0"/>
              <a:t>) )</a:t>
            </a:r>
          </a:p>
          <a:p>
            <a:pPr eaLnBrk="0" hangingPunct="0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0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5B69-28E4-4DBC-8171-77B3B61A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ตัวอย่างการใช้ตัวแปรในอ็อบเจก</a:t>
            </a:r>
            <a:r>
              <a:rPr lang="th-TH" dirty="0" err="1"/>
              <a:t>ต์</a:t>
            </a:r>
            <a:endParaRPr lang="en-US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30EC5977-D4BE-4133-8C8E-075B73E7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0" y="3170453"/>
            <a:ext cx="653858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discount( books, p ):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</a:t>
            </a:r>
            <a:r>
              <a:rPr lang="en-US" sz="2000" b="1" dirty="0" err="1"/>
              <a:t>b.price</a:t>
            </a:r>
            <a:r>
              <a:rPr lang="en-US" sz="2000" b="1" dirty="0"/>
              <a:t> *= (1 – p/100)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3FBF91-9132-46C6-B9FA-D494359B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589" y="866380"/>
            <a:ext cx="6538587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title,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price):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 </a:t>
            </a:r>
          </a:p>
          <a:p>
            <a:pPr eaLnBrk="0" hangingPunct="0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4A24ECE-03FE-469B-B41B-8A2F85186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1" y="4288908"/>
            <a:ext cx="653858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get_min_price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return min([</a:t>
            </a:r>
            <a:r>
              <a:rPr lang="en-US" sz="2000" b="1" dirty="0" err="1"/>
              <a:t>b.price</a:t>
            </a:r>
            <a:r>
              <a:rPr lang="en-US" sz="2000" b="1" dirty="0"/>
              <a:t> for b in books])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180AA54-0C47-4D77-B3ED-E81B101B5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0" y="5099586"/>
            <a:ext cx="6538585" cy="13234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search( books, </a:t>
            </a:r>
            <a:r>
              <a:rPr lang="en-US" sz="2000" b="1" dirty="0" err="1"/>
              <a:t>isbn</a:t>
            </a:r>
            <a:r>
              <a:rPr lang="en-US" sz="2000" b="1" dirty="0"/>
              <a:t> ):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if </a:t>
            </a:r>
            <a:r>
              <a:rPr lang="en-US" sz="2000" b="1" dirty="0" err="1"/>
              <a:t>isbn</a:t>
            </a:r>
            <a:r>
              <a:rPr lang="en-US" sz="2000" b="1" dirty="0"/>
              <a:t> == </a:t>
            </a:r>
            <a:r>
              <a:rPr lang="en-US" sz="2000" b="1" dirty="0" err="1"/>
              <a:t>b.isbn</a:t>
            </a:r>
            <a:r>
              <a:rPr lang="en-US" sz="2000" b="1" dirty="0"/>
              <a:t>: return b</a:t>
            </a:r>
          </a:p>
          <a:p>
            <a:r>
              <a:rPr lang="en-US" sz="2000" b="1" dirty="0"/>
              <a:t>   return None</a:t>
            </a:r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D44EB0AD-B257-48DF-AF73-FAB7DADF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589" y="2767497"/>
            <a:ext cx="6538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th-TH" sz="2000" dirty="0">
                <a:solidFill>
                  <a:schemeClr val="tx1"/>
                </a:solidFill>
              </a:rPr>
              <a:t>กำหนดให้ </a:t>
            </a:r>
            <a:r>
              <a:rPr lang="en-US" sz="2000" b="1" dirty="0">
                <a:solidFill>
                  <a:schemeClr val="tx1"/>
                </a:solidFill>
              </a:rPr>
              <a:t>books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th-TH" sz="2000" dirty="0">
                <a:solidFill>
                  <a:schemeClr val="tx1"/>
                </a:solidFill>
              </a:rPr>
              <a:t>คือ ลิสต์ที่เก็บอ็อบเจก</a:t>
            </a:r>
            <a:r>
              <a:rPr lang="th-TH" sz="2000" dirty="0" err="1">
                <a:solidFill>
                  <a:schemeClr val="tx1"/>
                </a:solidFill>
              </a:rPr>
              <a:t>ต์ข</a:t>
            </a:r>
            <a:r>
              <a:rPr lang="th-TH" sz="2000" dirty="0">
                <a:solidFill>
                  <a:schemeClr val="tx1"/>
                </a:solidFill>
              </a:rPr>
              <a:t>อง </a:t>
            </a:r>
            <a:r>
              <a:rPr lang="en-US" sz="2000" b="1" dirty="0">
                <a:solidFill>
                  <a:schemeClr val="tx1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418660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p" animBg="1"/>
      <p:bldP spid="6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5B69-28E4-4DBC-8171-77B3B61A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การเพิ่มบริการให้เรียกใช้</a:t>
            </a:r>
            <a:r>
              <a:rPr lang="th-TH" dirty="0" err="1"/>
              <a:t>กั</a:t>
            </a:r>
            <a:r>
              <a:rPr lang="th-TH" dirty="0"/>
              <a:t>บอ็อบเจก</a:t>
            </a:r>
            <a:r>
              <a:rPr lang="th-TH" dirty="0" err="1"/>
              <a:t>ต์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3FBF91-9132-46C6-B9FA-D494359B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08" y="763587"/>
            <a:ext cx="4828814" cy="56722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x, y):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y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distance(p1, p2):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dx = p1.x – p2.x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dy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p1.y – p2.y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return (dx**2+dy**2)**0.5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(p):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return "("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\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","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")"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p1 = Point(2,4)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p2 = Point(3,5)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  = 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cs typeface="Courier New" pitchFamily="49" charset="0"/>
              </a:rPr>
              <a:t>distance(p1, p2)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print(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(p1),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(p2) )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1328D7A-DB79-40B2-925D-BD88A6F0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54" y="763587"/>
            <a:ext cx="5279750" cy="56722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x, y):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y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def distance(self, p):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dx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–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p.x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dy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–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p.y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return (dx**2+dy**2)**0.5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to_str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(self):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return "("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\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","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 + ")"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p1 = Point(2,4)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p2 = Point(3,5)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  = </a:t>
            </a: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  <a:cs typeface="Courier New" pitchFamily="49" charset="0"/>
              </a:rPr>
              <a:t>p1.distance(p2)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print( p1.to_str(), p2.to_str() )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9FF13427-E698-4C65-9B84-D8A732F3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909" y="1853097"/>
            <a:ext cx="1296474" cy="40011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functions</a:t>
            </a: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17FF0CC6-340E-4610-9E6C-E367B245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7591" y="1853097"/>
            <a:ext cx="1296474" cy="400110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methods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18FFB2-E1CC-4355-822F-6ED55BFB9C9D}"/>
              </a:ext>
            </a:extLst>
          </p:cNvPr>
          <p:cNvGrpSpPr/>
          <p:nvPr/>
        </p:nvGrpSpPr>
        <p:grpSpPr>
          <a:xfrm>
            <a:off x="3106455" y="2580362"/>
            <a:ext cx="785983" cy="3145237"/>
            <a:chOff x="3106455" y="2580362"/>
            <a:chExt cx="785983" cy="314523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E97BD4-0A5E-47BC-9F83-8DF5F8ABB87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106455" y="2592888"/>
              <a:ext cx="122104" cy="313271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BF10F7-5130-417D-A6E0-236520C5C8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770334" y="2580362"/>
              <a:ext cx="122104" cy="313271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1AE173-5D4D-4982-B847-EB734B3C81FE}"/>
              </a:ext>
            </a:extLst>
          </p:cNvPr>
          <p:cNvGrpSpPr/>
          <p:nvPr/>
        </p:nvGrpSpPr>
        <p:grpSpPr>
          <a:xfrm>
            <a:off x="7071580" y="2580362"/>
            <a:ext cx="2360519" cy="3132712"/>
            <a:chOff x="7071580" y="2580362"/>
            <a:chExt cx="2360519" cy="313271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E9C208A-C4C3-4447-8D45-6F29374612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71580" y="2580362"/>
              <a:ext cx="1661149" cy="313271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AD66B2B-B026-4558-8E49-015F632FAF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54833" y="2592888"/>
              <a:ext cx="577266" cy="312018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AF05D5-6F59-47DC-84D4-9736E392740C}"/>
              </a:ext>
            </a:extLst>
          </p:cNvPr>
          <p:cNvCxnSpPr/>
          <p:nvPr/>
        </p:nvCxnSpPr>
        <p:spPr bwMode="auto">
          <a:xfrm>
            <a:off x="6400800" y="1103086"/>
            <a:ext cx="0" cy="37737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3708BF9-319F-4BD4-B837-792F86D9B650}"/>
              </a:ext>
            </a:extLst>
          </p:cNvPr>
          <p:cNvSpPr txBox="1"/>
          <p:nvPr/>
        </p:nvSpPr>
        <p:spPr>
          <a:xfrm>
            <a:off x="8980352" y="4992914"/>
            <a:ext cx="3211648" cy="593015"/>
          </a:xfrm>
          <a:prstGeom prst="rect">
            <a:avLst/>
          </a:prstGeom>
          <a:noFill/>
        </p:spPr>
        <p:txBody>
          <a:bodyPr wrap="square" lIns="108000" tIns="144000" rIns="108000" bIns="108000" rtlCol="0">
            <a:spAutoFit/>
          </a:bodyPr>
          <a:lstStyle/>
          <a:p>
            <a:pPr algn="ctr"/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อ็</a:t>
            </a:r>
            <a:r>
              <a:rPr lang="th-TH" sz="2200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อบเจก</a:t>
            </a:r>
            <a:r>
              <a:rPr lang="th-TH" sz="2200" dirty="0" err="1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</a:rPr>
              <a:t>ต์</a:t>
            </a:r>
            <a:r>
              <a:rPr lang="en-US" sz="2200" dirty="0"/>
              <a:t>.</a:t>
            </a:r>
            <a:r>
              <a:rPr lang="th-TH" sz="2200" dirty="0">
                <a:highlight>
                  <a:srgbClr val="00FF00"/>
                </a:highlight>
              </a:rPr>
              <a:t>ชื่อเมท็อด</a:t>
            </a:r>
            <a:r>
              <a:rPr lang="en-US" sz="2200" b="1" dirty="0">
                <a:highlight>
                  <a:srgbClr val="00FF00"/>
                </a:highlight>
              </a:rPr>
              <a:t>(</a:t>
            </a:r>
            <a:r>
              <a:rPr lang="en-US" sz="2200" b="1" dirty="0">
                <a:highlight>
                  <a:srgbClr val="00FF00"/>
                </a:highlight>
                <a:latin typeface="TH Sarabun New" panose="020B0500040200020003" pitchFamily="34" charset="-34"/>
                <a:cs typeface="TH Sarabun New" panose="020B0500040200020003" pitchFamily="34" charset="-34"/>
              </a:rPr>
              <a:t>...</a:t>
            </a:r>
            <a:r>
              <a:rPr lang="en-US" sz="2200" b="1" dirty="0">
                <a:highlight>
                  <a:srgbClr val="00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57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 animBg="1"/>
      <p:bldP spid="10" grpId="0" animBg="1"/>
      <p:bldP spid="11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5B69-28E4-4DBC-8171-77B3B61A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/>
              <a:t>อ็</a:t>
            </a:r>
            <a:r>
              <a:rPr lang="th-TH" dirty="0"/>
              <a:t>อบเจก</a:t>
            </a:r>
            <a:r>
              <a:rPr lang="th-TH" dirty="0" err="1"/>
              <a:t>ต์</a:t>
            </a:r>
            <a:r>
              <a:rPr lang="th-TH" dirty="0"/>
              <a:t>ที่ </a:t>
            </a:r>
            <a:r>
              <a:rPr lang="en-US" dirty="0"/>
              <a:t>self </a:t>
            </a:r>
            <a:r>
              <a:rPr lang="th-TH" dirty="0"/>
              <a:t>อ้างอิง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1328D7A-DB79-40B2-925D-BD88A6F0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10" y="936070"/>
            <a:ext cx="3908120" cy="2895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Point: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def 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distance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  <a:cs typeface="Courier New" pitchFamily="49" charset="0"/>
              </a:rPr>
              <a:t>self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cs typeface="Courier New" pitchFamily="49" charset="0"/>
              </a:rPr>
              <a:t>p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):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dx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–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p.x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...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  = </a:t>
            </a:r>
            <a:r>
              <a:rPr lang="en-US" sz="2000" b="1" dirty="0">
                <a:solidFill>
                  <a:schemeClr val="tx1"/>
                </a:solidFill>
                <a:highlight>
                  <a:srgbClr val="00FF00"/>
                </a:highlight>
                <a:cs typeface="Courier New" pitchFamily="49" charset="0"/>
              </a:rPr>
              <a:t>p1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.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distance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chemeClr val="tx1"/>
                </a:solidFill>
                <a:highlight>
                  <a:srgbClr val="FFFF00"/>
                </a:highlight>
                <a:cs typeface="Courier New" pitchFamily="49" charset="0"/>
              </a:rPr>
              <a:t>p2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A6E8B-76B9-47AD-86CC-10951F65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861" y="936070"/>
            <a:ext cx="6716701" cy="498585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8EF996F-392D-43E2-8049-A5F4376FF9C5}"/>
              </a:ext>
            </a:extLst>
          </p:cNvPr>
          <p:cNvGrpSpPr/>
          <p:nvPr/>
        </p:nvGrpSpPr>
        <p:grpSpPr>
          <a:xfrm>
            <a:off x="1872343" y="1862643"/>
            <a:ext cx="2174956" cy="1183369"/>
            <a:chOff x="7257143" y="2580362"/>
            <a:chExt cx="2174956" cy="118336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D1E27F2-08E6-46A0-A019-BE8619053F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57143" y="2580362"/>
              <a:ext cx="1475586" cy="117084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CFA7944-FCC2-4836-B2D0-968EB2D622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71429" y="2592888"/>
              <a:ext cx="360670" cy="1170843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569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เคยใช้ฟังก์ชันกับเมท็อดมามากมาย</a:t>
            </a: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73208" y="1403668"/>
            <a:ext cx="3359099" cy="3042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a = [1,2,3,4]</a:t>
            </a:r>
          </a:p>
          <a:p>
            <a:pPr eaLnBrk="0" hangingPunct="0"/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a.sort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()</a:t>
            </a:r>
          </a:p>
          <a:p>
            <a:pPr eaLnBrk="0" hangingPunct="0"/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a.append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(99)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t = "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aBc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"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u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t.upper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v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t.lower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k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t.find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("B")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s = set(a)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s =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s.union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([3,5])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98438" y="1403668"/>
            <a:ext cx="3454663" cy="30426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a = [1,2,3,4]</a:t>
            </a: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k = 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len(a)</a:t>
            </a:r>
          </a:p>
          <a:p>
            <a:pPr eaLnBrk="0" hangingPunct="0"/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print(a)</a:t>
            </a:r>
            <a:endParaRPr lang="th-TH" sz="2000" b="1">
              <a:solidFill>
                <a:srgbClr val="0070C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s = 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sum(a)</a:t>
            </a:r>
            <a:endParaRPr lang="th-TH" sz="2000" b="1">
              <a:solidFill>
                <a:srgbClr val="0070C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b = 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sorted(a)</a:t>
            </a:r>
          </a:p>
          <a:p>
            <a:pPr eaLnBrk="0" hangingPunct="0"/>
            <a:endParaRPr lang="en-US" sz="2000" b="1">
              <a:solidFill>
                <a:srgbClr val="0070C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# </a:t>
            </a:r>
            <a:r>
              <a:rPr lang="th-TH" sz="2000" b="1">
                <a:solidFill>
                  <a:schemeClr val="tx1"/>
                </a:solidFill>
                <a:cs typeface="Courier New" pitchFamily="49" charset="0"/>
              </a:rPr>
              <a:t>ฟังก์ชันใน </a:t>
            </a:r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module</a:t>
            </a:r>
            <a:r>
              <a:rPr lang="th-TH" sz="2000" b="1">
                <a:solidFill>
                  <a:schemeClr val="tx1"/>
                </a:solidFill>
                <a:cs typeface="Courier New" pitchFamily="49" charset="0"/>
              </a:rPr>
              <a:t> อื่น</a:t>
            </a:r>
            <a:endParaRPr lang="en-US" sz="2000" b="1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k = math.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sin(1)</a:t>
            </a:r>
          </a:p>
          <a:p>
            <a:pPr eaLnBrk="0" hangingPunct="0"/>
            <a:r>
              <a:rPr lang="en-US" sz="2000" b="1">
                <a:solidFill>
                  <a:schemeClr val="tx1"/>
                </a:solidFill>
                <a:cs typeface="Courier New" pitchFamily="49" charset="0"/>
              </a:rPr>
              <a:t>d = np.</a:t>
            </a:r>
            <a:r>
              <a:rPr lang="en-US" sz="2000" b="1">
                <a:solidFill>
                  <a:srgbClr val="0070C0"/>
                </a:solidFill>
                <a:cs typeface="Courier New" pitchFamily="49" charset="0"/>
              </a:rPr>
              <a:t>ndarray((2,3))</a:t>
            </a:r>
          </a:p>
          <a:p>
            <a:pPr eaLnBrk="0" hangingPunct="0"/>
            <a:endParaRPr lang="en-US" sz="2000" b="1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3881" y="9420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93280" y="942004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433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en-US" dirty="0" err="1"/>
              <a:t>BankAccount</a:t>
            </a:r>
            <a:endParaRPr lang="th-TH" dirty="0"/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>
          <a:xfrm>
            <a:off x="2847041" y="763588"/>
            <a:ext cx="7061047" cy="3271383"/>
          </a:xfrm>
        </p:spPr>
        <p:txBody>
          <a:bodyPr/>
          <a:lstStyle/>
          <a:p>
            <a:r>
              <a:rPr lang="th-TH" dirty="0"/>
              <a:t>คลาส </a:t>
            </a:r>
            <a:r>
              <a:rPr lang="en-US" dirty="0" err="1"/>
              <a:t>BankAccount</a:t>
            </a:r>
            <a:r>
              <a:rPr lang="th-TH" dirty="0"/>
              <a:t>  แทนบัญชีธนาคาร</a:t>
            </a:r>
          </a:p>
          <a:p>
            <a:pPr lvl="1"/>
            <a:r>
              <a:rPr lang="th-TH" dirty="0"/>
              <a:t>หมายเลขบัญชี </a:t>
            </a:r>
            <a:r>
              <a:rPr lang="en-US" dirty="0"/>
              <a:t>(</a:t>
            </a:r>
            <a:r>
              <a:rPr lang="en-US" dirty="0" err="1"/>
              <a:t>acc_no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th-TH" dirty="0"/>
              <a:t>ชื่อบัญชี </a:t>
            </a:r>
            <a:r>
              <a:rPr lang="en-US" dirty="0"/>
              <a:t>(</a:t>
            </a:r>
            <a:r>
              <a:rPr lang="en-US" dirty="0" err="1"/>
              <a:t>acc_name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th-TH" dirty="0"/>
              <a:t>ยอดเงินปัจจุบัน</a:t>
            </a:r>
            <a:r>
              <a:rPr lang="en-US" dirty="0"/>
              <a:t> (balance)</a:t>
            </a:r>
            <a:endParaRPr lang="th-TH" dirty="0"/>
          </a:p>
          <a:p>
            <a:r>
              <a:rPr lang="th-TH" dirty="0"/>
              <a:t>เมท็อดสำหรับ </a:t>
            </a:r>
            <a:r>
              <a:rPr lang="en-US" dirty="0" err="1"/>
              <a:t>BankAccount</a:t>
            </a:r>
            <a:endParaRPr lang="en-US" dirty="0"/>
          </a:p>
          <a:p>
            <a:pPr lvl="1"/>
            <a:r>
              <a:rPr lang="th-TH" dirty="0"/>
              <a:t>ฝาก </a:t>
            </a:r>
            <a:r>
              <a:rPr lang="en-US" dirty="0"/>
              <a:t>	 : deposit( amount )</a:t>
            </a:r>
          </a:p>
          <a:p>
            <a:pPr lvl="1"/>
            <a:r>
              <a:rPr lang="th-TH" dirty="0"/>
              <a:t>ถอน</a:t>
            </a:r>
            <a:r>
              <a:rPr lang="en-US" dirty="0"/>
              <a:t>	 : withdraw( amount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BFDE5A-8699-4A80-8649-F6AC2F0B3A2E}"/>
              </a:ext>
            </a:extLst>
          </p:cNvPr>
          <p:cNvSpPr/>
          <p:nvPr/>
        </p:nvSpPr>
        <p:spPr>
          <a:xfrm>
            <a:off x="2847041" y="4174670"/>
            <a:ext cx="6803991" cy="156966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a1 = </a:t>
            </a:r>
            <a:r>
              <a:rPr lang="en-SG" b="1" dirty="0" err="1">
                <a:solidFill>
                  <a:schemeClr val="tx1"/>
                </a:solidFill>
                <a:cs typeface="Courier New" pitchFamily="49" charset="0"/>
              </a:rPr>
              <a:t>BankAccount</a:t>
            </a:r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("1-034-567-892", </a:t>
            </a:r>
          </a:p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                 "</a:t>
            </a:r>
            <a:r>
              <a:rPr lang="th-TH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ปราณี รักเรียน</a:t>
            </a:r>
            <a:r>
              <a:rPr lang="th-TH" b="1" dirty="0">
                <a:solidFill>
                  <a:schemeClr val="tx1"/>
                </a:solidFill>
                <a:cs typeface="Courier New" pitchFamily="49" charset="0"/>
              </a:rPr>
              <a:t>", 500)</a:t>
            </a:r>
          </a:p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a1.deposit(1000)</a:t>
            </a:r>
          </a:p>
          <a:p>
            <a:pPr eaLnBrk="1" hangingPunct="1"/>
            <a:r>
              <a:rPr lang="en-SG" b="1" dirty="0">
                <a:solidFill>
                  <a:schemeClr val="tx1"/>
                </a:solidFill>
                <a:cs typeface="Courier New" pitchFamily="49" charset="0"/>
              </a:rPr>
              <a:t>a1.withdraw(150)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  <p:bldP spid="2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/>
              <a:t>: BankAccount</a:t>
            </a:r>
            <a:r>
              <a:rPr lang="th-TH"/>
              <a:t> มีบริการฝาก</a:t>
            </a:r>
            <a:r>
              <a:rPr lang="en-US"/>
              <a:t>/</a:t>
            </a:r>
            <a:r>
              <a:rPr lang="th-TH"/>
              <a:t>ถอน</a:t>
            </a:r>
            <a:endParaRPr lang="th-TH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075443" y="763588"/>
            <a:ext cx="8036880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def</a:t>
            </a:r>
            <a:r>
              <a:rPr lang="en-US" sz="2000" b="1" dirty="0">
                <a:solidFill>
                  <a:schemeClr val="tx1"/>
                </a:solidFill>
              </a:rPr>
              <a:t>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 (self, </a:t>
            </a:r>
            <a:r>
              <a:rPr lang="en-US" sz="2000" b="1" dirty="0" err="1">
                <a:solidFill>
                  <a:schemeClr val="tx1"/>
                </a:solidFill>
              </a:rPr>
              <a:t>acc_no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acc_name</a:t>
            </a:r>
            <a:r>
              <a:rPr lang="en-US" sz="2000" b="1" dirty="0">
                <a:solidFill>
                  <a:schemeClr val="tx1"/>
                </a:solidFill>
              </a:rPr>
              <a:t>, balance):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self.acc_no</a:t>
            </a:r>
            <a:r>
              <a:rPr lang="en-US" sz="2000" b="1" dirty="0">
                <a:solidFill>
                  <a:schemeClr val="tx1"/>
                </a:solidFill>
              </a:rPr>
              <a:t>   = </a:t>
            </a:r>
            <a:r>
              <a:rPr lang="en-US" sz="2000" b="1" dirty="0" err="1">
                <a:solidFill>
                  <a:schemeClr val="tx1"/>
                </a:solidFill>
              </a:rPr>
              <a:t>acc_no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self.acc_name</a:t>
            </a:r>
            <a:r>
              <a:rPr lang="en-US" sz="2000" b="1" dirty="0">
                <a:solidFill>
                  <a:schemeClr val="tx1"/>
                </a:solidFill>
              </a:rPr>
              <a:t> = </a:t>
            </a:r>
            <a:r>
              <a:rPr lang="en-US" sz="2000" b="1" dirty="0" err="1">
                <a:solidFill>
                  <a:schemeClr val="tx1"/>
                </a:solidFill>
              </a:rPr>
              <a:t>acc_name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 = balance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</a:rPr>
              <a:t>    def deposit(self,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+= amount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withdraw(self,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self.balance</a:t>
            </a:r>
            <a:r>
              <a:rPr lang="en-US" sz="2000" b="1" dirty="0">
                <a:solidFill>
                  <a:schemeClr val="tx1"/>
                </a:solidFill>
              </a:rPr>
              <a:t> -= amount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 = </a:t>
            </a:r>
            <a:r>
              <a:rPr lang="en-SG" sz="2000" b="1" dirty="0" err="1">
                <a:solidFill>
                  <a:schemeClr val="tx1"/>
                </a:solidFill>
                <a:cs typeface="Courier New" pitchFamily="49" charset="0"/>
              </a:rPr>
              <a:t>BankAccount</a:t>
            </a:r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("1-034-567-892", "</a:t>
            </a:r>
            <a:r>
              <a:rPr lang="th-TH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ปราณี รักเรียน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", 500)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a1.deposit(1000)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a1.withdraw(150)</a:t>
            </a:r>
          </a:p>
          <a:p>
            <a:pPr eaLnBrk="1" hangingPunct="1"/>
            <a:r>
              <a:rPr lang="en-SG" sz="2000" b="1" dirty="0">
                <a:solidFill>
                  <a:schemeClr val="tx1"/>
                </a:solidFill>
                <a:cs typeface="Courier New" pitchFamily="49" charset="0"/>
              </a:rPr>
              <a:t>print(a1.acc_no, a1.balance)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609B043C-9495-4B52-8400-50946A59B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08" y="2871857"/>
            <a:ext cx="4515177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if amount &gt; 0:</a:t>
            </a:r>
            <a:endParaRPr lang="th-TH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self.balance</a:t>
            </a:r>
            <a:r>
              <a:rPr lang="en-US" sz="2000" b="1" dirty="0">
                <a:solidFill>
                  <a:srgbClr val="FF0000"/>
                </a:solidFill>
              </a:rPr>
              <a:t> += amount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3776D65D-C363-4A75-915C-04A93B75C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08" y="4209143"/>
            <a:ext cx="476192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if 0 &lt; amount &lt;= </a:t>
            </a:r>
            <a:r>
              <a:rPr lang="en-US" sz="2000" b="1" dirty="0" err="1">
                <a:solidFill>
                  <a:srgbClr val="FF0000"/>
                </a:solidFill>
              </a:rPr>
              <a:t>self.balance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</a:rPr>
              <a:t>self.balance</a:t>
            </a:r>
            <a:r>
              <a:rPr lang="en-US" sz="2000" b="1" dirty="0">
                <a:solidFill>
                  <a:srgbClr val="FF0000"/>
                </a:solidFill>
              </a:rPr>
              <a:t> -= amount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การเรียกเมท็อด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939" y="901375"/>
            <a:ext cx="548147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deposit(self, amount):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   ... </a:t>
            </a:r>
            <a:r>
              <a:rPr lang="en-US" sz="2000" b="1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withdraw(self, amount):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       ...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096AB3C-173A-4E7B-8BA7-39417EDEE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939" y="3323712"/>
            <a:ext cx="5481471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a1 =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( ... 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a1.deposit( 100 )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a1.withdraw( 50 )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11C996C-7CF5-4373-BA07-E020FDA43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939" y="4744344"/>
            <a:ext cx="5481471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a1 =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( ... )</a:t>
            </a:r>
          </a:p>
          <a:p>
            <a:pPr eaLnBrk="1" hangingPunct="1"/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BankAccount.deposit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a1, 100 )</a:t>
            </a:r>
          </a:p>
          <a:p>
            <a:pPr eaLnBrk="1" hangingPunct="1"/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BankAccount.withdraw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a1, 50 )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CB1702-8B0F-4C00-A195-F075D85833D7}"/>
              </a:ext>
            </a:extLst>
          </p:cNvPr>
          <p:cNvGrpSpPr/>
          <p:nvPr/>
        </p:nvGrpSpPr>
        <p:grpSpPr>
          <a:xfrm>
            <a:off x="3526714" y="1870871"/>
            <a:ext cx="3548695" cy="1808029"/>
            <a:chOff x="7071580" y="3905045"/>
            <a:chExt cx="3548695" cy="180802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23C0773-25AA-455B-9095-45A9045130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71580" y="3905045"/>
              <a:ext cx="2466960" cy="18080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93E82F-0149-4E5A-9EF4-613398D87A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54833" y="3905045"/>
              <a:ext cx="1765442" cy="18080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1CAA09-C1BE-4F47-AA62-A2F7E205E21B}"/>
              </a:ext>
            </a:extLst>
          </p:cNvPr>
          <p:cNvGrpSpPr/>
          <p:nvPr/>
        </p:nvGrpSpPr>
        <p:grpSpPr>
          <a:xfrm>
            <a:off x="6087650" y="1870871"/>
            <a:ext cx="1285623" cy="3257829"/>
            <a:chOff x="6563640" y="2455246"/>
            <a:chExt cx="1285623" cy="325782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F2252CB-9A80-4FC8-8B60-384DEE2B00C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563640" y="2455246"/>
              <a:ext cx="507940" cy="325782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84A819-7063-46BF-B313-D25BE34FEFF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645375" y="2455247"/>
              <a:ext cx="203888" cy="325782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1" name="Text Box 3">
            <a:extLst>
              <a:ext uri="{FF2B5EF4-FFF2-40B4-BE49-F238E27FC236}">
                <a16:creationId xmlns:a16="http://schemas.microsoft.com/office/drawing/2014/main" id="{B1CB2E1F-EC15-43C1-909E-454AA0A4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062" y="3762135"/>
            <a:ext cx="3445385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 err="1">
                <a:solidFill>
                  <a:schemeClr val="tx1"/>
                </a:solidFill>
              </a:rPr>
              <a:t>ชื่</a:t>
            </a:r>
            <a:r>
              <a:rPr lang="th-TH" sz="2000" dirty="0">
                <a:solidFill>
                  <a:schemeClr val="tx1"/>
                </a:solidFill>
              </a:rPr>
              <a:t>ออ็อบเจก</a:t>
            </a:r>
            <a:r>
              <a:rPr lang="th-TH" sz="2000" dirty="0" err="1">
                <a:solidFill>
                  <a:schemeClr val="tx1"/>
                </a:solidFill>
              </a:rPr>
              <a:t>ต์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th-TH" sz="2000" dirty="0">
                <a:solidFill>
                  <a:schemeClr val="tx1"/>
                </a:solidFill>
              </a:rPr>
              <a:t>ชื่อเมท็อด</a:t>
            </a:r>
            <a:r>
              <a:rPr lang="en-US" sz="2000" dirty="0">
                <a:solidFill>
                  <a:schemeClr val="tx1"/>
                </a:solidFill>
              </a:rPr>
              <a:t>(...)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EF9F6466-52E9-485F-BF6C-3224176E1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905" y="5898142"/>
            <a:ext cx="3194863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ชื่อคลาส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th-TH" sz="2000" dirty="0">
                <a:solidFill>
                  <a:schemeClr val="tx1"/>
                </a:solidFill>
              </a:rPr>
              <a:t>ชื่อเมท็อด</a:t>
            </a:r>
            <a:r>
              <a:rPr lang="en-US" sz="2000" dirty="0">
                <a:solidFill>
                  <a:schemeClr val="tx1"/>
                </a:solidFill>
              </a:rPr>
              <a:t>(...)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2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/>
              <a:t>หัวข้อ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>
          <a:xfrm>
            <a:off x="2617940" y="908050"/>
            <a:ext cx="6864263" cy="5105400"/>
          </a:xfrm>
        </p:spPr>
        <p:txBody>
          <a:bodyPr/>
          <a:lstStyle/>
          <a:p>
            <a:pPr eaLnBrk="1" hangingPunct="1"/>
            <a:r>
              <a:rPr lang="th-TH" dirty="0"/>
              <a:t>การสร้างประเภทข้อมูลใหม่ด้วยคลาส</a:t>
            </a:r>
          </a:p>
          <a:p>
            <a:pPr eaLnBrk="1" hangingPunct="1"/>
            <a:r>
              <a:rPr lang="th-TH" dirty="0"/>
              <a:t>องค์ประกอบของคลาส</a:t>
            </a:r>
          </a:p>
          <a:p>
            <a:pPr eaLnBrk="1" hangingPunct="1"/>
            <a:r>
              <a:rPr lang="th-TH" dirty="0"/>
              <a:t>การสร้างและการใช้อ็อบเจก</a:t>
            </a:r>
            <a:r>
              <a:rPr lang="th-TH" dirty="0" err="1"/>
              <a:t>ต์</a:t>
            </a:r>
            <a:endParaRPr lang="en-US" dirty="0"/>
          </a:p>
          <a:p>
            <a:pPr eaLnBrk="1" hangingPunct="1"/>
            <a:r>
              <a:rPr lang="th-TH" dirty="0"/>
              <a:t>ตัวอย่าง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การเรียกใช้เมท็อดภายในคลาสเดียวกัน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8505" y="876323"/>
            <a:ext cx="6354989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</a:t>
            </a:r>
            <a:r>
              <a:rPr lang="en-US" sz="2000" b="1" dirty="0" err="1">
                <a:solidFill>
                  <a:schemeClr val="tx1"/>
                </a:solidFill>
              </a:rPr>
              <a:t>BankAccount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deposit(self,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...    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withdraw(self,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...</a:t>
            </a:r>
            <a:endParaRPr lang="th-TH" sz="2000" b="1" dirty="0">
              <a:solidFill>
                <a:schemeClr val="tx1"/>
              </a:solidFill>
            </a:endParaRP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transfer_to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(self, acc, amount):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if 0 &lt;= amount &lt;=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self.balance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self.withdraw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amount 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acc.deposit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 amount )</a:t>
            </a: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FF1811-D67F-43B7-8D30-FD9CCCADD5FF}"/>
              </a:ext>
            </a:extLst>
          </p:cNvPr>
          <p:cNvGrpSpPr/>
          <p:nvPr/>
        </p:nvGrpSpPr>
        <p:grpSpPr>
          <a:xfrm>
            <a:off x="5440514" y="2396966"/>
            <a:ext cx="1720448" cy="1318596"/>
            <a:chOff x="6187843" y="2455247"/>
            <a:chExt cx="1720448" cy="131859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AB5994-FB43-460F-B488-F37672D396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87843" y="2455247"/>
              <a:ext cx="538634" cy="129821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3A33D2-6CEF-4241-9EEE-142CBC3FE4E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307143" y="2455247"/>
              <a:ext cx="601148" cy="131859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658460-59F6-4D71-BB6B-9E35DBF6BB0E}"/>
              </a:ext>
            </a:extLst>
          </p:cNvPr>
          <p:cNvGrpSpPr/>
          <p:nvPr/>
        </p:nvGrpSpPr>
        <p:grpSpPr>
          <a:xfrm>
            <a:off x="5252609" y="1778696"/>
            <a:ext cx="2112695" cy="2288665"/>
            <a:chOff x="5987442" y="1464794"/>
            <a:chExt cx="2112695" cy="2288665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7BD769-587D-4980-9238-BC4446F1C53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87442" y="1464794"/>
              <a:ext cx="375811" cy="228866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E4A12F-B7F2-49F9-8C71-4D7F73F15A0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645375" y="1464795"/>
              <a:ext cx="454762" cy="228866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2814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การเรียกฟังก์ชันภายในคลาสเดียวกัน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262" y="888850"/>
            <a:ext cx="6511476" cy="49552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self.n</a:t>
            </a:r>
            <a:r>
              <a:rPr lang="en-US" sz="2000" b="1" dirty="0">
                <a:solidFill>
                  <a:schemeClr val="tx1"/>
                </a:solidFill>
              </a:rPr>
              <a:t> = n     # numerator   </a:t>
            </a:r>
            <a:r>
              <a:rPr lang="th-TH" sz="20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th-TH" sz="2000" b="1" dirty="0">
                <a:solidFill>
                  <a:schemeClr val="tx1"/>
                </a:solidFill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</a:rPr>
              <a:t>self.d</a:t>
            </a:r>
            <a:r>
              <a:rPr lang="en-US" sz="2000" b="1" dirty="0">
                <a:solidFill>
                  <a:schemeClr val="tx1"/>
                </a:solidFill>
              </a:rPr>
              <a:t> = d     # denominator </a:t>
            </a:r>
            <a:r>
              <a:rPr lang="th-TH" sz="20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r1 = Rational( 1, 2 )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1/2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r2 = Rational( 4, 8 )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42235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DD50-53FE-431D-AC00-D4ED708F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การเรียกฟังก์ชันภายในคลาสเดียวกัน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74C3D4-F201-4867-AB9D-A1F2514C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262" y="888850"/>
            <a:ext cx="6511476" cy="49552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>
                <a:solidFill>
                  <a:srgbClr val="FF0000"/>
                </a:solidFill>
              </a:rPr>
              <a:t>g = </a:t>
            </a:r>
            <a:r>
              <a:rPr lang="en-US" sz="2000" b="1" dirty="0" err="1">
                <a:solidFill>
                  <a:srgbClr val="FF0000"/>
                </a:solidFill>
              </a:rPr>
              <a:t>Rational.gcd</a:t>
            </a:r>
            <a:r>
              <a:rPr lang="en-US" sz="2000" b="1" dirty="0">
                <a:solidFill>
                  <a:srgbClr val="FF0000"/>
                </a:solidFill>
              </a:rPr>
              <a:t>(n, d)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self.n</a:t>
            </a:r>
            <a:r>
              <a:rPr lang="en-US" sz="2000" b="1" dirty="0">
                <a:solidFill>
                  <a:schemeClr val="tx1"/>
                </a:solidFill>
              </a:rPr>
              <a:t> = n     # numerator   </a:t>
            </a:r>
            <a:r>
              <a:rPr lang="th-TH" sz="20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</a:t>
            </a:r>
            <a:r>
              <a:rPr lang="th-TH" sz="2000" b="1" dirty="0">
                <a:solidFill>
                  <a:schemeClr val="tx1"/>
                </a:solidFill>
              </a:rPr>
              <a:t>      </a:t>
            </a:r>
            <a:r>
              <a:rPr lang="en-US" sz="2000" b="1" dirty="0" err="1">
                <a:solidFill>
                  <a:schemeClr val="tx1"/>
                </a:solidFill>
              </a:rPr>
              <a:t>self.d</a:t>
            </a:r>
            <a:r>
              <a:rPr lang="en-US" sz="2000" b="1" dirty="0">
                <a:solidFill>
                  <a:schemeClr val="tx1"/>
                </a:solidFill>
              </a:rPr>
              <a:t> = d     # denominator </a:t>
            </a:r>
            <a:r>
              <a:rPr lang="th-TH" sz="20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</a:t>
            </a:r>
            <a:r>
              <a:rPr lang="en-US" sz="2000" b="1" dirty="0" err="1">
                <a:solidFill>
                  <a:schemeClr val="tx1"/>
                </a:solidFill>
              </a:rPr>
              <a:t>gcd</a:t>
            </a:r>
            <a:r>
              <a:rPr lang="en-US" sz="2000" b="1" dirty="0">
                <a:solidFill>
                  <a:schemeClr val="tx1"/>
                </a:solidFill>
              </a:rPr>
              <a:t>(a, b):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while b != 0: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   a, b = b, </a:t>
            </a:r>
            <a:r>
              <a:rPr lang="en-US" sz="2000" b="1" dirty="0" err="1">
                <a:solidFill>
                  <a:schemeClr val="tx1"/>
                </a:solidFill>
              </a:rPr>
              <a:t>a%b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return a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r1 = Rational( 1, 2 )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1/2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r2 = Rational( 4, 8 )  # </a:t>
            </a:r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เก็บ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4/8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FEF058-66CD-44B8-BE12-FCD92114EFBE}"/>
              </a:ext>
            </a:extLst>
          </p:cNvPr>
          <p:cNvGrpSpPr/>
          <p:nvPr/>
        </p:nvGrpSpPr>
        <p:grpSpPr>
          <a:xfrm>
            <a:off x="4818744" y="1801549"/>
            <a:ext cx="2394856" cy="985194"/>
            <a:chOff x="4896987" y="1789022"/>
            <a:chExt cx="2394856" cy="98519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6FF6341-4EA7-4119-A7B6-67399A304F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96987" y="1789022"/>
              <a:ext cx="1930399" cy="98519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41E9B3D-A4BB-4875-AD99-83023D7EB2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390473" y="1789022"/>
              <a:ext cx="1901370" cy="98519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D473F-FDC9-4805-B5CA-B371833F32D5}"/>
              </a:ext>
            </a:extLst>
          </p:cNvPr>
          <p:cNvSpPr/>
          <p:nvPr/>
        </p:nvSpPr>
        <p:spPr>
          <a:xfrm>
            <a:off x="5595258" y="1801549"/>
            <a:ext cx="800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//g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//g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E9A7D-A7E4-4FBB-80C6-2D9DB2A1E1DB}"/>
              </a:ext>
            </a:extLst>
          </p:cNvPr>
          <p:cNvSpPr/>
          <p:nvPr/>
        </p:nvSpPr>
        <p:spPr>
          <a:xfrm>
            <a:off x="7213600" y="5335779"/>
            <a:ext cx="64633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1/2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67565B67-9A42-4277-9A24-3F3834D80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931" y="1282600"/>
            <a:ext cx="3054295" cy="4001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ชื่อคลาส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r>
              <a:rPr lang="th-TH" sz="2000" dirty="0">
                <a:solidFill>
                  <a:schemeClr val="tx1"/>
                </a:solidFill>
              </a:rPr>
              <a:t>ชื่อเมท็อด</a:t>
            </a:r>
            <a:r>
              <a:rPr lang="en-US" sz="2000" dirty="0">
                <a:solidFill>
                  <a:schemeClr val="tx1"/>
                </a:solidFill>
              </a:rPr>
              <a:t>(...)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9615-803A-4EFB-B137-FA0B825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จำนวนตรรกยะ</a:t>
            </a:r>
            <a:endParaRPr 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22864B6-2FCA-4A72-A15A-E489855FC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52" y="754408"/>
            <a:ext cx="5480223" cy="563231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gcd</a:t>
            </a:r>
            <a:r>
              <a:rPr lang="en-US" sz="1800" b="1" dirty="0">
                <a:solidFill>
                  <a:schemeClr val="tx1"/>
                </a:solidFill>
              </a:rPr>
              <a:t>(a, b):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while b != 0: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  </a:t>
            </a:r>
            <a:r>
              <a:rPr lang="en-US" sz="1800" b="1" dirty="0" err="1">
                <a:solidFill>
                  <a:schemeClr val="tx1"/>
                </a:solidFill>
              </a:rPr>
              <a:t>a,b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dirty="0" err="1">
                <a:solidFill>
                  <a:schemeClr val="tx1"/>
                </a:solidFill>
              </a:rPr>
              <a:t>b,a%b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a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g = </a:t>
            </a:r>
            <a:r>
              <a:rPr lang="en-US" sz="1800" b="1" dirty="0" err="1">
                <a:solidFill>
                  <a:schemeClr val="tx1"/>
                </a:solidFill>
              </a:rPr>
              <a:t>Rational.gcd</a:t>
            </a:r>
            <a:r>
              <a:rPr lang="en-US" sz="1800" b="1" dirty="0">
                <a:solidFill>
                  <a:schemeClr val="tx1"/>
                </a:solidFill>
              </a:rPr>
              <a:t>(n, d)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= n//g  # numerator </a:t>
            </a:r>
            <a:r>
              <a:rPr lang="th-TH" sz="18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 = d//g  # denominator </a:t>
            </a:r>
            <a:r>
              <a:rPr lang="th-TH" sz="1800" dirty="0">
                <a:solidFill>
                  <a:schemeClr val="tx1"/>
                </a:solidFill>
              </a:rPr>
              <a:t>ส่วน</a:t>
            </a:r>
            <a:br>
              <a:rPr lang="en-US" sz="1800" dirty="0">
                <a:solidFill>
                  <a:schemeClr val="tx1"/>
                </a:solidFill>
              </a:rPr>
            </a:br>
            <a:endParaRPr lang="th-TH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mult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n =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x.n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d =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x.d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Rational(n, d)</a:t>
            </a:r>
          </a:p>
          <a:p>
            <a:pPr eaLnBrk="1" hangingPunct="1"/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add(self,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d =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x.d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n =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x.d</a:t>
            </a:r>
            <a:r>
              <a:rPr lang="en-US" sz="1800" b="1" dirty="0">
                <a:solidFill>
                  <a:schemeClr val="tx1"/>
                </a:solidFill>
              </a:rPr>
              <a:t> + </a:t>
            </a:r>
            <a:r>
              <a:rPr lang="en-US" sz="1800" b="1" dirty="0" err="1">
                <a:solidFill>
                  <a:schemeClr val="tx1"/>
                </a:solidFill>
              </a:rPr>
              <a:t>x.n</a:t>
            </a:r>
            <a:r>
              <a:rPr lang="en-US" sz="1800" b="1" dirty="0">
                <a:solidFill>
                  <a:schemeClr val="tx1"/>
                </a:solidFill>
              </a:rPr>
              <a:t> *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endParaRPr lang="en-US" sz="18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Rational(n, d)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41BA34D-EC50-4377-B991-7E9253FF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864" y="754408"/>
            <a:ext cx="6231784" cy="48013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to_float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 / 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less_than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</a:t>
            </a:r>
            <a:r>
              <a:rPr lang="en-US" sz="1800" b="1" dirty="0" err="1">
                <a:solidFill>
                  <a:schemeClr val="tx1"/>
                </a:solidFill>
              </a:rPr>
              <a:t>self.to_float</a:t>
            </a:r>
            <a:r>
              <a:rPr lang="en-US" sz="1800" b="1" dirty="0">
                <a:solidFill>
                  <a:schemeClr val="tx1"/>
                </a:solidFill>
              </a:rPr>
              <a:t>() &lt; </a:t>
            </a:r>
            <a:r>
              <a:rPr lang="en-US" sz="1800" b="1" dirty="0" err="1">
                <a:solidFill>
                  <a:schemeClr val="tx1"/>
                </a:solidFill>
              </a:rPr>
              <a:t>x.to_float</a:t>
            </a:r>
            <a:r>
              <a:rPr lang="en-US" sz="1800" b="1" dirty="0">
                <a:solidFill>
                  <a:schemeClr val="tx1"/>
                </a:solidFill>
              </a:rPr>
              <a:t>()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to_str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return str(</a:t>
            </a:r>
            <a:r>
              <a:rPr lang="en-US" sz="1800" b="1" dirty="0" err="1">
                <a:solidFill>
                  <a:schemeClr val="tx1"/>
                </a:solidFill>
              </a:rPr>
              <a:t>self.n</a:t>
            </a:r>
            <a:r>
              <a:rPr lang="en-US" sz="1800" b="1" dirty="0">
                <a:solidFill>
                  <a:schemeClr val="tx1"/>
                </a:solidFill>
              </a:rPr>
              <a:t>) + "/" + str(</a:t>
            </a:r>
            <a:r>
              <a:rPr lang="en-US" sz="1800" b="1" dirty="0" err="1">
                <a:solidFill>
                  <a:schemeClr val="tx1"/>
                </a:solidFill>
              </a:rPr>
              <a:t>self.d</a:t>
            </a:r>
            <a:r>
              <a:rPr lang="en-US" sz="1800" b="1" dirty="0">
                <a:solidFill>
                  <a:schemeClr val="tx1"/>
                </a:solidFill>
              </a:rPr>
              <a:t>)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r1 = Rational(20,40)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r2 = Rational(1,4)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r1.add(r2)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print(r3.to_str())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r1.mult(r2)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print(r4.to_str())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print(r3.less_than(r4))</a:t>
            </a:r>
            <a:endParaRPr lang="th-TH" sz="1800" b="1" dirty="0">
              <a:solidFill>
                <a:schemeClr val="tx1"/>
              </a:solidFill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04199EF-ACC2-4BCE-8F16-321AB93E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0306" y="3739840"/>
            <a:ext cx="2644342" cy="181588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อยากเขียน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 +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str(r3) 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 *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r3 &lt; r4 )</a:t>
            </a:r>
          </a:p>
          <a:p>
            <a:pPr eaLnBrk="1" hangingPunct="1"/>
            <a:r>
              <a:rPr lang="th-TH" sz="2000" dirty="0" err="1">
                <a:solidFill>
                  <a:schemeClr val="tx1"/>
                </a:solidFill>
              </a:rPr>
              <a:t>ทำไง</a:t>
            </a:r>
            <a:r>
              <a:rPr lang="th-TH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9615-803A-4EFB-B137-FA0B8257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เมท็อดพิเศษของคลาสที่ทำให้ใช้งานง่าย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CC7AA9E-3DAA-43B3-8399-972449B29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026" y="763588"/>
            <a:ext cx="5480223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g = </a:t>
            </a:r>
            <a:r>
              <a:rPr lang="en-US" sz="1800" b="1" dirty="0" err="1">
                <a:solidFill>
                  <a:schemeClr val="tx1"/>
                </a:solidFill>
              </a:rPr>
              <a:t>Rational.gcd</a:t>
            </a:r>
            <a:r>
              <a:rPr lang="en-US" sz="1800" b="1" dirty="0">
                <a:solidFill>
                  <a:schemeClr val="tx1"/>
                </a:solidFill>
              </a:rPr>
              <a:t>(n, d)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self.nu = n//g  # numerator </a:t>
            </a:r>
            <a:r>
              <a:rPr lang="th-TH" sz="18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chemeClr val="tx1"/>
                </a:solidFill>
              </a:rPr>
              <a:t>  self.de = d//g  # denominator </a:t>
            </a:r>
            <a:r>
              <a:rPr lang="th-TH" sz="18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__add__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mul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__float__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lt</a:t>
            </a:r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>
                <a:solidFill>
                  <a:srgbClr val="FF0000"/>
                </a:solidFill>
              </a:rPr>
              <a:t>__str__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749214A-A45B-4026-BA2C-37223161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57" y="763588"/>
            <a:ext cx="5480223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class Rational: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__</a:t>
            </a:r>
            <a:r>
              <a:rPr lang="en-US" sz="1800" b="1" dirty="0" err="1">
                <a:solidFill>
                  <a:schemeClr val="tx1"/>
                </a:solidFill>
              </a:rPr>
              <a:t>init</a:t>
            </a:r>
            <a:r>
              <a:rPr lang="en-US" sz="1800" b="1" dirty="0">
                <a:solidFill>
                  <a:schemeClr val="tx1"/>
                </a:solidFill>
              </a:rPr>
              <a:t>__(self, n, d):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g = </a:t>
            </a:r>
            <a:r>
              <a:rPr lang="en-US" sz="1800" b="1" dirty="0" err="1">
                <a:solidFill>
                  <a:schemeClr val="tx1"/>
                </a:solidFill>
              </a:rPr>
              <a:t>Rational.gcd</a:t>
            </a:r>
            <a:r>
              <a:rPr lang="en-US" sz="1800" b="1" dirty="0">
                <a:solidFill>
                  <a:schemeClr val="tx1"/>
                </a:solidFill>
              </a:rPr>
              <a:t>(n, d)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self.nu = n//g  # numerator </a:t>
            </a:r>
            <a:r>
              <a:rPr lang="th-TH" sz="1800" dirty="0">
                <a:solidFill>
                  <a:schemeClr val="tx1"/>
                </a:solidFill>
              </a:rPr>
              <a:t>เศษ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  </a:t>
            </a:r>
            <a:r>
              <a:rPr lang="en-US" sz="1800" b="1" dirty="0">
                <a:solidFill>
                  <a:schemeClr val="tx1"/>
                </a:solidFill>
              </a:rPr>
              <a:t>  self.de = d//g  # denominator </a:t>
            </a:r>
            <a:r>
              <a:rPr lang="th-TH" sz="1800" dirty="0">
                <a:solidFill>
                  <a:schemeClr val="tx1"/>
                </a:solidFill>
              </a:rPr>
              <a:t>ส่วน</a:t>
            </a:r>
          </a:p>
          <a:p>
            <a:pPr eaLnBrk="1" hangingPunct="1"/>
            <a:r>
              <a:rPr lang="th-TH" sz="1800" b="1" dirty="0">
                <a:solidFill>
                  <a:schemeClr val="tx1"/>
                </a:solidFill>
              </a:rPr>
              <a:t>  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add(self,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mult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to_float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less_than</a:t>
            </a:r>
            <a:r>
              <a:rPr lang="en-US" sz="1800" b="1" dirty="0">
                <a:solidFill>
                  <a:schemeClr val="tx1"/>
                </a:solidFill>
              </a:rPr>
              <a:t>(self, x):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def </a:t>
            </a:r>
            <a:r>
              <a:rPr lang="en-US" sz="1800" b="1" dirty="0" err="1">
                <a:solidFill>
                  <a:schemeClr val="tx1"/>
                </a:solidFill>
              </a:rPr>
              <a:t>to_str</a:t>
            </a:r>
            <a:r>
              <a:rPr lang="en-US" sz="1800" b="1" dirty="0">
                <a:solidFill>
                  <a:schemeClr val="tx1"/>
                </a:solidFill>
              </a:rPr>
              <a:t>(self):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    ...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E47E38-02B3-4567-A1C4-3F953108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026" y="5287903"/>
            <a:ext cx="5480222" cy="120032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 +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str(r3), float(r3) 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 * r2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r3 &lt; r4 )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141C443-C669-4EA1-B18D-6B507DAC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55" y="5287903"/>
            <a:ext cx="5480221" cy="1200329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r3 = r1.add(r2)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</a:t>
            </a:r>
            <a:r>
              <a:rPr lang="en-US" sz="1800" b="1" dirty="0" err="1">
                <a:solidFill>
                  <a:schemeClr val="tx1"/>
                </a:solidFill>
              </a:rPr>
              <a:t>to_str</a:t>
            </a:r>
            <a:r>
              <a:rPr lang="en-US" sz="1800" b="1" dirty="0">
                <a:solidFill>
                  <a:schemeClr val="tx1"/>
                </a:solidFill>
              </a:rPr>
              <a:t>(r3), </a:t>
            </a:r>
            <a:r>
              <a:rPr lang="en-US" sz="1800" b="1" dirty="0" err="1">
                <a:solidFill>
                  <a:schemeClr val="tx1"/>
                </a:solidFill>
              </a:rPr>
              <a:t>to_float</a:t>
            </a:r>
            <a:r>
              <a:rPr lang="en-US" sz="1800" b="1" dirty="0">
                <a:solidFill>
                  <a:schemeClr val="tx1"/>
                </a:solidFill>
              </a:rPr>
              <a:t>(r3) 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r4 = r1.mult(r2)</a:t>
            </a:r>
          </a:p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print( r3.less_than(r4) )</a:t>
            </a:r>
          </a:p>
        </p:txBody>
      </p:sp>
    </p:spTree>
    <p:extLst>
      <p:ext uri="{BB962C8B-B14F-4D97-AF65-F5344CB8AC3E}">
        <p14:creationId xmlns:p14="http://schemas.microsoft.com/office/powerpoint/2010/main" val="80766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86C-5B64-4C70-893F-D7CC4B48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เมนูอาหาร และการสั่งอาหาร</a:t>
            </a:r>
            <a:endParaRPr 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4100C82-0968-4526-8EFC-3E9123C7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015" y="926426"/>
            <a:ext cx="6020090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Item: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name, price):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self.name = name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self.price</a:t>
            </a:r>
            <a:r>
              <a:rPr lang="en-US" sz="2000" b="1" dirty="0">
                <a:solidFill>
                  <a:schemeClr val="tx1"/>
                </a:solidFill>
              </a:rPr>
              <a:t> = price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F9A6763-ED08-40BF-8780-B77D9D8A7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015" y="2559990"/>
            <a:ext cx="6020090" cy="132343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menu = [ Item("Fried rice",   45),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  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Item("Congee",       30),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Item("Papaya salad", 40) ]</a:t>
            </a:r>
          </a:p>
        </p:txBody>
      </p:sp>
    </p:spTree>
    <p:extLst>
      <p:ext uri="{BB962C8B-B14F-4D97-AF65-F5344CB8AC3E}">
        <p14:creationId xmlns:p14="http://schemas.microsoft.com/office/powerpoint/2010/main" val="191571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086C-5B64-4C70-893F-D7CC4B48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เมนูอาหาร และการสั่งอาหาร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1793528-1211-4F00-A93F-F8FA378E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218" y="2159169"/>
            <a:ext cx="7221354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Order: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 = []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</a:rPr>
              <a:t>self.paid</a:t>
            </a:r>
            <a:r>
              <a:rPr lang="en-US" sz="2000" b="1" dirty="0">
                <a:solidFill>
                  <a:schemeClr val="tx1"/>
                </a:solidFill>
              </a:rPr>
              <a:t> = False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add(self, item, 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for 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 in range(n):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</a:rPr>
              <a:t>self.order_items.append</a:t>
            </a:r>
            <a:r>
              <a:rPr lang="en-US" sz="2000" b="1" dirty="0">
                <a:solidFill>
                  <a:schemeClr val="tx1"/>
                </a:solidFill>
              </a:rPr>
              <a:t>(item)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def total(self):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s = 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for item in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   s += </a:t>
            </a:r>
            <a:r>
              <a:rPr lang="en-US" sz="2000" b="1" dirty="0" err="1">
                <a:solidFill>
                  <a:schemeClr val="tx1"/>
                </a:solidFill>
              </a:rPr>
              <a:t>item.price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return 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4100C82-0968-4526-8EFC-3E9123C7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005" y="1075258"/>
            <a:ext cx="3103652" cy="101566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pt-BR" sz="2000" b="1" dirty="0">
                <a:solidFill>
                  <a:schemeClr val="tx1"/>
                </a:solidFill>
              </a:rPr>
              <a:t>o1 = Order(); </a:t>
            </a:r>
          </a:p>
          <a:p>
            <a:pPr eaLnBrk="1" hangingPunct="1"/>
            <a:r>
              <a:rPr lang="pt-BR" sz="2000" b="1" dirty="0">
                <a:solidFill>
                  <a:schemeClr val="tx1"/>
                </a:solidFill>
              </a:rPr>
              <a:t>o1.add(menu[0], 2); </a:t>
            </a:r>
          </a:p>
          <a:p>
            <a:pPr eaLnBrk="1" hangingPunct="1"/>
            <a:r>
              <a:rPr lang="pt-BR" sz="2000" b="1" dirty="0">
                <a:solidFill>
                  <a:schemeClr val="tx1"/>
                </a:solidFill>
              </a:rPr>
              <a:t>o1.add(menu[3], 1)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6D3A6D0-9ED7-4B2F-BF2A-BCA65FB5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218" y="773488"/>
            <a:ext cx="5600875" cy="132343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menu = [ Item("Fried rice",   45),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  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Item("Congee",       30),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Item("Papaya salad", 40) ]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B15056-E78D-4DE8-8FB6-94E188F41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925" y="675148"/>
            <a:ext cx="2515294" cy="40011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dirty="0">
                <a:solidFill>
                  <a:schemeClr val="tx1"/>
                </a:solidFill>
              </a:rPr>
              <a:t>ข้าวผัดสอง ส้มตำหนึ่ง</a:t>
            </a:r>
          </a:p>
        </p:txBody>
      </p:sp>
    </p:spTree>
    <p:extLst>
      <p:ext uri="{BB962C8B-B14F-4D97-AF65-F5344CB8AC3E}">
        <p14:creationId xmlns:p14="http://schemas.microsoft.com/office/powerpoint/2010/main" val="63266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uiExpand="1" build="p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>
            <a:extLst>
              <a:ext uri="{FF2B5EF4-FFF2-40B4-BE49-F238E27FC236}">
                <a16:creationId xmlns:a16="http://schemas.microsoft.com/office/drawing/2014/main" id="{ADBD7BA6-E6D0-4C7F-9B34-B6B0EB8F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79" y="5821382"/>
            <a:ext cx="9036007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def </a:t>
            </a:r>
            <a:r>
              <a:rPr lang="en-US" sz="2000" b="1" dirty="0" err="1">
                <a:solidFill>
                  <a:schemeClr val="tx1"/>
                </a:solidFill>
              </a:rPr>
              <a:t>get_total</a:t>
            </a:r>
            <a:r>
              <a:rPr lang="en-US" sz="2000" b="1" dirty="0">
                <a:solidFill>
                  <a:schemeClr val="tx1"/>
                </a:solidFill>
              </a:rPr>
              <a:t>(orders):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return sum( [</a:t>
            </a:r>
            <a:r>
              <a:rPr lang="en-US" sz="2000" b="1" dirty="0" err="1">
                <a:solidFill>
                  <a:schemeClr val="tx1"/>
                </a:solidFill>
              </a:rPr>
              <a:t>od.total</a:t>
            </a:r>
            <a:r>
              <a:rPr lang="en-US" sz="2000" b="1" dirty="0">
                <a:solidFill>
                  <a:schemeClr val="tx1"/>
                </a:solidFill>
              </a:rPr>
              <a:t>() for od in orders if </a:t>
            </a:r>
            <a:r>
              <a:rPr lang="en-US" sz="2000" b="1" dirty="0" err="1">
                <a:solidFill>
                  <a:schemeClr val="tx1"/>
                </a:solidFill>
              </a:rPr>
              <a:t>od.paid</a:t>
            </a:r>
            <a:r>
              <a:rPr lang="en-US" sz="2000" b="1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8086C-5B64-4C70-893F-D7CC4B48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สั่งอาหาร</a:t>
            </a:r>
            <a:r>
              <a:rPr lang="en-US" dirty="0"/>
              <a:t>, </a:t>
            </a:r>
            <a:r>
              <a:rPr lang="th-TH" dirty="0"/>
              <a:t>จ่ายเงิน</a:t>
            </a:r>
            <a:r>
              <a:rPr lang="en-US" dirty="0"/>
              <a:t>, </a:t>
            </a:r>
            <a:r>
              <a:rPr lang="th-TH" dirty="0"/>
              <a:t>รายรับรวม</a:t>
            </a:r>
            <a:endParaRPr lang="en-US" dirty="0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323967A-2782-4CB3-B3FC-4DBAD135A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80" y="763588"/>
            <a:ext cx="5699341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Item: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name, price):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self.name = name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self.price</a:t>
            </a:r>
            <a:r>
              <a:rPr lang="en-US" sz="2000" b="1" dirty="0">
                <a:solidFill>
                  <a:schemeClr val="tx1"/>
                </a:solidFill>
              </a:rPr>
              <a:t> = price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A6CA3C87-C2D9-4731-8FDC-063BA91F7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79" y="2240915"/>
            <a:ext cx="5699342" cy="342657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Order: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 = []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self.paid</a:t>
            </a:r>
            <a:r>
              <a:rPr lang="en-US" sz="2000" b="1" dirty="0">
                <a:solidFill>
                  <a:schemeClr val="tx1"/>
                </a:solidFill>
              </a:rPr>
              <a:t> = False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  def add(self, item, 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for </a:t>
            </a:r>
            <a:r>
              <a:rPr lang="en-US" sz="2000" b="1" dirty="0" err="1">
                <a:solidFill>
                  <a:schemeClr val="tx1"/>
                </a:solidFill>
              </a:rPr>
              <a:t>i</a:t>
            </a:r>
            <a:r>
              <a:rPr lang="en-US" sz="2000" b="1" dirty="0">
                <a:solidFill>
                  <a:schemeClr val="tx1"/>
                </a:solidFill>
              </a:rPr>
              <a:t> in range(n):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</a:t>
            </a:r>
            <a:r>
              <a:rPr lang="en-US" sz="2000" b="1" dirty="0" err="1">
                <a:solidFill>
                  <a:schemeClr val="tx1"/>
                </a:solidFill>
              </a:rPr>
              <a:t>self.order_items.append</a:t>
            </a:r>
            <a:r>
              <a:rPr lang="en-US" sz="2000" b="1" dirty="0">
                <a:solidFill>
                  <a:schemeClr val="tx1"/>
                </a:solidFill>
              </a:rPr>
              <a:t>(item)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  def total(self):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return sum([</a:t>
            </a:r>
            <a:r>
              <a:rPr lang="en-US" sz="2000" b="1" dirty="0" err="1">
                <a:solidFill>
                  <a:schemeClr val="tx1"/>
                </a:solidFill>
              </a:rPr>
              <a:t>item.price</a:t>
            </a:r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for item in </a:t>
            </a:r>
            <a:r>
              <a:rPr lang="en-US" sz="2000" b="1" dirty="0" err="1">
                <a:solidFill>
                  <a:schemeClr val="tx1"/>
                </a:solidFill>
              </a:rPr>
              <a:t>self.order_items</a:t>
            </a:r>
            <a:r>
              <a:rPr lang="en-US" sz="2000" b="1" dirty="0">
                <a:solidFill>
                  <a:schemeClr val="tx1"/>
                </a:solidFill>
              </a:rPr>
              <a:t>])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B5B4457E-B86F-46FC-B3D9-1C62D43F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360" y="763588"/>
            <a:ext cx="5106386" cy="47859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 = [ Item("Fried rice", 45),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Item("Congee", 30),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Item("Papaya salad", 40) ]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o1 = Order()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o1.add(m[0],2); o1.add(m[3],1)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o2 = Order();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o2.add(m[0],1); o2.add(m[1],2)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o3 = Order();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o3.add(m[1],1); o3.add(m[2],1)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orders = [o1, o2, o3]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o1.paid = True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o2.paid = True</a:t>
            </a:r>
          </a:p>
          <a:p>
            <a:pPr eaLnBrk="1" hangingPunct="1">
              <a:spcBef>
                <a:spcPts val="1000"/>
              </a:spcBef>
            </a:pPr>
            <a:r>
              <a:rPr lang="en-US" sz="2000" b="1" dirty="0">
                <a:solidFill>
                  <a:schemeClr val="tx1"/>
                </a:solidFill>
              </a:rPr>
              <a:t>print(</a:t>
            </a:r>
            <a:r>
              <a:rPr lang="en-US" sz="2000" b="1" dirty="0" err="1">
                <a:solidFill>
                  <a:schemeClr val="tx1"/>
                </a:solidFill>
              </a:rPr>
              <a:t>get_total</a:t>
            </a:r>
            <a:r>
              <a:rPr lang="en-US" sz="2000" b="1" dirty="0">
                <a:solidFill>
                  <a:schemeClr val="tx1"/>
                </a:solidFill>
              </a:rPr>
              <a:t>(orders))</a:t>
            </a:r>
          </a:p>
        </p:txBody>
      </p:sp>
    </p:spTree>
    <p:extLst>
      <p:ext uri="{BB962C8B-B14F-4D97-AF65-F5344CB8AC3E}">
        <p14:creationId xmlns:p14="http://schemas.microsoft.com/office/powerpoint/2010/main" val="37975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67B-0CC1-44A4-BA2A-EEEAA86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เติม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th-TH" dirty="0"/>
              <a:t>และ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__str__ </a:t>
            </a:r>
            <a:r>
              <a:rPr lang="th-TH" dirty="0"/>
              <a:t>ให้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1602A1E-8D31-41EC-A9BD-D330483F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968" y="920621"/>
            <a:ext cx="7709829" cy="532453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class Item: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def __</a:t>
            </a:r>
            <a:r>
              <a:rPr lang="en-US" sz="2000" b="1" dirty="0" err="1">
                <a:solidFill>
                  <a:schemeClr val="tx1"/>
                </a:solidFill>
              </a:rPr>
              <a:t>init</a:t>
            </a:r>
            <a:r>
              <a:rPr lang="en-US" sz="2000" b="1" dirty="0">
                <a:solidFill>
                  <a:schemeClr val="tx1"/>
                </a:solidFill>
              </a:rPr>
              <a:t>__(self, name, price):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self.name = name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self.price</a:t>
            </a:r>
            <a:r>
              <a:rPr lang="en-US" sz="2000" b="1" dirty="0">
                <a:solidFill>
                  <a:schemeClr val="tx1"/>
                </a:solidFill>
              </a:rPr>
              <a:t> = price</a:t>
            </a:r>
            <a:endParaRPr lang="th-TH" sz="2000" b="1" dirty="0">
              <a:solidFill>
                <a:schemeClr val="tx1"/>
              </a:solidFill>
            </a:endParaRP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lt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rhs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return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rhs.price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th-TH" sz="2000" b="1" dirty="0">
                <a:solidFill>
                  <a:schemeClr val="tx1"/>
                </a:solidFill>
                <a:cs typeface="Courier New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__str__(self):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return self.name + ":" + str(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x1 = </a:t>
            </a:r>
            <a:r>
              <a:rPr lang="en-US" sz="2000" b="1" dirty="0">
                <a:solidFill>
                  <a:schemeClr val="tx1"/>
                </a:solidFill>
              </a:rPr>
              <a:t>Item("Congee", 30)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x2 =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50)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print(x1 &lt; x2)          # True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print(x2 &lt; x1)          # False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print(str(x1), str(x2)) # Congee:30 Phat thai:50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print(x1, x2)           # print</a:t>
            </a:r>
            <a:r>
              <a:rPr lang="th-TH" sz="2000" dirty="0">
                <a:solidFill>
                  <a:schemeClr val="tx1"/>
                </a:solidFill>
              </a:rPr>
              <a:t> จะไปเรียก </a:t>
            </a:r>
            <a:r>
              <a:rPr lang="en-US" sz="2000" b="1" dirty="0">
                <a:solidFill>
                  <a:schemeClr val="tx1"/>
                </a:solidFill>
              </a:rPr>
              <a:t>str</a:t>
            </a:r>
            <a:r>
              <a:rPr lang="th-TH" sz="2000" dirty="0">
                <a:solidFill>
                  <a:schemeClr val="tx1"/>
                </a:solidFill>
              </a:rPr>
              <a:t> ให้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1FBD7DB-21D6-423D-A2A7-8A24B29A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0531" y="2285322"/>
            <a:ext cx="1784989" cy="70788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 sz="2000" dirty="0">
                <a:solidFill>
                  <a:schemeClr val="tx1"/>
                </a:solidFill>
              </a:rPr>
              <a:t>เปรียบเทียบด้วยราคาอาหาร</a:t>
            </a:r>
          </a:p>
        </p:txBody>
      </p:sp>
    </p:spTree>
    <p:extLst>
      <p:ext uri="{BB962C8B-B14F-4D97-AF65-F5344CB8AC3E}">
        <p14:creationId xmlns:p14="http://schemas.microsoft.com/office/powerpoint/2010/main" val="253841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267B-0CC1-44A4-BA2A-EEEAA86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</a:t>
            </a:r>
            <a:r>
              <a:rPr lang="th-TH" dirty="0"/>
              <a:t>ใช้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th-T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dirty="0"/>
              <a:t>ในการเรียงลำดับข้อมูล</a:t>
            </a:r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E653583-E6B8-415F-A36E-AA7950CF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582" y="863796"/>
            <a:ext cx="5699371" cy="28623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menu = [ Item("Fried rice",   45),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Item("Phat </a:t>
            </a:r>
            <a:r>
              <a:rPr lang="en-US" sz="2000" b="1" dirty="0" err="1">
                <a:solidFill>
                  <a:schemeClr val="tx1"/>
                </a:solidFill>
              </a:rPr>
              <a:t>thai</a:t>
            </a:r>
            <a:r>
              <a:rPr lang="en-US" sz="2000" b="1" dirty="0">
                <a:solidFill>
                  <a:schemeClr val="tx1"/>
                </a:solidFill>
              </a:rPr>
              <a:t>",    50),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Item("Congee",       30), 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     Item("Papaya salad", 40) ]</a:t>
            </a:r>
            <a:endParaRPr lang="th-TH" sz="2000" b="1" dirty="0">
              <a:solidFill>
                <a:schemeClr val="tx1"/>
              </a:solidFill>
            </a:endParaRP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 err="1">
                <a:solidFill>
                  <a:schemeClr val="tx1"/>
                </a:solidFill>
              </a:rPr>
              <a:t>menu.sort</a:t>
            </a:r>
            <a:r>
              <a:rPr lang="en-US" sz="2000" b="1" dirty="0">
                <a:solidFill>
                  <a:schemeClr val="tx1"/>
                </a:solidFill>
              </a:rPr>
              <a:t>()</a:t>
            </a:r>
          </a:p>
          <a:p>
            <a:pPr eaLnBrk="1" hangingPunct="1"/>
            <a:endParaRPr lang="en-US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for item in menu: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    print(item)</a:t>
            </a:r>
            <a:endParaRPr lang="th-TH" sz="2000" b="1" dirty="0">
              <a:solidFill>
                <a:schemeClr val="tx1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ECA3642-DBE4-4406-84BA-0792311E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582" y="3943986"/>
            <a:ext cx="308143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rIns="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Congee:30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Papaya salad:40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Fried rice:45</a:t>
            </a:r>
          </a:p>
          <a:p>
            <a:pPr eaLnBrk="1" hangingPunct="1"/>
            <a:r>
              <a:rPr lang="en-US" sz="2000" b="1" dirty="0">
                <a:solidFill>
                  <a:schemeClr val="tx1"/>
                </a:solidFill>
              </a:rPr>
              <a:t>Phat thai:50</a:t>
            </a:r>
            <a:endParaRPr lang="th-TH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ประเภทข้อมูล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344299" y="895523"/>
            <a:ext cx="6672739" cy="3367088"/>
          </a:xfrm>
        </p:spPr>
        <p:txBody>
          <a:bodyPr/>
          <a:lstStyle/>
          <a:p>
            <a:r>
              <a:rPr lang="th-TH" dirty="0"/>
              <a:t>ที่ผ่านมา ถ้าข้อมูลเป็น</a:t>
            </a:r>
          </a:p>
          <a:p>
            <a:pPr lvl="1"/>
            <a:r>
              <a:rPr lang="th-TH" dirty="0"/>
              <a:t>จำนวน	 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th-TH" dirty="0"/>
              <a:t> หรือ</a:t>
            </a:r>
            <a:r>
              <a:rPr lang="en-US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/>
              <a:t>ข้อความ	 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/>
              <a:t>จริง</a:t>
            </a:r>
            <a:r>
              <a:rPr lang="en-US" dirty="0"/>
              <a:t>/</a:t>
            </a:r>
            <a:r>
              <a:rPr lang="th-TH" dirty="0"/>
              <a:t>เท็จ	 ใช้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/>
              <a:t>กลุ่มข้อมูล</a:t>
            </a:r>
            <a:r>
              <a:rPr lang="en-US" dirty="0"/>
              <a:t> </a:t>
            </a:r>
            <a:r>
              <a:rPr lang="th-TH" dirty="0"/>
              <a:t>ใช้</a:t>
            </a:r>
            <a:r>
              <a:rPr lang="en-US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list, set, tuple,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th-TH" b="1" dirty="0"/>
          </a:p>
          <a:p>
            <a:pPr lvl="1"/>
            <a:r>
              <a:rPr lang="th-TH" dirty="0"/>
              <a:t>ข้อมูลที่ประกอบด้วยข้อมูลย่อย ๆ ที่สัมพันธ์กัน</a:t>
            </a:r>
          </a:p>
          <a:p>
            <a:pPr lvl="2"/>
            <a:r>
              <a:rPr lang="th-TH" dirty="0"/>
              <a:t>ใช้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list, tuple,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th-T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8044326" y="3293115"/>
            <a:ext cx="194468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i="1" dirty="0">
                <a:solidFill>
                  <a:srgbClr val="C00000"/>
                </a:solidFill>
                <a:latin typeface="Tahoma" pitchFamily="34" charset="0"/>
              </a:rPr>
              <a:t>บัตรประชาชน</a:t>
            </a:r>
            <a:endParaRPr lang="en-US" sz="2000" i="1" dirty="0">
              <a:solidFill>
                <a:srgbClr val="C00000"/>
              </a:solidFill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หมายเลข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ชื่อ</a:t>
            </a:r>
            <a:r>
              <a:rPr lang="en-US" sz="2000" dirty="0">
                <a:latin typeface="Tahoma" pitchFamily="34" charset="0"/>
              </a:rPr>
              <a:t>-</a:t>
            </a:r>
            <a:r>
              <a:rPr lang="th-TH" sz="2000" dirty="0">
                <a:latin typeface="Tahoma" pitchFamily="34" charset="0"/>
              </a:rPr>
              <a:t>สกุล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ที่อยู่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วันเกิด</a:t>
            </a:r>
          </a:p>
          <a:p>
            <a:pPr eaLnBrk="1" hangingPunct="1">
              <a:buFontTx/>
              <a:buChar char="-"/>
            </a:pPr>
            <a:r>
              <a:rPr lang="th-TH" sz="2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...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8017038" y="1035211"/>
            <a:ext cx="1999265" cy="20005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/>
            <a:r>
              <a:rPr lang="th-TH" sz="2000" i="1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sz="2000" i="1">
              <a:solidFill>
                <a:srgbClr val="C00000"/>
              </a:solidFill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en-US" sz="2000">
                <a:latin typeface="Tahoma" pitchFamily="34" charset="0"/>
              </a:rPr>
              <a:t> </a:t>
            </a:r>
            <a:r>
              <a:rPr lang="th-TH" sz="2000">
                <a:latin typeface="Tahoma" pitchFamily="34" charset="0"/>
              </a:rPr>
              <a:t>ชื่อ</a:t>
            </a: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หมายเลข </a:t>
            </a:r>
            <a:r>
              <a:rPr lang="en-US" sz="2000">
                <a:latin typeface="Tahoma" pitchFamily="34" charset="0"/>
              </a:rPr>
              <a:t>ISBN</a:t>
            </a:r>
            <a:endParaRPr lang="th-TH" sz="2000">
              <a:latin typeface="Tahoma" pitchFamily="34" charset="0"/>
            </a:endParaRP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ราคา</a:t>
            </a: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สำนักพิมพ์</a:t>
            </a:r>
          </a:p>
          <a:p>
            <a:pPr eaLnBrk="1" hangingPunct="1">
              <a:buFontTx/>
              <a:buChar char="-"/>
            </a:pPr>
            <a:r>
              <a:rPr lang="th-TH" sz="2000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 bldLvl="2"/>
      <p:bldP spid="5124" grpId="0" animBg="1"/>
      <p:bldP spid="51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 </a:t>
            </a:r>
            <a:r>
              <a:rPr lang="en-US" dirty="0"/>
              <a:t>: Date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666341" y="763588"/>
            <a:ext cx="7377545" cy="5612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class Date: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__(self, d, m, y):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= d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= m</a:t>
            </a:r>
          </a:p>
          <a:p>
            <a:pPr eaLnBrk="0" hangingPunct="0"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= y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lt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d1 = 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d2 = 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,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rhs.d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</a:t>
            </a:r>
          </a:p>
          <a:p>
            <a:pPr eaLnBrk="0" hangingPunct="0"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return d1 &lt; d2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def __str__(self):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return str(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self.d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 + "/" + \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       str(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self.m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 + "/" + \</a:t>
            </a:r>
          </a:p>
          <a:p>
            <a:pPr eaLnBrk="0" hangingPunct="0">
              <a:spcAft>
                <a:spcPts val="1200"/>
              </a:spcAft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               str(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d1 = Date(20, 1, 1990)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d2 = Date(9, 12, 1990)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print( d1 &lt; d2 )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print( d1, d2  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9362" y="5728048"/>
            <a:ext cx="3184524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True</a:t>
            </a:r>
          </a:p>
          <a:p>
            <a:pPr eaLnBrk="0" hangingPunct="0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ourier New" pitchFamily="49" charset="0"/>
              </a:rPr>
              <a:t>20/1/1990 9/12/1990</a:t>
            </a:r>
          </a:p>
        </p:txBody>
      </p:sp>
    </p:spTree>
    <p:extLst>
      <p:ext uri="{BB962C8B-B14F-4D97-AF65-F5344CB8AC3E}">
        <p14:creationId xmlns:p14="http://schemas.microsoft.com/office/powerpoint/2010/main" val="24500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เก็บรายละเอียดต่าง ๆ ของหนังสือ </a:t>
            </a:r>
            <a:r>
              <a:rPr lang="en-US" dirty="0"/>
              <a:t>1 </a:t>
            </a:r>
            <a:r>
              <a:rPr lang="th-TH" dirty="0"/>
              <a:t>เล่ม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00687" y="871119"/>
            <a:ext cx="7190625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b1 = ("Data Science",    "149190142X", 28.79)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b2 = ("Learning Python", "1449355730", 37.06)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b3 = ("Data Analysis",   "1449319793", 27.68)</a:t>
            </a:r>
          </a:p>
          <a:p>
            <a:endParaRPr lang="en-US" sz="2000" b="1" dirty="0"/>
          </a:p>
          <a:p>
            <a:r>
              <a:rPr lang="en-US" sz="2000" b="1" dirty="0"/>
              <a:t>print(</a:t>
            </a:r>
            <a:r>
              <a:rPr lang="en-US" sz="2000" b="1" dirty="0" err="1"/>
              <a:t>total_price</a:t>
            </a:r>
            <a:r>
              <a:rPr lang="en-US" sz="2000" b="1" dirty="0"/>
              <a:t>( [b1, b2, b3] )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7691062" y="2669007"/>
            <a:ext cx="1999265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ชื่อหนังสือ</a:t>
            </a: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  <a:endParaRPr lang="en-US" sz="2000" dirty="0">
              <a:latin typeface="Tahoma" pitchFamily="34" charset="0"/>
            </a:endParaRPr>
          </a:p>
          <a:p>
            <a:pPr>
              <a:defRPr/>
            </a:pPr>
            <a:endParaRPr lang="th-TH" sz="2000" dirty="0">
              <a:latin typeface="Tahoma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8E6E244-6452-44FF-8408-184AAA86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688" y="2669007"/>
            <a:ext cx="4963213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 s += </a:t>
            </a:r>
            <a:r>
              <a:rPr lang="en-US" sz="2000" b="1" dirty="0">
                <a:solidFill>
                  <a:srgbClr val="FF0000"/>
                </a:solidFill>
              </a:rPr>
              <a:t>b[2]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b="1" dirty="0"/>
              <a:t>   return s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55E45B23-760F-4493-981D-A225767A4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687" y="4529134"/>
            <a:ext cx="7190625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title, </a:t>
            </a:r>
            <a:r>
              <a:rPr lang="en-US" sz="2000" b="1" dirty="0" err="1"/>
              <a:t>isbn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price</a:t>
            </a:r>
            <a:r>
              <a:rPr lang="en-US" sz="2000" b="1" dirty="0"/>
              <a:t> in books:</a:t>
            </a:r>
          </a:p>
          <a:p>
            <a:r>
              <a:rPr lang="en-US" sz="2000" b="1" dirty="0"/>
              <a:t>       s += price</a:t>
            </a:r>
            <a:endParaRPr lang="en-US" sz="2000" dirty="0"/>
          </a:p>
          <a:p>
            <a:r>
              <a:rPr lang="en-US" sz="2000" b="1" dirty="0"/>
              <a:t>   return s</a:t>
            </a:r>
          </a:p>
        </p:txBody>
      </p:sp>
    </p:spTree>
    <p:extLst>
      <p:ext uri="{BB962C8B-B14F-4D97-AF65-F5344CB8AC3E}">
        <p14:creationId xmlns:p14="http://schemas.microsoft.com/office/powerpoint/2010/main" val="26121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uiExpand="1" build="p" animBg="1"/>
      <p:bldP spid="11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ใช้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th-TH" dirty="0"/>
              <a:t>เก็บรายละเอียดต่าง ๆ ของหนังสือ </a:t>
            </a:r>
            <a:r>
              <a:rPr lang="en-US" dirty="0"/>
              <a:t>1 </a:t>
            </a:r>
            <a:r>
              <a:rPr lang="th-TH" dirty="0"/>
              <a:t>เล่ม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24638" y="912875"/>
            <a:ext cx="10070925" cy="17774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b="1" dirty="0"/>
              <a:t>b1 = {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rgbClr val="C00000"/>
                </a:solidFill>
              </a:rPr>
              <a:t>"Data</a:t>
            </a:r>
            <a:r>
              <a:rPr lang="en-US" sz="2000" b="1" dirty="0">
                <a:solidFill>
                  <a:srgbClr val="C00000"/>
                </a:solidFill>
              </a:rPr>
              <a:t> Science"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"isbn"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C00000"/>
                </a:solidFill>
              </a:rPr>
              <a:t>"1408142X"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C00000"/>
                </a:solidFill>
              </a:rPr>
              <a:t>28.79</a:t>
            </a:r>
            <a:r>
              <a:rPr lang="en-US" sz="2000" b="1" dirty="0"/>
              <a:t>} 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b2 = {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rgbClr val="C00000"/>
                </a:solidFill>
              </a:rPr>
              <a:t>"Easy</a:t>
            </a:r>
            <a:r>
              <a:rPr lang="en-US" sz="2000" b="1" dirty="0">
                <a:solidFill>
                  <a:srgbClr val="C00000"/>
                </a:solidFill>
              </a:rPr>
              <a:t> Python"</a:t>
            </a:r>
            <a:r>
              <a:rPr lang="en-US" sz="2000" b="1" dirty="0"/>
              <a:t>,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"isbn"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C00000"/>
                </a:solidFill>
              </a:rPr>
              <a:t>"14455730"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C00000"/>
                </a:solidFill>
              </a:rPr>
              <a:t>37.06</a:t>
            </a:r>
            <a:r>
              <a:rPr lang="en-US" sz="20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b3 = {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title"</a:t>
            </a:r>
            <a:r>
              <a:rPr lang="en-US" sz="2000" b="1" dirty="0" err="1"/>
              <a:t>:</a:t>
            </a:r>
            <a:r>
              <a:rPr lang="en-US" sz="2000" b="1" dirty="0" err="1">
                <a:solidFill>
                  <a:srgbClr val="C00000"/>
                </a:solidFill>
              </a:rPr>
              <a:t>"Big</a:t>
            </a:r>
            <a:r>
              <a:rPr lang="en-US" sz="2000" b="1" dirty="0">
                <a:solidFill>
                  <a:srgbClr val="C00000"/>
                </a:solidFill>
              </a:rPr>
              <a:t> Data"</a:t>
            </a:r>
            <a:r>
              <a:rPr lang="en-US" sz="2000" b="1" dirty="0"/>
              <a:t>, 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"isbn"</a:t>
            </a:r>
            <a:r>
              <a:rPr lang="en-US" sz="2000" b="1" dirty="0"/>
              <a:t>:</a:t>
            </a:r>
            <a:r>
              <a:rPr lang="en-US" sz="2000" b="1" dirty="0">
                <a:solidFill>
                  <a:srgbClr val="C00000"/>
                </a:solidFill>
              </a:rPr>
              <a:t>"14493793"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/>
              <a:t>: </a:t>
            </a:r>
            <a:r>
              <a:rPr lang="en-US" sz="2000" b="1" dirty="0">
                <a:solidFill>
                  <a:srgbClr val="C00000"/>
                </a:solidFill>
              </a:rPr>
              <a:t>27.68</a:t>
            </a:r>
            <a:r>
              <a:rPr lang="en-US" sz="2000" b="1" dirty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000" b="1" dirty="0"/>
          </a:p>
          <a:p>
            <a:pPr eaLnBrk="1" hangingPunct="1">
              <a:lnSpc>
                <a:spcPct val="110000"/>
              </a:lnSpc>
            </a:pPr>
            <a:r>
              <a:rPr lang="en-US" sz="2000" b="1" dirty="0"/>
              <a:t>print(</a:t>
            </a:r>
            <a:r>
              <a:rPr lang="en-US" sz="2000" b="1" dirty="0" err="1"/>
              <a:t>total_price</a:t>
            </a:r>
            <a:r>
              <a:rPr lang="en-US" sz="2000" b="1" dirty="0"/>
              <a:t>( [b1, b2, b3] )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6553624" y="2839572"/>
            <a:ext cx="2354402" cy="16927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ชื่อหนังสือ</a:t>
            </a: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  <a:endParaRPr lang="en-US" sz="2000" dirty="0">
              <a:latin typeface="Tahoma" pitchFamily="34" charset="0"/>
            </a:endParaRPr>
          </a:p>
          <a:p>
            <a:pPr>
              <a:defRPr/>
            </a:pPr>
            <a:endParaRPr lang="th-TH" sz="2000" dirty="0">
              <a:latin typeface="Tahoma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F8E6E244-6452-44FF-8408-184AAA86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89" y="2839572"/>
            <a:ext cx="4339489" cy="169277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/>
              <a:t>def </a:t>
            </a:r>
            <a:r>
              <a:rPr lang="en-US" sz="2000" b="1" dirty="0" err="1"/>
              <a:t>total_price</a:t>
            </a:r>
            <a:r>
              <a:rPr lang="en-US" sz="2000" b="1" dirty="0"/>
              <a:t>( books ):</a:t>
            </a:r>
          </a:p>
          <a:p>
            <a:r>
              <a:rPr lang="en-US" sz="2000" b="1" dirty="0"/>
              <a:t>   s = 0</a:t>
            </a:r>
          </a:p>
          <a:p>
            <a:r>
              <a:rPr lang="en-US" sz="2000" b="1" dirty="0"/>
              <a:t>   for b in books:</a:t>
            </a:r>
          </a:p>
          <a:p>
            <a:r>
              <a:rPr lang="en-US" sz="2000" b="1" dirty="0"/>
              <a:t>       s += </a:t>
            </a:r>
            <a:r>
              <a:rPr lang="en-US" sz="2000" b="1" dirty="0">
                <a:solidFill>
                  <a:srgbClr val="FF0000"/>
                </a:solidFill>
              </a:rPr>
              <a:t>b[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"price"</a:t>
            </a:r>
            <a:r>
              <a:rPr lang="en-US" sz="20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sz="2000" b="1" dirty="0"/>
              <a:t>   return s</a:t>
            </a:r>
          </a:p>
        </p:txBody>
      </p:sp>
    </p:spTree>
    <p:extLst>
      <p:ext uri="{BB962C8B-B14F-4D97-AF65-F5344CB8AC3E}">
        <p14:creationId xmlns:p14="http://schemas.microsoft.com/office/powerpoint/2010/main" val="134322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อีกแบบ</a:t>
            </a:r>
            <a:r>
              <a:rPr lang="en-US" dirty="0"/>
              <a:t>: </a:t>
            </a:r>
            <a:r>
              <a:rPr lang="th-TH" dirty="0"/>
              <a:t>ใช้ </a:t>
            </a:r>
            <a:r>
              <a:rPr lang="en-US" dirty="0"/>
              <a:t>class</a:t>
            </a:r>
            <a:r>
              <a:rPr lang="th-TH" dirty="0"/>
              <a:t> สร้างประเภทข้อมูลใหม่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F431F2-1E2F-4B25-B56E-BFF7F3062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67" y="910707"/>
            <a:ext cx="6607510" cy="3223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pass 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def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title,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price):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b.price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Book()</a:t>
            </a:r>
          </a:p>
          <a:p>
            <a:pPr eaLnBrk="0" hangingPunct="0"/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</a:t>
            </a:r>
            <a:r>
              <a:rPr lang="en-US" sz="2000" b="1" dirty="0">
                <a:solidFill>
                  <a:schemeClr val="tx1"/>
                </a:solidFill>
              </a:rPr>
              <a:t> "Data Science", "149142X",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ADC529F-9D15-4B0B-BFDF-77B30441D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205" y="910707"/>
            <a:ext cx="2551182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th-TH" i="1" dirty="0">
                <a:solidFill>
                  <a:srgbClr val="C00000"/>
                </a:solidFill>
                <a:latin typeface="Tahoma" pitchFamily="34" charset="0"/>
              </a:rPr>
              <a:t>หนังสือ</a:t>
            </a:r>
            <a:endParaRPr lang="en-US" i="1" dirty="0">
              <a:solidFill>
                <a:srgbClr val="C00000"/>
              </a:solidFill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en-US" sz="2000" dirty="0">
                <a:latin typeface="Tahoma" pitchFamily="34" charset="0"/>
              </a:rPr>
              <a:t> </a:t>
            </a:r>
            <a:r>
              <a:rPr lang="th-TH" sz="2000" dirty="0">
                <a:latin typeface="Tahoma" pitchFamily="34" charset="0"/>
              </a:rPr>
              <a:t>ชื่อหนังสือ</a:t>
            </a: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หมายเลข </a:t>
            </a:r>
            <a:r>
              <a:rPr lang="en-US" sz="2000" dirty="0">
                <a:latin typeface="Tahoma" pitchFamily="34" charset="0"/>
              </a:rPr>
              <a:t>ISBN</a:t>
            </a:r>
            <a:endParaRPr lang="th-TH" sz="2000" dirty="0">
              <a:latin typeface="Tahoma" pitchFamily="34" charset="0"/>
            </a:endParaRPr>
          </a:p>
          <a:p>
            <a:pPr>
              <a:buFontTx/>
              <a:buChar char="-"/>
              <a:defRPr/>
            </a:pPr>
            <a:r>
              <a:rPr lang="th-TH" sz="2000" dirty="0">
                <a:latin typeface="Tahoma" pitchFamily="34" charset="0"/>
              </a:rPr>
              <a:t> ราคา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D21129-04A0-42A2-96E9-63D8252AA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967" y="4269062"/>
            <a:ext cx="6798010" cy="2284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title,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price):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b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Book(</a:t>
            </a:r>
            <a:r>
              <a:rPr lang="en-US" sz="2000" b="1" dirty="0">
                <a:solidFill>
                  <a:schemeClr val="tx1"/>
                </a:solidFill>
              </a:rPr>
              <a:t>"Data Science", "149142X",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D2F704-EF9C-4D42-AFB3-11CB9C9C07CF}"/>
              </a:ext>
            </a:extLst>
          </p:cNvPr>
          <p:cNvGrpSpPr/>
          <p:nvPr/>
        </p:nvGrpSpPr>
        <p:grpSpPr>
          <a:xfrm>
            <a:off x="2525706" y="2091843"/>
            <a:ext cx="4442631" cy="1716069"/>
            <a:chOff x="2525706" y="2091843"/>
            <a:chExt cx="4442631" cy="171606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D035CAF-3519-49B1-9D5B-F87A1BF80B4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25706" y="2091848"/>
              <a:ext cx="330228" cy="1716064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E470D7-ACAD-4854-9A83-81C9D44939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06745" y="2091848"/>
              <a:ext cx="256784" cy="160333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CE02CD1-F9A5-468C-96DF-7ABB5798820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698475" y="2091846"/>
              <a:ext cx="1107238" cy="160333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3C015C-78FB-4CA6-8C96-1EB720154F6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05713" y="2091843"/>
              <a:ext cx="1162624" cy="160333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E5BC7F-0E49-469C-A80A-0377616D4A6D}"/>
              </a:ext>
            </a:extLst>
          </p:cNvPr>
          <p:cNvGrpSpPr/>
          <p:nvPr/>
        </p:nvGrpSpPr>
        <p:grpSpPr>
          <a:xfrm>
            <a:off x="556515" y="2295702"/>
            <a:ext cx="2950230" cy="2835172"/>
            <a:chOff x="556515" y="2295702"/>
            <a:chExt cx="2950230" cy="2835172"/>
          </a:xfrm>
        </p:grpSpPr>
        <p:sp>
          <p:nvSpPr>
            <p:cNvPr id="22" name="TextBox 5">
              <a:extLst>
                <a:ext uri="{FF2B5EF4-FFF2-40B4-BE49-F238E27FC236}">
                  <a16:creationId xmlns:a16="http://schemas.microsoft.com/office/drawing/2014/main" id="{61B71DCC-C02F-41B4-A310-0103723EF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15" y="4422988"/>
              <a:ext cx="2950230" cy="70788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b.title</a:t>
              </a:r>
              <a:r>
                <a:rPr lang="en-US" sz="2000" b="1" dirty="0">
                  <a:solidFill>
                    <a:srgbClr val="C00000"/>
                  </a:solidFill>
                  <a:cs typeface="Courier New" panose="02070309020205020404" pitchFamily="49" charset="0"/>
                </a:rPr>
                <a:t> 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คือ</a:t>
              </a:r>
              <a:r>
                <a:rPr lang="en-US" sz="2000" dirty="0">
                  <a:solidFill>
                    <a:schemeClr val="tx1"/>
                  </a:solidFill>
                  <a:latin typeface="Tahoma" pitchFamily="34" charset="0"/>
                </a:rPr>
                <a:t> 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ตัวแปร </a:t>
              </a:r>
              <a:r>
                <a:rPr lang="en-US" sz="20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title</a:t>
              </a:r>
              <a:r>
                <a:rPr lang="en-US" sz="2000" dirty="0">
                  <a:solidFill>
                    <a:schemeClr val="tx1"/>
                  </a:solidFill>
                  <a:latin typeface="Tahoma" pitchFamily="34" charset="0"/>
                </a:rPr>
                <a:t> 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ของอ็อบเจก</a:t>
              </a:r>
              <a:r>
                <a:rPr lang="th-TH" sz="2000" dirty="0" err="1">
                  <a:solidFill>
                    <a:schemeClr val="tx1"/>
                  </a:solidFill>
                  <a:latin typeface="Tahoma" pitchFamily="34" charset="0"/>
                </a:rPr>
                <a:t>ต์</a:t>
              </a:r>
              <a:r>
                <a:rPr lang="th-TH" sz="2000" dirty="0">
                  <a:solidFill>
                    <a:schemeClr val="tx1"/>
                  </a:solidFill>
                  <a:latin typeface="Tahoma" pitchFamily="34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cs typeface="Courier New" panose="02070309020205020404" pitchFamily="49" charset="0"/>
                </a:rPr>
                <a:t>b</a:t>
              </a:r>
              <a:endParaRPr lang="th-TH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1B82DD6-EB23-401C-B895-5B8F085573A7}"/>
                </a:ext>
              </a:extLst>
            </p:cNvPr>
            <p:cNvSpPr/>
            <p:nvPr/>
          </p:nvSpPr>
          <p:spPr bwMode="auto">
            <a:xfrm>
              <a:off x="711757" y="2295702"/>
              <a:ext cx="1062638" cy="2156956"/>
            </a:xfrm>
            <a:custGeom>
              <a:avLst/>
              <a:gdLst>
                <a:gd name="connsiteX0" fmla="*/ 73082 w 1062638"/>
                <a:gd name="connsiteY0" fmla="*/ 2017646 h 2017646"/>
                <a:gd name="connsiteX1" fmla="*/ 22978 w 1062638"/>
                <a:gd name="connsiteY1" fmla="*/ 790095 h 2017646"/>
                <a:gd name="connsiteX2" fmla="*/ 398758 w 1062638"/>
                <a:gd name="connsiteY2" fmla="*/ 126215 h 2017646"/>
                <a:gd name="connsiteX3" fmla="*/ 1062638 w 1062638"/>
                <a:gd name="connsiteY3" fmla="*/ 955 h 201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638" h="2017646">
                  <a:moveTo>
                    <a:pt x="73082" y="2017646"/>
                  </a:moveTo>
                  <a:cubicBezTo>
                    <a:pt x="20890" y="1561489"/>
                    <a:pt x="-31301" y="1105333"/>
                    <a:pt x="22978" y="790095"/>
                  </a:cubicBezTo>
                  <a:cubicBezTo>
                    <a:pt x="77257" y="474856"/>
                    <a:pt x="225481" y="257738"/>
                    <a:pt x="398758" y="126215"/>
                  </a:cubicBezTo>
                  <a:cubicBezTo>
                    <a:pt x="572035" y="-5308"/>
                    <a:pt x="817336" y="-2177"/>
                    <a:pt x="1062638" y="955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D5FC6D-0E62-4F78-A68F-ABFBFA428ECD}"/>
              </a:ext>
            </a:extLst>
          </p:cNvPr>
          <p:cNvGrpSpPr/>
          <p:nvPr/>
        </p:nvGrpSpPr>
        <p:grpSpPr>
          <a:xfrm>
            <a:off x="5394016" y="4885152"/>
            <a:ext cx="4819092" cy="1360951"/>
            <a:chOff x="5394016" y="4885152"/>
            <a:chExt cx="4819092" cy="136095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2ED1593-3DAE-4137-831B-EEA9C64B30B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483213" y="4885152"/>
              <a:ext cx="729895" cy="133122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41B31FC-7252-4D47-9EBE-86924405248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539316" y="4885152"/>
              <a:ext cx="528112" cy="129804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005FD8C-ACA0-4521-8F85-E152695491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5090" y="4885152"/>
              <a:ext cx="0" cy="136095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F3EC49A-CDA1-47F2-B54C-918CBB814C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4016" y="4885152"/>
              <a:ext cx="1375494" cy="127500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CC">
                  <a:alpha val="34902"/>
                </a:srgb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3" name="TextBox 5">
            <a:extLst>
              <a:ext uri="{FF2B5EF4-FFF2-40B4-BE49-F238E27FC236}">
                <a16:creationId xmlns:a16="http://schemas.microsoft.com/office/drawing/2014/main" id="{3538BB02-AF0D-4B5F-92FC-6319446A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399" y="5806214"/>
            <a:ext cx="2478841" cy="70788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self </a:t>
            </a:r>
            <a:r>
              <a:rPr lang="th-TH" sz="2000" dirty="0">
                <a:solidFill>
                  <a:schemeClr val="tx1"/>
                </a:solidFill>
                <a:latin typeface="Tahoma" pitchFamily="34" charset="0"/>
              </a:rPr>
              <a:t>คือ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 </a:t>
            </a:r>
            <a:r>
              <a:rPr lang="th-TH" sz="2000" dirty="0" err="1">
                <a:solidFill>
                  <a:schemeClr val="tx1"/>
                </a:solidFill>
                <a:latin typeface="Tahoma" pitchFamily="34" charset="0"/>
              </a:rPr>
              <a:t>อ็</a:t>
            </a:r>
            <a:r>
              <a:rPr lang="th-TH" sz="2000" dirty="0">
                <a:solidFill>
                  <a:schemeClr val="tx1"/>
                </a:solidFill>
                <a:latin typeface="Tahoma" pitchFamily="34" charset="0"/>
              </a:rPr>
              <a:t>อบเจก</a:t>
            </a:r>
            <a:r>
              <a:rPr lang="th-TH" sz="2000" dirty="0" err="1">
                <a:solidFill>
                  <a:schemeClr val="tx1"/>
                </a:solidFill>
                <a:latin typeface="Tahoma" pitchFamily="34" charset="0"/>
              </a:rPr>
              <a:t>ต์</a:t>
            </a:r>
            <a:r>
              <a:rPr lang="th-TH" sz="2000" dirty="0">
                <a:solidFill>
                  <a:schemeClr val="tx1"/>
                </a:solidFill>
                <a:latin typeface="Tahoma" pitchFamily="34" charset="0"/>
              </a:rPr>
              <a:t> ที่เพิ่งถูกสร้าง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68D96E4A-1E37-478F-8ACB-18D3BA50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156" y="2649136"/>
            <a:ext cx="4141821" cy="83317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>
                <a:latin typeface="Tahoma" pitchFamily="34" charset="0"/>
              </a:rPr>
              <a:t>คลาส </a:t>
            </a:r>
            <a:r>
              <a:rPr lang="en-US">
                <a:latin typeface="Tahoma" pitchFamily="34" charset="0"/>
              </a:rPr>
              <a:t>(class) </a:t>
            </a:r>
            <a:r>
              <a:rPr lang="th-TH">
                <a:latin typeface="Tahoma" pitchFamily="34" charset="0"/>
              </a:rPr>
              <a:t>คือประเภทข้อมูล</a:t>
            </a:r>
            <a:r>
              <a:rPr lang="en-US">
                <a:latin typeface="Tahoma" pitchFamily="34" charset="0"/>
              </a:rPr>
              <a:t>  </a:t>
            </a:r>
            <a:r>
              <a:rPr lang="th-TH">
                <a:latin typeface="Tahoma" pitchFamily="34" charset="0"/>
              </a:rPr>
              <a:t>อ็อบเจกต์ </a:t>
            </a:r>
            <a:r>
              <a:rPr lang="en-US">
                <a:latin typeface="Tahoma" pitchFamily="34" charset="0"/>
              </a:rPr>
              <a:t>(object) </a:t>
            </a:r>
            <a:r>
              <a:rPr lang="th-TH">
                <a:latin typeface="Tahoma" pitchFamily="34" charset="0"/>
              </a:rPr>
              <a:t>คือตัวข้อมูล  </a:t>
            </a:r>
          </a:p>
        </p:txBody>
      </p:sp>
      <p:sp>
        <p:nvSpPr>
          <p:cNvPr id="26" name="Text Box 32">
            <a:extLst>
              <a:ext uri="{FF2B5EF4-FFF2-40B4-BE49-F238E27FC236}">
                <a16:creationId xmlns:a16="http://schemas.microsoft.com/office/drawing/2014/main" id="{4A74F4B6-DAF0-408A-A8DE-D391A1F2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741" y="925038"/>
            <a:ext cx="2063191" cy="463846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pPr algn="ctr" eaLnBrk="1" hangingPunct="1"/>
            <a:r>
              <a:rPr lang="th-TH" dirty="0">
                <a:solidFill>
                  <a:srgbClr val="FF0000"/>
                </a:solidFill>
                <a:latin typeface="Tahoma" pitchFamily="34" charset="0"/>
              </a:rPr>
              <a:t>ไม่เขียนแบบนี้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FAB994C-CEA5-4119-83F3-E294EDFB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3335" y="4269061"/>
            <a:ext cx="6798010" cy="22841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Book: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def </a:t>
            </a:r>
            <a:r>
              <a:rPr lang="en-US" sz="2000" b="1" dirty="0">
                <a:solidFill>
                  <a:srgbClr val="0070C0"/>
                </a:solidFill>
                <a:cs typeface="Courier New" pitchFamily="49" charset="0"/>
              </a:rPr>
              <a:t>__</a:t>
            </a:r>
            <a:r>
              <a:rPr lang="en-US" sz="2000" b="1" dirty="0" err="1">
                <a:solidFill>
                  <a:srgbClr val="0070C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70C0"/>
                </a:solidFill>
                <a:cs typeface="Courier New" pitchFamily="49" charset="0"/>
              </a:rPr>
              <a:t>__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title,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price):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.title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title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.isbn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isbn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US" sz="2000" b="1" dirty="0" err="1">
                <a:solidFill>
                  <a:srgbClr val="FF0000"/>
                </a:solidFill>
                <a:cs typeface="Courier New" pitchFamily="49" charset="0"/>
              </a:rPr>
              <a:t>self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.price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price</a:t>
            </a:r>
          </a:p>
          <a:p>
            <a:pPr eaLnBrk="0" hangingPunct="0"/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FF0000"/>
                </a:solidFill>
                <a:cs typeface="Courier New" pitchFamily="49" charset="0"/>
              </a:rPr>
              <a:t>b1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Book(</a:t>
            </a:r>
            <a:r>
              <a:rPr lang="en-US" sz="2000" b="1" dirty="0">
                <a:solidFill>
                  <a:schemeClr val="tx1"/>
                </a:solidFill>
              </a:rPr>
              <a:t>"Data Science", "149142X", 28.79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chemeClr val="tx1"/>
              </a:solidFill>
              <a:cs typeface="Courier New" pitchFamily="49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4E8F86-AEDC-4289-84F8-7C489F6D2389}"/>
              </a:ext>
            </a:extLst>
          </p:cNvPr>
          <p:cNvGrpSpPr/>
          <p:nvPr/>
        </p:nvGrpSpPr>
        <p:grpSpPr>
          <a:xfrm>
            <a:off x="3714654" y="954440"/>
            <a:ext cx="1741258" cy="891029"/>
            <a:chOff x="3714654" y="954440"/>
            <a:chExt cx="1741258" cy="89102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09E60DA-C539-42C4-8049-6DBAD45F44AA}"/>
                </a:ext>
              </a:extLst>
            </p:cNvPr>
            <p:cNvSpPr/>
            <p:nvPr/>
          </p:nvSpPr>
          <p:spPr bwMode="auto">
            <a:xfrm>
              <a:off x="4198982" y="1000380"/>
              <a:ext cx="1256930" cy="845089"/>
            </a:xfrm>
            <a:prstGeom prst="roundRect">
              <a:avLst>
                <a:gd name="adj" fmla="val 9145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1843B5E-F56B-46C4-982D-63715BBC3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654" y="954440"/>
              <a:ext cx="574626" cy="4638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rgbClr val="FF0000"/>
                  </a:solidFill>
                  <a:latin typeface="Tahoma" pitchFamily="34" charset="0"/>
                </a:rPr>
                <a:t>b1</a:t>
              </a:r>
              <a:endParaRPr lang="th-TH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A67EFF-4BD3-4AB0-B01C-C9F51B335984}"/>
              </a:ext>
            </a:extLst>
          </p:cNvPr>
          <p:cNvGrpSpPr/>
          <p:nvPr/>
        </p:nvGrpSpPr>
        <p:grpSpPr>
          <a:xfrm>
            <a:off x="4138531" y="954439"/>
            <a:ext cx="1244916" cy="371513"/>
            <a:chOff x="3601503" y="954439"/>
            <a:chExt cx="1244916" cy="3715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07598F-E6BD-4E0F-A74B-9750B95A8631}"/>
                </a:ext>
              </a:extLst>
            </p:cNvPr>
            <p:cNvSpPr/>
            <p:nvPr/>
          </p:nvSpPr>
          <p:spPr bwMode="auto">
            <a:xfrm>
              <a:off x="4271792" y="1038974"/>
              <a:ext cx="574627" cy="2090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E2AE0555-4E79-4E3D-971D-E5C6202AF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503" y="954439"/>
              <a:ext cx="67447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chemeClr val="tx1"/>
                  </a:solidFill>
                  <a:latin typeface="Tahoma" pitchFamily="34" charset="0"/>
                </a:rPr>
                <a:t>title</a:t>
              </a:r>
              <a:endParaRPr lang="th-TH" sz="18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E762DF-3208-44CB-9E0F-07907172063C}"/>
              </a:ext>
            </a:extLst>
          </p:cNvPr>
          <p:cNvGrpSpPr/>
          <p:nvPr/>
        </p:nvGrpSpPr>
        <p:grpSpPr>
          <a:xfrm>
            <a:off x="4157409" y="1235695"/>
            <a:ext cx="1226037" cy="371513"/>
            <a:chOff x="3620381" y="1235695"/>
            <a:chExt cx="1226037" cy="37151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95AEF4-5136-4AF8-83B3-35D2E0E52712}"/>
                </a:ext>
              </a:extLst>
            </p:cNvPr>
            <p:cNvSpPr/>
            <p:nvPr/>
          </p:nvSpPr>
          <p:spPr bwMode="auto">
            <a:xfrm>
              <a:off x="4271791" y="1318902"/>
              <a:ext cx="574627" cy="2090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36" name="Text Box 32">
              <a:extLst>
                <a:ext uri="{FF2B5EF4-FFF2-40B4-BE49-F238E27FC236}">
                  <a16:creationId xmlns:a16="http://schemas.microsoft.com/office/drawing/2014/main" id="{6762874C-AF48-4C99-B840-83DE2873C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381" y="1235695"/>
              <a:ext cx="67447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r" eaLnBrk="1" hangingPunct="1"/>
              <a:r>
                <a:rPr lang="en-US" sz="1800" dirty="0" err="1">
                  <a:solidFill>
                    <a:schemeClr val="tx1"/>
                  </a:solidFill>
                  <a:latin typeface="Tahoma" pitchFamily="34" charset="0"/>
                </a:rPr>
                <a:t>isbn</a:t>
              </a:r>
              <a:endParaRPr lang="th-TH" sz="18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06A342-F153-43EF-A7CC-970ED11350A8}"/>
              </a:ext>
            </a:extLst>
          </p:cNvPr>
          <p:cNvGrpSpPr/>
          <p:nvPr/>
        </p:nvGrpSpPr>
        <p:grpSpPr>
          <a:xfrm>
            <a:off x="4157409" y="1503574"/>
            <a:ext cx="1226037" cy="371513"/>
            <a:chOff x="3620381" y="1503574"/>
            <a:chExt cx="1226037" cy="3715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8EA7344-EEC8-4129-8469-CE76AE9F033B}"/>
                </a:ext>
              </a:extLst>
            </p:cNvPr>
            <p:cNvSpPr/>
            <p:nvPr/>
          </p:nvSpPr>
          <p:spPr bwMode="auto">
            <a:xfrm>
              <a:off x="4271791" y="1584825"/>
              <a:ext cx="574627" cy="2090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  <p:sp>
          <p:nvSpPr>
            <p:cNvPr id="40" name="Text Box 32">
              <a:extLst>
                <a:ext uri="{FF2B5EF4-FFF2-40B4-BE49-F238E27FC236}">
                  <a16:creationId xmlns:a16="http://schemas.microsoft.com/office/drawing/2014/main" id="{6A6AF64E-3764-4A1A-879A-43213A46C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381" y="1503574"/>
              <a:ext cx="674470" cy="3715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2"/>
                  </a:solidFill>
                  <a:latin typeface="Courier New" pitchFamily="49" charset="0"/>
                  <a:cs typeface="Tahoma" pitchFamily="34" charset="0"/>
                </a:defRPr>
              </a:lvl9pPr>
            </a:lstStyle>
            <a:p>
              <a:pPr algn="r" eaLnBrk="1" hangingPunct="1"/>
              <a:r>
                <a:rPr lang="en-US" sz="1800" dirty="0">
                  <a:solidFill>
                    <a:schemeClr val="tx1"/>
                  </a:solidFill>
                  <a:latin typeface="Tahoma" pitchFamily="34" charset="0"/>
                </a:rPr>
                <a:t>price</a:t>
              </a:r>
              <a:endParaRPr lang="th-TH" sz="1800" dirty="0">
                <a:solidFill>
                  <a:schemeClr val="tx1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2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build="p" animBg="1"/>
      <p:bldP spid="33" grpId="0" animBg="1"/>
      <p:bldP spid="39" grpId="0" animBg="1"/>
      <p:bldP spid="26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แต่ละอ็อบเจกต์มีตัวแปรประจำอ็อบเจกต์ของตัวเอง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2128838" y="1020764"/>
            <a:ext cx="8018462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Courier New" pitchFamily="49" charset="0"/>
                <a:cs typeface="Tahoma" pitchFamily="34" charset="0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b1 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Science"</a:t>
            </a:r>
            <a:r>
              <a:rPr lang="en-US" sz="2000" b="1" dirty="0"/>
              <a:t>,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"149190142X"</a:t>
            </a:r>
            <a:r>
              <a:rPr lang="en-US" sz="2000" b="1" dirty="0"/>
              <a:t>, 28.79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b2 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"Learning Python"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"1449355730"</a:t>
            </a:r>
            <a:r>
              <a:rPr lang="en-US" sz="2000" b="1" dirty="0"/>
              <a:t>, 37.06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b3 = </a:t>
            </a:r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Book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"Data Analysis"</a:t>
            </a:r>
            <a:r>
              <a:rPr lang="en-US" sz="2000" b="1" dirty="0"/>
              <a:t>,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"1449319793"</a:t>
            </a:r>
            <a:r>
              <a:rPr lang="en-US" sz="2000" b="1" dirty="0"/>
              <a:t>, 27.68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7117" y="2268006"/>
            <a:ext cx="4638346" cy="1631407"/>
            <a:chOff x="930276" y="2242910"/>
            <a:chExt cx="4638346" cy="1631407"/>
          </a:xfrm>
        </p:grpSpPr>
        <p:grpSp>
          <p:nvGrpSpPr>
            <p:cNvPr id="11322" name="Group 35"/>
            <p:cNvGrpSpPr>
              <a:grpSpLocks/>
            </p:cNvGrpSpPr>
            <p:nvPr/>
          </p:nvGrpSpPr>
          <p:grpSpPr bwMode="auto">
            <a:xfrm>
              <a:off x="930276" y="2751138"/>
              <a:ext cx="887412" cy="368300"/>
              <a:chOff x="993" y="2911"/>
              <a:chExt cx="559" cy="232"/>
            </a:xfrm>
          </p:grpSpPr>
          <p:sp>
            <p:nvSpPr>
              <p:cNvPr id="11324" name="Rectangle 36"/>
              <p:cNvSpPr>
                <a:spLocks noChangeArrowheads="1"/>
              </p:cNvSpPr>
              <p:nvPr/>
            </p:nvSpPr>
            <p:spPr bwMode="auto">
              <a:xfrm>
                <a:off x="1311" y="2911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5" name="Text Box 37"/>
              <p:cNvSpPr txBox="1">
                <a:spLocks noChangeArrowheads="1"/>
              </p:cNvSpPr>
              <p:nvPr/>
            </p:nvSpPr>
            <p:spPr bwMode="auto">
              <a:xfrm>
                <a:off x="993" y="2913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cs typeface="Angsana New" pitchFamily="18" charset="-34"/>
                  </a:rPr>
                  <a:t>b1</a:t>
                </a:r>
                <a:endParaRPr lang="th-TH" sz="4000" b="1">
                  <a:latin typeface="Tahoma" pitchFamily="34" charset="0"/>
                </a:endParaRPr>
              </a:p>
            </p:txBody>
          </p:sp>
        </p:grpSp>
        <p:sp>
          <p:nvSpPr>
            <p:cNvPr id="11323" name="Line 38"/>
            <p:cNvSpPr>
              <a:spLocks noChangeShapeType="1"/>
            </p:cNvSpPr>
            <p:nvPr/>
          </p:nvSpPr>
          <p:spPr bwMode="auto">
            <a:xfrm>
              <a:off x="1627166" y="2942951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370143" y="2242910"/>
              <a:ext cx="3198479" cy="1631407"/>
              <a:chOff x="4278378" y="4710135"/>
              <a:chExt cx="3198479" cy="1631407"/>
            </a:xfrm>
          </p:grpSpPr>
          <p:sp>
            <p:nvSpPr>
              <p:cNvPr id="74" name="AutoShape 6"/>
              <p:cNvSpPr>
                <a:spLocks noChangeArrowheads="1"/>
              </p:cNvSpPr>
              <p:nvPr/>
            </p:nvSpPr>
            <p:spPr bwMode="auto">
              <a:xfrm>
                <a:off x="4278378" y="4710135"/>
                <a:ext cx="3198479" cy="1631407"/>
              </a:xfrm>
              <a:prstGeom prst="roundRect">
                <a:avLst>
                  <a:gd name="adj" fmla="val 8989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75" name="Text Box 7"/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76" name="Text Box 8"/>
              <p:cNvSpPr txBox="1">
                <a:spLocks noChangeArrowheads="1"/>
              </p:cNvSpPr>
              <p:nvPr/>
            </p:nvSpPr>
            <p:spPr bwMode="auto">
              <a:xfrm>
                <a:off x="4402148" y="4881439"/>
                <a:ext cx="842964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title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77" name="Text Box 10"/>
              <p:cNvSpPr txBox="1">
                <a:spLocks noChangeArrowheads="1"/>
              </p:cNvSpPr>
              <p:nvPr/>
            </p:nvSpPr>
            <p:spPr bwMode="auto">
              <a:xfrm>
                <a:off x="4432311" y="5327597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 err="1">
                    <a:cs typeface="Angsana New" pitchFamily="18" charset="-34"/>
                  </a:rPr>
                  <a:t>isbn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79" name="Text Box 10"/>
              <p:cNvSpPr txBox="1">
                <a:spLocks noChangeArrowheads="1"/>
              </p:cNvSpPr>
              <p:nvPr/>
            </p:nvSpPr>
            <p:spPr bwMode="auto">
              <a:xfrm>
                <a:off x="4432311" y="5788290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price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80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"149190142X"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81" name="Text Box 7"/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/>
                  <a:t>28.79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213349" y="4834200"/>
                <a:ext cx="2114681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"Data Science"</a:t>
                </a:r>
                <a:endParaRPr lang="en-SG" sz="180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051-9057-4620-82A8-198B7FFF783C}"/>
              </a:ext>
            </a:extLst>
          </p:cNvPr>
          <p:cNvGrpSpPr/>
          <p:nvPr/>
        </p:nvGrpSpPr>
        <p:grpSpPr>
          <a:xfrm>
            <a:off x="5396894" y="2296167"/>
            <a:ext cx="5064231" cy="1631407"/>
            <a:chOff x="930276" y="2242910"/>
            <a:chExt cx="5064231" cy="1631407"/>
          </a:xfrm>
        </p:grpSpPr>
        <p:grpSp>
          <p:nvGrpSpPr>
            <p:cNvPr id="47" name="Group 35">
              <a:extLst>
                <a:ext uri="{FF2B5EF4-FFF2-40B4-BE49-F238E27FC236}">
                  <a16:creationId xmlns:a16="http://schemas.microsoft.com/office/drawing/2014/main" id="{CE16744C-617A-4AF3-B9D9-FF848176F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276" y="2751138"/>
              <a:ext cx="887412" cy="368300"/>
              <a:chOff x="993" y="2911"/>
              <a:chExt cx="559" cy="232"/>
            </a:xfrm>
          </p:grpSpPr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4618403B-D8D9-423A-97B2-D798263E5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911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37">
                <a:extLst>
                  <a:ext uri="{FF2B5EF4-FFF2-40B4-BE49-F238E27FC236}">
                    <a16:creationId xmlns:a16="http://schemas.microsoft.com/office/drawing/2014/main" id="{17940EA9-E289-4171-998F-974504A13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913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cs typeface="Angsana New" pitchFamily="18" charset="-34"/>
                  </a:rPr>
                  <a:t>b2</a:t>
                </a:r>
                <a:endParaRPr lang="th-TH" sz="4000" b="1" dirty="0">
                  <a:latin typeface="Tahoma" pitchFamily="34" charset="0"/>
                </a:endParaRPr>
              </a:p>
            </p:txBody>
          </p:sp>
        </p:grp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CB7431EC-8FC3-4911-B723-53314CE63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166" y="2942951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25F0333-B81F-4E75-A3B0-9E3ECF655ED4}"/>
                </a:ext>
              </a:extLst>
            </p:cNvPr>
            <p:cNvGrpSpPr/>
            <p:nvPr/>
          </p:nvGrpSpPr>
          <p:grpSpPr>
            <a:xfrm>
              <a:off x="2370143" y="2242910"/>
              <a:ext cx="3624364" cy="1631407"/>
              <a:chOff x="4278378" y="4710135"/>
              <a:chExt cx="3624364" cy="1631407"/>
            </a:xfrm>
          </p:grpSpPr>
          <p:sp>
            <p:nvSpPr>
              <p:cNvPr id="50" name="AutoShape 6">
                <a:extLst>
                  <a:ext uri="{FF2B5EF4-FFF2-40B4-BE49-F238E27FC236}">
                    <a16:creationId xmlns:a16="http://schemas.microsoft.com/office/drawing/2014/main" id="{4089DBD1-F485-4967-93C4-1C7D938D1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378" y="4710135"/>
                <a:ext cx="3624364" cy="1631407"/>
              </a:xfrm>
              <a:prstGeom prst="roundRect">
                <a:avLst>
                  <a:gd name="adj" fmla="val 8989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51" name="Text Box 7">
                <a:extLst>
                  <a:ext uri="{FF2B5EF4-FFF2-40B4-BE49-F238E27FC236}">
                    <a16:creationId xmlns:a16="http://schemas.microsoft.com/office/drawing/2014/main" id="{D1E3A101-FB01-4FE6-8454-969D0E055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496504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52" name="Text Box 8">
                <a:extLst>
                  <a:ext uri="{FF2B5EF4-FFF2-40B4-BE49-F238E27FC236}">
                    <a16:creationId xmlns:a16="http://schemas.microsoft.com/office/drawing/2014/main" id="{E9B51A83-77CE-4F44-8DC8-74549B8EF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2148" y="4881439"/>
                <a:ext cx="842964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title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53" name="Text Box 10">
                <a:extLst>
                  <a:ext uri="{FF2B5EF4-FFF2-40B4-BE49-F238E27FC236}">
                    <a16:creationId xmlns:a16="http://schemas.microsoft.com/office/drawing/2014/main" id="{637F7B8D-D52E-465A-894F-B8804999A4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327597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 err="1">
                    <a:cs typeface="Angsana New" pitchFamily="18" charset="-34"/>
                  </a:rPr>
                  <a:t>isbn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54" name="Text Box 10">
                <a:extLst>
                  <a:ext uri="{FF2B5EF4-FFF2-40B4-BE49-F238E27FC236}">
                    <a16:creationId xmlns:a16="http://schemas.microsoft.com/office/drawing/2014/main" id="{D25556FE-1288-4A7D-AE1E-A9BF0ADC7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788290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price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55" name="Text Box 7">
                <a:extLst>
                  <a:ext uri="{FF2B5EF4-FFF2-40B4-BE49-F238E27FC236}">
                    <a16:creationId xmlns:a16="http://schemas.microsoft.com/office/drawing/2014/main" id="{ADD5EA3F-4731-40CA-AB54-D6DAF3BDC0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483804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"1449355730"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56" name="Text Box 7">
                <a:extLst>
                  <a:ext uri="{FF2B5EF4-FFF2-40B4-BE49-F238E27FC236}">
                    <a16:creationId xmlns:a16="http://schemas.microsoft.com/office/drawing/2014/main" id="{AB2EF8ED-4BC8-4F28-85E0-ADFAFAB64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483804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/>
                  <a:t>37.06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A4EEA5B-EE89-40EF-B0EA-2D2ECF6B537E}"/>
                  </a:ext>
                </a:extLst>
              </p:cNvPr>
              <p:cNvSpPr/>
              <p:nvPr/>
            </p:nvSpPr>
            <p:spPr>
              <a:xfrm>
                <a:off x="5213349" y="4834200"/>
                <a:ext cx="2528256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"Learning Python"</a:t>
                </a:r>
                <a:endParaRPr lang="en-SG" sz="1800" dirty="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E7B142-34E5-4F98-88D0-5C98471E3F7C}"/>
              </a:ext>
            </a:extLst>
          </p:cNvPr>
          <p:cNvGrpSpPr/>
          <p:nvPr/>
        </p:nvGrpSpPr>
        <p:grpSpPr>
          <a:xfrm>
            <a:off x="2971242" y="4337506"/>
            <a:ext cx="4638346" cy="1631407"/>
            <a:chOff x="930276" y="2242910"/>
            <a:chExt cx="4638346" cy="1631407"/>
          </a:xfrm>
        </p:grpSpPr>
        <p:grpSp>
          <p:nvGrpSpPr>
            <p:cNvPr id="61" name="Group 35">
              <a:extLst>
                <a:ext uri="{FF2B5EF4-FFF2-40B4-BE49-F238E27FC236}">
                  <a16:creationId xmlns:a16="http://schemas.microsoft.com/office/drawing/2014/main" id="{FA7A048B-0AD7-48F1-BD69-9B563B55C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276" y="2751138"/>
              <a:ext cx="887412" cy="368300"/>
              <a:chOff x="993" y="2911"/>
              <a:chExt cx="559" cy="232"/>
            </a:xfrm>
          </p:grpSpPr>
          <p:sp>
            <p:nvSpPr>
              <p:cNvPr id="72" name="Rectangle 36">
                <a:extLst>
                  <a:ext uri="{FF2B5EF4-FFF2-40B4-BE49-F238E27FC236}">
                    <a16:creationId xmlns:a16="http://schemas.microsoft.com/office/drawing/2014/main" id="{1D7F7746-E11C-4A33-B3B0-6289B0ED2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2911"/>
                <a:ext cx="241" cy="23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Text Box 37">
                <a:extLst>
                  <a:ext uri="{FF2B5EF4-FFF2-40B4-BE49-F238E27FC236}">
                    <a16:creationId xmlns:a16="http://schemas.microsoft.com/office/drawing/2014/main" id="{281FB8CB-DBDD-489F-B45A-C30A78237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" y="2913"/>
                <a:ext cx="318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cs typeface="Angsana New" pitchFamily="18" charset="-34"/>
                  </a:rPr>
                  <a:t>b3</a:t>
                </a:r>
                <a:endParaRPr lang="th-TH" sz="4000" b="1" dirty="0">
                  <a:latin typeface="Tahoma" pitchFamily="34" charset="0"/>
                </a:endParaRPr>
              </a:p>
            </p:txBody>
          </p:sp>
        </p:grp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611ABD1D-7600-4569-A3CA-CCB135ED8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166" y="2942951"/>
              <a:ext cx="722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h-TH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907043-3E8D-4245-82DA-6CABD38C8966}"/>
                </a:ext>
              </a:extLst>
            </p:cNvPr>
            <p:cNvGrpSpPr/>
            <p:nvPr/>
          </p:nvGrpSpPr>
          <p:grpSpPr>
            <a:xfrm>
              <a:off x="2370143" y="2242910"/>
              <a:ext cx="3198479" cy="1631407"/>
              <a:chOff x="4278378" y="4710135"/>
              <a:chExt cx="3198479" cy="1631407"/>
            </a:xfrm>
          </p:grpSpPr>
          <p:sp>
            <p:nvSpPr>
              <p:cNvPr id="64" name="AutoShape 6">
                <a:extLst>
                  <a:ext uri="{FF2B5EF4-FFF2-40B4-BE49-F238E27FC236}">
                    <a16:creationId xmlns:a16="http://schemas.microsoft.com/office/drawing/2014/main" id="{A9C3E29B-9408-4AF0-81E5-914DC9248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378" y="4710135"/>
                <a:ext cx="3198479" cy="1631407"/>
              </a:xfrm>
              <a:prstGeom prst="roundRect">
                <a:avLst>
                  <a:gd name="adj" fmla="val 8989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600" b="1">
                  <a:latin typeface="Tahoma" pitchFamily="34" charset="0"/>
                </a:endParaRPr>
              </a:p>
            </p:txBody>
          </p:sp>
          <p:sp>
            <p:nvSpPr>
              <p:cNvPr id="65" name="Text Box 7">
                <a:extLst>
                  <a:ext uri="{FF2B5EF4-FFF2-40B4-BE49-F238E27FC236}">
                    <a16:creationId xmlns:a16="http://schemas.microsoft.com/office/drawing/2014/main" id="{58670989-027A-48E3-B130-FB366FEE9F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45101" y="4822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endParaRPr lang="th-TH" sz="5400" b="1" dirty="0">
                  <a:latin typeface="Tahoma" pitchFamily="34" charset="0"/>
                </a:endParaRPr>
              </a:p>
            </p:txBody>
          </p:sp>
          <p:sp>
            <p:nvSpPr>
              <p:cNvPr id="66" name="Text Box 8">
                <a:extLst>
                  <a:ext uri="{FF2B5EF4-FFF2-40B4-BE49-F238E27FC236}">
                    <a16:creationId xmlns:a16="http://schemas.microsoft.com/office/drawing/2014/main" id="{C6CC5F27-19CB-46DE-9FD6-F83BABE1C4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2148" y="4881439"/>
                <a:ext cx="842964" cy="416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title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67" name="Text Box 10">
                <a:extLst>
                  <a:ext uri="{FF2B5EF4-FFF2-40B4-BE49-F238E27FC236}">
                    <a16:creationId xmlns:a16="http://schemas.microsoft.com/office/drawing/2014/main" id="{D4C2219C-79D5-497C-B4FA-DA7AB3563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327597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 err="1">
                    <a:cs typeface="Angsana New" pitchFamily="18" charset="-34"/>
                  </a:rPr>
                  <a:t>isbn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68" name="Text Box 10">
                <a:extLst>
                  <a:ext uri="{FF2B5EF4-FFF2-40B4-BE49-F238E27FC236}">
                    <a16:creationId xmlns:a16="http://schemas.microsoft.com/office/drawing/2014/main" id="{6E269F1D-3514-490A-9F17-C44C30E98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311" y="5788290"/>
                <a:ext cx="939782" cy="5024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 b="1" dirty="0">
                    <a:cs typeface="Angsana New" pitchFamily="18" charset="-34"/>
                  </a:rPr>
                  <a:t>price</a:t>
                </a:r>
                <a:endParaRPr lang="th-TH" sz="4000" b="1" dirty="0">
                  <a:latin typeface="Tahoma" pitchFamily="34" charset="0"/>
                </a:endParaRPr>
              </a:p>
            </p:txBody>
          </p:sp>
          <p:sp>
            <p:nvSpPr>
              <p:cNvPr id="69" name="Text Box 7">
                <a:extLst>
                  <a:ext uri="{FF2B5EF4-FFF2-40B4-BE49-F238E27FC236}">
                    <a16:creationId xmlns:a16="http://schemas.microsoft.com/office/drawing/2014/main" id="{DE810699-7792-44E9-AF66-101DC47B4E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3181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"1449319793"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70" name="Text Box 7">
                <a:extLst>
                  <a:ext uri="{FF2B5EF4-FFF2-40B4-BE49-F238E27FC236}">
                    <a16:creationId xmlns:a16="http://schemas.microsoft.com/office/drawing/2014/main" id="{814109C7-BFC3-448F-8E54-0653462B4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5838801"/>
                <a:ext cx="2070229" cy="41010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36000" rIns="0" bIns="36000" anchor="ctr"/>
              <a:lstStyle>
                <a:lvl1pPr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2"/>
                    </a:solidFill>
                    <a:latin typeface="Courier New" pitchFamily="49" charset="0"/>
                    <a:cs typeface="Tahoma" pitchFamily="34" charset="0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lang="en-US" sz="1800" b="1" dirty="0"/>
                  <a:t>27.68</a:t>
                </a:r>
                <a:endParaRPr lang="th-TH" sz="1800" b="1" dirty="0">
                  <a:latin typeface="Tahoma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8A9AF08-9897-4BE1-AFF8-C27292B8542F}"/>
                  </a:ext>
                </a:extLst>
              </p:cNvPr>
              <p:cNvSpPr/>
              <p:nvPr/>
            </p:nvSpPr>
            <p:spPr>
              <a:xfrm>
                <a:off x="5213349" y="4834200"/>
                <a:ext cx="2252540" cy="369332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"Data Analysis"</a:t>
                </a:r>
                <a:endParaRPr lang="en-SG" sz="18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th-TH" dirty="0"/>
              <a:t>คลาสที่แทนประเภทข้อมูล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0082" y="868365"/>
            <a:ext cx="7467600" cy="1627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Point: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</a:t>
            </a:r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):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self.x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x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self.y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y 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60082" y="4663288"/>
            <a:ext cx="7489825" cy="191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Song: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                        ):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self.title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= title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self.artist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artist</a:t>
            </a: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self.lyrics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lyrics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self.nviews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0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360083" y="2600330"/>
            <a:ext cx="7467599" cy="19581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Date: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th-TH" sz="2000" b="1" dirty="0">
                <a:solidFill>
                  <a:srgbClr val="000000"/>
                </a:solidFill>
                <a:cs typeface="Courier New" pitchFamily="49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          ):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self.day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d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self.month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m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self.year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650E8AA-6405-4FAA-BD71-87BC865A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083" y="1180143"/>
            <a:ext cx="891118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x, y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86F3D1-A9A4-4846-A8D5-DC4B898E7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082" y="2906607"/>
            <a:ext cx="1399117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d, m, y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4B619BB-2EBB-4818-B903-11BD384B2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082" y="4966386"/>
            <a:ext cx="1399117" cy="36534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title, artist, lyrics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3A9E438-0D22-44E2-B14D-3BA92E0CD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11" y="1999920"/>
            <a:ext cx="2879575" cy="36534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p = Point(10, 23)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AC42AB1-1EAA-45B4-AD0A-8D74FBAD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11" y="4072226"/>
            <a:ext cx="3373060" cy="36534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d = Date(14, 2, 2562)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2C09B9B-91FD-4A7D-B75C-0BCB547C1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11" y="6099178"/>
            <a:ext cx="4809974" cy="36534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x = Song("Hello", "Adele", "")</a:t>
            </a:r>
            <a:endParaRPr lang="th-TH" sz="2000" b="1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uiExpand="1" build="p"/>
      <p:bldP spid="14" grpId="0" uiExpand="1" build="p"/>
      <p:bldP spid="7" grpId="0" uiExpand="1" build="p"/>
      <p:bldP spid="8" grpId="0" uiExpand="1" build="p"/>
      <p:bldP spid="10" grpId="0" uiExpand="1" build="p"/>
      <p:bldP spid="11" grpId="0" uiExpand="1" animBg="1"/>
      <p:bldP spid="12" grpId="0" uiExpand="1" animBg="1"/>
      <p:bldP spid="16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th-TH" dirty="0"/>
              <a:t>คลาสที่แทนประเภทข้อมูล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77810" y="926423"/>
            <a:ext cx="8032147" cy="16280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rgbClr val="0000C0"/>
                </a:solidFill>
                <a:cs typeface="Courier New" pitchFamily="49" charset="0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BankAccount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acc_no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acc_name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, balance):</a:t>
            </a: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self.acc_no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=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acc_no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self.acc_name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acc_name</a:t>
            </a:r>
            <a:endParaRPr lang="en-US" sz="2000" b="1" dirty="0">
              <a:solidFill>
                <a:srgbClr val="000000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rgbClr val="000000"/>
                </a:solidFill>
                <a:cs typeface="Courier New" pitchFamily="49" charset="0"/>
              </a:rPr>
              <a:t>self.balance</a:t>
            </a:r>
            <a:r>
              <a:rPr lang="en-US" sz="2000" b="1" dirty="0">
                <a:solidFill>
                  <a:srgbClr val="000000"/>
                </a:solidFill>
                <a:cs typeface="Courier New" pitchFamily="49" charset="0"/>
              </a:rPr>
              <a:t>  = balance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79926" y="2675395"/>
            <a:ext cx="8032147" cy="16280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Rectangle: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lower_left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, w, h):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self.lower_left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lower_left</a:t>
            </a:r>
            <a:endParaRPr lang="en-US" sz="2000" b="1" dirty="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self.height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h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self.width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= w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3E821B26-EF00-4305-8830-CF7BAF5A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809" y="4444551"/>
            <a:ext cx="8032147" cy="17707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class Course: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def __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init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__(self, ID, name):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self.ID = ID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self.name = name</a:t>
            </a:r>
          </a:p>
          <a:p>
            <a:pPr eaLnBrk="0" hangingPunct="0"/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schemeClr val="tx1"/>
                </a:solidFill>
                <a:cs typeface="Courier New" pitchFamily="49" charset="0"/>
              </a:rPr>
              <a:t>self.students</a:t>
            </a:r>
            <a:r>
              <a:rPr lang="en-US" sz="2000" b="1" dirty="0">
                <a:solidFill>
                  <a:schemeClr val="tx1"/>
                </a:solidFill>
                <a:cs typeface="Courier New" pitchFamily="49" charset="0"/>
              </a:rPr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29387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" grpId="0" uiExpand="1" build="p" animBg="1"/>
      <p:bldP spid="15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31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pnRrm52+X5nlwbvK35/5a9ccfTHfdRQB0V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2423FyG3HCxDcLfKnmTpJ/F/u/w/wDAqKi+VZrrDITiHPnLLu6y9dvH5d93bbRQB0V595Pm/hqH+NNy1YufvJ/uVX/joAfs+T+/TNn95moT+On7P++KAGfM/wDDR8u6jf8Aw/fo+VPvUAH+3tpv8e75t9O2M7f3/wDfo/h3UANfc/zNULv/AHf/AB+pptv8K/8AfbUx/n+Vfu/7FADHf5drN89N+4mxdtO+VE+Vf+Affprurv8AeXfQAfKn3W3vTP4H+b56Hf59rf8AfFE3+ztSgCJ3+Tc21E/i30xPkl3LtTZT/l+6y/J/t0I7f8tf+Pf7/wAn3FoA+L/2nPDcGj/Fr5ZY0/tSJbhkdvuN/t14/NMyTusTMmz5PNSvQP2mdebW/H1xqsXz2kDfZVf+CvNEmW5+bd89AHTab4h2eUrN/wB910thqsT+ay7fm/8AHa8ym83zXaDd8n9yrWm+KorZtsi7KAPZdN1VrZIvNbfcfw7K66w1hUi27v8Aerw9PGcFnPuafZv/AIHrb0f4ixI+6Jl2P97fQB9BaJqqpb/wvu/2t9bsMy7H2/J/e2V4PpvxRis9nmt/o7fwV2em/EixmdGtpf4fm+b56APQHmW23qrNvf8Aj3VU+3xfP83+8lcl/b1zqsrrFFKiN/HKuyrtnDKjurN8n8f+3QBrPefbHfauxF/2q0PCth9s1y3ZlbZF8/z1nwwr9+L5ET+/XW+AId73c+7f/BvoA63Z8v8A6DS/K/8AFQibH2tu+ek2Lv8Am3P/ALFABs/4HR82z+5/v0/Yv3fm/wB+h/vfvW/3UoAi2N8it8j0x9v3d29P79S/39y70o/2l+TZQBFs/iVd/wDuVF8rt8u5Hqxv3/vW3O9M2NtT5fnoAZsZF27f+B1FsaHeyt8lSunkv92m/Mn3pPn/ANigCF/nTaq/PTX+dtrKrp/fSpXRf7tMdPk+9s/36AK77X+79z+49Nf7n9+pXT5921f+B/x0x0/u/I9ADdjbPk27P4q62zT/AEOJl3On8W/5a5RPu/e/eo3yv/BXV2aedAn8Hy/Pv/joAWJx51xtzt2xY/fYXrJ0j/h/3v4v+A0UQqWuLn5WUbYsYg3L1k6N/wCyfw/8CooA3LlG3Jt/u1Xf/gNS3v30/wByojt3f/F0AP8A4fu/JTNm/YrNvo37P7tN3rs+9QA7/cpu/wCemPMv8TL/AMDqlea3bWau088Sbf77UAaD/O/y/wDfFM85d9cJrHxa0PTfu3P2mVf+eNeb+Lf2n7PRIt0slpYRff8ANu59j0Ae/PMqJ/crM1LxJY6bFuub6CFP96vjzxh+1Lcvon9tLPqF5pTf8vGnwfuv++/krwXxD+11PNK7WOkN5r/8tb6f/wBkX/4ugD9EtS+Mei2DP5Esty//AExX/wBnrn9K+Nja3e7Vs4Eidv3SPLvd6/O3wN8QvHXxa8W/2ZBrUmmxKvmzppy+VtT/ANCrs9K8H6hpXiWWXz75Lu3nSWC7h8133f7b76AP0i0TxJFqT+U8WyXb9x61X+T+7Xi9h4nls4NPubydd6RI91K/yJXTXPxv8OQo7QNPc/L/AMsYqAPQnmb+/wDJXn/xd8f2fgbwpLul/wCJnfq8VrEn39/9+uC8W/GnXryLbpFj9gT+G4uPnl/74+7Xi+vXmp+JGtNV1O+nv71W2NNN/CtAD38MRaxo0tteR/aYp/vf368P8T6PqHw01mKxvt01lK3+i3yfxJ/cf/ar6i8PaV/asv8AwHfsqxqvgzSvGGnXGlarYx3Np/cdf/H6APl2z1WK5i/h/wDi60PscFz97bs/v10HjP8AZs8Q+D4pb7w0za3pifP9k/5eF/8Aiq8/sNV/evBKrQ3EX3orj5XV6AOih8K2M3yrLsT7n3q0NK8EwQy/Mq/L953aqFhfq7Ivmr5v8PzV09hu2ptl/wC+6ALdh4GtPvSxb0/ubq9A8N6Pp+monlQfw/f+/XNWDq8sUqsr/wDPVN2yul0253/ul/0ZP+mtAHZ2E29XX5tn+39+tK2+SJIvuP8AxVzulXLTfeZd/wDEj/JWwl59gi3eV93+NKAN2a5gtrfc235F/jrtfBOmy2egxSy/JLO3m1yvgzwleeJLyLUNVXydPiffFbv8jz//AGNepOium1V2L/u/doAi+VH2r870O/8As/P/AHKl+aGJIt+yL/0KhPvfd3pQA37ibtvyN/Gi0x/kX7qu9Duv3d3/AH3TIYVs1Tymbai/8tW3u1AD9i7N9M2LsfbVK51i2tvmZvk/3fuU+2v4rxd0Uqv/AHdlAFrfv+bfUWz7n/oFP3/xUzev/fVAB9z5l+5TP+B/8A20fN/Fuf8AvbKPv/xf8AoAi2ff27qY6fPt27Hp77t27d97/vih0VPlZV2f36AK+z/d/wBx6HRU+Zfuf3Kc/wBxNzfJS72RN397+CgBieVDsbcu/wD2P4a6u23fZV3fOm3+7XLpuRkZdqP/AHErqLbdsTc2xNvzf7VAEACi6ufLU/dizt356ydccflRTJCQbjJyP3WA77gOZeifw/Xv0/hooA6K76J/u1g6r4n0zR2dby+gtn279ksvz10Ez7JYv7m2vgH9q7x94j8J/H+Xw/pqxW0V/apdLdtavdSsv+wi/wC5QB9Xal8b/Dmms6rcyXP+xEv3q8/8T/tS2Om7/wB1aWCf39Rn2/8AjlfNV/eN4wsLS+s7PVE+yr5U8OoXTWv2qf8A65L93/gdYXiH4V6VZwXfiPWpbbw3qduu/fbsssX3P4EZ3+agD3jXvj94h1XZ9hiu5opVd1mSL7Lb7F+++9vm2/7fzV4J4q+PHjGHxMkE9tbJpqNvn1CKVr2Lb/sOtWPD1/LrHga7n1XT7u5lfa66jcSxI/kf+gr/ALiVxXxC+M0F5oP/AAjnhXT4/tDfumeFXdNn+xQB6Bo/i3UPHlvqGq2LT6l4atWRPtDy/Z7hpf7myLZ8v+/WD4q+HXhq50PU9e8SzwaVqES7Fl0+VPK3f7a/P81aPgDw34jm+HyQeGvCF3omq3S7J/Nb7LaN/t/M+5v++a2rb9kvU/E9rD/wmPihXiRt/wBh0yLYn/ff8VAHmXw6TxLZ+F5dT1C+0u/0xfmisdQulR4l/v72Tav/AKFXl/jC8vvH/iB5dP09bl3+Rk0yzf8A9D+83+/X2rpvwc+Gnw60vdqEEFzFF8+/Vrrft/4A/wAtYWq/tCeAPDbfY9BgbVZfurFpNr8n/ff3aAPBPhR8EPiRYa9b6vp8C+HmX5PtF8331/20r7L0HR76zsEn1rU4Lm7/AInhgS3i2/8As1eSWfiT4u/Ev914a8NQeG7J2+W71P53/wDHv/iK7jQf2YJdVW0vvHviPUPEN3E29rd53+zr/wAAWgC3DeT/ABC8US2OlMyeGrBv9Kvk+5cS/wBxH/iWvQrDR7SzXzWiXYlW/scWm28VnYxQW1vEuxUhXYiJT3tv4W/77SgDJttEi166uJWi+RF2LXn9to8rre2bf8fETbN9e7eG7BYYkb/2WuU8Z6C2m699uVNlvP8Ae/3qAMfwTD9jgRZUXf8A89a2Nb0qWwlS+g/4E6fxUaPbLv2suzd8/wAn8NdR9m32r20v3GX79AGVpTwX9ru/j/3q8v8Aij4V8C+Kmf8AtnyrPUPurqNo+yVaseLdYvNEvH0qJmS3dv3syfL/AMArnNNhbXtJ1OxvrGPVfst4nyQqqSxRMn399AHnXiH4OeI9BWKWzgj8SaVL/qLu3+SX/gaVy+g6k0Osy6RP59heo3+qu4GR6+0PBPgC20Hw4lzZ3zTafKu9Ulbe6VPqttpjo/2yxtrlNu/fLF86rQB826D4eubxtzT70/2Fr0DR/Cs6RI22V0X7u+ur+G6aH42S9vtFsfs2n28rW/2j+838exK9ItvD2nwxeUy+dF/Ej/xUAec6D4Mudbb90u9P+ev3Er1Dw94Ds9KdZWVbm4/v/wAFacz/ANlacn2OBf8ApkkPyIlYiePN+nS3KxfZpbeXY0Nx/wAtf9ygDs/m+8q/J/cqZEb+GqmlX8WsWEV5bbnSVatbGR/vfP8A7dAFeZPlSWLa7VVmuVh+aeJkT/YatL7/APCu/wD743Vi63C3m/O2/cv3NlAEqalbfdWeP/gbVXvLyO5i8qJfO/vVxXifww1/ZusW6F0+7srwn4FeP9Q8GfHDU/CviPU/9Ev1/wBDmu2Z33/wIlAHt3xR8W/8IfoMstnte9Zf3UW3ft/4B/FXz/Z/tOeIPhvFFeeJdIXVdCvW/dahYq9vLb/7DxN/8XX0h428N2eq39vqd9Y/2rZWG6X7Oi75fl/jRP4q+XP2rv2h/BPjb4W3vhXQ7O5/th7pNyXdq0Xkbf8Ae/ioA+gPh7+0V4J+IRi/srXoEu9v/Hpdt9nl/wC+Gr02HUvOiRovnR/491fjLDM1ts3NsdPuv/t19MfB/wAW/Evw9pz30viWSw0eJflm1OL7Raf7m/fuWgD9CnmV/vffpv8As7VevlnR/wBs+x0HVItI8Y2a2dwy74tT0mX7VaTr/f8A7y17n4P+KnhzxzB9p0XWrS/V/vJFLvdf9/8AioA7X+B1Vd7/AO3Tfvp8y/8AfFVvtkW7bu2f8Cqbf9z7r/7dADPmf5typ/v/AH6b8qfMzbP7u+nP8nzbv++Kbvb73lb6AH7Fdv4X+b+7XRW3+qRdv7rb/BXOIn71PvfM38ddTDu2ou3f/uUAVpEdJ7osHlyIufJU95f+Wn8X+7/D/wACopE2pe3QVIxJ5cG7y92f+WnXHH0x33UUAb94/wBz/dr4w/4KL+G7+DRvCvjfRGkhvrS4+xXP2T/WyxP/AA7l/wA/NX1N4ke5hktGinZG+zLur59+K+j6noPii38UTz3epaVbrvlt5t8qRf7iUAfMXhvw3441hre88OeFbvTfN2M0upztEjt/fdPvNXQX/wCy14s8Z7P+En8S20Nu7b2t7GLen/slaWsftaXet3TW3gzwne6k7/Jvl3J83+4u+r1ho/xy8f2qS3moWnhK3f7sMMG+X/2egC7pv7N/g7QdOS21XU9Q1Wyi+fyr6822/wD3x92pbn4l/Cb4dL9m09rJJYv+XfRrXzX3f8B/+Lrb0H9jy11KdLzxjrWpeJJf4vtE77P++K9Y8K/A3wr4ViT+z9DtLbb/AHIkoA+fX+OvjHxJL/xSfgXUJovuLNqH7qL/AH/8tTH8GfGnxmnmX2vW3h63b/l30xfn2f79fXEPhu22blgX/gFaH9iRW0W1lX/ZoA+RLP8AZF0q5RJ9avNU8Q3r/O0t3Pvr1X4dfATQ/B+yWDT7aGVP49u6vaIdNX+7v/3K04dKXf8AMtAGJbI1tEm2DZtrN1i2nuX+VlTd/crsprZdm3bs/vVm3Nt8+5V+7QByiabFbNtX79PSw86X/wBnrVvLbY25alSFfkZW/wCAUATabD9mX5l/74qvrelRX9hLE250da0od0Kfd/74p6bk/i+d/wCB1oA8vs7CW2uNq/vkT/gcqV1FnN50SbWV0X+P+OqmsWDaVrPmruSKX+/W3DYQXkSSxL+9/vpQB418VLC8s5b2KLb/AGfe/P8AOv3ZV+589eP22sa54Y0m9trtZLa7l2yxXFu29Ff+NH/v19Z6r4eW5glgvIluYnX5krhJvhXoc29v383/AExll+RaAOJ+CF54j8W6vLqssTW2hWsXlNEjf6+X+N69I8Q/8eF60smz9w23fVvQfL8PRJZ2y/6P/wA8k+5VjxhNEnhfWLldqbbV92/5qAOK/ZI02WH4S3ErL/rdRndd/wDvvXsCQyw/N/B/ttXnX7Hl5Ff/AAK0qdV+5LLu2f7717L5PnL8u3/cegDyeH4zL4Y8eXvhzU9sPmrvglf+KuR1XxzpWlLe6V5rTee3mxRStv8A4/uJWn8afgtfeJNet/EOkfPqES7JYf8Anr/wOqngD4Dy38SanrjTw3qy/NYyquygD2jwBbT23he3a83JLcNvRE+fYtdB/urvptnCsMEUUfybV2Jvqf5tvzKzpQA3Zs/23/uP/DVd4fOT5lX/AIHUs3z7Nq/J/FRs3/8ALLZ/wKgDCvNHZ0+Vt6V4f8Y/gVZ+P3+2RM2m63b/ADwXCfJX0W/3fvbP9uqlzZwTLsZd/wD7PQB8L+DP2gfHXwE159D8dWdzrGif6qK7Rf3sSL/6FXrGpab8JP2n7DcstleXu3/XW7eVfRf8A+9/33XtHiTwHZ6xFKs9tBeW8v3oZYt9fN/xF/Y20y/uH1PwhfS6Dqq/MqIzbN3+w/3loA8i+Iv7D3iHR2lufCd5Fr1p99bS4/dXCL/6C1c54D0qXQfC+t+E/Eetal8Pb2WJ3+yXa/6Pdf8AfX/sjV6hYePPjX8E5Ui8S6U3i3Qov+Xj78qL/wBdV/8AZ69b8K/Gn4ZfG+w/sy+WB72X5G0nWYkR/wDgG75W/wCAUAfLXwNtvCb+HHtp9Ptr/wARwXX7qZ3+T7/yPv8A7teseM/hjp95KmrtAulaxZ7nnfRmaKWVfvfJ/tV0Xif9jDSEv/7a8C6w3hvUE+dbSb/SLd/+AVheMPD3iH+zrtfiNpmoaakUGyDW/D07vb71+5vRU/8AQ6AOHs/2h/GfgbxHb2elahJ4/wBHf5FivrV4ruJv+eTv97dXtvhX9rrQ/tEVn4s0+98JXr/d+3QM9v8A99rXz/8ACX4hS+J7W48L31ys0sU/zah5TvLLF/A+z+99yvWPFtha6V4S/wCJ9fW1zcWTbLWbU/8Aj3nRvuI9AH0h4b8baV4kt0l0zU7S/t3/AI4pVdK3UufubW+Svzqm8B64niCLxH4alXwZZSyqjJp941xs/wBtNv3lr2vR/id8Tfh7dWltfLp/jnT7qLfBNaT+Vdv/AH/95qAPrCH5/m+5/v8A8ddKj/uk+bY6fwPXg/w6+PHhr4i6z/Ytjcy6b4gT/W6TqcXlXC//ABVe8IksMSbqAEgdxdXW52J2xcedjHMn/LP+H/e/i/4DRSRAtdXTBWwVi+byM55k/wCWn8X+7/D/AMCooAXXbRbmS3X/AKYLWLNo6PF5Uq70b73+1XS6on7y3/65rWbN8jbd2x6AOStvBmmab81tZxQv/sKiVpW3h61/5awRP/Gu9a20hX/aR6fvV/7r0AUUs9ibdrP/AL7U/wAld77trulXUTe33qEh3si/+y0AVURU+Wj7Hvf+HZu+/urS+zLv27amhtvm/hoAopDs+79ypti7fmqWaHY+1aldNifd++v3KAMy5+7/AH/9+qDu1zLtVv8AgdXbx4k+Zv422/dqW2tl37m3UAYV5bbE+Vt9WLOw2J93/vutB4ftN191flrQhhX7qt8/+2tAGUlt8ny/P/sP/BQkK/Pt+etW5TYnyqu+s+2ffLtZV/36AMLxVYNNZ7vl3p/f+/Wf4bfeu1VZNv3q6LW9v2N653Qf+Pj5fuf7tAHQTWzbfm/4C9Zn2CKbzYLpV+b7r/8A2ddKiK8XzfPWbNCqfdb/AIA60AcfeeGIIZX2z/Zpf++91ZOvaDeP4U1izVfOluLVli2fcdtlN8c6leTePvDWkW0vkpKzPPF/fVUrV1jxhLc38q2e220S1l+zy3brvdn/ANj/AGf9ugDj/wBkjwlqvgD4PWmka1Ytbags8vm2+75Pv17R5Mu35tqJ/Cn39tc5pXiHZdSwRQSeUv3Xm/i/3K3ob+CZ9vyvQBdhRnb7ip/tpUyI33mb7v8As0yH59krf98I2yrGz5tv/fOygA2ec3m7m3/71Od/7rNR827+Gq8z/N8v3P4t9ADXdnfcm6pf4U+ahN29d3z7Kem1/mX7/wDsUAM+ZG2/N81Gxtu1W+ej+H++/wDt/coT5/mVv/sKAIkT53/v1Dc2yzL80UX+/Vv5d/8A7PQ/yLuZl/4HQBhXmgxTK67l2fc2JXj/AMRf2V/B3j/fJPpkdtd/8/1p+6l/+yr3p4W+7t+T/wBBqu6baAPkBPhX8YPhRE6+EPFS+IdMT7uma2vz/wDAHqfQf2tP7Buv7K+JHhW98MXH3ftG3zbd6+uJrZX/ANau9/8AbWud8Q+A9K8SWrwahY21/bv/AAXEW9KAPF7n4b/Cv4xqmuaR9he7/h1PQ5/KlRv+A/8As9ZniT4J6vbeHr2CJdP8bRbdipqcSxXCp/v7Nrf+O0/xV+xnpCXkuoeEdQvfB+p/wy6ZO3lN/vJXP/8ACYfGf4My+V4j0hfHOiRfe1HTPkuFX/bT+KgDwrwfreq/CudPDnjjTZ9Hsopf9De7id0T/gdeq/ELUra28B2mp6Vp9zf6Payq63emSrE8C/8APVK9N8K/Hj4b/GC1/sq8a2hu5fkbTNZi2P8A+PVhfEX9mCC/8OXtt4C1q58PJdb3/s5JfNtJf+Afw0AcT+yj4btvHnxc1Xx//aEut2+nRLFa3F3a+Vcb2/v/AMO6vutJnf5t3zsv8deL/s2fCVfhF8L7LQ5VWHVZW8282fcaWvaE+SLayqn96gCpLt+1XWzbny4M+Xuz/wAteuOPyoqV2YPcK4bYBFtXz9+OZf4P4f8Ae/i/4DRQBrak/wA8X/XL7lZV/wDPLE396te/hWZotzf8sqie2/0f7v3KAM/Y/wDdp8Nt8nzVb8nfs2rTndUX5vv0AUn2p8tWLZP7jVSR1muvu/J/sVqojfIv/oFABs2fw/LVj7n93/gdEKfNupk0ywsm35N7bF+WgCKZGf8Ah/74p7ps+8vyU5Pvb92yopk2O+1d/wDt0AZV5Ms0u35Xq1Cn7rctVfvy7mb5FetBE+X5l/4HQAxE+592rCI23bu+T/dpifI+379WE+ffQBXvNv2f7u+sLf5N783/AH29dHMjbKybm286L7zbqAM3Uk859yt97+41V7az+zbPl+T/AGKsOjQ/equ7/wAKs3/fPyUAasO112/36qXMOxn3M2//AGKms3VF/iRKdcor/dZdlAHk/iSzlufjToSpuf8A0OXZs/4BXC6lr154J1n7Yu250+K6+z61bzLv2Iz/ACPXqusJs+L/AIfnb53a1lTen/AK1vG3wx0jxbefbJ1lhu9uz7XC2x9v9x/7y0AQ6b4z0GaC1bTGa50xovN81F+RKt6Do7fZ3lZm3z/vfn/hrJ0H4b22jtbxNcy3lvB/qoX2JEn/AABa7uGzVET5VdP9j+GgAs/kX/Vb3/26up9z7v8AvVEn30Xd5zN91P46lRNj/MtAB8u390q1XfbN8/zf771bd91Z77fN+98/+7QBbhdv7/yf36c+3d/f3fdeiF97p/z1p77dtADNmz5flff/ALVGz5v4n2f8Ao2Ns/ho+V/kX7/8VABsbf8AKv8AvU3/AIF/49Tvm/h+9Rsb721UoAi+X7yys6N/fpmxNn3tlWN7/d3Ns/uPUSIu7duoAYn+0u//AHKbND/tLsarH3G3Izf8DqH+Lb/H/fegBrwr93Zv/wCBVUudNWb5ZV+f/dq6+751/uf7VNdFT+Jtj0AeKfFf9mPwd8UbV/tmnrZ6mv8AqtQtE8qVP/iq5f4IfBn4ifC7xkltfeKotb8Dqrbbe7VnuF/3K+kNn/TX5P7iUJCv+1v/ALlAFe8SJN7Lu2VoJuSJdzN9379ZmpP+9t4N3+tf5tlbP+pXav36AKEnyPcGJWdSIufIVO8v8f8AF/u/w/8AAqKdu3S3Xl7N+It2Vlz1l67ePy77u22igDZ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NJvnuDukb5If4t3eX+D+H69+n8NFALfaLh+m5YufK2Z5k/j/AIv93+H/AIFRQBry/ei+fZ+7WpP4P7lVribZPbr/ANM1q3/B97+GgDKufkX+5WfbQ733VbuX30yFFd6ALFM37G+apnfZ83/jlUX2vL/7JQBppu/uqn+xQib/AJV+R92+mQuu5GVae/3/AOF91AEu9v4l/wDHqfs3r8r/AO7vqL/Z/jp38PzNvoArv/db5P8AbqxvVF203Z8yf+yVN/F/8RQBDs/i++n+39ynbF37k20fLv8Au/8AfdP2fP8Af+egBju33mT5v97fQj7Ffd/HTXRXba3/AAKjfv8AmoAhuYf9je7fdrndVTZL95fNWuluUX7zL/49WFqUPybl/wDHPv0AVLZ22/L86f3P46t7/J/h/wCAP89UbP5G+b/9utP5k+99z/YoA4zVUab4m6Ev33WJn8mvQ32vK+1dledTbpvjJp+3bsis2f73+5XpDuz/AMPz0AM+VPu/8C3/AH6e/wDe3L/wP5aEf5Pl+f8Av07+4y/fX+/QA35d/wD6E9Of7ny7U/29v3KPufM216Nm902/c/26AKt5tSJ13fd/jqpZv53y7mf/AGEqW/mb7u3/AIHRZ7kiRl+5QBbTamxfuf8AoFMd1f8Ah2f3XqK5vINNieedlhi++2+uK8VfGPwr4SntItX1WCze6XfAjq7+an+xQB3Hyp975E/2KZv3/M33P79cJ4z+L3hzwBLZRazdT6a9+u+2+0QP+9qlqvx18PaVLdrPPPC9kqPP+6f5VagD0W2dvNl83bDCv3fm+9Vjf8n7rbsb5/nrj/DHxF0/xPBFeaf5jxP86/L96tvUtb/sq3eV7aVE++1AGn+6d/u/7vzUxPn/AOWrV514V+NmleLfGsvheztrlL2Jd+91REru/tMv/PL5qANDezr96oXdfvf+h1yl/wCNv7NunjlibenyfeqbQfGf9t6y9i0Wx9u/fu+9QB0vy/IyqyU90X/a/wCB05Pkfb8r/wC3QifNuVdj/wDoVAEWxfl+be7/APAKo6w7Q2DxbvmrRRGT+FU31j+IfvxQbv4t9ADNEhaFdu3/AIA9dBs3tuVayrCH7Mn3WStjZv8AlZtlAFRSn2y52uzPsi3bN2esnXHH5UVJE5juLhW+UBIsD7V5X9/+H/2b+L/gNFAEWtTfZry1f/pita1tMs0W7/ZrK8WWzOkUqffWKmaDeb12rQBEk372Xd/A38dW7b/gPyf36z7b/j8u12/cb+OtCH5Dtf8A77oAdcvsXau3/a/26qp8ku5W2f7/AN+nXk299tRJ8+z9192gDY/5ZbvmShPufeX56r7/AN0n+dtSo7bPmVv/AIugCZPuPtbZTkf/AIHtqJ/4P/Q9tP8Am83c1ABs3tu3feqX7/8AeqJNv3t29/7lS/foAPufK213enbG+8vl7/4vmpfl2fd3/wDstH+786L/AH6AGOPl2szPu/h/gqH7mxfuf7FTTfOn8SP/ALFMTb/tPQA2bb8ny/7zpWPfw70favyfxVq722vt3f7j1SuUXZu/ufwUAc5D+5l27dif7dbCbdqL99/9isx9yT//ABFaFt86fKrI6/eSgDkNH2zfFq9+8jxWqfw16O+zftba/wDGtedeEk3/ABS8QS/c2wRJvf8A4HXoe9fN+ZW2f7dADgzSjdIzN/tp81N+5827Z/d2U7eqfM23/fpv+zuXbQA7Z/Ft30PtdN3/AI+lEL/f/wBYnzfx/wAdEz/J8zNQBlXnzzptXe/9zbViHdDvaon3PebdrbNv/fNWn2om35d7fJ/sUAeNfG/xJeaPqOlRNeeTp91FL5vy7/4K8P8AFviFbn4ofB/VbzQ9Q1XT0Vnlt4YGfb8/yPs/u/xV6x+1KjWH/CNX23/VTsjJt+9uSuP/AOEqlm1L4TyrZ3b+Quyf9w37r+D56AOj/bkvf7V+GujR6XpF9qt39uiniuLeP/j1/wB5v/Za+d/HyeLLDVPEt5c6DfJZS6TE87yr/uf/ABFfUH7Q/iGzufh9d21s7TXfnxOtvbxOzv8AP/crhPH+pXPjzRNbs9K0jULx5dAii+SBtnm/P8n+9QAfswX/AIlm8F6Vqf8AYbTaf5WxYvNXeyq717RrD65qvh/ULGz0qeG4uG3r9unV0X/Y+WvMv2eNbvvAfwCRtc0jUNNTTmledHi3vEm/7+ytjw9+054V8SeJdM0ixW7vLi9l2RfuNibv+BUAeGfCj/hI9B/axexvLaJ5VtWRokn+Rf3Sfx19h202uebLuWJE3fL+9r5/fwZ4xh/a5fXoND36IsX724eVE/5ZfwV6Ff8A7QOmWet6hZy6Ze+bayujfKn/AMXQBsax4S17Vb2Wf/QkR/u/vX/+Iqbwf4S1fSvEcV5fT2n2RF2eTDv31y6ftFWMzbYtMvk/75T/ANnrd+HXxObx/q93bLYtZxQfx+bvoA9Tfa/yfwf36d8r/Lu2Iv8AHUUM33F3fJVjZv8AlXd/uUAM2N8lYUz+dqT/ACq+z5K3XTYn3ldf9is223P96gCxD/ssv+5Wls/h++n+989ZsO3d8ytv/wBhq0n+f5d2zdQBWs4HM9wW3fci/wBVHgfx/wAf8X+7/D/wKionV47m6CYaTbF93zfM25lxu28fl+PG2igDT1WD7TEi/wDTKuV0eZrbUnib5K7C8+/F95/l+4lcvrFt9mvUni+5QBFZ/wDIZvdyts3fx1sP8kH+3XOaVeLc69e7fufJXR6lN9j0i7lZV+SL79AGP539qy7l3bEqXyf3qfe2J/tVU8Kp53h63n3fPL8/3a1oU/hZfnoAdeJ5zoq/J/vtV7YsMWz5kf8A3qqQ7Xfb9x6sb12/MyvQAIi/wSyPVjyW2Ovm7P8AYqukzuv+q/74q38vlfe/74WgBlnbSpE+77/9/bViF5d33l/75pkKb4vm/wCA/NVhPN/hoAi3y+dtaCnpt3fdZP8AYekf5G/uNT0+/wDdVH/vf3qAGb2+8q/J/fqLZ8z/ANypmTf8332/ipmxXX/2d6AIk/jZtv8A8RVd4fJ3tE2/b97fVpEVH3Ju/wB/+Cqrp8z/ACqlAHP36f6Z+62/8Dq1Z/Js3bt61Xv9r3Xy/wDoVWIfkRPloA5fwMizeN/FErbvvKnz/wC5XXXmsLbSou1v9p/4FrgdKhnS88Z3MDS/aFbeqJ/uVU+EvjO81XwbrWueI5dlwt80UH2jbEmxdmxN9AHqP2yNJXg81XdP4NtSpNvi+78lc5qt5PqVvp9zpjKkrr8zv8//AI+tTaJZ61Zy7tQvILnf/BCux6AOoR2+Vm2/L/s1RvH2b9q7KvOnyuzNv/3Pv1k3O550+Zf9nfQA+2h/ib7/AP441aDpsi2t871XhRf729f4kSrD7Xf5V2JQB5P8ddNkfQdEvtrPFYajFLLs/u7/AJ//AEKi28eaC7p5U6vXqE1mtz8u1XR/4Kpf2DYon/HnGn/AaAPnzx54209/EKSwRT3KeV9+3iarvw68ZwQ6pdtPY3aRPF8qPbOiPXvH9lW1t/ywjRG/uVMmmxJ92JU/u0AeKeKvFsupfDTxbZ2ekXz3FxA6QRfZWTzX/wBivk/4S+A/G2g/EPw5qFz4O1RLS3ukeV3X50Wv0YhsF82X+Pc2/Y6/coSwttj/ACqj0AedXnie5h8VvPFoOoPaP/y28r7tfO/jDwZ421XxlqtzY+GLv7PPO8qu8qpur7Q+wfxfcT+46/fpiWa/88tn92gD4a/4Qbx+joq+Gp0f/rqtex/s/eDPHGieI7i81zT7azsp1X50n+f/AL4r6C+xweany7H/AL71KkMSfd/8f+5QA3Y0Mr+Vuff/ALNO/hR91PmhX+H7/wDf3Ufc+82xG/uL96gCvebYbV3X/Wt/Btqum6G3Tb8n+5T7xFd03LUOzzm/uIn9+gASbZOnlfuX/v7a2N/ybG/j/wBquatrlptWRfubf7ldX838P3P9ugCggdLm4Ub8BIut35f9/wDh/wDZv4v+A0VPCrfabjO5U2Rbfk/3/wCPv9O3X+KigC7efwt/0y+5WVrEK3Omy/31+f8A3K0rx2R4vl/5ZVSvEbZ8v8S0AcF4MuWm1K9bzV37v462viFftZ+D711Vd+3ZXnvwouZ/+Et8S20+391P8qO3z10Hxg1L/iUWViq/PdTomygDrfD1sqeHtPXazv5S/wCxUr7kbazbKvWybLK3gb50RU/36rzfPLtWL7vyUAOtn3/3qtu67E2fw1Vs0/e/Nu2f7FSzOrq7K1ADon877u6raTKibm+d6r23zojMv+7T5nX/AGf+B0AWofn+78iVb/2W+9/t1n2bq/8Au/71aCfd+9v/ANxaAD5n+VaZv/hX7lPf723f838VHyo39/8A2NtADPvoitto++nzU3Z/F/B/cpyOvz/KuygCJE+R2/gqlc/d+Zvuf360Nn7p2b5P9us+5RnXd5qvFQBiTbnl+Zd/zVdRNj/w+V/fSqv/AC32/wAFXU3+ajbVf+9sX5KAOU+Hu2817xWrRb/3+xk/4BT9S+GMU1vLY21y0OlXDb5bR13pVf4Yuj+K/Fu37/np8m35H+SvQPJV0+ZmR6AMzRNHi0ewt7FduxF+Xya1k+T/AG/+A0Jt8rZuX/cp0PyKm5V+b/ZoAimfZ96sqZNkvytv3VpXKM8X8L/7D/fqkm3/ACtAFuGFU2fKyb1p29XZ1WX50os02JuZd/8A6BVLR3V7i9li/wCeuz56ANDYyRfe+SmpCyfxVP8AK/zM3z/7tN8td33vn/v/AMFAFS8SV2TdLs3/AHqf5K/d3fw/76VK6L935v8Agf3Ke6bF+8uz+4n36AK9tCv+z/wOiZF37v8A0CpYU/5awbdn9/dTn+5823e1AFXyV2bopf8AgD/fo2K+z72+rGzZ8rbfm/jSonh3xJuXYn+f46ADe21P3Xyf7tO2N97+D/bpUfZ8ys2yk37Jdv3/APcoAa6b/m+VP9jb9ymPuT5lbZ/sOtSuio+3b9//AGqrzbdm1qAKs22F9v33f7tUr92sIP7kr/wJ89T/AC+U8srbET7u+sqbdf3qS+VsT+HZQBd8N2zTXDy/f/291dW8PyVj6PCsMrsqrvb7z1tonz/Kq/8AfVAGURI+o3QiGJBHFvWPdkcydccflRVhA7306CSQhY4/uy4/vfwfw/X+L/gNFAE10drRf9c1qN9u7a1aT2e/Z833V21F9h+b5vnoA8i/s2LR/iTqE8HyJdRI7fNXKeM/ENnefEjR4Ly5WGytf3rPL9zfXsd/4Jku/Eqagsv7nytmys69+DGhapeNc3kLTSudzPuoAy7n4qeHk/5flf8A20V6rw/EvSL9HaBpf9/ynrSufgXoFyMKkqf7kny1V/4U1Fpzf6G2/wD4FQBYtvHmmPF83m7E/wCW3kPs/wC+62LPXrHWERra5gmT/YbfUuieE7mxg8qfZ/v0mp/DbSdVbzZYPJuO1xb/ACOv/fNAGpbTRbN27+GonmV3+Vqw4/C3iDRZR9lvI9Vt1/5ZXa7H/wC+lroLO0ubxPNlVkl/iSVaALNnu8j5fnRf9mrSXKoqfNv3f7NZ/wDY9y77ln8n/rlUq6HEF+fdM33v3zs1AFvezr/C/wDsbqer7G/9nrMfwtbO+7Zsb/Ylamv4bkA/c6hcwH03b1/8eoA0n+R3b5n/ANihE/8A2ErJW31mzZWb7Nfr935V8p9tbMMTGLhfJb+7QAzZsR93/oNZ9zCu3aqt81bBjZ/9mqj2Gfl3b/8A2WgDmH8rzf4t/wDH/s1dtvk2KrbKsPokm913t5TVYttKlh2fNsoA4H4Vuj+I/FqrH8/2r76N975K9Gf7n3vnX+/9+uW8DeGbnR9V8QTTlHgurnfFsXb/AA12P2d6AKn+tb7ux/8Ad20996fLU7wSOvVt39xvu017eR02tQBnzP8A3lXf/fRvuVS2N5qMrN8/z79uytiS0Zm2Ku7+89Uv7Nldt0u5/wD0OgBybn3/ADNv/wB3fWb4bf5b35m3+e219tbSWmPuq3/xNZ/huzubaK789VR2nf8A4ElAGg7/AHGl+/TP4trfw/3P/iqs+Su/crbP+A0x7ZkVF3b0oAZ/yydd33v9mn/cT5t3+/T0h2L/ABUjW7H/AGG/3aAKXzPO/wAq/wDAKmd02/Mvzp/co+zfvfm/74T5KlS2/wDHaAIvl27v3n/fPyPTNjfeban+xVh938W7fTPJ/wB2gBuzf95m2fwvtoRN/wB3cj/w/NUv2Zv9p0/uU10Z/wDc/wBugBjp5KfMvz1n3nlbX+ZXT/YrSe2ZPuvvf+4lZWpaa14yM235fvfwUAYk032yX5f+Pf8A9Cq3YQr91V3p/vbP/H6d9jl3+UkS7P8Ad+etNLaX5GlVd6f3FWgC3YQsn7pt2/7/AM6/JVt/kR/44qqW0LJ8zfI/+x9yrf3/APd/v0AUgD9vnb5jGY49uIVK/wAXRv8A2Xt1/iopiox1K42x8+VHnzN2fvSenH5UUAdBRRRQAUUUUAFFFFABRSd6WgAooooAKKKKAGfx05ulLSfjQAtMp9R7l/75oAWin1G3Py7qAFpi/L9773/oVP8A4vu0f+O0AJ/D8+2l+Zl/uUUf+O0AFFHyvRx0+agA2Ufx0Uxwr/e+f+7QA+j5vvf+O0+mUAH+7SfcH96l/go6feagBjbfvffo2/Ljb8tAeP5tu2okkaSJZNuzcu5kl/hoAl+X+FqHTf8AdbY9H3/m/wDHaPv7tv8A6DQAbf4W/wC+qZsRNit96nLuJ+Yf8Bpfl+6q0AMzuHP/AI98tLv/ANr/AL4o6D5W/wDZt1JsX+Fv++KAIkfe37pV2U/733l3t/d20/fs/wB6k+43y/Lu/vUARGKJF+Zd6/xN/do+VP8Ad/26m37P7v8Av0mV3blkWgCL7n8Xyf7FS7237V2/LTd/+8if7tOG7dtaP5v726gDJn3C7uPnH3Y/vyED+PoO39en8NFJdZF1MRnlI+qZ/v8Afv8A06/xUUAbv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Z"/>
  <p:tag name="MMPROD_10031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ch01-ready-go&quot;/&gt;&lt;property id=&quot;20224&quot; value=&quot;C:\Documents and Settings\spj\My Documents\My Breeze Presentations\ch01-ready-go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31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การศึกษา&amp;#x0D;&amp;#x0A;    วศ.บ. วิศวกรรมคอมพิวเตอร์ จุฬาฯ&amp;#x0D;&amp;#x0A;    Ph.D. Computer Science, UIUC.&amp;#x0D;&amp;#x0A;ที่ทำงาน&amp;#x0D;&amp;#x0A;    ภาควิชาวิศวกรรมคอมพิวเตอร์&amp;#x0D;&amp;#x0A;    คณะวิศวกรรรมศาสตร์&amp;#x0D;&amp;#x0A;    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พร้อมแล้วเริ่ม&amp;quot;&quot;/&gt;&lt;property id=&quot;20303&quot; value=&quot;สมชาย ประสิทธิ์จูตระกูล&quot;/&gt;&lt;property id=&quot;20307&quot; value=&quot;256&quot;/&gt;&lt;property id=&quot;20309&quot; value=&quot;10031&quot;/&gt;&lt;/object&gt;&lt;object type=&quot;3&quot; unique_id=&quot;10005&quot;&gt;&lt;property id=&quot;20148&quot; value=&quot;5&quot;/&gt;&lt;property id=&quot;20300&quot; value=&quot;Slide 2 - &amp;quot;ก่อนเริ่มเขียนโปรแกรม&amp;quot;&quot;/&gt;&lt;property id=&quot;20303&quot; value=&quot;สมชาย ประสิทธิ์จูตระกูล&quot;/&gt;&lt;property id=&quot;20307&quot; value=&quot;257&quot;/&gt;&lt;property id=&quot;20309&quot; value=&quot;10031&quot;/&gt;&lt;/object&gt;&lt;object type=&quot;3&quot; unique_id=&quot;10006&quot;&gt;&lt;property id=&quot;20148&quot; value=&quot;5&quot;/&gt;&lt;property id=&quot;20300&quot; value=&quot;Slide 3 - &amp;quot;การติดตั้ง JDK + JLab&amp;quot;&quot;/&gt;&lt;property id=&quot;20303&quot; value=&quot;สมชาย ประสิทธิ์จูตระกูล&quot;/&gt;&lt;property id=&quot;20307&quot; value=&quot;258&quot;/&gt;&lt;property id=&quot;20309&quot; value=&quot;10031&quot;/&gt;&lt;/object&gt;&lt;object type=&quot;3&quot; unique_id=&quot;10007&quot;&gt;&lt;property id=&quot;20148&quot; value=&quot;5&quot;/&gt;&lt;property id=&quot;20300&quot; value=&quot;Slide 4 - &amp;quot;โปรแกรมแรก&amp;quot;&quot;/&gt;&lt;property id=&quot;20303&quot; value=&quot;สมชาย ประสิทธิ์จูตระกูล&quot;/&gt;&lt;property id=&quot;20307&quot; value=&quot;259&quot;/&gt;&lt;property id=&quot;20309&quot; value=&quot;10031&quot;/&gt;&lt;/object&gt;&lt;object type=&quot;3&quot; unique_id=&quot;10008&quot;&gt;&lt;property id=&quot;20148&quot; value=&quot;5&quot;/&gt;&lt;property id=&quot;20300&quot; value=&quot;Slide 5 - &amp;quot;รหัสต้นฉบับ  รหัสเครื่อง&amp;quot;&quot;/&gt;&lt;property id=&quot;20303&quot; value=&quot;สมชาย ประสิทธิ์จูตระกูล&quot;/&gt;&lt;property id=&quot;20307&quot; value=&quot;260&quot;/&gt;&lt;property id=&quot;20309&quot; value=&quot;10031&quot;/&gt;&lt;/object&gt;&lt;object type=&quot;3&quot; unique_id=&quot;10009&quot;&gt;&lt;property id=&quot;20148&quot; value=&quot;5&quot;/&gt;&lt;property id=&quot;20300&quot; value=&quot;Slide 6 - &amp;quot;ตัวแปลโปรแกรม&amp;quot;&quot;/&gt;&lt;property id=&quot;20303&quot; value=&quot;สมชาย ประสิทธิ์จูตระกูล&quot;/&gt;&lt;property id=&quot;20307&quot; value=&quot;261&quot;/&gt;&lt;property id=&quot;20309&quot; value=&quot;10031&quot;/&gt;&lt;/object&gt;&lt;object type=&quot;3&quot; unique_id=&quot;10010&quot;&gt;&lt;property id=&quot;20148&quot; value=&quot;5&quot;/&gt;&lt;property id=&quot;20300&quot; value=&quot;Slide 7 - &amp;quot;องค์ประกอบของโปรแกรม&amp;quot;&quot;/&gt;&lt;property id=&quot;20303&quot; value=&quot;สมชาย ประสิทธิ์จูตระกูล&quot;/&gt;&lt;property id=&quot;20307&quot; value=&quot;262&quot;/&gt;&lt;property id=&quot;20309&quot; value=&quot;10031&quot;/&gt;&lt;/object&gt;&lt;object type=&quot;3&quot; unique_id=&quot;10011&quot;&gt;&lt;property id=&quot;20148&quot; value=&quot;5&quot;/&gt;&lt;property id=&quot;20300&quot; value=&quot;Slide 8 - &amp;quot;ช่วงแรก&amp;quot;&quot;/&gt;&lt;property id=&quot;20303&quot; value=&quot;สมชาย ประสิทธิ์จูตระกูล&quot;/&gt;&lt;property id=&quot;20307&quot; value=&quot;266&quot;/&gt;&lt;property id=&quot;20309&quot; value=&quot;10031&quot;/&gt;&lt;/object&gt;&lt;object type=&quot;3&quot; unique_id=&quot;10012&quot;&gt;&lt;property id=&quot;20148&quot; value=&quot;5&quot;/&gt;&lt;property id=&quot;20300&quot; value=&quot;Slide 9 - &amp;quot;System.out.print,  println&amp;quot;&quot;/&gt;&lt;property id=&quot;20303&quot; value=&quot;สมชาย ประสิทธิ์จูตระกูล&quot;/&gt;&lt;property id=&quot;20307&quot; value=&quot;263&quot;/&gt;&lt;property id=&quot;20309&quot; value=&quot;10031&quot;/&gt;&lt;/object&gt;&lt;object type=&quot;3&quot; unique_id=&quot;10013&quot;&gt;&lt;property id=&quot;20148&quot; value=&quot;5&quot;/&gt;&lt;property id=&quot;20300&quot; value=&quot;Slide 10 - &amp;quot;โปรแกรมสวย อ่านง่าย&amp;quot;&quot;/&gt;&lt;property id=&quot;20303&quot; value=&quot;สมชาย ประสิทธิ์จูตระกูล&quot;/&gt;&lt;property id=&quot;20307&quot; value=&quot;264&quot;/&gt;&lt;property id=&quot;20309&quot; value=&quot;10031&quot;/&gt;&lt;/object&gt;&lt;object type=&quot;3&quot; unique_id=&quot;10014&quot;&gt;&lt;property id=&quot;20148&quot; value=&quot;5&quot;/&gt;&lt;property id=&quot;20300&quot; value=&quot;Slide 11 - &amp;quot;เติมหมายเหตุ (comment)&amp;quot;&quot;/&gt;&lt;property id=&quot;20303&quot; value=&quot;สมชาย ประสิทธิ์จูตระกูล&quot;/&gt;&lt;property id=&quot;20307&quot; value=&quot;265&quot;/&gt;&lt;property id=&quot;20309&quot; value=&quot;10031&quot;/&gt;&lt;/object&gt;&lt;object type=&quot;3&quot; unique_id=&quot;10015&quot;&gt;&lt;property id=&quot;20148&quot; value=&quot;5&quot;/&gt;&lt;property id=&quot;20300&quot; value=&quot;Slide 12 - &amp;quot;สรุป&amp;quot;&quot;/&gt;&lt;property id=&quot;20303&quot; value=&quot;สมชาย ประสิทธิ์จูตระกูล&quot;/&gt;&lt;property id=&quot;20307&quot; value=&quot;267&quot;/&gt;&lt;property id=&quot;20309&quot; value=&quot;10031&quot;/&gt;&lt;/object&gt;&lt;object type=&quot;3&quot; unique_id=&quot;10030&quot;&gt;&lt;property id=&quot;20148&quot; value=&quot;5&quot;/&gt;&lt;property id=&quot;20300&quot; value=&quot;Slide 13&quot;/&gt;&lt;property id=&quot;20303&quot; value=&quot;สมชาย ประสิทธิ์จูตระกูล&quot;/&gt;&lt;property id=&quot;20307&quot; value=&quot;268&quot;/&gt;&lt;property id=&quot;20309&quot; value=&quot;10031&quot;/&gt;&lt;/object&gt;&lt;/object&gt;&lt;/object&gt;&lt;/database&gt;"/>
</p:tagLst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101-v3-08-nested</Template>
  <TotalTime>58603</TotalTime>
  <Words>3748</Words>
  <Application>Microsoft Office PowerPoint</Application>
  <PresentationFormat>Widescreen</PresentationFormat>
  <Paragraphs>602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Angsana New</vt:lpstr>
      <vt:lpstr>Arial</vt:lpstr>
      <vt:lpstr>Courier New</vt:lpstr>
      <vt:lpstr>Tahoma</vt:lpstr>
      <vt:lpstr>TH Sarabun New</vt:lpstr>
      <vt:lpstr>somchai</vt:lpstr>
      <vt:lpstr>Class / Object</vt:lpstr>
      <vt:lpstr>หัวข้อ</vt:lpstr>
      <vt:lpstr>ประเภทข้อมูล</vt:lpstr>
      <vt:lpstr>ใช้ tuple เก็บรายละเอียดต่าง ๆ ของหนังสือ 1 เล่ม</vt:lpstr>
      <vt:lpstr>ใช้ dict เก็บรายละเอียดต่าง ๆ ของหนังสือ 1 เล่ม</vt:lpstr>
      <vt:lpstr>อีกแบบ: ใช้ class สร้างประเภทข้อมูลใหม่</vt:lpstr>
      <vt:lpstr>แต่ละอ็อบเจกต์มีตัวแปรประจำอ็อบเจกต์ของตัวเอง</vt:lpstr>
      <vt:lpstr>ตัวอย่าง : คลาสที่แทนประเภทข้อมูล</vt:lpstr>
      <vt:lpstr>ตัวอย่าง : คลาสที่แทนประเภทข้อมูล</vt:lpstr>
      <vt:lpstr>การใช้ตัวแปรในอ็อบเจกต์</vt:lpstr>
      <vt:lpstr>การใช้ตัวแปรในอ็อบเจกต์</vt:lpstr>
      <vt:lpstr>ตัวอย่างการใช้ตัวแปรในอ็อบเจกต์</vt:lpstr>
      <vt:lpstr>ตัวอย่างการใช้ตัวแปรในอ็อบเจกต์</vt:lpstr>
      <vt:lpstr>การเพิ่มบริการให้เรียกใช้กับอ็อบเจกต์</vt:lpstr>
      <vt:lpstr>อ็อบเจกต์ที่ self อ้างอิง</vt:lpstr>
      <vt:lpstr>เคยใช้ฟังก์ชันกับเมท็อดมามากมาย</vt:lpstr>
      <vt:lpstr>ตัวอย่าง : BankAccount</vt:lpstr>
      <vt:lpstr>ตัวอย่าง : BankAccount มีบริการฝาก/ถอน</vt:lpstr>
      <vt:lpstr>การเรียกเมท็อด</vt:lpstr>
      <vt:lpstr>การเรียกใช้เมท็อดภายในคลาสเดียวกัน</vt:lpstr>
      <vt:lpstr>การเรียกฟังก์ชันภายในคลาสเดียวกัน</vt:lpstr>
      <vt:lpstr>การเรียกฟังก์ชันภายในคลาสเดียวกัน</vt:lpstr>
      <vt:lpstr>ตัวอย่าง: จำนวนตรรกยะ</vt:lpstr>
      <vt:lpstr>เมท็อดพิเศษของคลาสที่ทำให้ใช้งานง่าย</vt:lpstr>
      <vt:lpstr>ตัวอย่าง: เมนูอาหาร และการสั่งอาหาร</vt:lpstr>
      <vt:lpstr>ตัวอย่าง: เมนูอาหาร และการสั่งอาหาร</vt:lpstr>
      <vt:lpstr>ตัวอย่าง: สั่งอาหาร, จ่ายเงิน, รายรับรวม</vt:lpstr>
      <vt:lpstr>เติม __lt__ และ __str__ ให้ Item</vt:lpstr>
      <vt:lpstr>sort ใช้ __lt__ ในการเรียงลำดับข้อมูล</vt:lpstr>
      <vt:lpstr>ตัวอย่าง : Date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</dc:creator>
  <cp:lastModifiedBy>Somchai Prasitjutrakul</cp:lastModifiedBy>
  <cp:revision>714</cp:revision>
  <dcterms:created xsi:type="dcterms:W3CDTF">2008-10-20T03:46:59Z</dcterms:created>
  <dcterms:modified xsi:type="dcterms:W3CDTF">2020-08-06T15:55:41Z</dcterms:modified>
</cp:coreProperties>
</file>