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sldIdLst>
    <p:sldId id="287" r:id="rId2"/>
    <p:sldId id="289" r:id="rId3"/>
    <p:sldId id="338" r:id="rId4"/>
    <p:sldId id="414" r:id="rId5"/>
    <p:sldId id="422" r:id="rId6"/>
    <p:sldId id="444" r:id="rId7"/>
    <p:sldId id="387" r:id="rId8"/>
    <p:sldId id="396" r:id="rId9"/>
    <p:sldId id="426" r:id="rId10"/>
    <p:sldId id="439" r:id="rId11"/>
    <p:sldId id="424" r:id="rId12"/>
    <p:sldId id="427" r:id="rId13"/>
    <p:sldId id="428" r:id="rId14"/>
    <p:sldId id="431" r:id="rId15"/>
    <p:sldId id="443" r:id="rId16"/>
    <p:sldId id="432" r:id="rId17"/>
    <p:sldId id="429" r:id="rId18"/>
    <p:sldId id="437" r:id="rId19"/>
    <p:sldId id="430" r:id="rId20"/>
    <p:sldId id="405" r:id="rId21"/>
    <p:sldId id="440" r:id="rId22"/>
    <p:sldId id="442" r:id="rId23"/>
    <p:sldId id="434" r:id="rId24"/>
    <p:sldId id="435" r:id="rId25"/>
    <p:sldId id="386" r:id="rId2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p5W3KtMlMhUWwtIQe4Ic5g==" hashData="ZD6HOExnuIIVfgbTEk8sdJDkxQP03HH+ePAZOynm/rAejkWGKvGCt9fw0cTDOE90QBRxX9+KUPmrK7razkOrF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00CC"/>
    <a:srgbClr val="5EF8FC"/>
    <a:srgbClr val="FFFF00"/>
    <a:srgbClr val="FFC000"/>
    <a:srgbClr val="99FFCC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F27D3-FBFB-4902-ABEC-A362F6F7C6A0}" type="slidenum">
              <a:rPr lang="th-TH" smtClean="0"/>
              <a:pPr>
                <a:defRPr/>
              </a:pPr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62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B6E21-22F4-4570-892A-37F3B0D54CC0}" type="slidenum">
              <a:rPr lang="th-TH" smtClean="0"/>
              <a:pPr>
                <a:defRPr/>
              </a:pPr>
              <a:t>14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494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input()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(x) == 3 and "0" &lt;= x[0] &lt;= "9" and \</a:t>
            </a:r>
          </a:p>
          <a:p>
            <a:r>
              <a:rPr lang="en-US" dirty="0"/>
              <a:t>    "A" &lt;= x[1] &lt;= "Z" and "a" &lt;= x[2] &lt;= "z":</a:t>
            </a:r>
          </a:p>
          <a:p>
            <a:r>
              <a:rPr lang="en-US" dirty="0"/>
              <a:t>    print("Yes")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print("No")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450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x = input()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(x) != 2:</a:t>
            </a:r>
          </a:p>
          <a:p>
            <a:r>
              <a:rPr lang="en-US" dirty="0"/>
              <a:t>    print("Error")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if not("0" &lt;= x[0] &lt;= "9" and \</a:t>
            </a:r>
          </a:p>
          <a:p>
            <a:r>
              <a:rPr lang="en-US" dirty="0"/>
              <a:t>           "0" &lt;= x[1] &lt;= "9"):</a:t>
            </a:r>
          </a:p>
          <a:p>
            <a:r>
              <a:rPr lang="en-US" dirty="0"/>
              <a:t>        print("Error")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code = int(x)</a:t>
            </a:r>
          </a:p>
          <a:p>
            <a:r>
              <a:rPr lang="en-US" dirty="0"/>
              <a:t>        if not (code in [1,2,51,53,55,58] or \</a:t>
            </a:r>
          </a:p>
          <a:p>
            <a:r>
              <a:rPr lang="en-US" dirty="0"/>
              <a:t>                20 &lt;= code &lt;= 40):</a:t>
            </a:r>
          </a:p>
          <a:p>
            <a:r>
              <a:rPr lang="en-US" dirty="0"/>
              <a:t>            print("Error")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print("OK")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18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3955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B6E21-22F4-4570-892A-37F3B0D54CC0}" type="slidenum">
              <a:rPr lang="th-TH" smtClean="0"/>
              <a:pPr>
                <a:defRPr/>
              </a:pPr>
              <a:t>20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8228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91D72F-03F3-4A1B-8045-8DFE7E53DBBC}" type="slidenum">
              <a:rPr lang="th-TH" smtClean="0"/>
              <a:pPr>
                <a:defRPr/>
              </a:pPr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56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91D72F-03F3-4A1B-8045-8DFE7E53DBBC}" type="slidenum">
              <a:rPr lang="th-TH" smtClean="0"/>
              <a:pPr>
                <a:defRPr/>
              </a:pPr>
              <a:t>24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179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91D72F-03F3-4A1B-8045-8DFE7E53DBBC}" type="slidenum">
              <a:rPr lang="th-TH" smtClean="0"/>
              <a:pPr>
                <a:defRPr/>
              </a:pPr>
              <a:t>25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542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697FF-136E-4FA4-AD90-542C430C4F3E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1992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796FB-C8BE-491D-9385-8CF2EA950295}" type="slidenum">
              <a:rPr lang="th-TH" smtClean="0"/>
              <a:pPr>
                <a:defRPr/>
              </a:pPr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017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F27D3-FBFB-4902-ABEC-A362F6F7C6A0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654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F27D3-FBFB-4902-ABEC-A362F6F7C6A0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463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9F27D3-FBFB-4902-ABEC-A362F6F7C6A0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9108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D1AE92-1598-4C4B-A605-2CF1661A810A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8200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B6E21-22F4-4570-892A-37F3B0D54CC0}" type="slidenum">
              <a:rPr lang="th-TH" smtClean="0"/>
              <a:pPr>
                <a:defRPr/>
              </a:pPr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184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tel_no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input()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t2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tel_no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[:2]    # the first two digits</a:t>
            </a:r>
          </a:p>
          <a:p>
            <a:endParaRPr lang="en-US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len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tel_no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) == 10 and \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(t2=="06" or t2=="08" or t2=="09"):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print("Mobile number")</a:t>
            </a:r>
            <a:endParaRPr lang="th-TH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else: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print("Not a mobile number")</a:t>
            </a:r>
            <a:endParaRPr lang="th-TH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9627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th-TH" sz="4400" dirty="0"/>
              <a:t>การทำงานแบบเลือกทำ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2E69-604C-4063-AF80-033FC4FE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แบบฝึกหัด:</a:t>
            </a:r>
            <a:r>
              <a:rPr lang="en-US" dirty="0"/>
              <a:t> </a:t>
            </a:r>
            <a:r>
              <a:rPr lang="th-TH" dirty="0"/>
              <a:t>หมายเลขโทรศัพท์เคลื่อนที่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8618D95-AF8C-4897-A9E7-0612B63C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067" y="1071868"/>
            <a:ext cx="8330691" cy="3418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tel_no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input()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print("Mobile number")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else: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print("Not a mobile number")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A362F7A8-CAE2-4749-800B-FB2D65ED5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065" y="4595448"/>
            <a:ext cx="5841707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dirty="0" err="1">
                <a:latin typeface="Tahoma" pitchFamily="34" charset="0"/>
                <a:cs typeface="Tahoma" pitchFamily="34" charset="0"/>
              </a:rPr>
              <a:t>tel_no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เป็นหมายเลขโทรศัพท์เคลื่อนที่ เมื่อมี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  - 10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หลัก และ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  -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ขึ้นต้นด้วยเลข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06, 08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หรือ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09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(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ไม่ต้องตรวจหลักอื่นว่าเป็นตัวเลข </a:t>
            </a:r>
            <a:br>
              <a:rPr lang="th-TH" sz="24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  ถ้าตรวจจะยาวเกินไป ค่อย</a:t>
            </a:r>
            <a:r>
              <a:rPr lang="th-TH" sz="2400" dirty="0" err="1">
                <a:latin typeface="Tahoma" pitchFamily="34" charset="0"/>
                <a:cs typeface="Tahoma" pitchFamily="34" charset="0"/>
              </a:rPr>
              <a:t>ทำใน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ภายหลัง)</a:t>
            </a:r>
          </a:p>
        </p:txBody>
      </p:sp>
    </p:spTree>
    <p:extLst>
      <p:ext uri="{BB962C8B-B14F-4D97-AF65-F5344CB8AC3E}">
        <p14:creationId xmlns:p14="http://schemas.microsoft.com/office/powerpoint/2010/main" val="90627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1BFDA4-532F-482F-B367-D7051F66C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89" y="-24088"/>
            <a:ext cx="4687349" cy="6858000"/>
          </a:xfrm>
          <a:prstGeom prst="rect">
            <a:avLst/>
          </a:prstGeom>
        </p:spPr>
      </p:pic>
      <p:sp>
        <p:nvSpPr>
          <p:cNvPr id="18" name="Text Box 4">
            <a:extLst>
              <a:ext uri="{FF2B5EF4-FFF2-40B4-BE49-F238E27FC236}">
                <a16:creationId xmlns:a16="http://schemas.microsoft.com/office/drawing/2014/main" id="{D4645581-29F6-40F7-A3DA-58DB6F0C0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652" y="563279"/>
            <a:ext cx="4060938" cy="6063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weight = float(input())</a:t>
            </a:r>
          </a:p>
          <a:p>
            <a:pPr>
              <a:lnSpc>
                <a:spcPct val="120000"/>
              </a:lnSpc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height = float(input())</a:t>
            </a:r>
          </a:p>
          <a:p>
            <a:pPr>
              <a:lnSpc>
                <a:spcPct val="120000"/>
              </a:lnSpc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highlight>
                  <a:srgbClr val="FF00FF"/>
                </a:highlight>
                <a:latin typeface="Courier New" pitchFamily="49" charset="0"/>
                <a:cs typeface="Tahoma" panose="020B0604030504040204" pitchFamily="34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F00FF"/>
                </a:highlight>
                <a:latin typeface="Courier New" pitchFamily="49" charset="0"/>
                <a:cs typeface="Tahoma" panose="020B0604030504040204" pitchFamily="34" charset="0"/>
              </a:rPr>
              <a:t>weight &lt;= 0 or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highlight>
                  <a:srgbClr val="FF00FF"/>
                </a:highlight>
                <a:latin typeface="Courier New" pitchFamily="49" charset="0"/>
                <a:cs typeface="Tahoma" panose="020B0604030504040204" pitchFamily="34" charset="0"/>
              </a:rPr>
              <a:t>height &lt;= 0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print("Error")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highlight>
                  <a:srgbClr val="FF00FF"/>
                </a:highlight>
                <a:latin typeface="Courier New" pitchFamily="49" charset="0"/>
                <a:cs typeface="Tahoma" panose="020B0604030504040204" pitchFamily="34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hm = height / 100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bmi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weight / hm**2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bmi</a:t>
            </a:r>
            <a:r>
              <a:rPr lang="en-US" sz="1800" b="1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 &lt; 18.5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print("Underweight")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1800" b="1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bmi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 &lt; 25 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   print("Normal")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   print("Overweight")</a:t>
            </a:r>
          </a:p>
          <a:p>
            <a:pPr>
              <a:lnSpc>
                <a:spcPct val="120000"/>
              </a:lnSpc>
            </a:pPr>
            <a:endParaRPr lang="en-US" sz="18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7FF4203-4AFD-4F83-B432-5E2CF9B79C11}"/>
              </a:ext>
            </a:extLst>
          </p:cNvPr>
          <p:cNvSpPr/>
          <p:nvPr/>
        </p:nvSpPr>
        <p:spPr bwMode="auto">
          <a:xfrm>
            <a:off x="1828802" y="3356804"/>
            <a:ext cx="1126435" cy="463826"/>
          </a:xfrm>
          <a:prstGeom prst="diamond">
            <a:avLst/>
          </a:prstGeom>
          <a:noFill/>
          <a:ln w="57150" cap="flat" cmpd="sng" algn="ctr">
            <a:solidFill>
              <a:srgbClr val="5EF8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DFFBED3D-7A54-44C5-A988-BE2358268AC5}"/>
              </a:ext>
            </a:extLst>
          </p:cNvPr>
          <p:cNvSpPr/>
          <p:nvPr/>
        </p:nvSpPr>
        <p:spPr bwMode="auto">
          <a:xfrm>
            <a:off x="1828802" y="4118804"/>
            <a:ext cx="1126435" cy="463826"/>
          </a:xfrm>
          <a:prstGeom prst="diamond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FA7ED3-666C-4AE7-A3E7-086EA799B77E}"/>
              </a:ext>
            </a:extLst>
          </p:cNvPr>
          <p:cNvSpPr/>
          <p:nvPr/>
        </p:nvSpPr>
        <p:spPr bwMode="auto">
          <a:xfrm>
            <a:off x="4626113" y="6045200"/>
            <a:ext cx="139700" cy="139700"/>
          </a:xfrm>
          <a:prstGeom prst="ellipse">
            <a:avLst/>
          </a:prstGeom>
          <a:solidFill>
            <a:srgbClr val="CC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8D01A5-6D7A-4B01-8B76-3DFC0FA70102}"/>
              </a:ext>
            </a:extLst>
          </p:cNvPr>
          <p:cNvSpPr/>
          <p:nvPr/>
        </p:nvSpPr>
        <p:spPr bwMode="auto">
          <a:xfrm>
            <a:off x="3603763" y="5556250"/>
            <a:ext cx="139700" cy="1397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D397D5-CC41-420B-AE8A-9043BCAB2B57}"/>
              </a:ext>
            </a:extLst>
          </p:cNvPr>
          <p:cNvSpPr/>
          <p:nvPr/>
        </p:nvSpPr>
        <p:spPr bwMode="auto">
          <a:xfrm>
            <a:off x="4616726" y="5734050"/>
            <a:ext cx="139700" cy="139700"/>
          </a:xfrm>
          <a:prstGeom prst="ellipse">
            <a:avLst/>
          </a:prstGeom>
          <a:solidFill>
            <a:srgbClr val="5EF8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81A3CC-6A8A-4815-840C-9C452BE0F851}"/>
              </a:ext>
            </a:extLst>
          </p:cNvPr>
          <p:cNvSpPr/>
          <p:nvPr/>
        </p:nvSpPr>
        <p:spPr bwMode="auto">
          <a:xfrm>
            <a:off x="6469076" y="6454783"/>
            <a:ext cx="139700" cy="139700"/>
          </a:xfrm>
          <a:prstGeom prst="ellipse">
            <a:avLst/>
          </a:prstGeom>
          <a:solidFill>
            <a:srgbClr val="CC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95D334-23D6-4E97-9ADB-0DB7E913B95B}"/>
              </a:ext>
            </a:extLst>
          </p:cNvPr>
          <p:cNvSpPr/>
          <p:nvPr/>
        </p:nvSpPr>
        <p:spPr bwMode="auto">
          <a:xfrm>
            <a:off x="7312163" y="6184900"/>
            <a:ext cx="139700" cy="1397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AB5B23-4B9C-4E89-96F8-755D13042C44}"/>
              </a:ext>
            </a:extLst>
          </p:cNvPr>
          <p:cNvSpPr/>
          <p:nvPr/>
        </p:nvSpPr>
        <p:spPr bwMode="auto">
          <a:xfrm>
            <a:off x="6896734" y="6315083"/>
            <a:ext cx="139700" cy="139700"/>
          </a:xfrm>
          <a:prstGeom prst="ellipse">
            <a:avLst/>
          </a:prstGeom>
          <a:solidFill>
            <a:srgbClr val="5EF8F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6B2A63-6985-4137-9C87-EB21E34819A5}"/>
              </a:ext>
            </a:extLst>
          </p:cNvPr>
          <p:cNvGrpSpPr/>
          <p:nvPr/>
        </p:nvGrpSpPr>
        <p:grpSpPr>
          <a:xfrm>
            <a:off x="3485323" y="1780770"/>
            <a:ext cx="1921565" cy="1015439"/>
            <a:chOff x="1961322" y="1780769"/>
            <a:chExt cx="1921565" cy="1015439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216EF31E-1399-499C-BCC7-48CCCC0D1559}"/>
                </a:ext>
              </a:extLst>
            </p:cNvPr>
            <p:cNvSpPr/>
            <p:nvPr/>
          </p:nvSpPr>
          <p:spPr bwMode="auto">
            <a:xfrm>
              <a:off x="1961322" y="1780769"/>
              <a:ext cx="1921565" cy="1015439"/>
            </a:xfrm>
            <a:prstGeom prst="diamond">
              <a:avLst/>
            </a:prstGeom>
            <a:noFill/>
            <a:ln w="571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59F30E-5937-41DC-9DDE-2E800945214E}"/>
                </a:ext>
              </a:extLst>
            </p:cNvPr>
            <p:cNvSpPr txBox="1"/>
            <p:nvPr/>
          </p:nvSpPr>
          <p:spPr bwMode="auto">
            <a:xfrm>
              <a:off x="2981115" y="1975665"/>
              <a:ext cx="176421" cy="3099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rPr>
                <a:t>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DA9DC1-B6E2-430F-AA51-230F84DCA7D0}"/>
                </a:ext>
              </a:extLst>
            </p:cNvPr>
            <p:cNvSpPr txBox="1"/>
            <p:nvPr/>
          </p:nvSpPr>
          <p:spPr bwMode="auto">
            <a:xfrm>
              <a:off x="2981116" y="2321995"/>
              <a:ext cx="176421" cy="3099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rPr>
                <a:t>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54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B36-AB9C-464F-BD7E-BA5A816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การเปรียบเทียบลิสต์กับลิสต์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90C7-DE8A-47BC-B982-C438C062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3" y="973365"/>
            <a:ext cx="5972400" cy="5240959"/>
          </a:xfrm>
        </p:spPr>
        <p:txBody>
          <a:bodyPr/>
          <a:lstStyle/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เปรียบเทียบทีละตัวจากซ้ายไปขวา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2] &gt; [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9, 9]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&gt;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9]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&gt; 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]    &gt; []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</a:p>
          <a:p>
            <a:pPr marL="400050" lvl="1" indent="0">
              <a:buNone/>
            </a:pPr>
            <a:endParaRPr lang="th-TH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1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B36-AB9C-464F-BD7E-BA5A8165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การเปรียบเทียบสตริงกับสตริง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90C7-DE8A-47BC-B982-C438C062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49"/>
            <a:ext cx="8314013" cy="5718038"/>
          </a:xfrm>
        </p:spPr>
        <p:txBody>
          <a:bodyPr/>
          <a:lstStyle/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อักษรอังกฤษตัวเล็กมีค่ามากกว่าตัวใหญ่</a:t>
            </a:r>
          </a:p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ตัวอักษรมีค่าน้อยไปมากตามลำดับ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 ถึง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Z</a:t>
            </a:r>
            <a:endParaRPr lang="th-TH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"A" &lt; "Z"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"A" &lt; "B" &lt; "Z" &lt; "a" &lt; "b" &lt; "z" 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สตริงตัวเลขมีค่าน้อยไปมากตามลำดับ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 ถึง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9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"0" &lt; "1" &lt; "2" &lt; "3" &lt; "4" &lt; "9" 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th-TH" dirty="0">
              <a:solidFill>
                <a:srgbClr val="FF0000"/>
              </a:solidFill>
            </a:endParaRPr>
          </a:p>
          <a:p>
            <a:r>
              <a:rPr lang="th-TH" dirty="0"/>
              <a:t>เปรียบเทียบสตริงจะเปรียบเทียบทีละตัวจากซ้ายไปขวา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BC" &lt; 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C" &lt; 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AA"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 &lt; 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ABC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0" &lt; "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9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	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เป็นจริง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endParaRPr lang="th-TH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endParaRPr lang="th-TH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6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2073345" y="1034292"/>
            <a:ext cx="8045311" cy="892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"a" &lt;= x &lt;= "z" or \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"A" &lt;= x &lt;= "Z" :   # </a:t>
            </a:r>
            <a:r>
              <a:rPr lang="th-TH" sz="2400" dirty="0">
                <a:latin typeface="Courier New" pitchFamily="49" charset="0"/>
                <a:cs typeface="Tahoma" panose="020B0604030504040204" pitchFamily="34" charset="0"/>
              </a:rPr>
              <a:t>ถ้า</a:t>
            </a:r>
            <a:r>
              <a:rPr lang="th-TH" sz="2400" b="1" dirty="0"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th-TH" sz="2400" dirty="0">
                <a:latin typeface="Courier New" pitchFamily="49" charset="0"/>
                <a:cs typeface="Tahoma" panose="020B0604030504040204" pitchFamily="34" charset="0"/>
              </a:rPr>
              <a:t>เป็นตัวอักษรอังกฤษ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AC50A38-6C5C-4847-8EFF-6B99B844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345" y="2187232"/>
            <a:ext cx="8045311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"0" &lt;= x &lt;= "9" :   # </a:t>
            </a:r>
            <a:r>
              <a:rPr lang="th-TH" sz="2400" dirty="0">
                <a:latin typeface="Courier New" pitchFamily="49" charset="0"/>
                <a:cs typeface="Tahoma" panose="020B0604030504040204" pitchFamily="34" charset="0"/>
              </a:rPr>
              <a:t>ถ้า</a:t>
            </a:r>
            <a:r>
              <a:rPr lang="th-TH" sz="2400" b="1" dirty="0"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th-TH" sz="2400" dirty="0">
                <a:latin typeface="Courier New" pitchFamily="49" charset="0"/>
                <a:cs typeface="Tahoma" panose="020B0604030504040204" pitchFamily="34" charset="0"/>
              </a:rPr>
              <a:t>เป็นตัวเลข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0D768B8-D571-442B-B83E-AB5FEF4C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56" y="3154874"/>
            <a:ext cx="8045311" cy="8928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ถ้าเกิดหลัง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31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ก.ย.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2540,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birth_date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[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y,m,d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]</a:t>
            </a:r>
            <a:endParaRPr lang="th-TH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th-TH" sz="2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birth_date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[2540,9,31] :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4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9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8F76-5F9B-4039-9530-ABE88015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เลขใหญ่เล็ก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17B782-6F61-4E7E-BF1A-CC4B9A99AFDB}"/>
              </a:ext>
            </a:extLst>
          </p:cNvPr>
          <p:cNvSpPr txBox="1"/>
          <p:nvPr/>
        </p:nvSpPr>
        <p:spPr bwMode="auto">
          <a:xfrm>
            <a:off x="3064714" y="901147"/>
            <a:ext cx="6059397" cy="12025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โปรแกรมรับอักขระสามตัว ตรวจว่า ตัวซ้าย ตัวกลาง และตัวขวา เป็น ตัวเลข ตัวอังกฤษใหญ่ และ ตัวอังกฤษเล็ก ตามลำดับ หรือไม่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F40BF1C8-B517-431B-BE66-4D1C07F3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91" y="2625371"/>
            <a:ext cx="156150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9Ab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892D22E7-F22B-46AB-8417-974B2835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8" y="2625371"/>
            <a:ext cx="137555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Yes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976B77E-3255-4178-80BB-CBC34C8A9898}"/>
              </a:ext>
            </a:extLst>
          </p:cNvPr>
          <p:cNvSpPr/>
          <p:nvPr/>
        </p:nvSpPr>
        <p:spPr bwMode="auto">
          <a:xfrm>
            <a:off x="5814438" y="267246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7B471DA-ED2A-41EA-8D4D-1BDE4D95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961" y="2103657"/>
            <a:ext cx="4449912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Output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F11BB1E8-8620-4E68-A11B-C93DEE7E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91" y="3260110"/>
            <a:ext cx="156150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0Xj</a:t>
            </a: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B97DE81C-6C02-42C7-AC27-C09ABC6A6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8" y="3260110"/>
            <a:ext cx="137555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AC42C33-9477-49B9-900F-69D9FBB3006B}"/>
              </a:ext>
            </a:extLst>
          </p:cNvPr>
          <p:cNvSpPr/>
          <p:nvPr/>
        </p:nvSpPr>
        <p:spPr bwMode="auto">
          <a:xfrm>
            <a:off x="5814438" y="3307208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92EB3B54-6750-4038-A817-ACCB73DF9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91" y="3838768"/>
            <a:ext cx="156150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123</a:t>
            </a: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2C2A0588-45C0-4BD2-9E58-85198DF5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8" y="3838768"/>
            <a:ext cx="137555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No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F55B936-8FED-4A9C-8FD5-1AAE076DA92A}"/>
              </a:ext>
            </a:extLst>
          </p:cNvPr>
          <p:cNvSpPr/>
          <p:nvPr/>
        </p:nvSpPr>
        <p:spPr bwMode="auto">
          <a:xfrm>
            <a:off x="5814438" y="3885866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4C87D073-902F-4EDB-B91F-DB594CAC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91" y="4417426"/>
            <a:ext cx="156150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1X</a:t>
            </a: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DE90BADB-996B-4869-8B9A-4EE20544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38" y="4417426"/>
            <a:ext cx="137555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No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55C937D-707B-4CAB-8501-97159C2284CD}"/>
              </a:ext>
            </a:extLst>
          </p:cNvPr>
          <p:cNvSpPr/>
          <p:nvPr/>
        </p:nvSpPr>
        <p:spPr bwMode="auto">
          <a:xfrm>
            <a:off x="5814438" y="446452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1242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E9EF-1319-4257-8DE9-D6D1CA28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in b : a</a:t>
            </a:r>
            <a:r>
              <a:rPr lang="th-TH" dirty="0">
                <a:ea typeface="Tahoma" panose="020B0604030504040204" pitchFamily="34" charset="0"/>
              </a:rPr>
              <a:t> อยู่ใน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A7FF-E525-4463-B5CD-08FB2FA3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892" y="763588"/>
            <a:ext cx="8897109" cy="5678280"/>
          </a:xfrm>
        </p:spPr>
        <p:txBody>
          <a:bodyPr/>
          <a:lstStyle/>
          <a:p>
            <a:r>
              <a:rPr lang="th-TH" dirty="0"/>
              <a:t>ถ้า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th-TH" dirty="0"/>
              <a:t>เป็นสตริง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b</a:t>
            </a:r>
            <a:r>
              <a:rPr lang="en-US" dirty="0"/>
              <a:t>   </a:t>
            </a:r>
            <a:r>
              <a:rPr lang="th-TH" dirty="0"/>
              <a:t>หาว่า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เป็นสตริงย่อยของ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th-TH" dirty="0"/>
              <a:t>หรือไม่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"python"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 love python"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/>
              <a:t>เป็นจริง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"python"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 love Python"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th-TH" dirty="0"/>
              <a:t>เป็นเท็จ</a:t>
            </a:r>
            <a:br>
              <a:rPr lang="en-US" dirty="0"/>
            </a:br>
            <a:endParaRPr lang="th-TH" dirty="0"/>
          </a:p>
          <a:p>
            <a:r>
              <a:rPr lang="th-TH" dirty="0"/>
              <a:t>ถ้า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th-TH" dirty="0"/>
              <a:t>เป็นลิสต์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b  </a:t>
            </a:r>
            <a:r>
              <a:rPr lang="th-TH" dirty="0"/>
              <a:t>หาว่า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เป็นสมาชิกในลิสต์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dirty="0"/>
              <a:t> </a:t>
            </a:r>
            <a:r>
              <a:rPr lang="th-TH" dirty="0"/>
              <a:t>หรือไม่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[2,4,6,8,10]  </a:t>
            </a:r>
            <a:r>
              <a:rPr lang="th-TH" dirty="0"/>
              <a:t>เป็นจริง</a:t>
            </a:r>
          </a:p>
          <a:p>
            <a:pPr lvl="1"/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"Bones"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["Kirk", "McCoy", "Spock"] </a:t>
            </a:r>
            <a:r>
              <a:rPr lang="th-TH" dirty="0"/>
              <a:t>เป็นเท็จ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in b) :  #</a:t>
            </a:r>
            <a:r>
              <a:rPr lang="en-US" dirty="0"/>
              <a:t> </a:t>
            </a:r>
            <a:r>
              <a:rPr lang="th-TH" dirty="0"/>
              <a:t>ถ้า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ไม่อยู่ใน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514350" indent="-45720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:    #</a:t>
            </a:r>
            <a:r>
              <a:rPr lang="en-US" dirty="0"/>
              <a:t> </a:t>
            </a:r>
            <a:r>
              <a:rPr lang="th-TH" dirty="0"/>
              <a:t>ถ้า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ไม่อยู่ใน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553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CDB2-09EB-4026-921D-57A96345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956E97-405C-4AC5-BFAF-8547C09E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7" y="886644"/>
            <a:ext cx="7715251" cy="47144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ให้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x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เป็นสตริงที่เก็บตัวอักษรตัวเดียว</a:t>
            </a:r>
          </a:p>
          <a:p>
            <a:pPr>
              <a:lnSpc>
                <a:spcPct val="110000"/>
              </a:lnSpc>
            </a:pPr>
            <a:endParaRPr lang="th-TH" sz="2400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ทดสอบว่า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x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เก็บตัวอักษรที่เป็นสระ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x=="a" or x=="e" or x=="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or \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x=="o" or x=="u" or x=="A" or \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x=="E" or x=="I" or x=="O" or x=="U" :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in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aeiouAEIOU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 :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</a:pP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in ["a","e","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o","u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"A","E","I","O","U"]</a:t>
            </a:r>
            <a:r>
              <a:rPr lang="th-TH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9D4A0CAB-031A-4002-9FB2-807ED77D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752" y="2203695"/>
            <a:ext cx="1279477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ยาวมาก</a:t>
            </a: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9AFD4583-B22F-4A64-A358-10F355CB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493" y="3553524"/>
            <a:ext cx="2293258" cy="833178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ถ้า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เก็บ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ก็เป็นจริง</a:t>
            </a:r>
          </a:p>
        </p:txBody>
      </p:sp>
      <p:sp>
        <p:nvSpPr>
          <p:cNvPr id="7" name="Text Box 50">
            <a:extLst>
              <a:ext uri="{FF2B5EF4-FFF2-40B4-BE49-F238E27FC236}">
                <a16:creationId xmlns:a16="http://schemas.microsoft.com/office/drawing/2014/main" id="{67D29CFA-4EF8-468E-A647-3EC67EF3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4430" y="4761998"/>
            <a:ext cx="1911685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แบบนี้ชัวร์สุด</a:t>
            </a:r>
          </a:p>
        </p:txBody>
      </p:sp>
    </p:spTree>
    <p:extLst>
      <p:ext uri="{BB962C8B-B14F-4D97-AF65-F5344CB8AC3E}">
        <p14:creationId xmlns:p14="http://schemas.microsoft.com/office/powerpoint/2010/main" val="26588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C94B-21FB-46FB-B078-02382916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แบบฝึกหัด:</a:t>
            </a:r>
            <a:r>
              <a:rPr lang="en-US" dirty="0"/>
              <a:t> </a:t>
            </a:r>
            <a:r>
              <a:rPr lang="th-TH" dirty="0"/>
              <a:t>ตรวจรหัสที่รับมาว่าถูกต้องหรือไม่ </a:t>
            </a:r>
            <a:r>
              <a:rPr lang="en-US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2E69E-0932-4B3E-AB24-6B1CB736EFA3}"/>
              </a:ext>
            </a:extLst>
          </p:cNvPr>
          <p:cNvSpPr/>
          <p:nvPr/>
        </p:nvSpPr>
        <p:spPr>
          <a:xfrm>
            <a:off x="1763486" y="779414"/>
            <a:ext cx="4572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01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สถาบันภาษาไทยสิรินธร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02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ศูนย์การศึกษาทั่วไป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20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บัณฑิตวิทยาลัย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21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คณะวิศวกรรมศาสตร์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22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คณะอักษรศาสตร์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23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คณะวิทยาศาสตร์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24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คณะรัฐศาสตร์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25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คณะสถาปัตยกรรมศาสตร์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26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คณะพาณิชยศาสตร์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และการบัญชี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27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คณะครุศาสตร์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28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คณะนิเทศศาสตร์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29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คณะเศรษฐศาสตร์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30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คณะแพทยศาสตร์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31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คณะสัตวแพทยศาสตร์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44BC0-2695-41C0-9225-1CA039070CFB}"/>
              </a:ext>
            </a:extLst>
          </p:cNvPr>
          <p:cNvSpPr/>
          <p:nvPr/>
        </p:nvSpPr>
        <p:spPr>
          <a:xfrm>
            <a:off x="6335486" y="780725"/>
            <a:ext cx="433251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32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คณะทันตแพทยศาสตร์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33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คณะเภสัชศาสตร์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34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คณะนิติศาสตร์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35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คณะศิลปกรรมศาสตร์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36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คณะพยาบาลศาสตร์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37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คณะสหเวชศาสตร์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38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คณะจิตวิทยา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39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คณะวิทยาศาสตร์การกีฬา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40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สำนักวิชาทรัพยากร</a:t>
            </a:r>
            <a:b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การเกษตร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51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วิทยาลัยประชากรศาสตร์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53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วิทยาลัยวิทยาศาสตร์</a:t>
            </a:r>
            <a:b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สาธารณสุข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55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สถาบันภาษา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58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สถาบันบัณฑิตบริหารธุรกิจ</a:t>
            </a:r>
            <a:b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err="1">
                <a:latin typeface="Tahoma" panose="020B0604030504040204" pitchFamily="34" charset="0"/>
                <a:cs typeface="Tahoma" panose="020B0604030504040204" pitchFamily="34" charset="0"/>
              </a:rPr>
              <a:t>ศศินทร์ฯ</a:t>
            </a:r>
            <a:endParaRPr 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8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CDB2-09EB-4026-921D-57A96345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รูปแบบคำสั่งกรณี จริงถึงทำ </a:t>
            </a:r>
            <a:r>
              <a:rPr lang="en-US" dirty="0"/>
              <a:t>/ </a:t>
            </a:r>
            <a:r>
              <a:rPr lang="th-TH" dirty="0"/>
              <a:t>เท็จถึงทำ</a:t>
            </a:r>
            <a:endParaRPr lang="en-US" dirty="0"/>
          </a:p>
        </p:txBody>
      </p:sp>
      <p:sp>
        <p:nvSpPr>
          <p:cNvPr id="34" name="Text Box 50">
            <a:extLst>
              <a:ext uri="{FF2B5EF4-FFF2-40B4-BE49-F238E27FC236}">
                <a16:creationId xmlns:a16="http://schemas.microsoft.com/office/drawing/2014/main" id="{D049DB3A-8908-479C-B173-22CE3EB4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424" y="5934134"/>
            <a:ext cx="5829152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pass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  <a:cs typeface="Tahoma" pitchFamily="34" charset="0"/>
              </a:rPr>
              <a:t>เป็นคำสั่งที่บอกว่าไม่ต้องทำอะไร ผ่านไปเลย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81EF56-F336-4A7C-A878-9DE7AE437BBD}"/>
              </a:ext>
            </a:extLst>
          </p:cNvPr>
          <p:cNvGrpSpPr/>
          <p:nvPr/>
        </p:nvGrpSpPr>
        <p:grpSpPr>
          <a:xfrm>
            <a:off x="2028972" y="846333"/>
            <a:ext cx="3522393" cy="4970025"/>
            <a:chOff x="2028972" y="846333"/>
            <a:chExt cx="3522393" cy="4970025"/>
          </a:xfrm>
        </p:grpSpPr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0CEDA3D-8420-453A-B1A9-F2ED959EB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366" y="1268684"/>
              <a:ext cx="1685500" cy="85901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000" b="1" i="1" dirty="0">
                  <a:solidFill>
                    <a:srgbClr val="9966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เงื่อนไข</a:t>
              </a:r>
              <a:endPara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6A5E405-9EC1-45FF-B7D8-3F7DADB35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363" y="1334900"/>
              <a:ext cx="1032817" cy="40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endParaRPr lang="th-TH" sz="2000" b="1" dirty="0">
                <a:solidFill>
                  <a:srgbClr val="CC00CC"/>
                </a:solidFill>
                <a:latin typeface="Courier New" pitchFamily="49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152C7054-ABFF-431B-A4D2-705DD4B61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283" y="1349217"/>
              <a:ext cx="860681" cy="40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endParaRPr lang="th-TH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B513E161-9433-4342-8F80-9D8F29222BEC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4837866" y="1698194"/>
              <a:ext cx="271654" cy="1158779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F45B43C3-FCF2-41D3-9E13-6774D40B3F4B}"/>
                </a:ext>
              </a:extLst>
            </p:cNvPr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3995117" y="846333"/>
              <a:ext cx="3586" cy="42235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AD12CDBF-CB02-4355-8007-EC79F195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895" y="2158125"/>
              <a:ext cx="1452399" cy="708690"/>
            </a:xfrm>
            <a:prstGeom prst="flowChartProcess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do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this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endParaRPr lang="en-US" sz="20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ctr"/>
              <a:r>
                <a:rPr lang="en-US" sz="2000" b="1" i="1" dirty="0">
                  <a:solidFill>
                    <a:srgbClr val="996633"/>
                  </a:solidFill>
                  <a:latin typeface="Courier New" pitchFamily="49" charset="0"/>
                </a:rPr>
                <a:t>if </a:t>
              </a:r>
              <a:r>
                <a:rPr lang="en-US" sz="2000" b="1" i="1" dirty="0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202D881-7C6B-46B3-B8A8-36E7DD704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117" y="3244426"/>
              <a:ext cx="0" cy="30065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4151582E-30DA-49BC-8F12-F3AFD1D36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048" y="3072622"/>
              <a:ext cx="172136" cy="17180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15">
              <a:extLst>
                <a:ext uri="{FF2B5EF4-FFF2-40B4-BE49-F238E27FC236}">
                  <a16:creationId xmlns:a16="http://schemas.microsoft.com/office/drawing/2014/main" id="{28FDFCF1-52AF-43A8-843A-73EA6CB40B35}"/>
                </a:ext>
              </a:extLst>
            </p:cNvPr>
            <p:cNvCxnSpPr>
              <a:cxnSpLocks noChangeShapeType="1"/>
              <a:endCxn id="15" idx="6"/>
            </p:cNvCxnSpPr>
            <p:nvPr/>
          </p:nvCxnSpPr>
          <p:spPr bwMode="auto">
            <a:xfrm rot="5400000">
              <a:off x="4443681" y="2493581"/>
              <a:ext cx="302446" cy="1029231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74B79DB7-F8CE-4D46-883E-E87374612366}"/>
                </a:ext>
              </a:extLst>
            </p:cNvPr>
            <p:cNvCxnSpPr>
              <a:cxnSpLocks noChangeShapeType="1"/>
              <a:stCxn id="13" idx="2"/>
              <a:endCxn id="15" idx="2"/>
            </p:cNvCxnSpPr>
            <p:nvPr/>
          </p:nvCxnSpPr>
          <p:spPr bwMode="auto">
            <a:xfrm rot="16200000" flipH="1">
              <a:off x="3238717" y="2488193"/>
              <a:ext cx="291708" cy="1048955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4C6E05B0-9242-4B06-B8FD-3C84D1DC998F}"/>
                </a:ext>
              </a:extLst>
            </p:cNvPr>
            <p:cNvCxnSpPr>
              <a:cxnSpLocks noChangeShapeType="1"/>
              <a:stCxn id="8" idx="1"/>
              <a:endCxn id="13" idx="0"/>
            </p:cNvCxnSpPr>
            <p:nvPr/>
          </p:nvCxnSpPr>
          <p:spPr bwMode="auto">
            <a:xfrm rot="10800000" flipV="1">
              <a:off x="2860095" y="1698193"/>
              <a:ext cx="292273" cy="459933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BF400EB5-3A54-460D-B183-B9D9DFBFF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549" y="3599187"/>
              <a:ext cx="3164414" cy="13256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if </a:t>
              </a:r>
              <a:r>
                <a:rPr lang="th-TH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เงื่อนไข</a:t>
              </a:r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</a:t>
              </a:r>
              <a:r>
                <a:rPr lang="en-US" sz="2000" b="1" dirty="0">
                  <a:solidFill>
                    <a:srgbClr val="000000"/>
                  </a:solidFill>
                  <a:highlight>
                    <a:srgbClr val="FFC000"/>
                  </a:highlight>
                  <a:latin typeface="Courier New" pitchFamily="49" charset="0"/>
                  <a:cs typeface="Tahoma" panose="020B0604030504040204" pitchFamily="34" charset="0"/>
                </a:rPr>
                <a:t>pass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else 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</a:t>
              </a:r>
              <a:r>
                <a:rPr lang="en-US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do this if false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47640B-AE49-4471-BC96-69F74174C4BA}"/>
                </a:ext>
              </a:extLst>
            </p:cNvPr>
            <p:cNvSpPr/>
            <p:nvPr/>
          </p:nvSpPr>
          <p:spPr bwMode="auto">
            <a:xfrm>
              <a:off x="4168106" y="1762791"/>
              <a:ext cx="874617" cy="1322532"/>
            </a:xfrm>
            <a:custGeom>
              <a:avLst/>
              <a:gdLst>
                <a:gd name="connsiteX0" fmla="*/ 685800 w 965200"/>
                <a:gd name="connsiteY0" fmla="*/ 0 h 1397000"/>
                <a:gd name="connsiteX1" fmla="*/ 965200 w 965200"/>
                <a:gd name="connsiteY1" fmla="*/ 0 h 1397000"/>
                <a:gd name="connsiteX2" fmla="*/ 965200 w 965200"/>
                <a:gd name="connsiteY2" fmla="*/ 1397000 h 1397000"/>
                <a:gd name="connsiteX3" fmla="*/ 0 w 965200"/>
                <a:gd name="connsiteY3" fmla="*/ 139700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1397000">
                  <a:moveTo>
                    <a:pt x="685800" y="0"/>
                  </a:moveTo>
                  <a:lnTo>
                    <a:pt x="965200" y="0"/>
                  </a:lnTo>
                  <a:lnTo>
                    <a:pt x="965200" y="1397000"/>
                  </a:lnTo>
                  <a:lnTo>
                    <a:pt x="0" y="1397000"/>
                  </a:lnTo>
                </a:path>
              </a:pathLst>
            </a:cu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0C75F934-C578-4451-A9FC-FE917469F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951" y="5106291"/>
              <a:ext cx="3164414" cy="710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if </a:t>
              </a:r>
              <a:r>
                <a:rPr lang="en-US" sz="20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Courier New" pitchFamily="49" charset="0"/>
                  <a:cs typeface="Tahoma" panose="020B0604030504040204" pitchFamily="34" charset="0"/>
                </a:rPr>
                <a:t>not </a:t>
              </a:r>
              <a:r>
                <a:rPr lang="th-TH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เงื่อนไข</a:t>
              </a:r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:</a:t>
              </a:r>
            </a:p>
            <a:p>
              <a:r>
                <a:rPr lang="en-US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do this if false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1B19E23-B216-4E0E-8EA5-B39957013FD5}"/>
                </a:ext>
              </a:extLst>
            </p:cNvPr>
            <p:cNvSpPr/>
            <p:nvPr/>
          </p:nvSpPr>
          <p:spPr bwMode="auto">
            <a:xfrm>
              <a:off x="2028972" y="4310744"/>
              <a:ext cx="220742" cy="1074057"/>
            </a:xfrm>
            <a:custGeom>
              <a:avLst/>
              <a:gdLst>
                <a:gd name="connsiteX0" fmla="*/ 206228 w 220742"/>
                <a:gd name="connsiteY0" fmla="*/ 0 h 1074057"/>
                <a:gd name="connsiteX1" fmla="*/ 32057 w 220742"/>
                <a:gd name="connsiteY1" fmla="*/ 348343 h 1074057"/>
                <a:gd name="connsiteX2" fmla="*/ 17542 w 220742"/>
                <a:gd name="connsiteY2" fmla="*/ 740228 h 1074057"/>
                <a:gd name="connsiteX3" fmla="*/ 220742 w 220742"/>
                <a:gd name="connsiteY3" fmla="*/ 1074057 h 107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742" h="1074057">
                  <a:moveTo>
                    <a:pt x="206228" y="0"/>
                  </a:moveTo>
                  <a:cubicBezTo>
                    <a:pt x="134866" y="112486"/>
                    <a:pt x="63505" y="224972"/>
                    <a:pt x="32057" y="348343"/>
                  </a:cubicBezTo>
                  <a:cubicBezTo>
                    <a:pt x="609" y="471714"/>
                    <a:pt x="-13905" y="619276"/>
                    <a:pt x="17542" y="740228"/>
                  </a:cubicBezTo>
                  <a:cubicBezTo>
                    <a:pt x="48989" y="861180"/>
                    <a:pt x="134865" y="967618"/>
                    <a:pt x="220742" y="1074057"/>
                  </a:cubicBezTo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096-8457-4421-BA94-AE11F0B9F8F1}"/>
              </a:ext>
            </a:extLst>
          </p:cNvPr>
          <p:cNvGrpSpPr/>
          <p:nvPr/>
        </p:nvGrpSpPr>
        <p:grpSpPr>
          <a:xfrm>
            <a:off x="6531587" y="831568"/>
            <a:ext cx="3653568" cy="4981498"/>
            <a:chOff x="6531587" y="831568"/>
            <a:chExt cx="3653568" cy="4981498"/>
          </a:xfrm>
        </p:grpSpPr>
        <p:sp>
          <p:nvSpPr>
            <p:cNvPr id="21" name="AutoShape 7">
              <a:extLst>
                <a:ext uri="{FF2B5EF4-FFF2-40B4-BE49-F238E27FC236}">
                  <a16:creationId xmlns:a16="http://schemas.microsoft.com/office/drawing/2014/main" id="{FB6F6640-3D0E-44DA-9EB7-43191C8D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076" y="1253919"/>
              <a:ext cx="1685500" cy="85901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000" b="1" i="1" dirty="0">
                  <a:solidFill>
                    <a:srgbClr val="996633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เงื่อนไข</a:t>
              </a:r>
              <a:endParaRPr lang="th-TH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8CDE5F19-C22B-428C-A77A-C731C4D79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587" y="1320135"/>
              <a:ext cx="1032817" cy="40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endParaRPr lang="th-TH" sz="2000" b="1" dirty="0">
                <a:solidFill>
                  <a:srgbClr val="CC00CC"/>
                </a:solidFill>
                <a:latin typeface="Courier New" pitchFamily="49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79E3CA74-DC77-468C-A10A-F5DF02BEC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0993" y="1334452"/>
              <a:ext cx="860681" cy="40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endParaRPr lang="th-TH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cxnSp>
          <p:nvCxnSpPr>
            <p:cNvPr id="24" name="AutoShape 10">
              <a:extLst>
                <a:ext uri="{FF2B5EF4-FFF2-40B4-BE49-F238E27FC236}">
                  <a16:creationId xmlns:a16="http://schemas.microsoft.com/office/drawing/2014/main" id="{DA08B1DC-81D6-4B68-B606-325AE4946022}"/>
                </a:ext>
              </a:extLst>
            </p:cNvPr>
            <p:cNvCxnSpPr>
              <a:cxnSpLocks noChangeShapeType="1"/>
              <a:stCxn id="21" idx="3"/>
            </p:cNvCxnSpPr>
            <p:nvPr/>
          </p:nvCxnSpPr>
          <p:spPr bwMode="auto">
            <a:xfrm>
              <a:off x="9010576" y="1683429"/>
              <a:ext cx="270756" cy="429509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1">
              <a:extLst>
                <a:ext uri="{FF2B5EF4-FFF2-40B4-BE49-F238E27FC236}">
                  <a16:creationId xmlns:a16="http://schemas.microsoft.com/office/drawing/2014/main" id="{E2CEDFF0-6961-4825-BCD3-CF754BD54BAD}"/>
                </a:ext>
              </a:extLst>
            </p:cNvPr>
            <p:cNvCxnSpPr>
              <a:cxnSpLocks noChangeShapeType="1"/>
              <a:endCxn id="21" idx="0"/>
            </p:cNvCxnSpPr>
            <p:nvPr/>
          </p:nvCxnSpPr>
          <p:spPr bwMode="auto">
            <a:xfrm flipH="1">
              <a:off x="8167827" y="831568"/>
              <a:ext cx="3586" cy="422351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88090A69-EC9C-4E8B-BD26-6C64D518D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7827" y="3229661"/>
              <a:ext cx="0" cy="30065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14">
              <a:extLst>
                <a:ext uri="{FF2B5EF4-FFF2-40B4-BE49-F238E27FC236}">
                  <a16:creationId xmlns:a16="http://schemas.microsoft.com/office/drawing/2014/main" id="{A9D431A1-5CC5-4CBF-AFBF-8A21FBB0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758" y="3057857"/>
              <a:ext cx="172136" cy="171804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" name="AutoShape 15">
              <a:extLst>
                <a:ext uri="{FF2B5EF4-FFF2-40B4-BE49-F238E27FC236}">
                  <a16:creationId xmlns:a16="http://schemas.microsoft.com/office/drawing/2014/main" id="{C054169E-030E-4D74-964F-7C87D2EB17FB}"/>
                </a:ext>
              </a:extLst>
            </p:cNvPr>
            <p:cNvCxnSpPr>
              <a:cxnSpLocks noChangeShapeType="1"/>
              <a:endCxn id="28" idx="6"/>
            </p:cNvCxnSpPr>
            <p:nvPr/>
          </p:nvCxnSpPr>
          <p:spPr bwMode="auto">
            <a:xfrm rot="5400000">
              <a:off x="8616391" y="2478816"/>
              <a:ext cx="302446" cy="1029231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6">
              <a:extLst>
                <a:ext uri="{FF2B5EF4-FFF2-40B4-BE49-F238E27FC236}">
                  <a16:creationId xmlns:a16="http://schemas.microsoft.com/office/drawing/2014/main" id="{7BB8E31F-4DDC-4691-9897-E11400DD73C9}"/>
                </a:ext>
              </a:extLst>
            </p:cNvPr>
            <p:cNvCxnSpPr>
              <a:cxnSpLocks noChangeShapeType="1"/>
              <a:endCxn id="28" idx="2"/>
            </p:cNvCxnSpPr>
            <p:nvPr/>
          </p:nvCxnSpPr>
          <p:spPr bwMode="auto">
            <a:xfrm rot="16200000" flipH="1">
              <a:off x="7411427" y="2473428"/>
              <a:ext cx="291708" cy="1048955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7">
              <a:extLst>
                <a:ext uri="{FF2B5EF4-FFF2-40B4-BE49-F238E27FC236}">
                  <a16:creationId xmlns:a16="http://schemas.microsoft.com/office/drawing/2014/main" id="{FC4D32C2-45DA-41D1-BE6E-082CBD7714CF}"/>
                </a:ext>
              </a:extLst>
            </p:cNvPr>
            <p:cNvCxnSpPr>
              <a:cxnSpLocks noChangeShapeType="1"/>
              <a:stCxn id="21" idx="1"/>
            </p:cNvCxnSpPr>
            <p:nvPr/>
          </p:nvCxnSpPr>
          <p:spPr bwMode="auto">
            <a:xfrm rot="10800000" flipV="1">
              <a:off x="7032805" y="1683428"/>
              <a:ext cx="292273" cy="1198375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4">
              <a:extLst>
                <a:ext uri="{FF2B5EF4-FFF2-40B4-BE49-F238E27FC236}">
                  <a16:creationId xmlns:a16="http://schemas.microsoft.com/office/drawing/2014/main" id="{35824ABB-1F95-4212-915B-22A3F8AA7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3862" y="3579581"/>
              <a:ext cx="3164414" cy="13256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if </a:t>
              </a:r>
              <a:r>
                <a:rPr lang="th-TH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เงื่อนไข</a:t>
              </a:r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</a:t>
              </a:r>
              <a:r>
                <a:rPr lang="en-US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do this if true</a:t>
              </a:r>
              <a:endPara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endParaRP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else 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</a:t>
              </a:r>
              <a:r>
                <a:rPr lang="en-US" sz="2000" b="1" dirty="0">
                  <a:solidFill>
                    <a:srgbClr val="000000"/>
                  </a:solidFill>
                  <a:highlight>
                    <a:srgbClr val="FFC000"/>
                  </a:highlight>
                  <a:latin typeface="Courier New" pitchFamily="49" charset="0"/>
                  <a:cs typeface="Tahoma" panose="020B0604030504040204" pitchFamily="34" charset="0"/>
                </a:rPr>
                <a:t>pass</a:t>
              </a:r>
              <a:endParaRPr lang="en-US" sz="2000" b="1" i="1" dirty="0">
                <a:solidFill>
                  <a:srgbClr val="000000"/>
                </a:solidFill>
                <a:highlight>
                  <a:srgbClr val="FFC000"/>
                </a:highlight>
                <a:latin typeface="Courier New" pitchFamily="49" charset="0"/>
                <a:cs typeface="Tahoma" panose="020B060403050404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69A980-C46C-494B-B341-603B9EA325BF}"/>
                </a:ext>
              </a:extLst>
            </p:cNvPr>
            <p:cNvSpPr/>
            <p:nvPr/>
          </p:nvSpPr>
          <p:spPr bwMode="auto">
            <a:xfrm flipH="1">
              <a:off x="7091862" y="1749125"/>
              <a:ext cx="874617" cy="1322532"/>
            </a:xfrm>
            <a:custGeom>
              <a:avLst/>
              <a:gdLst>
                <a:gd name="connsiteX0" fmla="*/ 685800 w 965200"/>
                <a:gd name="connsiteY0" fmla="*/ 0 h 1397000"/>
                <a:gd name="connsiteX1" fmla="*/ 965200 w 965200"/>
                <a:gd name="connsiteY1" fmla="*/ 0 h 1397000"/>
                <a:gd name="connsiteX2" fmla="*/ 965200 w 965200"/>
                <a:gd name="connsiteY2" fmla="*/ 1397000 h 1397000"/>
                <a:gd name="connsiteX3" fmla="*/ 0 w 965200"/>
                <a:gd name="connsiteY3" fmla="*/ 1397000 h 139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00" h="1397000">
                  <a:moveTo>
                    <a:pt x="685800" y="0"/>
                  </a:moveTo>
                  <a:lnTo>
                    <a:pt x="965200" y="0"/>
                  </a:lnTo>
                  <a:lnTo>
                    <a:pt x="965200" y="1397000"/>
                  </a:lnTo>
                  <a:lnTo>
                    <a:pt x="0" y="1397000"/>
                  </a:lnTo>
                </a:path>
              </a:pathLst>
            </a:cu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utoShape 6">
              <a:extLst>
                <a:ext uri="{FF2B5EF4-FFF2-40B4-BE49-F238E27FC236}">
                  <a16:creationId xmlns:a16="http://schemas.microsoft.com/office/drawing/2014/main" id="{B0848B89-A397-4726-8FD3-22CF6D2FA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1339" y="2120319"/>
              <a:ext cx="1299987" cy="708690"/>
            </a:xfrm>
            <a:prstGeom prst="flowChartProcess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do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this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endParaRPr lang="en-US" sz="20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ctr"/>
              <a:r>
                <a:rPr lang="en-US" sz="2000" b="1" i="1" dirty="0">
                  <a:solidFill>
                    <a:srgbClr val="996633"/>
                  </a:solidFill>
                  <a:latin typeface="Courier New" pitchFamily="49" charset="0"/>
                </a:rPr>
                <a:t>if </a:t>
              </a:r>
              <a:r>
                <a:rPr lang="en-US" sz="2000" b="1" i="1" dirty="0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1" name="Text Box 4">
              <a:extLst>
                <a:ext uri="{FF2B5EF4-FFF2-40B4-BE49-F238E27FC236}">
                  <a16:creationId xmlns:a16="http://schemas.microsoft.com/office/drawing/2014/main" id="{40CB99B6-2711-4EB5-9264-1EA982ED2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164" y="5102999"/>
              <a:ext cx="3164414" cy="710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if </a:t>
              </a:r>
              <a:r>
                <a:rPr lang="th-TH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เงื่อนไข</a:t>
              </a:r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</a:t>
              </a: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</a:t>
              </a:r>
              <a:r>
                <a:rPr lang="en-US" sz="2000" b="1" i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do this if true</a:t>
              </a:r>
              <a:endPara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752166-A078-4AE5-93CF-8C56C04A5272}"/>
                </a:ext>
              </a:extLst>
            </p:cNvPr>
            <p:cNvSpPr/>
            <p:nvPr/>
          </p:nvSpPr>
          <p:spPr bwMode="auto">
            <a:xfrm flipH="1">
              <a:off x="9964413" y="4310743"/>
              <a:ext cx="220742" cy="1074057"/>
            </a:xfrm>
            <a:custGeom>
              <a:avLst/>
              <a:gdLst>
                <a:gd name="connsiteX0" fmla="*/ 206228 w 220742"/>
                <a:gd name="connsiteY0" fmla="*/ 0 h 1074057"/>
                <a:gd name="connsiteX1" fmla="*/ 32057 w 220742"/>
                <a:gd name="connsiteY1" fmla="*/ 348343 h 1074057"/>
                <a:gd name="connsiteX2" fmla="*/ 17542 w 220742"/>
                <a:gd name="connsiteY2" fmla="*/ 740228 h 1074057"/>
                <a:gd name="connsiteX3" fmla="*/ 220742 w 220742"/>
                <a:gd name="connsiteY3" fmla="*/ 1074057 h 107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742" h="1074057">
                  <a:moveTo>
                    <a:pt x="206228" y="0"/>
                  </a:moveTo>
                  <a:cubicBezTo>
                    <a:pt x="134866" y="112486"/>
                    <a:pt x="63505" y="224972"/>
                    <a:pt x="32057" y="348343"/>
                  </a:cubicBezTo>
                  <a:cubicBezTo>
                    <a:pt x="609" y="471714"/>
                    <a:pt x="-13905" y="619276"/>
                    <a:pt x="17542" y="740228"/>
                  </a:cubicBezTo>
                  <a:cubicBezTo>
                    <a:pt x="48989" y="861180"/>
                    <a:pt x="134865" y="967618"/>
                    <a:pt x="220742" y="1074057"/>
                  </a:cubicBezTo>
                </a:path>
              </a:pathLst>
            </a:custGeom>
            <a:noFill/>
            <a:ln w="1270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1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หัวข้อ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908050"/>
            <a:ext cx="8245475" cy="5105400"/>
          </a:xfrm>
        </p:spPr>
        <p:txBody>
          <a:bodyPr/>
          <a:lstStyle/>
          <a:p>
            <a:r>
              <a:rPr lang="en-US" dirty="0"/>
              <a:t>Flowchart</a:t>
            </a:r>
            <a:endParaRPr lang="th-TH" dirty="0"/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 - else</a:t>
            </a:r>
          </a:p>
          <a:p>
            <a:r>
              <a:rPr lang="en-US" dirty="0"/>
              <a:t>Boolean expression</a:t>
            </a:r>
          </a:p>
          <a:p>
            <a:r>
              <a:rPr lang="en-US" dirty="0"/>
              <a:t>List/String comparison</a:t>
            </a:r>
            <a:endParaRPr lang="th-TH" dirty="0"/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b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if –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- else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ตัวอย่าง:</a:t>
            </a:r>
            <a:r>
              <a:rPr lang="en-US" dirty="0"/>
              <a:t> </a:t>
            </a:r>
            <a:r>
              <a:rPr lang="th-TH" dirty="0"/>
              <a:t>ปีนี้มีกี่วัน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02021F-39C1-47DE-BA1B-2CB3A9DE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806452"/>
            <a:ext cx="8242073" cy="2836636"/>
          </a:xfrm>
        </p:spPr>
        <p:txBody>
          <a:bodyPr/>
          <a:lstStyle/>
          <a:p>
            <a:r>
              <a:rPr lang="th-TH" sz="3200" dirty="0"/>
              <a:t>ให้ </a:t>
            </a:r>
            <a:r>
              <a:rPr lang="en-US" sz="3200" dirty="0"/>
              <a:t>y </a:t>
            </a:r>
            <a:r>
              <a:rPr lang="th-TH" sz="3200" dirty="0"/>
              <a:t>เก็บเลขปี ค.ศ.  </a:t>
            </a:r>
            <a:br>
              <a:rPr lang="th-TH" sz="3200" dirty="0"/>
            </a:br>
            <a:r>
              <a:rPr lang="th-TH" sz="3200" dirty="0"/>
              <a:t>เดือนกุมภาพันธ์มี</a:t>
            </a:r>
            <a:r>
              <a:rPr lang="en-US" sz="3200" dirty="0"/>
              <a:t> 29 </a:t>
            </a:r>
            <a:r>
              <a:rPr lang="th-TH" sz="3200" dirty="0"/>
              <a:t>วัน ก็เมื่อ</a:t>
            </a:r>
          </a:p>
          <a:p>
            <a:pPr lvl="1"/>
            <a:r>
              <a:rPr lang="en-US" sz="2800" dirty="0"/>
              <a:t>y </a:t>
            </a:r>
            <a:r>
              <a:rPr lang="th-TH" sz="2800" dirty="0"/>
              <a:t>หารด้วย </a:t>
            </a:r>
            <a:r>
              <a:rPr lang="en-US" sz="2800" dirty="0"/>
              <a:t>400 </a:t>
            </a:r>
            <a:r>
              <a:rPr lang="th-TH" sz="2800" dirty="0"/>
              <a:t>ลงตัว </a:t>
            </a:r>
            <a:r>
              <a:rPr lang="en-US" sz="2800" dirty="0"/>
              <a:t> </a:t>
            </a:r>
            <a:r>
              <a:rPr lang="th-TH" sz="2800" dirty="0"/>
              <a:t>หรือ</a:t>
            </a:r>
          </a:p>
          <a:p>
            <a:pPr lvl="1"/>
            <a:r>
              <a:rPr lang="en-US" sz="2800" dirty="0"/>
              <a:t>y </a:t>
            </a:r>
            <a:r>
              <a:rPr lang="th-TH" sz="2800" dirty="0"/>
              <a:t>หารด้วย </a:t>
            </a:r>
            <a:r>
              <a:rPr lang="en-US" sz="2800" dirty="0"/>
              <a:t>4 </a:t>
            </a:r>
            <a:r>
              <a:rPr lang="th-TH" sz="2800" dirty="0"/>
              <a:t>ลงตัว แต่ต้องหารด้วย </a:t>
            </a:r>
            <a:r>
              <a:rPr lang="en-US" sz="2800" dirty="0"/>
              <a:t>100 </a:t>
            </a:r>
            <a:r>
              <a:rPr lang="th-TH" sz="2800" dirty="0"/>
              <a:t>ไม่ลงตัว</a:t>
            </a:r>
          </a:p>
          <a:p>
            <a:pPr lvl="1"/>
            <a:r>
              <a:rPr lang="th-TH" sz="2800" dirty="0"/>
              <a:t>เช่น ปี </a:t>
            </a:r>
            <a:r>
              <a:rPr lang="en-US" sz="2800" dirty="0"/>
              <a:t>2004, 2000,  </a:t>
            </a:r>
            <a:r>
              <a:rPr lang="th-TH" sz="2800" dirty="0"/>
              <a:t>(ปี</a:t>
            </a:r>
            <a:r>
              <a:rPr lang="en-US" sz="2800" dirty="0"/>
              <a:t> 2100 </a:t>
            </a:r>
            <a:r>
              <a:rPr lang="th-TH" sz="2800" dirty="0"/>
              <a:t>ไม่เงื่อนไข</a:t>
            </a:r>
            <a:r>
              <a:rPr lang="en-US" sz="2800" dirty="0"/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6E1B28B-243D-48B6-B4AC-8238E24C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736" y="3429001"/>
            <a:ext cx="6805352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y = int(input())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days_in_year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365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(y%400 == 0) or \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(y%4 == 0 and y%100 != 0):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days_in_year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366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print(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days_in_year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57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26E4-A3F1-45C2-A874-A6366D2D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ซื้อ </a:t>
            </a:r>
            <a:r>
              <a:rPr lang="en-US" dirty="0"/>
              <a:t>2 </a:t>
            </a:r>
            <a:r>
              <a:rPr lang="th-TH" dirty="0"/>
              <a:t>แถม </a:t>
            </a:r>
            <a:r>
              <a:rPr lang="en-US" dirty="0"/>
              <a:t>1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2DBD1EE-025D-4DAB-A7E6-BDC00124B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031" y="749520"/>
            <a:ext cx="6996762" cy="5772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p1 = float(input())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p2 = float(input())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p3 = float(input())</a:t>
            </a:r>
          </a:p>
          <a:p>
            <a:pPr>
              <a:lnSpc>
                <a:spcPct val="110000"/>
              </a:lnSpc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p1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p2 &lt;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p2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p3 &lt;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p3</a:t>
            </a:r>
          </a:p>
          <a:p>
            <a:pPr>
              <a:lnSpc>
                <a:spcPct val="110000"/>
              </a:lnSpc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total_p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p1 + p2 + p3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print("Total:",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total_p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print("Get on free:",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print("Pay only:",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total_p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–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min_p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4" name="Text Box 50">
            <a:extLst>
              <a:ext uri="{FF2B5EF4-FFF2-40B4-BE49-F238E27FC236}">
                <a16:creationId xmlns:a16="http://schemas.microsoft.com/office/drawing/2014/main" id="{7056504A-3082-4DD7-8709-9FFCC286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903" y="1279597"/>
            <a:ext cx="1279477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รับข้อมูล</a:t>
            </a: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72253313-2E99-4A6B-97E3-9CB1421A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903" y="3204522"/>
            <a:ext cx="1801993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หาค่าน้อยสุด</a:t>
            </a: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6F067475-C825-4E44-A8CB-5170E6CA3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902" y="5114557"/>
            <a:ext cx="1365454" cy="46384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แสดงผล</a:t>
            </a:r>
          </a:p>
        </p:txBody>
      </p:sp>
    </p:spTree>
    <p:extLst>
      <p:ext uri="{BB962C8B-B14F-4D97-AF65-F5344CB8AC3E}">
        <p14:creationId xmlns:p14="http://schemas.microsoft.com/office/powerpoint/2010/main" val="2121841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C0D0-AB75-4807-9474-B097FB3E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คะแนนยิมนาสติก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C2C6EF-84BE-482C-9363-FF0248A4A054}"/>
              </a:ext>
            </a:extLst>
          </p:cNvPr>
          <p:cNvSpPr/>
          <p:nvPr/>
        </p:nvSpPr>
        <p:spPr>
          <a:xfrm>
            <a:off x="2357299" y="825026"/>
            <a:ext cx="74742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คะแนนของกรรมการ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 ตัดคะแนนที่ต่ำสุดและสูงสุดออก แล้วนำคะแนนของสองคนที่เหลือมาหาค่าเฉลี่ย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9E16863-9142-4370-B1C5-3028C7D7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363" y="2131814"/>
            <a:ext cx="3135056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9.15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9.20 9.30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9.50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A30206C-78AF-4609-B913-74AB6E53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457" y="2131814"/>
            <a:ext cx="137555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9.25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DE06C0-FA68-47D7-8A40-CB7E381E0D40}"/>
              </a:ext>
            </a:extLst>
          </p:cNvPr>
          <p:cNvSpPr/>
          <p:nvPr/>
        </p:nvSpPr>
        <p:spPr bwMode="auto">
          <a:xfrm>
            <a:off x="6673957" y="217891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03A369D-A65F-44BC-915D-1D96A27F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055" y="1634633"/>
            <a:ext cx="4449912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E3C853-A0E0-4294-B3F7-C4C9A764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668" y="2886700"/>
            <a:ext cx="6805352" cy="3418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x = input().split()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s1 = float(x[0])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s2 = float(x[1])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s3 = float(x[2])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s4 = float(x[3])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7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– else – if – else - … if – else </a:t>
            </a:r>
            <a:endParaRPr lang="th-TH" dirty="0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663320" y="855621"/>
            <a:ext cx="5603636" cy="4831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if w == 0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เสาร์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if w == 1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อาทิตย์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if w == 2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จันทร์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if w == 3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อังคาร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if w == 4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พุธ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    if w == 5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พฤหัสบดี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th-TH" sz="18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    else :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                        print("</a:t>
            </a:r>
            <a:r>
              <a:rPr lang="th-TH" sz="1800" dirty="0">
                <a:latin typeface="Microsoft Sans Serif" pitchFamily="34" charset="0"/>
                <a:cs typeface="Microsoft Sans Serif" pitchFamily="34" charset="0"/>
              </a:rPr>
              <a:t>ศุกร์</a:t>
            </a:r>
            <a:r>
              <a:rPr lang="en-US" sz="1800" b="1" dirty="0">
                <a:latin typeface="Courier New" pitchFamily="49" charset="0"/>
              </a:rPr>
              <a:t>")</a:t>
            </a:r>
            <a:endParaRPr lang="en-US" sz="1800" b="1" dirty="0">
              <a:latin typeface="Courier New" pitchFamily="49" charset="0"/>
              <a:cs typeface="Microsoft Sans Serif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48128" y="763589"/>
            <a:ext cx="3121897" cy="5612875"/>
            <a:chOff x="5579379" y="814839"/>
            <a:chExt cx="3121897" cy="5612875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8401416" y="1864250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7219732" y="977508"/>
              <a:ext cx="1225086" cy="40125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18000" rIns="0" bIns="18000" anchor="ctr"/>
            <a:lstStyle/>
            <a:p>
              <a:pPr algn="ctr">
                <a:spcAft>
                  <a:spcPts val="1000"/>
                </a:spcAft>
              </a:pPr>
              <a:r>
                <a:rPr lang="th-TH" sz="2400">
                  <a:solidFill>
                    <a:srgbClr val="000000"/>
                  </a:solidFill>
                  <a:latin typeface="Browallia New" pitchFamily="34" charset="-34"/>
                  <a:ea typeface="Angsana New" pitchFamily="18" charset="-34"/>
                  <a:cs typeface="Browallia New" pitchFamily="34" charset="-34"/>
                </a:rPr>
                <a:t>วันเสาร์</a:t>
              </a:r>
              <a:endParaRPr lang="th-TH" sz="4400">
                <a:ea typeface="Angsana New" pitchFamily="18" charset="-34"/>
                <a:cs typeface="Browallia New" pitchFamily="34" charset="-34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581352" y="891737"/>
              <a:ext cx="1351343" cy="54913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18000" rIns="0" bIns="18000" anchor="ctr"/>
            <a:lstStyle/>
            <a:p>
              <a:pPr algn="ctr">
                <a:spcAft>
                  <a:spcPts val="1000"/>
                </a:spcAft>
              </a:pPr>
              <a:r>
                <a:rPr lang="en-US" sz="1800" i="1">
                  <a:solidFill>
                    <a:srgbClr val="000000"/>
                  </a:solidFill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w</a:t>
              </a:r>
              <a:r>
                <a:rPr lang="en-US" sz="1800">
                  <a:solidFill>
                    <a:srgbClr val="000000"/>
                  </a:solidFill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 = 0?</a:t>
              </a:r>
              <a:endParaRPr lang="th-TH" sz="4400">
                <a:ea typeface="Angsana New" pitchFamily="18" charset="-34"/>
                <a:cs typeface="Cordia New" pitchFamily="34" charset="-34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241241" y="1381716"/>
              <a:ext cx="0" cy="2957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20858" y="1163838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761064" y="814839"/>
              <a:ext cx="652985" cy="41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/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US" sz="1800">
                  <a:solidFill>
                    <a:srgbClr val="000000"/>
                  </a:solidFill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true</a:t>
              </a:r>
              <a:endParaRPr lang="th-TH" sz="4400">
                <a:ea typeface="Angsana New" pitchFamily="18" charset="-34"/>
                <a:cs typeface="Cordia New" pitchFamily="34" charset="-34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579379" y="1298902"/>
              <a:ext cx="731895" cy="41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/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US" sz="1800">
                  <a:solidFill>
                    <a:srgbClr val="000000"/>
                  </a:solidFill>
                  <a:latin typeface="Calibri" pitchFamily="34" charset="0"/>
                  <a:ea typeface="Angsana New" pitchFamily="18" charset="-34"/>
                  <a:cs typeface="Cordia New" pitchFamily="34" charset="-34"/>
                </a:rPr>
                <a:t>false</a:t>
              </a:r>
              <a:endParaRPr lang="th-TH" sz="4400">
                <a:ea typeface="Angsana New" pitchFamily="18" charset="-34"/>
                <a:cs typeface="Cordia New" pitchFamily="34" charset="-34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8401416" y="3436020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8405362" y="4247393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8401416" y="5060738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5579379" y="3011758"/>
              <a:ext cx="2865438" cy="929679"/>
              <a:chOff x="5165" y="6782"/>
              <a:chExt cx="2905" cy="943"/>
            </a:xfrm>
          </p:grpSpPr>
          <p:sp>
            <p:nvSpPr>
              <p:cNvPr id="50" name="AutoShape 12"/>
              <p:cNvSpPr>
                <a:spLocks noChangeArrowheads="1"/>
              </p:cNvSpPr>
              <p:nvPr/>
            </p:nvSpPr>
            <p:spPr bwMode="auto">
              <a:xfrm>
                <a:off x="6828" y="6968"/>
                <a:ext cx="1242" cy="406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th-TH" sz="2400">
                    <a:solidFill>
                      <a:srgbClr val="000000"/>
                    </a:solidFill>
                    <a:latin typeface="Browallia New" pitchFamily="34" charset="-34"/>
                    <a:ea typeface="Angsana New" pitchFamily="18" charset="-34"/>
                    <a:cs typeface="Browallia New" pitchFamily="34" charset="-34"/>
                  </a:rPr>
                  <a:t>วันอังคาร</a:t>
                </a:r>
                <a:endParaRPr lang="th-TH" sz="4400">
                  <a:ea typeface="Angsana New" pitchFamily="18" charset="-34"/>
                  <a:cs typeface="Browallia New" pitchFamily="34" charset="-34"/>
                </a:endParaRPr>
              </a:p>
            </p:txBody>
          </p:sp>
          <p:sp>
            <p:nvSpPr>
              <p:cNvPr id="51" name="AutoShape 13"/>
              <p:cNvSpPr>
                <a:spLocks noChangeArrowheads="1"/>
              </p:cNvSpPr>
              <p:nvPr/>
            </p:nvSpPr>
            <p:spPr bwMode="auto">
              <a:xfrm>
                <a:off x="5167" y="6881"/>
                <a:ext cx="1370" cy="552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= 3?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52" name="Line 14"/>
              <p:cNvSpPr>
                <a:spLocks noChangeShapeType="1"/>
              </p:cNvSpPr>
              <p:nvPr/>
            </p:nvSpPr>
            <p:spPr bwMode="auto">
              <a:xfrm>
                <a:off x="5850" y="742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>
                <a:off x="6525" y="7155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17"/>
              <p:cNvSpPr txBox="1">
                <a:spLocks noChangeArrowheads="1"/>
              </p:cNvSpPr>
              <p:nvPr/>
            </p:nvSpPr>
            <p:spPr bwMode="auto">
              <a:xfrm>
                <a:off x="6290" y="6782"/>
                <a:ext cx="66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55" name="Text Box 18"/>
              <p:cNvSpPr txBox="1">
                <a:spLocks noChangeArrowheads="1"/>
              </p:cNvSpPr>
              <p:nvPr/>
            </p:nvSpPr>
            <p:spPr bwMode="auto">
              <a:xfrm>
                <a:off x="5165" y="7292"/>
                <a:ext cx="74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</p:grp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579379" y="3825538"/>
              <a:ext cx="2865438" cy="929679"/>
              <a:chOff x="5165" y="6782"/>
              <a:chExt cx="2905" cy="943"/>
            </a:xfrm>
          </p:grpSpPr>
          <p:sp>
            <p:nvSpPr>
              <p:cNvPr id="44" name="AutoShape 20"/>
              <p:cNvSpPr>
                <a:spLocks noChangeArrowheads="1"/>
              </p:cNvSpPr>
              <p:nvPr/>
            </p:nvSpPr>
            <p:spPr bwMode="auto">
              <a:xfrm>
                <a:off x="6828" y="6966"/>
                <a:ext cx="1242" cy="407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th-TH" sz="2400">
                    <a:solidFill>
                      <a:srgbClr val="000000"/>
                    </a:solidFill>
                    <a:latin typeface="Browallia New" pitchFamily="34" charset="-34"/>
                    <a:ea typeface="Angsana New" pitchFamily="18" charset="-34"/>
                    <a:cs typeface="Browallia New" pitchFamily="34" charset="-34"/>
                  </a:rPr>
                  <a:t>วันพุธ</a:t>
                </a:r>
                <a:endParaRPr lang="th-TH" sz="4400">
                  <a:ea typeface="Angsana New" pitchFamily="18" charset="-34"/>
                  <a:cs typeface="Browallia New" pitchFamily="34" charset="-34"/>
                </a:endParaRPr>
              </a:p>
            </p:txBody>
          </p:sp>
          <p:sp>
            <p:nvSpPr>
              <p:cNvPr id="45" name="AutoShape 21"/>
              <p:cNvSpPr>
                <a:spLocks noChangeArrowheads="1"/>
              </p:cNvSpPr>
              <p:nvPr/>
            </p:nvSpPr>
            <p:spPr bwMode="auto">
              <a:xfrm>
                <a:off x="5167" y="6879"/>
                <a:ext cx="1370" cy="557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= 4?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5850" y="742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525" y="7155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290" y="6782"/>
                <a:ext cx="66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5165" y="7292"/>
                <a:ext cx="74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</p:grpSp>
        <p:grpSp>
          <p:nvGrpSpPr>
            <p:cNvPr id="19" name="Group 27"/>
            <p:cNvGrpSpPr>
              <a:grpSpLocks/>
            </p:cNvGrpSpPr>
            <p:nvPr/>
          </p:nvGrpSpPr>
          <p:grpSpPr bwMode="auto">
            <a:xfrm>
              <a:off x="5579379" y="4654114"/>
              <a:ext cx="2865438" cy="929679"/>
              <a:chOff x="5165" y="6782"/>
              <a:chExt cx="2905" cy="943"/>
            </a:xfrm>
          </p:grpSpPr>
          <p:sp>
            <p:nvSpPr>
              <p:cNvPr id="38" name="AutoShape 28"/>
              <p:cNvSpPr>
                <a:spLocks noChangeArrowheads="1"/>
              </p:cNvSpPr>
              <p:nvPr/>
            </p:nvSpPr>
            <p:spPr bwMode="auto">
              <a:xfrm>
                <a:off x="6828" y="6966"/>
                <a:ext cx="1242" cy="407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th-TH" sz="2400">
                    <a:solidFill>
                      <a:srgbClr val="000000"/>
                    </a:solidFill>
                    <a:latin typeface="Browallia New" pitchFamily="34" charset="-34"/>
                    <a:ea typeface="Angsana New" pitchFamily="18" charset="-34"/>
                    <a:cs typeface="Browallia New" pitchFamily="34" charset="-34"/>
                  </a:rPr>
                  <a:t>วันพฤหัส</a:t>
                </a:r>
                <a:endParaRPr lang="th-TH" sz="4400">
                  <a:ea typeface="Angsana New" pitchFamily="18" charset="-34"/>
                  <a:cs typeface="Browallia New" pitchFamily="34" charset="-34"/>
                </a:endParaRPr>
              </a:p>
            </p:txBody>
          </p:sp>
          <p:sp>
            <p:nvSpPr>
              <p:cNvPr id="39" name="AutoShape 29"/>
              <p:cNvSpPr>
                <a:spLocks noChangeArrowheads="1"/>
              </p:cNvSpPr>
              <p:nvPr/>
            </p:nvSpPr>
            <p:spPr bwMode="auto">
              <a:xfrm>
                <a:off x="5167" y="6879"/>
                <a:ext cx="1370" cy="55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= 5?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5850" y="742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>
                <a:off x="6525" y="7155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Text Box 33"/>
              <p:cNvSpPr txBox="1">
                <a:spLocks noChangeArrowheads="1"/>
              </p:cNvSpPr>
              <p:nvPr/>
            </p:nvSpPr>
            <p:spPr bwMode="auto">
              <a:xfrm>
                <a:off x="6290" y="6782"/>
                <a:ext cx="66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43" name="Text Box 34"/>
              <p:cNvSpPr txBox="1">
                <a:spLocks noChangeArrowheads="1"/>
              </p:cNvSpPr>
              <p:nvPr/>
            </p:nvSpPr>
            <p:spPr bwMode="auto">
              <a:xfrm>
                <a:off x="5165" y="7292"/>
                <a:ext cx="74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</p:grp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5587270" y="5598087"/>
              <a:ext cx="1225086" cy="401251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lIns="0" tIns="18000" rIns="0" bIns="18000" anchor="ctr"/>
            <a:lstStyle/>
            <a:p>
              <a:pPr algn="ctr">
                <a:spcAft>
                  <a:spcPts val="1000"/>
                </a:spcAft>
              </a:pPr>
              <a:r>
                <a:rPr lang="th-TH" sz="2400">
                  <a:solidFill>
                    <a:srgbClr val="000000"/>
                  </a:solidFill>
                  <a:latin typeface="Browallia New" pitchFamily="34" charset="-34"/>
                  <a:ea typeface="Angsana New" pitchFamily="18" charset="-34"/>
                  <a:cs typeface="Browallia New" pitchFamily="34" charset="-34"/>
                </a:rPr>
                <a:t>วันศุกร์</a:t>
              </a:r>
              <a:endParaRPr lang="th-TH" sz="4400">
                <a:ea typeface="Angsana New" pitchFamily="18" charset="-34"/>
                <a:cs typeface="Browallia New" pitchFamily="34" charset="-34"/>
              </a:endParaRPr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6254861" y="6020533"/>
              <a:ext cx="189" cy="391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2" name="Elbow Connector 21"/>
            <p:cNvCxnSpPr>
              <a:stCxn id="8" idx="3"/>
            </p:cNvCxnSpPr>
            <p:nvPr/>
          </p:nvCxnSpPr>
          <p:spPr bwMode="auto">
            <a:xfrm flipH="1">
              <a:off x="6254861" y="1178133"/>
              <a:ext cx="2189957" cy="5249581"/>
            </a:xfrm>
            <a:prstGeom prst="bentConnector4">
              <a:avLst>
                <a:gd name="adj1" fmla="val -10439"/>
                <a:gd name="adj2" fmla="val 9628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3" name="Group 11"/>
            <p:cNvGrpSpPr>
              <a:grpSpLocks/>
            </p:cNvGrpSpPr>
            <p:nvPr/>
          </p:nvGrpSpPr>
          <p:grpSpPr bwMode="auto">
            <a:xfrm>
              <a:off x="5585297" y="1480745"/>
              <a:ext cx="2964076" cy="929679"/>
              <a:chOff x="5165" y="6782"/>
              <a:chExt cx="3005" cy="943"/>
            </a:xfrm>
          </p:grpSpPr>
          <p:sp>
            <p:nvSpPr>
              <p:cNvPr id="32" name="AutoShape 13"/>
              <p:cNvSpPr>
                <a:spLocks noChangeArrowheads="1"/>
              </p:cNvSpPr>
              <p:nvPr/>
            </p:nvSpPr>
            <p:spPr bwMode="auto">
              <a:xfrm>
                <a:off x="5167" y="6881"/>
                <a:ext cx="1370" cy="552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= 1?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33" name="Line 14"/>
              <p:cNvSpPr>
                <a:spLocks noChangeShapeType="1"/>
              </p:cNvSpPr>
              <p:nvPr/>
            </p:nvSpPr>
            <p:spPr bwMode="auto">
              <a:xfrm>
                <a:off x="5850" y="742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6525" y="7155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6290" y="6782"/>
                <a:ext cx="66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5165" y="7292"/>
                <a:ext cx="74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37" name="AutoShape 12"/>
              <p:cNvSpPr>
                <a:spLocks noChangeArrowheads="1"/>
              </p:cNvSpPr>
              <p:nvPr/>
            </p:nvSpPr>
            <p:spPr bwMode="auto">
              <a:xfrm>
                <a:off x="6828" y="6968"/>
                <a:ext cx="1342" cy="406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th-TH" sz="2400">
                    <a:solidFill>
                      <a:srgbClr val="000000"/>
                    </a:solidFill>
                    <a:latin typeface="Browallia New" pitchFamily="34" charset="-34"/>
                    <a:ea typeface="Angsana New" pitchFamily="18" charset="-34"/>
                    <a:cs typeface="Browallia New" pitchFamily="34" charset="-34"/>
                  </a:rPr>
                  <a:t>วันอาทิตย์</a:t>
                </a:r>
                <a:endParaRPr lang="th-TH" sz="4400">
                  <a:ea typeface="Angsana New" pitchFamily="18" charset="-34"/>
                  <a:cs typeface="Browallia New" pitchFamily="34" charset="-34"/>
                </a:endParaRPr>
              </a:p>
            </p:txBody>
          </p:sp>
        </p:grpSp>
        <p:grpSp>
          <p:nvGrpSpPr>
            <p:cNvPr id="24" name="Group 11"/>
            <p:cNvGrpSpPr>
              <a:grpSpLocks/>
            </p:cNvGrpSpPr>
            <p:nvPr/>
          </p:nvGrpSpPr>
          <p:grpSpPr bwMode="auto">
            <a:xfrm>
              <a:off x="5579379" y="2284328"/>
              <a:ext cx="2865438" cy="929679"/>
              <a:chOff x="5165" y="6782"/>
              <a:chExt cx="2905" cy="943"/>
            </a:xfrm>
          </p:grpSpPr>
          <p:sp>
            <p:nvSpPr>
              <p:cNvPr id="26" name="AutoShape 12"/>
              <p:cNvSpPr>
                <a:spLocks noChangeArrowheads="1"/>
              </p:cNvSpPr>
              <p:nvPr/>
            </p:nvSpPr>
            <p:spPr bwMode="auto">
              <a:xfrm>
                <a:off x="6828" y="6968"/>
                <a:ext cx="1242" cy="406"/>
              </a:xfrm>
              <a:prstGeom prst="flowChartDisp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th-TH" sz="2400">
                    <a:solidFill>
                      <a:srgbClr val="000000"/>
                    </a:solidFill>
                    <a:latin typeface="Browallia New" pitchFamily="34" charset="-34"/>
                    <a:ea typeface="Angsana New" pitchFamily="18" charset="-34"/>
                    <a:cs typeface="Browallia New" pitchFamily="34" charset="-34"/>
                  </a:rPr>
                  <a:t>วันจันทร์</a:t>
                </a:r>
                <a:endParaRPr lang="th-TH" sz="4400">
                  <a:ea typeface="Angsana New" pitchFamily="18" charset="-34"/>
                  <a:cs typeface="Browallia New" pitchFamily="34" charset="-34"/>
                </a:endParaRPr>
              </a:p>
            </p:txBody>
          </p:sp>
          <p:sp>
            <p:nvSpPr>
              <p:cNvPr id="27" name="AutoShape 13"/>
              <p:cNvSpPr>
                <a:spLocks noChangeArrowheads="1"/>
              </p:cNvSpPr>
              <p:nvPr/>
            </p:nvSpPr>
            <p:spPr bwMode="auto">
              <a:xfrm>
                <a:off x="5167" y="6881"/>
                <a:ext cx="1370" cy="552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lIns="0" tIns="18000" rIns="0" bIns="18000" anchor="ctr"/>
              <a:lstStyle/>
              <a:p>
                <a:pPr algn="ctr">
                  <a:spcAft>
                    <a:spcPts val="1000"/>
                  </a:spcAft>
                </a:pPr>
                <a:r>
                  <a:rPr lang="en-US" sz="1800" i="1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 = 2?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5850" y="7425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6525" y="7155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17"/>
              <p:cNvSpPr txBox="1">
                <a:spLocks noChangeArrowheads="1"/>
              </p:cNvSpPr>
              <p:nvPr/>
            </p:nvSpPr>
            <p:spPr bwMode="auto">
              <a:xfrm>
                <a:off x="6290" y="6782"/>
                <a:ext cx="66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true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5165" y="7292"/>
                <a:ext cx="742" cy="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pPr>
                  <a:spcAft>
                    <a:spcPts val="1000"/>
                  </a:spcAft>
                </a:pPr>
                <a:r>
                  <a:rPr lang="en-US" sz="1800">
                    <a:solidFill>
                      <a:srgbClr val="000000"/>
                    </a:solidFill>
                    <a:latin typeface="Calibri" pitchFamily="34" charset="0"/>
                    <a:ea typeface="Angsana New" pitchFamily="18" charset="-34"/>
                    <a:cs typeface="Cordia New" pitchFamily="34" charset="-34"/>
                  </a:rPr>
                  <a:t>false</a:t>
                </a:r>
                <a:endParaRPr lang="th-TH" sz="4400">
                  <a:ea typeface="Angsana New" pitchFamily="18" charset="-34"/>
                  <a:cs typeface="Cordia New" pitchFamily="34" charset="-34"/>
                </a:endParaRPr>
              </a:p>
            </p:txBody>
          </p:sp>
        </p:grp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8401416" y="2667833"/>
              <a:ext cx="29591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235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3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3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3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3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3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3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3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3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3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3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3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if –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 – if </a:t>
            </a:r>
            <a:r>
              <a:rPr lang="en-US" dirty="0"/>
              <a:t>– else        </a:t>
            </a:r>
            <a:r>
              <a:rPr lang="en-US" dirty="0">
                <a:sym typeface="Wingdings" panose="05000000000000000000" pitchFamily="2" charset="2"/>
              </a:rPr>
              <a:t>      if –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elif</a:t>
            </a:r>
            <a:r>
              <a:rPr lang="en-US" dirty="0">
                <a:sym typeface="Wingdings" panose="05000000000000000000" pitchFamily="2" charset="2"/>
              </a:rPr>
              <a:t> – else </a:t>
            </a:r>
            <a:endParaRPr lang="th-TH" dirty="0"/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7FBE6E63-7E19-43D6-BA77-0EF32ECE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018" y="897288"/>
            <a:ext cx="5229783" cy="5363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if w == 0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เสาร์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if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 == 1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อาทิตย์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    if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 == 2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จันทร์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if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 == 3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อังคาร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            if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 == 4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พุธ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       if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 == 5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พฤหัสบดี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else 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            print("</a:t>
            </a:r>
            <a:r>
              <a:rPr lang="th-TH" sz="2000" dirty="0">
                <a:latin typeface="Microsoft Sans Serif" pitchFamily="34" charset="0"/>
                <a:cs typeface="Microsoft Sans Serif" pitchFamily="34" charset="0"/>
              </a:rPr>
              <a:t>ศุกร์</a:t>
            </a:r>
            <a:r>
              <a:rPr lang="en-US" sz="2000" b="1" dirty="0">
                <a:latin typeface="Courier New" pitchFamily="49" charset="0"/>
              </a:rPr>
              <a:t>")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CFA618-9263-4201-903D-30B251F6B68F}"/>
              </a:ext>
            </a:extLst>
          </p:cNvPr>
          <p:cNvSpPr/>
          <p:nvPr/>
        </p:nvSpPr>
        <p:spPr bwMode="auto">
          <a:xfrm>
            <a:off x="1679017" y="1465943"/>
            <a:ext cx="991613" cy="522514"/>
          </a:xfrm>
          <a:prstGeom prst="round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25AB244-5B10-4780-B8BB-32DEA0D5184C}"/>
              </a:ext>
            </a:extLst>
          </p:cNvPr>
          <p:cNvSpPr/>
          <p:nvPr/>
        </p:nvSpPr>
        <p:spPr bwMode="auto">
          <a:xfrm>
            <a:off x="2143473" y="2295856"/>
            <a:ext cx="991613" cy="522514"/>
          </a:xfrm>
          <a:prstGeom prst="round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1F1C49C-1480-4AA8-A6F8-6DAF587A7911}"/>
              </a:ext>
            </a:extLst>
          </p:cNvPr>
          <p:cNvSpPr/>
          <p:nvPr/>
        </p:nvSpPr>
        <p:spPr bwMode="auto">
          <a:xfrm>
            <a:off x="2639279" y="3149241"/>
            <a:ext cx="991613" cy="522514"/>
          </a:xfrm>
          <a:prstGeom prst="round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51523E7-96AA-4654-BD80-A6EF5EBF7DE6}"/>
              </a:ext>
            </a:extLst>
          </p:cNvPr>
          <p:cNvSpPr/>
          <p:nvPr/>
        </p:nvSpPr>
        <p:spPr bwMode="auto">
          <a:xfrm>
            <a:off x="3031164" y="3955682"/>
            <a:ext cx="991613" cy="522514"/>
          </a:xfrm>
          <a:prstGeom prst="round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CB5A90-9939-4E78-A070-9A354628626B}"/>
              </a:ext>
            </a:extLst>
          </p:cNvPr>
          <p:cNvSpPr/>
          <p:nvPr/>
        </p:nvSpPr>
        <p:spPr bwMode="auto">
          <a:xfrm>
            <a:off x="3522323" y="4795509"/>
            <a:ext cx="991613" cy="522514"/>
          </a:xfrm>
          <a:prstGeom prst="roundRect">
            <a:avLst/>
          </a:prstGeom>
          <a:solidFill>
            <a:srgbClr val="FFFF00">
              <a:alpha val="4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6E0779-C7C1-4AD1-AD6F-346C94E685F2}"/>
              </a:ext>
            </a:extLst>
          </p:cNvPr>
          <p:cNvGrpSpPr/>
          <p:nvPr/>
        </p:nvGrpSpPr>
        <p:grpSpPr>
          <a:xfrm>
            <a:off x="7126511" y="898182"/>
            <a:ext cx="3386473" cy="5363777"/>
            <a:chOff x="7126511" y="898182"/>
            <a:chExt cx="3386473" cy="5363777"/>
          </a:xfrm>
        </p:grpSpPr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7126514" y="898182"/>
              <a:ext cx="3386470" cy="53637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if   w == 0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เสาร์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endParaRPr lang="th-TH" sz="2000" b="1" dirty="0">
                <a:latin typeface="Courier New" pitchFamily="49" charset="0"/>
                <a:cs typeface="Microsoft Sans Serif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err="1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elif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w == 1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อาทิตย์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endParaRPr lang="th-TH" sz="2000" b="1" dirty="0">
                <a:latin typeface="Courier New" pitchFamily="49" charset="0"/>
                <a:cs typeface="Microsoft Sans Serif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err="1">
                  <a:solidFill>
                    <a:srgbClr val="0070C0"/>
                  </a:solidFill>
                  <a:latin typeface="Courier New" pitchFamily="49" charset="0"/>
                  <a:cs typeface="Microsoft Sans Serif" pitchFamily="34" charset="0"/>
                </a:rPr>
                <a:t>elif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w == 2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จันทร์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endParaRPr lang="th-TH" sz="2000" b="1" dirty="0">
                <a:latin typeface="Courier New" pitchFamily="49" charset="0"/>
                <a:cs typeface="Microsoft Sans Serif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err="1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elif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w == 3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อังคาร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endParaRPr lang="th-TH" sz="2000" b="1" dirty="0">
                <a:latin typeface="Courier New" pitchFamily="49" charset="0"/>
                <a:cs typeface="Microsoft Sans Serif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err="1">
                  <a:solidFill>
                    <a:srgbClr val="0070C0"/>
                  </a:solidFill>
                  <a:latin typeface="Courier New" pitchFamily="49" charset="0"/>
                  <a:cs typeface="Microsoft Sans Serif" pitchFamily="34" charset="0"/>
                </a:rPr>
                <a:t>elif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w == 4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พุธ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endParaRPr lang="th-TH" sz="2000" b="1" dirty="0">
                <a:latin typeface="Courier New" pitchFamily="49" charset="0"/>
                <a:cs typeface="Microsoft Sans Serif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dirty="0" err="1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elif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w == 5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พฤหัสบดี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else :</a:t>
              </a:r>
            </a:p>
            <a:p>
              <a:pPr>
                <a:lnSpc>
                  <a:spcPct val="90000"/>
                </a:lnSpc>
              </a:pP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  print("</a:t>
              </a:r>
              <a:r>
                <a:rPr lang="th-TH" sz="2000" dirty="0">
                  <a:latin typeface="Microsoft Sans Serif" pitchFamily="34" charset="0"/>
                  <a:cs typeface="Microsoft Sans Serif" pitchFamily="34" charset="0"/>
                </a:rPr>
                <a:t>ศุกร์</a:t>
              </a:r>
              <a:r>
                <a:rPr lang="en-US" sz="2000" b="1" dirty="0">
                  <a:latin typeface="Courier New" pitchFamily="49" charset="0"/>
                </a:rPr>
                <a:t>")</a:t>
              </a:r>
              <a:endParaRPr lang="en-US" sz="2000" b="1" dirty="0">
                <a:latin typeface="Courier New" pitchFamily="49" charset="0"/>
                <a:cs typeface="Microsoft Sans Serif" pitchFamily="34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4C7A7CAB-7190-41D3-A22F-36BE314992F1}"/>
                </a:ext>
              </a:extLst>
            </p:cNvPr>
            <p:cNvSpPr/>
            <p:nvPr/>
          </p:nvSpPr>
          <p:spPr bwMode="auto">
            <a:xfrm>
              <a:off x="7126515" y="1712686"/>
              <a:ext cx="773899" cy="391885"/>
            </a:xfrm>
            <a:prstGeom prst="roundRect">
              <a:avLst/>
            </a:prstGeom>
            <a:solidFill>
              <a:srgbClr val="FFFF00">
                <a:alpha val="4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C5FC1D2-D494-4808-858A-2D2F58348A46}"/>
                </a:ext>
              </a:extLst>
            </p:cNvPr>
            <p:cNvSpPr/>
            <p:nvPr/>
          </p:nvSpPr>
          <p:spPr bwMode="auto">
            <a:xfrm>
              <a:off x="7126514" y="2513570"/>
              <a:ext cx="773899" cy="391885"/>
            </a:xfrm>
            <a:prstGeom prst="roundRect">
              <a:avLst/>
            </a:prstGeom>
            <a:solidFill>
              <a:srgbClr val="FFFF00">
                <a:alpha val="4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6F75976-3DE2-4F00-AE4B-1775B310FA4A}"/>
                </a:ext>
              </a:extLst>
            </p:cNvPr>
            <p:cNvSpPr/>
            <p:nvPr/>
          </p:nvSpPr>
          <p:spPr bwMode="auto">
            <a:xfrm>
              <a:off x="7126513" y="3328074"/>
              <a:ext cx="773899" cy="391885"/>
            </a:xfrm>
            <a:prstGeom prst="roundRect">
              <a:avLst/>
            </a:prstGeom>
            <a:solidFill>
              <a:srgbClr val="FFFF00">
                <a:alpha val="4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88387B3-41EB-4778-A23D-2FC060D34B12}"/>
                </a:ext>
              </a:extLst>
            </p:cNvPr>
            <p:cNvSpPr/>
            <p:nvPr/>
          </p:nvSpPr>
          <p:spPr bwMode="auto">
            <a:xfrm>
              <a:off x="7126512" y="4191821"/>
              <a:ext cx="773899" cy="391885"/>
            </a:xfrm>
            <a:prstGeom prst="roundRect">
              <a:avLst/>
            </a:prstGeom>
            <a:solidFill>
              <a:srgbClr val="FFFF00">
                <a:alpha val="4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9E694664-D34C-49C2-BC99-01C054DB523B}"/>
                </a:ext>
              </a:extLst>
            </p:cNvPr>
            <p:cNvSpPr/>
            <p:nvPr/>
          </p:nvSpPr>
          <p:spPr bwMode="auto">
            <a:xfrm>
              <a:off x="7126511" y="4969681"/>
              <a:ext cx="773899" cy="391885"/>
            </a:xfrm>
            <a:prstGeom prst="roundRect">
              <a:avLst/>
            </a:prstGeom>
            <a:solidFill>
              <a:srgbClr val="FFFF00">
                <a:alpha val="4784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1C685D-E5CA-4A4B-B516-C95240DCDC4B}"/>
                </a:ext>
              </a:extLst>
            </p:cNvPr>
            <p:cNvSpPr txBox="1"/>
            <p:nvPr/>
          </p:nvSpPr>
          <p:spPr>
            <a:xfrm>
              <a:off x="9852225" y="943246"/>
              <a:ext cx="6607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highlight>
                    <a:srgbClr val="00FF00"/>
                  </a:highlight>
                  <a:latin typeface="Tahoma" pitchFamily="34" charset="0"/>
                  <a:cs typeface="Tahoma" pitchFamily="34" charset="0"/>
                  <a:sym typeface="Wingdings" panose="05000000000000000000" pitchFamily="2" charset="2"/>
                </a:rPr>
                <a:t></a:t>
              </a:r>
              <a:endParaRPr lang="en-US" sz="4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0E8B2D3-8671-4EAA-B023-68750D3D0C0C}"/>
              </a:ext>
            </a:extLst>
          </p:cNvPr>
          <p:cNvSpPr txBox="1"/>
          <p:nvPr/>
        </p:nvSpPr>
        <p:spPr>
          <a:xfrm>
            <a:off x="6248042" y="943245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endParaRPr lang="en-US" sz="4400" dirty="0">
              <a:highlight>
                <a:srgbClr val="FF00FF"/>
              </a:highligh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8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แบบฝึกหัด:</a:t>
            </a:r>
            <a:r>
              <a:rPr lang="en-US" dirty="0"/>
              <a:t> </a:t>
            </a:r>
            <a:r>
              <a:rPr lang="th-TH" dirty="0"/>
              <a:t>ตัดเกรด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5502581" y="978785"/>
            <a:ext cx="4740876" cy="5754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float(input())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73325" y="763588"/>
            <a:ext cx="3178991" cy="5923000"/>
            <a:chOff x="5507124" y="763588"/>
            <a:chExt cx="3178991" cy="5923000"/>
          </a:xfrm>
        </p:grpSpPr>
        <p:sp>
          <p:nvSpPr>
            <p:cNvPr id="56" name="AutoShape 7"/>
            <p:cNvSpPr>
              <a:spLocks noChangeArrowheads="1"/>
            </p:cNvSpPr>
            <p:nvPr/>
          </p:nvSpPr>
          <p:spPr bwMode="auto">
            <a:xfrm>
              <a:off x="5770661" y="763588"/>
              <a:ext cx="812800" cy="257175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Tahoma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th-TH" sz="18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AutoShape 22"/>
            <p:cNvSpPr>
              <a:spLocks noChangeArrowheads="1"/>
            </p:cNvSpPr>
            <p:nvPr/>
          </p:nvSpPr>
          <p:spPr bwMode="auto">
            <a:xfrm>
              <a:off x="5663727" y="1267644"/>
              <a:ext cx="1026669" cy="363528"/>
            </a:xfrm>
            <a:prstGeom prst="flowChartManualIn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endPara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177061" y="1020763"/>
              <a:ext cx="1" cy="2832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9" name="AutoShape 16"/>
            <p:cNvSpPr>
              <a:spLocks noChangeArrowheads="1"/>
            </p:cNvSpPr>
            <p:nvPr/>
          </p:nvSpPr>
          <p:spPr bwMode="auto">
            <a:xfrm>
              <a:off x="5507124" y="1857388"/>
              <a:ext cx="1328856" cy="64807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s≥80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auto">
            <a:xfrm>
              <a:off x="5507124" y="2809895"/>
              <a:ext cx="1328856" cy="64807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s≥70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AutoShape 16"/>
            <p:cNvSpPr>
              <a:spLocks noChangeArrowheads="1"/>
            </p:cNvSpPr>
            <p:nvPr/>
          </p:nvSpPr>
          <p:spPr bwMode="auto">
            <a:xfrm>
              <a:off x="5507124" y="3762402"/>
              <a:ext cx="1328856" cy="64807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s≥60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5507124" y="4714908"/>
              <a:ext cx="1328856" cy="648072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s≥50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57" idx="2"/>
              <a:endCxn id="59" idx="0"/>
            </p:cNvCxnSpPr>
            <p:nvPr/>
          </p:nvCxnSpPr>
          <p:spPr>
            <a:xfrm rot="5400000">
              <a:off x="6061199" y="1741525"/>
              <a:ext cx="226216" cy="55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63"/>
            <p:cNvCxnSpPr>
              <a:stCxn id="59" idx="2"/>
              <a:endCxn id="60" idx="0"/>
            </p:cNvCxnSpPr>
            <p:nvPr/>
          </p:nvCxnSpPr>
          <p:spPr>
            <a:xfrm rot="5400000">
              <a:off x="6019335" y="2657677"/>
              <a:ext cx="30443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5" name="Straight Arrow Connector 64"/>
            <p:cNvCxnSpPr>
              <a:stCxn id="60" idx="2"/>
              <a:endCxn id="61" idx="0"/>
            </p:cNvCxnSpPr>
            <p:nvPr/>
          </p:nvCxnSpPr>
          <p:spPr>
            <a:xfrm rot="5400000">
              <a:off x="6019335" y="3610184"/>
              <a:ext cx="30443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66" name="Straight Arrow Connector 65"/>
            <p:cNvCxnSpPr>
              <a:stCxn id="61" idx="2"/>
              <a:endCxn id="62" idx="0"/>
            </p:cNvCxnSpPr>
            <p:nvPr/>
          </p:nvCxnSpPr>
          <p:spPr>
            <a:xfrm rot="5400000">
              <a:off x="6019335" y="4562691"/>
              <a:ext cx="304434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67" name="AutoShape 23"/>
            <p:cNvSpPr>
              <a:spLocks noChangeArrowheads="1"/>
            </p:cNvSpPr>
            <p:nvPr/>
          </p:nvSpPr>
          <p:spPr bwMode="auto">
            <a:xfrm>
              <a:off x="5614281" y="5643602"/>
              <a:ext cx="1102106" cy="430165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rIns="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"F"</a:t>
              </a:r>
            </a:p>
          </p:txBody>
        </p:sp>
        <p:sp>
          <p:nvSpPr>
            <p:cNvPr id="68" name="AutoShape 14"/>
            <p:cNvSpPr>
              <a:spLocks noChangeArrowheads="1"/>
            </p:cNvSpPr>
            <p:nvPr/>
          </p:nvSpPr>
          <p:spPr bwMode="auto">
            <a:xfrm>
              <a:off x="5757157" y="6429420"/>
              <a:ext cx="813707" cy="257168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Tahoma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stop</a:t>
              </a:r>
              <a:endParaRPr lang="th-TH" sz="1800" dirty="0">
                <a:solidFill>
                  <a:srgbClr val="000000"/>
                </a:solidFill>
                <a:latin typeface="Tahoma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62" idx="2"/>
              <a:endCxn id="67" idx="0"/>
            </p:cNvCxnSpPr>
            <p:nvPr/>
          </p:nvCxnSpPr>
          <p:spPr>
            <a:xfrm rot="5400000">
              <a:off x="6028132" y="5500182"/>
              <a:ext cx="280622" cy="6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0" name="Straight Arrow Connector 69"/>
            <p:cNvCxnSpPr>
              <a:stCxn id="67" idx="2"/>
              <a:endCxn id="68" idx="0"/>
            </p:cNvCxnSpPr>
            <p:nvPr/>
          </p:nvCxnSpPr>
          <p:spPr>
            <a:xfrm rot="5400000">
              <a:off x="5986847" y="6250932"/>
              <a:ext cx="355653" cy="13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AutoShape 23"/>
            <p:cNvSpPr>
              <a:spLocks noChangeArrowheads="1"/>
            </p:cNvSpPr>
            <p:nvPr/>
          </p:nvSpPr>
          <p:spPr bwMode="auto">
            <a:xfrm>
              <a:off x="7114479" y="1966342"/>
              <a:ext cx="1102106" cy="430165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rIns="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"A"</a:t>
              </a:r>
            </a:p>
          </p:txBody>
        </p:sp>
        <p:sp>
          <p:nvSpPr>
            <p:cNvPr id="72" name="AutoShape 23"/>
            <p:cNvSpPr>
              <a:spLocks noChangeArrowheads="1"/>
            </p:cNvSpPr>
            <p:nvPr/>
          </p:nvSpPr>
          <p:spPr bwMode="auto">
            <a:xfrm>
              <a:off x="7114479" y="2918849"/>
              <a:ext cx="1102106" cy="430165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rIns="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"B"</a:t>
              </a:r>
            </a:p>
          </p:txBody>
        </p:sp>
        <p:sp>
          <p:nvSpPr>
            <p:cNvPr id="73" name="AutoShape 23"/>
            <p:cNvSpPr>
              <a:spLocks noChangeArrowheads="1"/>
            </p:cNvSpPr>
            <p:nvPr/>
          </p:nvSpPr>
          <p:spPr bwMode="auto">
            <a:xfrm>
              <a:off x="7114479" y="3871356"/>
              <a:ext cx="1102106" cy="430165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rIns="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"C"</a:t>
              </a:r>
            </a:p>
          </p:txBody>
        </p:sp>
        <p:sp>
          <p:nvSpPr>
            <p:cNvPr id="74" name="AutoShape 23"/>
            <p:cNvSpPr>
              <a:spLocks noChangeArrowheads="1"/>
            </p:cNvSpPr>
            <p:nvPr/>
          </p:nvSpPr>
          <p:spPr bwMode="auto">
            <a:xfrm>
              <a:off x="7114479" y="4823862"/>
              <a:ext cx="1102106" cy="430165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rIns="0" bIns="18000" anchor="ctr"/>
            <a:lstStyle/>
            <a:p>
              <a:pPr algn="ctr"/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"D"</a:t>
              </a:r>
            </a:p>
          </p:txBody>
        </p:sp>
        <p:cxnSp>
          <p:nvCxnSpPr>
            <p:cNvPr id="75" name="Straight Arrow Connector 74"/>
            <p:cNvCxnSpPr>
              <a:stCxn id="59" idx="3"/>
              <a:endCxn id="71" idx="1"/>
            </p:cNvCxnSpPr>
            <p:nvPr/>
          </p:nvCxnSpPr>
          <p:spPr>
            <a:xfrm>
              <a:off x="6835980" y="2181424"/>
              <a:ext cx="2784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6" name="Straight Arrow Connector 75"/>
            <p:cNvCxnSpPr>
              <a:stCxn id="60" idx="3"/>
              <a:endCxn id="72" idx="1"/>
            </p:cNvCxnSpPr>
            <p:nvPr/>
          </p:nvCxnSpPr>
          <p:spPr>
            <a:xfrm>
              <a:off x="6835980" y="3133931"/>
              <a:ext cx="2784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Straight Arrow Connector 76"/>
            <p:cNvCxnSpPr>
              <a:stCxn id="61" idx="3"/>
              <a:endCxn id="73" idx="1"/>
            </p:cNvCxnSpPr>
            <p:nvPr/>
          </p:nvCxnSpPr>
          <p:spPr>
            <a:xfrm>
              <a:off x="6835980" y="4086438"/>
              <a:ext cx="2784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Straight Arrow Connector 77"/>
            <p:cNvCxnSpPr>
              <a:stCxn id="62" idx="3"/>
              <a:endCxn id="74" idx="1"/>
            </p:cNvCxnSpPr>
            <p:nvPr/>
          </p:nvCxnSpPr>
          <p:spPr>
            <a:xfrm>
              <a:off x="6835980" y="5038944"/>
              <a:ext cx="27849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79" name="Elbow Connector 78"/>
            <p:cNvCxnSpPr>
              <a:stCxn id="71" idx="3"/>
              <a:endCxn id="68" idx="0"/>
            </p:cNvCxnSpPr>
            <p:nvPr/>
          </p:nvCxnSpPr>
          <p:spPr>
            <a:xfrm flipH="1">
              <a:off x="6164011" y="2181425"/>
              <a:ext cx="2052574" cy="4247995"/>
            </a:xfrm>
            <a:prstGeom prst="bentConnector4">
              <a:avLst>
                <a:gd name="adj1" fmla="val -22831"/>
                <a:gd name="adj2" fmla="val 9531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0" name="Straight Arrow Connector 79"/>
            <p:cNvCxnSpPr>
              <a:stCxn id="72" idx="3"/>
            </p:cNvCxnSpPr>
            <p:nvPr/>
          </p:nvCxnSpPr>
          <p:spPr>
            <a:xfrm>
              <a:off x="8216585" y="3133932"/>
              <a:ext cx="469530" cy="9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1" name="Straight Arrow Connector 80"/>
            <p:cNvCxnSpPr>
              <a:stCxn id="73" idx="3"/>
            </p:cNvCxnSpPr>
            <p:nvPr/>
          </p:nvCxnSpPr>
          <p:spPr>
            <a:xfrm flipV="1">
              <a:off x="8216585" y="4071966"/>
              <a:ext cx="469530" cy="144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82" name="Straight Arrow Connector 81"/>
            <p:cNvCxnSpPr>
              <a:stCxn id="74" idx="3"/>
            </p:cNvCxnSpPr>
            <p:nvPr/>
          </p:nvCxnSpPr>
          <p:spPr>
            <a:xfrm>
              <a:off x="8216585" y="5038945"/>
              <a:ext cx="469530" cy="3315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83" name="TextBox 82"/>
            <p:cNvSpPr txBox="1"/>
            <p:nvPr/>
          </p:nvSpPr>
          <p:spPr>
            <a:xfrm>
              <a:off x="6642309" y="1845138"/>
              <a:ext cx="58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41177" y="2788346"/>
              <a:ext cx="58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27795" y="3746068"/>
              <a:ext cx="58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27795" y="4730554"/>
              <a:ext cx="5808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60537" y="2398732"/>
              <a:ext cx="6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60537" y="3370968"/>
              <a:ext cx="6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60537" y="4327558"/>
              <a:ext cx="6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560537" y="5228356"/>
              <a:ext cx="6353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6535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ผังงาน </a:t>
            </a:r>
            <a:r>
              <a:rPr lang="en-US"/>
              <a:t>(Flowchart)</a:t>
            </a:r>
            <a:endParaRPr lang="th-TH"/>
          </a:p>
        </p:txBody>
      </p:sp>
      <p:grpSp>
        <p:nvGrpSpPr>
          <p:cNvPr id="9" name="Group 356"/>
          <p:cNvGrpSpPr>
            <a:grpSpLocks/>
          </p:cNvGrpSpPr>
          <p:nvPr/>
        </p:nvGrpSpPr>
        <p:grpSpPr bwMode="auto">
          <a:xfrm>
            <a:off x="3012707" y="1343026"/>
            <a:ext cx="1317625" cy="5019675"/>
            <a:chOff x="346379" y="1077624"/>
            <a:chExt cx="1316156" cy="5019816"/>
          </a:xfrm>
        </p:grpSpPr>
        <p:sp>
          <p:nvSpPr>
            <p:cNvPr id="6203" name="AutoShape 7"/>
            <p:cNvSpPr>
              <a:spLocks noChangeArrowheads="1"/>
            </p:cNvSpPr>
            <p:nvPr/>
          </p:nvSpPr>
          <p:spPr bwMode="auto">
            <a:xfrm>
              <a:off x="568381" y="1077624"/>
              <a:ext cx="811894" cy="257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204" name="Group 35"/>
            <p:cNvGrpSpPr>
              <a:grpSpLocks/>
            </p:cNvGrpSpPr>
            <p:nvPr/>
          </p:nvGrpSpPr>
          <p:grpSpPr bwMode="auto">
            <a:xfrm>
              <a:off x="471057" y="2131724"/>
              <a:ext cx="1036637" cy="549275"/>
              <a:chOff x="4361" y="1561"/>
              <a:chExt cx="653" cy="346"/>
            </a:xfrm>
          </p:grpSpPr>
          <p:cxnSp>
            <p:nvCxnSpPr>
              <p:cNvPr id="6223" name="AutoShape 16"/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24" name="AutoShape 22"/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5" name="Group 34"/>
            <p:cNvGrpSpPr>
              <a:grpSpLocks/>
            </p:cNvGrpSpPr>
            <p:nvPr/>
          </p:nvGrpSpPr>
          <p:grpSpPr bwMode="auto">
            <a:xfrm>
              <a:off x="421424" y="1334799"/>
              <a:ext cx="1102566" cy="844550"/>
              <a:chOff x="4208" y="1059"/>
              <a:chExt cx="938" cy="532"/>
            </a:xfrm>
          </p:grpSpPr>
          <p:cxnSp>
            <p:nvCxnSpPr>
              <p:cNvPr id="6221" name="AutoShape 15"/>
              <p:cNvCxnSpPr>
                <a:cxnSpLocks noChangeShapeType="1"/>
                <a:stCxn id="6203" idx="2"/>
                <a:endCxn id="6222" idx="0"/>
              </p:cNvCxnSpPr>
              <p:nvPr/>
            </p:nvCxnSpPr>
            <p:spPr bwMode="auto">
              <a:xfrm rot="5400000">
                <a:off x="4553" y="1183"/>
                <a:ext cx="261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22" name="AutoShape 23"/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40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6" name="Group 38"/>
            <p:cNvGrpSpPr>
              <a:grpSpLocks/>
            </p:cNvGrpSpPr>
            <p:nvPr/>
          </p:nvGrpSpPr>
          <p:grpSpPr bwMode="auto">
            <a:xfrm>
              <a:off x="346379" y="3870036"/>
              <a:ext cx="1316156" cy="889000"/>
              <a:chOff x="3794" y="2656"/>
              <a:chExt cx="1806" cy="560"/>
            </a:xfrm>
          </p:grpSpPr>
          <p:sp>
            <p:nvSpPr>
              <p:cNvPr id="6219" name="AutoShape 11"/>
              <p:cNvSpPr>
                <a:spLocks noChangeArrowheads="1"/>
              </p:cNvSpPr>
              <p:nvPr/>
            </p:nvSpPr>
            <p:spPr bwMode="auto">
              <a:xfrm>
                <a:off x="3794" y="2766"/>
                <a:ext cx="1806" cy="450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220" name="AutoShape 30"/>
              <p:cNvCxnSpPr>
                <a:cxnSpLocks noChangeShapeType="1"/>
              </p:cNvCxnSpPr>
              <p:nvPr/>
            </p:nvCxnSpPr>
            <p:spPr bwMode="auto">
              <a:xfrm>
                <a:off x="4688" y="2656"/>
                <a:ext cx="0" cy="1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07" name="Group 37"/>
            <p:cNvGrpSpPr>
              <a:grpSpLocks/>
            </p:cNvGrpSpPr>
            <p:nvPr/>
          </p:nvGrpSpPr>
          <p:grpSpPr bwMode="auto">
            <a:xfrm>
              <a:off x="471057" y="3325524"/>
              <a:ext cx="1036637" cy="549275"/>
              <a:chOff x="4361" y="2313"/>
              <a:chExt cx="653" cy="346"/>
            </a:xfrm>
          </p:grpSpPr>
          <p:cxnSp>
            <p:nvCxnSpPr>
              <p:cNvPr id="6217" name="AutoShape 29"/>
              <p:cNvCxnSpPr>
                <a:cxnSpLocks noChangeShapeType="1"/>
              </p:cNvCxnSpPr>
              <p:nvPr/>
            </p:nvCxnSpPr>
            <p:spPr bwMode="auto">
              <a:xfrm>
                <a:off x="4688" y="2313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8" name="AutoShape 31"/>
              <p:cNvSpPr>
                <a:spLocks noChangeArrowheads="1"/>
              </p:cNvSpPr>
              <p:nvPr/>
            </p:nvSpPr>
            <p:spPr bwMode="auto">
              <a:xfrm>
                <a:off x="4361" y="2430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8" name="Group 36"/>
            <p:cNvGrpSpPr>
              <a:grpSpLocks/>
            </p:cNvGrpSpPr>
            <p:nvPr/>
          </p:nvGrpSpPr>
          <p:grpSpPr bwMode="auto">
            <a:xfrm>
              <a:off x="407570" y="2676236"/>
              <a:ext cx="1130274" cy="660400"/>
              <a:chOff x="4179" y="1904"/>
              <a:chExt cx="996" cy="416"/>
            </a:xfrm>
          </p:grpSpPr>
          <p:cxnSp>
            <p:nvCxnSpPr>
              <p:cNvPr id="6215" name="AutoShape 17"/>
              <p:cNvCxnSpPr>
                <a:cxnSpLocks noChangeShapeType="1"/>
              </p:cNvCxnSpPr>
              <p:nvPr/>
            </p:nvCxnSpPr>
            <p:spPr bwMode="auto">
              <a:xfrm>
                <a:off x="4688" y="1904"/>
                <a:ext cx="0" cy="1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6" name="AutoShape 32"/>
              <p:cNvSpPr>
                <a:spLocks noChangeArrowheads="1"/>
              </p:cNvSpPr>
              <p:nvPr/>
            </p:nvSpPr>
            <p:spPr bwMode="auto">
              <a:xfrm>
                <a:off x="4181" y="2020"/>
                <a:ext cx="994" cy="300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9" name="Group 41"/>
            <p:cNvGrpSpPr>
              <a:grpSpLocks/>
            </p:cNvGrpSpPr>
            <p:nvPr/>
          </p:nvGrpSpPr>
          <p:grpSpPr bwMode="auto">
            <a:xfrm>
              <a:off x="501219" y="4759036"/>
              <a:ext cx="944563" cy="611188"/>
              <a:chOff x="4380" y="3216"/>
              <a:chExt cx="595" cy="385"/>
            </a:xfrm>
          </p:grpSpPr>
          <p:cxnSp>
            <p:nvCxnSpPr>
              <p:cNvPr id="6213" name="AutoShape 20"/>
              <p:cNvCxnSpPr>
                <a:cxnSpLocks noChangeShapeType="1"/>
              </p:cNvCxnSpPr>
              <p:nvPr/>
            </p:nvCxnSpPr>
            <p:spPr bwMode="auto">
              <a:xfrm>
                <a:off x="4697" y="3216"/>
                <a:ext cx="0" cy="1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4" name="AutoShape 33"/>
              <p:cNvSpPr>
                <a:spLocks noChangeArrowheads="1"/>
              </p:cNvSpPr>
              <p:nvPr/>
            </p:nvSpPr>
            <p:spPr bwMode="auto">
              <a:xfrm>
                <a:off x="4380" y="3378"/>
                <a:ext cx="588" cy="223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10" name="Group 40"/>
            <p:cNvGrpSpPr>
              <a:grpSpLocks/>
            </p:cNvGrpSpPr>
            <p:nvPr/>
          </p:nvGrpSpPr>
          <p:grpSpPr bwMode="auto">
            <a:xfrm>
              <a:off x="564139" y="5370366"/>
              <a:ext cx="812800" cy="727074"/>
              <a:chOff x="4431" y="3444"/>
              <a:chExt cx="512" cy="458"/>
            </a:xfrm>
          </p:grpSpPr>
          <p:sp>
            <p:nvSpPr>
              <p:cNvPr id="6211" name="AutoShape 14"/>
              <p:cNvSpPr>
                <a:spLocks noChangeArrowheads="1"/>
              </p:cNvSpPr>
              <p:nvPr/>
            </p:nvSpPr>
            <p:spPr bwMode="auto">
              <a:xfrm>
                <a:off x="4431" y="3740"/>
                <a:ext cx="512" cy="16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stop</a:t>
                </a:r>
                <a:endPara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212" name="AutoShape 21"/>
              <p:cNvCxnSpPr>
                <a:cxnSpLocks noChangeShapeType="1"/>
                <a:stCxn id="6214" idx="2"/>
                <a:endCxn id="6211" idx="0"/>
              </p:cNvCxnSpPr>
              <p:nvPr/>
            </p:nvCxnSpPr>
            <p:spPr bwMode="auto">
              <a:xfrm rot="5400000">
                <a:off x="4540" y="3591"/>
                <a:ext cx="296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2" name="Group 353"/>
          <p:cNvGrpSpPr>
            <a:grpSpLocks/>
          </p:cNvGrpSpPr>
          <p:nvPr/>
        </p:nvGrpSpPr>
        <p:grpSpPr bwMode="auto">
          <a:xfrm>
            <a:off x="5165399" y="1343025"/>
            <a:ext cx="2105025" cy="5310188"/>
            <a:chOff x="6109842" y="1105331"/>
            <a:chExt cx="2105903" cy="5310770"/>
          </a:xfrm>
        </p:grpSpPr>
        <p:sp>
          <p:nvSpPr>
            <p:cNvPr id="6155" name="AutoShape 7"/>
            <p:cNvSpPr>
              <a:spLocks noChangeArrowheads="1"/>
            </p:cNvSpPr>
            <p:nvPr/>
          </p:nvSpPr>
          <p:spPr bwMode="auto">
            <a:xfrm>
              <a:off x="6703815" y="1105331"/>
              <a:ext cx="813139" cy="257203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156" name="Group 35"/>
            <p:cNvGrpSpPr>
              <a:grpSpLocks/>
            </p:cNvGrpSpPr>
            <p:nvPr/>
          </p:nvGrpSpPr>
          <p:grpSpPr bwMode="auto">
            <a:xfrm>
              <a:off x="6591927" y="2159431"/>
              <a:ext cx="1036637" cy="549275"/>
              <a:chOff x="4361" y="1561"/>
              <a:chExt cx="653" cy="346"/>
            </a:xfrm>
          </p:grpSpPr>
          <p:cxnSp>
            <p:nvCxnSpPr>
              <p:cNvPr id="6181" name="AutoShape 16"/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82" name="AutoShape 22"/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157" name="Group 34"/>
            <p:cNvGrpSpPr>
              <a:grpSpLocks/>
            </p:cNvGrpSpPr>
            <p:nvPr/>
          </p:nvGrpSpPr>
          <p:grpSpPr bwMode="auto">
            <a:xfrm>
              <a:off x="6558962" y="1362506"/>
              <a:ext cx="1102566" cy="844550"/>
              <a:chOff x="4208" y="1059"/>
              <a:chExt cx="938" cy="532"/>
            </a:xfrm>
          </p:grpSpPr>
          <p:cxnSp>
            <p:nvCxnSpPr>
              <p:cNvPr id="6179" name="AutoShape 15"/>
              <p:cNvCxnSpPr>
                <a:cxnSpLocks noChangeShapeType="1"/>
                <a:stCxn id="6155" idx="2"/>
                <a:endCxn id="6180" idx="0"/>
              </p:cNvCxnSpPr>
              <p:nvPr/>
            </p:nvCxnSpPr>
            <p:spPr bwMode="auto">
              <a:xfrm rot="5400000">
                <a:off x="4546" y="1189"/>
                <a:ext cx="26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80" name="AutoShape 23"/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38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58" name="AutoShape 33"/>
            <p:cNvSpPr>
              <a:spLocks noChangeArrowheads="1"/>
            </p:cNvSpPr>
            <p:nvPr/>
          </p:nvSpPr>
          <p:spPr bwMode="auto">
            <a:xfrm>
              <a:off x="6638699" y="5446032"/>
              <a:ext cx="943368" cy="354052"/>
            </a:xfrm>
            <a:prstGeom prst="flowChartDisplay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7" name="AutoShape 16"/>
            <p:cNvSpPr>
              <a:spLocks noChangeArrowheads="1"/>
            </p:cNvSpPr>
            <p:nvPr/>
          </p:nvSpPr>
          <p:spPr bwMode="auto">
            <a:xfrm>
              <a:off x="6594231" y="2959734"/>
              <a:ext cx="1032305" cy="50329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0" name="Straight Arrow Connector 117"/>
            <p:cNvCxnSpPr>
              <a:cxnSpLocks noChangeShapeType="1"/>
              <a:stCxn id="6182" idx="2"/>
              <a:endCxn id="117" idx="0"/>
            </p:cNvCxnSpPr>
            <p:nvPr/>
          </p:nvCxnSpPr>
          <p:spPr bwMode="auto">
            <a:xfrm rot="5400000">
              <a:off x="6984618" y="2834335"/>
              <a:ext cx="25125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1" name="AutoShape 11"/>
            <p:cNvSpPr>
              <a:spLocks noChangeArrowheads="1"/>
            </p:cNvSpPr>
            <p:nvPr/>
          </p:nvSpPr>
          <p:spPr bwMode="auto">
            <a:xfrm>
              <a:off x="7509012" y="3421748"/>
              <a:ext cx="706733" cy="31912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2" name="Shape 127"/>
            <p:cNvCxnSpPr>
              <a:cxnSpLocks noChangeShapeType="1"/>
              <a:stCxn id="117" idx="3"/>
              <a:endCxn id="6161" idx="0"/>
            </p:cNvCxnSpPr>
            <p:nvPr/>
          </p:nvCxnSpPr>
          <p:spPr bwMode="auto">
            <a:xfrm>
              <a:off x="7625750" y="3211799"/>
              <a:ext cx="236698" cy="20942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3" name="Group 40"/>
            <p:cNvGrpSpPr>
              <a:grpSpLocks/>
            </p:cNvGrpSpPr>
            <p:nvPr/>
          </p:nvGrpSpPr>
          <p:grpSpPr bwMode="auto">
            <a:xfrm>
              <a:off x="6703845" y="5800152"/>
              <a:ext cx="812800" cy="615949"/>
              <a:chOff x="4422" y="3514"/>
              <a:chExt cx="512" cy="388"/>
            </a:xfrm>
          </p:grpSpPr>
          <p:sp>
            <p:nvSpPr>
              <p:cNvPr id="6177" name="AutoShape 14"/>
              <p:cNvSpPr>
                <a:spLocks noChangeArrowheads="1"/>
              </p:cNvSpPr>
              <p:nvPr/>
            </p:nvSpPr>
            <p:spPr bwMode="auto">
              <a:xfrm>
                <a:off x="4422" y="3740"/>
                <a:ext cx="512" cy="16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stop</a:t>
                </a:r>
                <a:endPara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178" name="AutoShape 21"/>
              <p:cNvCxnSpPr>
                <a:cxnSpLocks noChangeShapeType="1"/>
                <a:stCxn id="6158" idx="2"/>
                <a:endCxn id="6177" idx="0"/>
              </p:cNvCxnSpPr>
              <p:nvPr/>
            </p:nvCxnSpPr>
            <p:spPr bwMode="auto">
              <a:xfrm rot="5400000">
                <a:off x="4565" y="3627"/>
                <a:ext cx="22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9" name="AutoShape 16"/>
            <p:cNvSpPr>
              <a:spLocks noChangeArrowheads="1"/>
            </p:cNvSpPr>
            <p:nvPr/>
          </p:nvSpPr>
          <p:spPr bwMode="auto">
            <a:xfrm>
              <a:off x="6594231" y="4248926"/>
              <a:ext cx="1032305" cy="50329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165" name="AutoShape 11"/>
            <p:cNvSpPr>
              <a:spLocks noChangeArrowheads="1"/>
            </p:cNvSpPr>
            <p:nvPr/>
          </p:nvSpPr>
          <p:spPr bwMode="auto">
            <a:xfrm>
              <a:off x="7385136" y="4793498"/>
              <a:ext cx="705144" cy="31912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166" name="AutoShape 11"/>
            <p:cNvSpPr>
              <a:spLocks noChangeArrowheads="1"/>
            </p:cNvSpPr>
            <p:nvPr/>
          </p:nvSpPr>
          <p:spPr bwMode="auto">
            <a:xfrm>
              <a:off x="6109842" y="4779209"/>
              <a:ext cx="706732" cy="319123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7" name="Shape 265"/>
            <p:cNvCxnSpPr>
              <a:cxnSpLocks noChangeShapeType="1"/>
              <a:stCxn id="149" idx="3"/>
              <a:endCxn id="6165" idx="0"/>
            </p:cNvCxnSpPr>
            <p:nvPr/>
          </p:nvCxnSpPr>
          <p:spPr bwMode="auto">
            <a:xfrm>
              <a:off x="7625750" y="4500272"/>
              <a:ext cx="112007" cy="292551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8" name="Shape 267"/>
            <p:cNvCxnSpPr>
              <a:cxnSpLocks noChangeShapeType="1"/>
              <a:stCxn id="149" idx="1"/>
              <a:endCxn id="6166" idx="0"/>
            </p:cNvCxnSpPr>
            <p:nvPr/>
          </p:nvCxnSpPr>
          <p:spPr bwMode="auto">
            <a:xfrm rot="10800000" flipV="1">
              <a:off x="6463139" y="4500271"/>
              <a:ext cx="131602" cy="27869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9" name="Elbow Connector 269"/>
            <p:cNvCxnSpPr>
              <a:cxnSpLocks noChangeShapeType="1"/>
              <a:stCxn id="6166" idx="2"/>
              <a:endCxn id="6158" idx="0"/>
            </p:cNvCxnSpPr>
            <p:nvPr/>
          </p:nvCxnSpPr>
          <p:spPr bwMode="auto">
            <a:xfrm rot="16200000" flipH="1">
              <a:off x="6613071" y="4948537"/>
              <a:ext cx="347243" cy="64710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0" name="Elbow Connector 273"/>
            <p:cNvCxnSpPr>
              <a:cxnSpLocks noChangeShapeType="1"/>
              <a:stCxn id="6165" idx="2"/>
              <a:endCxn id="6158" idx="0"/>
            </p:cNvCxnSpPr>
            <p:nvPr/>
          </p:nvCxnSpPr>
          <p:spPr bwMode="auto">
            <a:xfrm rot="5400000">
              <a:off x="7257308" y="4965263"/>
              <a:ext cx="333389" cy="62751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1" name="Straight Arrow Connector 343"/>
            <p:cNvCxnSpPr>
              <a:cxnSpLocks noChangeShapeType="1"/>
              <a:stCxn id="117" idx="2"/>
              <a:endCxn id="149" idx="0"/>
            </p:cNvCxnSpPr>
            <p:nvPr/>
          </p:nvCxnSpPr>
          <p:spPr bwMode="auto">
            <a:xfrm rot="5400000">
              <a:off x="6717844" y="3856035"/>
              <a:ext cx="78480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2" name="Elbow Connector 345"/>
            <p:cNvCxnSpPr>
              <a:cxnSpLocks noChangeShapeType="1"/>
              <a:stCxn id="6161" idx="2"/>
              <a:endCxn id="149" idx="0"/>
            </p:cNvCxnSpPr>
            <p:nvPr/>
          </p:nvCxnSpPr>
          <p:spPr bwMode="auto">
            <a:xfrm rot="5400000">
              <a:off x="7232491" y="3618480"/>
              <a:ext cx="507712" cy="75220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3" name="TextBox 348"/>
            <p:cNvSpPr txBox="1">
              <a:spLocks noChangeArrowheads="1"/>
            </p:cNvSpPr>
            <p:nvPr/>
          </p:nvSpPr>
          <p:spPr bwMode="auto">
            <a:xfrm>
              <a:off x="7543086" y="2895600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4" name="TextBox 349"/>
            <p:cNvSpPr txBox="1">
              <a:spLocks noChangeArrowheads="1"/>
            </p:cNvSpPr>
            <p:nvPr/>
          </p:nvSpPr>
          <p:spPr bwMode="auto">
            <a:xfrm>
              <a:off x="7584650" y="4170218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5" name="TextBox 350"/>
            <p:cNvSpPr txBox="1">
              <a:spLocks noChangeArrowheads="1"/>
            </p:cNvSpPr>
            <p:nvPr/>
          </p:nvSpPr>
          <p:spPr bwMode="auto">
            <a:xfrm>
              <a:off x="6296177" y="4184073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6" name="TextBox 351"/>
            <p:cNvSpPr txBox="1">
              <a:spLocks noChangeArrowheads="1"/>
            </p:cNvSpPr>
            <p:nvPr/>
          </p:nvSpPr>
          <p:spPr bwMode="auto">
            <a:xfrm>
              <a:off x="6767232" y="3422073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979369" y="796925"/>
            <a:ext cx="1344613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แบบลำดับ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614660" y="796925"/>
            <a:ext cx="1093788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เลือกทำ</a:t>
            </a:r>
          </a:p>
        </p:txBody>
      </p:sp>
      <p:grpSp>
        <p:nvGrpSpPr>
          <p:cNvPr id="79" name="Group 354">
            <a:extLst>
              <a:ext uri="{FF2B5EF4-FFF2-40B4-BE49-F238E27FC236}">
                <a16:creationId xmlns:a16="http://schemas.microsoft.com/office/drawing/2014/main" id="{A0F3B1B7-6C0E-40B6-9C6C-9AF71BD0BB8B}"/>
              </a:ext>
            </a:extLst>
          </p:cNvPr>
          <p:cNvGrpSpPr>
            <a:grpSpLocks/>
          </p:cNvGrpSpPr>
          <p:nvPr/>
        </p:nvGrpSpPr>
        <p:grpSpPr bwMode="auto">
          <a:xfrm>
            <a:off x="8218678" y="1343025"/>
            <a:ext cx="1354138" cy="5295900"/>
            <a:chOff x="4391878" y="1105331"/>
            <a:chExt cx="1353256" cy="5296912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B8E838E9-070C-4F32-80FF-7AC7966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983" y="6145019"/>
              <a:ext cx="812271" cy="25722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stop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1" name="AutoShape 7">
              <a:extLst>
                <a:ext uri="{FF2B5EF4-FFF2-40B4-BE49-F238E27FC236}">
                  <a16:creationId xmlns:a16="http://schemas.microsoft.com/office/drawing/2014/main" id="{C67C19AD-EB43-4879-990D-463C8F79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983" y="1105331"/>
              <a:ext cx="812271" cy="25722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82" name="Group 35">
              <a:extLst>
                <a:ext uri="{FF2B5EF4-FFF2-40B4-BE49-F238E27FC236}">
                  <a16:creationId xmlns:a16="http://schemas.microsoft.com/office/drawing/2014/main" id="{425C5181-FA35-4D36-951D-395F1EF77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1638" y="2159431"/>
              <a:ext cx="1036637" cy="549275"/>
              <a:chOff x="4361" y="1561"/>
              <a:chExt cx="653" cy="346"/>
            </a:xfrm>
          </p:grpSpPr>
          <p:cxnSp>
            <p:nvCxnSpPr>
              <p:cNvPr id="101" name="AutoShape 16">
                <a:extLst>
                  <a:ext uri="{FF2B5EF4-FFF2-40B4-BE49-F238E27FC236}">
                    <a16:creationId xmlns:a16="http://schemas.microsoft.com/office/drawing/2014/main" id="{2DD77E5C-78D1-4974-B429-C44B0F6295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AutoShape 22">
                <a:extLst>
                  <a:ext uri="{FF2B5EF4-FFF2-40B4-BE49-F238E27FC236}">
                    <a16:creationId xmlns:a16="http://schemas.microsoft.com/office/drawing/2014/main" id="{8B577E45-1186-4D7D-AAB6-2173E96D0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60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3" name="Group 34">
              <a:extLst>
                <a:ext uri="{FF2B5EF4-FFF2-40B4-BE49-F238E27FC236}">
                  <a16:creationId xmlns:a16="http://schemas.microsoft.com/office/drawing/2014/main" id="{89025F80-A25A-42AD-8017-8A03AB129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923" y="1362506"/>
              <a:ext cx="1102566" cy="844550"/>
              <a:chOff x="4208" y="1059"/>
              <a:chExt cx="938" cy="532"/>
            </a:xfrm>
          </p:grpSpPr>
          <p:cxnSp>
            <p:nvCxnSpPr>
              <p:cNvPr id="96" name="AutoShape 15">
                <a:extLst>
                  <a:ext uri="{FF2B5EF4-FFF2-40B4-BE49-F238E27FC236}">
                    <a16:creationId xmlns:a16="http://schemas.microsoft.com/office/drawing/2014/main" id="{573133D3-6B6E-46AD-A8EC-C927A1D438EF}"/>
                  </a:ext>
                </a:extLst>
              </p:cNvPr>
              <p:cNvCxnSpPr>
                <a:cxnSpLocks noChangeShapeType="1"/>
                <a:stCxn id="81" idx="2"/>
                <a:endCxn id="98" idx="0"/>
              </p:cNvCxnSpPr>
              <p:nvPr/>
            </p:nvCxnSpPr>
            <p:spPr bwMode="auto">
              <a:xfrm rot="5400000">
                <a:off x="4553" y="1183"/>
                <a:ext cx="261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AutoShape 23">
                <a:extLst>
                  <a:ext uri="{FF2B5EF4-FFF2-40B4-BE49-F238E27FC236}">
                    <a16:creationId xmlns:a16="http://schemas.microsoft.com/office/drawing/2014/main" id="{A476C4C0-DDD1-4869-9891-DEB6B425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38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4" name="Group 61">
              <a:extLst>
                <a:ext uri="{FF2B5EF4-FFF2-40B4-BE49-F238E27FC236}">
                  <a16:creationId xmlns:a16="http://schemas.microsoft.com/office/drawing/2014/main" id="{2E78F086-35F2-4714-AC73-2F1CEBC7B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1878" y="3713596"/>
              <a:ext cx="1316156" cy="1073151"/>
              <a:chOff x="3794" y="2540"/>
              <a:chExt cx="1806" cy="676"/>
            </a:xfrm>
          </p:grpSpPr>
          <p:sp>
            <p:nvSpPr>
              <p:cNvPr id="94" name="AutoShape 11">
                <a:extLst>
                  <a:ext uri="{FF2B5EF4-FFF2-40B4-BE49-F238E27FC236}">
                    <a16:creationId xmlns:a16="http://schemas.microsoft.com/office/drawing/2014/main" id="{57E24AE3-EAB6-4CD7-B94E-F28F0124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2766"/>
                <a:ext cx="1807" cy="450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5" name="AutoShape 30">
                <a:extLst>
                  <a:ext uri="{FF2B5EF4-FFF2-40B4-BE49-F238E27FC236}">
                    <a16:creationId xmlns:a16="http://schemas.microsoft.com/office/drawing/2014/main" id="{AD20B9E8-FC59-4FCC-BCD1-244910836978}"/>
                  </a:ext>
                </a:extLst>
              </p:cNvPr>
              <p:cNvCxnSpPr>
                <a:cxnSpLocks noChangeShapeType="1"/>
                <a:stCxn id="87" idx="2"/>
                <a:endCxn id="94" idx="0"/>
              </p:cNvCxnSpPr>
              <p:nvPr/>
            </p:nvCxnSpPr>
            <p:spPr bwMode="auto">
              <a:xfrm rot="5400000">
                <a:off x="4584" y="2653"/>
                <a:ext cx="22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41">
              <a:extLst>
                <a:ext uri="{FF2B5EF4-FFF2-40B4-BE49-F238E27FC236}">
                  <a16:creationId xmlns:a16="http://schemas.microsoft.com/office/drawing/2014/main" id="{37CD7364-FD48-48EE-8D34-938830C2A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718" y="4786743"/>
              <a:ext cx="944563" cy="611188"/>
              <a:chOff x="4380" y="3216"/>
              <a:chExt cx="595" cy="385"/>
            </a:xfrm>
          </p:grpSpPr>
          <p:cxnSp>
            <p:nvCxnSpPr>
              <p:cNvPr id="92" name="AutoShape 20">
                <a:extLst>
                  <a:ext uri="{FF2B5EF4-FFF2-40B4-BE49-F238E27FC236}">
                    <a16:creationId xmlns:a16="http://schemas.microsoft.com/office/drawing/2014/main" id="{A411EC7E-0FDD-4EEE-934E-1054852A37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97" y="3216"/>
                <a:ext cx="0" cy="1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" name="AutoShape 33">
                <a:extLst>
                  <a:ext uri="{FF2B5EF4-FFF2-40B4-BE49-F238E27FC236}">
                    <a16:creationId xmlns:a16="http://schemas.microsoft.com/office/drawing/2014/main" id="{A4C12DA9-2B36-4F6F-8503-2DEBF664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378"/>
                <a:ext cx="595" cy="216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86" name="Elbow Connector 51">
              <a:extLst>
                <a:ext uri="{FF2B5EF4-FFF2-40B4-BE49-F238E27FC236}">
                  <a16:creationId xmlns:a16="http://schemas.microsoft.com/office/drawing/2014/main" id="{57EC5864-0644-4583-804E-53E6CABBA3EA}"/>
                </a:ext>
              </a:extLst>
            </p:cNvPr>
            <p:cNvCxnSpPr>
              <a:cxnSpLocks noChangeShapeType="1"/>
              <a:endCxn id="87" idx="0"/>
            </p:cNvCxnSpPr>
            <p:nvPr/>
          </p:nvCxnSpPr>
          <p:spPr bwMode="auto">
            <a:xfrm rot="5400000" flipH="1" flipV="1">
              <a:off x="3940189" y="4288164"/>
              <a:ext cx="2188577" cy="30957"/>
            </a:xfrm>
            <a:prstGeom prst="bentConnector5">
              <a:avLst>
                <a:gd name="adj1" fmla="val -10444"/>
                <a:gd name="adj2" fmla="val -2687815"/>
                <a:gd name="adj3" fmla="val 110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AutoShape 16">
              <a:extLst>
                <a:ext uri="{FF2B5EF4-FFF2-40B4-BE49-F238E27FC236}">
                  <a16:creationId xmlns:a16="http://schemas.microsoft.com/office/drawing/2014/main" id="{7BAC0C52-EE3C-4080-B9CE-A497B7F0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660" y="3209171"/>
              <a:ext cx="1031203" cy="50333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Straight Arrow Connector 86">
              <a:extLst>
                <a:ext uri="{FF2B5EF4-FFF2-40B4-BE49-F238E27FC236}">
                  <a16:creationId xmlns:a16="http://schemas.microsoft.com/office/drawing/2014/main" id="{FC744227-BCC3-4FC8-B8E8-BF5DC865510C}"/>
                </a:ext>
              </a:extLst>
            </p:cNvPr>
            <p:cNvCxnSpPr>
              <a:cxnSpLocks noChangeShapeType="1"/>
              <a:endCxn id="87" idx="0"/>
            </p:cNvCxnSpPr>
            <p:nvPr/>
          </p:nvCxnSpPr>
          <p:spPr bwMode="auto">
            <a:xfrm rot="5400000">
              <a:off x="4799634" y="2959030"/>
              <a:ext cx="50064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hape 92">
              <a:extLst>
                <a:ext uri="{FF2B5EF4-FFF2-40B4-BE49-F238E27FC236}">
                  <a16:creationId xmlns:a16="http://schemas.microsoft.com/office/drawing/2014/main" id="{6867DB12-A508-4D30-909F-4B890B5B1342}"/>
                </a:ext>
              </a:extLst>
            </p:cNvPr>
            <p:cNvCxnSpPr>
              <a:cxnSpLocks noChangeShapeType="1"/>
              <a:stCxn id="87" idx="3"/>
              <a:endCxn id="80" idx="0"/>
            </p:cNvCxnSpPr>
            <p:nvPr/>
          </p:nvCxnSpPr>
          <p:spPr bwMode="auto">
            <a:xfrm flipH="1">
              <a:off x="5020255" y="3461189"/>
              <a:ext cx="545206" cy="2683879"/>
            </a:xfrm>
            <a:prstGeom prst="bentConnector4">
              <a:avLst>
                <a:gd name="adj1" fmla="val -67338"/>
                <a:gd name="adj2" fmla="val 8824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Box 346">
              <a:extLst>
                <a:ext uri="{FF2B5EF4-FFF2-40B4-BE49-F238E27FC236}">
                  <a16:creationId xmlns:a16="http://schemas.microsoft.com/office/drawing/2014/main" id="{34DFA9E2-E524-4317-9669-E7ADA0FC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9487" y="3061855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91" name="TextBox 347">
              <a:extLst>
                <a:ext uri="{FF2B5EF4-FFF2-40B4-BE49-F238E27FC236}">
                  <a16:creationId xmlns:a16="http://schemas.microsoft.com/office/drawing/2014/main" id="{F4E39542-E261-4DEF-A7D7-E68B0B01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0832" y="3629891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89C912B-95C0-46AB-B71A-B651492E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916" y="796925"/>
            <a:ext cx="768350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วงวน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ผังงาน </a:t>
            </a:r>
            <a:r>
              <a:rPr lang="en-US" dirty="0"/>
              <a:t>: </a:t>
            </a:r>
            <a:r>
              <a:rPr lang="th-TH" dirty="0"/>
              <a:t>บรรยายขั้นตอนการทำงาน</a:t>
            </a: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6240187" y="1849276"/>
            <a:ext cx="4200457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weight = float(input())</a:t>
            </a:r>
          </a:p>
          <a:p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height = float(input())</a:t>
            </a:r>
          </a:p>
          <a:p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hm = height / 100</a:t>
            </a:r>
          </a:p>
          <a:p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bmi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= weight / (hm**2)</a:t>
            </a:r>
          </a:p>
          <a:p>
            <a:endParaRPr lang="en-US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print(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bmi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33FDBE-3984-499F-9E39-9AC49982A9D1}"/>
              </a:ext>
            </a:extLst>
          </p:cNvPr>
          <p:cNvGrpSpPr/>
          <p:nvPr/>
        </p:nvGrpSpPr>
        <p:grpSpPr>
          <a:xfrm>
            <a:off x="2277787" y="1244532"/>
            <a:ext cx="3559358" cy="3576637"/>
            <a:chOff x="753787" y="1244531"/>
            <a:chExt cx="3559358" cy="3576637"/>
          </a:xfrm>
        </p:grpSpPr>
        <p:sp>
          <p:nvSpPr>
            <p:cNvPr id="7193" name="AutoShape 4"/>
            <p:cNvSpPr>
              <a:spLocks noChangeArrowheads="1"/>
            </p:cNvSpPr>
            <p:nvPr/>
          </p:nvSpPr>
          <p:spPr bwMode="auto">
            <a:xfrm>
              <a:off x="1699520" y="1244531"/>
              <a:ext cx="781348" cy="257175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194" name="AutoShape 6"/>
            <p:cNvSpPr>
              <a:spLocks noChangeArrowheads="1"/>
            </p:cNvSpPr>
            <p:nvPr/>
          </p:nvSpPr>
          <p:spPr bwMode="auto">
            <a:xfrm>
              <a:off x="1714781" y="4563993"/>
              <a:ext cx="781348" cy="257175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stop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7195" name="AutoShape 7"/>
            <p:cNvCxnSpPr>
              <a:cxnSpLocks noChangeShapeType="1"/>
              <a:endCxn id="7194" idx="0"/>
            </p:cNvCxnSpPr>
            <p:nvPr/>
          </p:nvCxnSpPr>
          <p:spPr bwMode="auto">
            <a:xfrm flipH="1">
              <a:off x="2105455" y="4241731"/>
              <a:ext cx="1526" cy="3222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6" name="AutoShape 9"/>
            <p:cNvCxnSpPr>
              <a:cxnSpLocks noChangeShapeType="1"/>
            </p:cNvCxnSpPr>
            <p:nvPr/>
          </p:nvCxnSpPr>
          <p:spPr bwMode="auto">
            <a:xfrm>
              <a:off x="2106981" y="1530281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7" name="AutoShape 10"/>
            <p:cNvSpPr>
              <a:spLocks noChangeArrowheads="1"/>
            </p:cNvSpPr>
            <p:nvPr/>
          </p:nvSpPr>
          <p:spPr bwMode="auto">
            <a:xfrm>
              <a:off x="1607956" y="1722368"/>
              <a:ext cx="990420" cy="357187"/>
            </a:xfrm>
            <a:prstGeom prst="flowChartManualInpu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weight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7201" name="AutoShape 16"/>
            <p:cNvCxnSpPr>
              <a:cxnSpLocks noChangeShapeType="1"/>
            </p:cNvCxnSpPr>
            <p:nvPr/>
          </p:nvCxnSpPr>
          <p:spPr bwMode="auto">
            <a:xfrm>
              <a:off x="2106981" y="2843143"/>
              <a:ext cx="0" cy="2000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2" name="AutoShape 18"/>
            <p:cNvCxnSpPr>
              <a:cxnSpLocks noChangeShapeType="1"/>
            </p:cNvCxnSpPr>
            <p:nvPr/>
          </p:nvCxnSpPr>
          <p:spPr bwMode="auto">
            <a:xfrm>
              <a:off x="2106981" y="2081143"/>
              <a:ext cx="0" cy="4460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3" name="AutoShape 19"/>
            <p:cNvSpPr>
              <a:spLocks noChangeArrowheads="1"/>
            </p:cNvSpPr>
            <p:nvPr/>
          </p:nvSpPr>
          <p:spPr bwMode="auto">
            <a:xfrm>
              <a:off x="1607956" y="2484368"/>
              <a:ext cx="996524" cy="363537"/>
            </a:xfrm>
            <a:prstGeom prst="flowChartManualInpu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height</a:t>
              </a:r>
              <a:endParaRPr lang="th-TH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7206" name="AutoShape 24"/>
            <p:cNvCxnSpPr>
              <a:cxnSpLocks noChangeShapeType="1"/>
            </p:cNvCxnSpPr>
            <p:nvPr/>
          </p:nvCxnSpPr>
          <p:spPr bwMode="auto">
            <a:xfrm>
              <a:off x="2120716" y="3732143"/>
              <a:ext cx="0" cy="2587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07" name="AutoShape 25"/>
            <p:cNvSpPr>
              <a:spLocks noChangeArrowheads="1"/>
            </p:cNvSpPr>
            <p:nvPr/>
          </p:nvSpPr>
          <p:spPr bwMode="auto">
            <a:xfrm>
              <a:off x="1636951" y="3989318"/>
              <a:ext cx="908012" cy="354012"/>
            </a:xfrm>
            <a:prstGeom prst="flowChartDisplay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bmi</a:t>
              </a:r>
              <a:endParaRPr lang="th-TH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753787" y="3055937"/>
              <a:ext cx="2756083" cy="714375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hm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Courier New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height/100</a:t>
              </a:r>
            </a:p>
            <a:p>
              <a:pPr algn="ctr">
                <a:defRPr/>
              </a:pPr>
              <a:r>
                <a:rPr lang="en-US" sz="2000" dirty="0" err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bmi</a:t>
              </a:r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= weight/hm</a:t>
              </a:r>
              <a:r>
                <a:rPr lang="en-US" sz="2000" baseline="30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2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Text Box 50">
              <a:extLst>
                <a:ext uri="{FF2B5EF4-FFF2-40B4-BE49-F238E27FC236}">
                  <a16:creationId xmlns:a16="http://schemas.microsoft.com/office/drawing/2014/main" id="{58E4A38B-6723-4A5B-917D-85B4024E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595" y="1950970"/>
              <a:ext cx="1606550" cy="70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รับข้อมูลจากแป้นพิมพ์</a:t>
              </a:r>
            </a:p>
          </p:txBody>
        </p:sp>
        <p:sp>
          <p:nvSpPr>
            <p:cNvPr id="23" name="Text Box 51">
              <a:extLst>
                <a:ext uri="{FF2B5EF4-FFF2-40B4-BE49-F238E27FC236}">
                  <a16:creationId xmlns:a16="http://schemas.microsoft.com/office/drawing/2014/main" id="{8273D572-6F6C-4D51-B227-EF267143C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595" y="3919123"/>
              <a:ext cx="1606550" cy="70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แสดงผลทางจอภาพ</a:t>
              </a:r>
            </a:p>
          </p:txBody>
        </p:sp>
      </p:grpSp>
      <p:sp>
        <p:nvSpPr>
          <p:cNvPr id="19" name="Text Box 51">
            <a:extLst>
              <a:ext uri="{FF2B5EF4-FFF2-40B4-BE49-F238E27FC236}">
                <a16:creationId xmlns:a16="http://schemas.microsoft.com/office/drawing/2014/main" id="{1E2991AC-6968-417E-958F-CFBE934A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507" y="5100498"/>
            <a:ext cx="5147277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Flowchart            </a:t>
            </a:r>
            <a:r>
              <a:rPr lang="en-US" sz="3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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             Program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1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ผังงานและคำสั่ง </a:t>
            </a:r>
            <a:r>
              <a:rPr lang="en-US" dirty="0"/>
              <a:t>: if -  else</a:t>
            </a:r>
            <a:endParaRPr lang="th-TH" dirty="0"/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3FB3EFF7-C822-400B-B6EA-A56497EE4D2E}"/>
              </a:ext>
            </a:extLst>
          </p:cNvPr>
          <p:cNvGrpSpPr>
            <a:grpSpLocks/>
          </p:cNvGrpSpPr>
          <p:nvPr/>
        </p:nvGrpSpPr>
        <p:grpSpPr bwMode="auto">
          <a:xfrm>
            <a:off x="4063445" y="974104"/>
            <a:ext cx="3625618" cy="2698750"/>
            <a:chOff x="1793" y="801"/>
            <a:chExt cx="2022" cy="1508"/>
          </a:xfrm>
        </p:grpSpPr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61FA9C12-E355-4311-9F06-173D6AEB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1528"/>
              <a:ext cx="725" cy="396"/>
            </a:xfrm>
            <a:prstGeom prst="flowChartProcess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do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this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endParaRPr lang="en-US" sz="20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ctr"/>
              <a:r>
                <a:rPr lang="en-US" sz="2000" b="1" i="1" dirty="0">
                  <a:solidFill>
                    <a:srgbClr val="996633"/>
                  </a:solidFill>
                  <a:latin typeface="Courier New" pitchFamily="49" charset="0"/>
                </a:rPr>
                <a:t>if </a:t>
              </a:r>
              <a:r>
                <a:rPr lang="en-US" sz="2000" b="1" i="1" dirty="0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21CFC4E3-9540-45FE-9260-EA3210004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1037"/>
              <a:ext cx="94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000" b="1" i="1">
                  <a:solidFill>
                    <a:srgbClr val="996633"/>
                  </a:solidFill>
                  <a:highlight>
                    <a:srgbClr val="FFFF00"/>
                  </a:highligh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เงื่อนไข</a:t>
              </a:r>
              <a:endParaRPr lang="th-TH" b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041A7CE8-9687-4E30-A104-C6AE1835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1074"/>
              <a:ext cx="5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endParaRPr lang="th-TH" sz="2000" b="1" dirty="0">
                <a:solidFill>
                  <a:srgbClr val="CC00CC"/>
                </a:solidFill>
                <a:latin typeface="Courier New" pitchFamily="49" charset="0"/>
              </a:endParaRPr>
            </a:p>
          </p:txBody>
        </p:sp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3DA6DD9A-A5A8-4AFF-BF32-62E6560AD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1082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endParaRPr lang="th-TH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cxnSp>
          <p:nvCxnSpPr>
            <p:cNvPr id="32" name="AutoShape 10">
              <a:extLst>
                <a:ext uri="{FF2B5EF4-FFF2-40B4-BE49-F238E27FC236}">
                  <a16:creationId xmlns:a16="http://schemas.microsoft.com/office/drawing/2014/main" id="{92008C4C-5459-43D5-BEB0-FD7C920453BB}"/>
                </a:ext>
              </a:extLst>
            </p:cNvPr>
            <p:cNvCxnSpPr>
              <a:cxnSpLocks noChangeShapeType="1"/>
              <a:stCxn id="29" idx="3"/>
              <a:endCxn id="28" idx="0"/>
            </p:cNvCxnSpPr>
            <p:nvPr/>
          </p:nvCxnSpPr>
          <p:spPr bwMode="auto">
            <a:xfrm>
              <a:off x="3301" y="1277"/>
              <a:ext cx="152" cy="251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1">
              <a:extLst>
                <a:ext uri="{FF2B5EF4-FFF2-40B4-BE49-F238E27FC236}">
                  <a16:creationId xmlns:a16="http://schemas.microsoft.com/office/drawing/2014/main" id="{EC2DFEF9-8151-4557-861D-C9058BEC5CED}"/>
                </a:ext>
              </a:extLst>
            </p:cNvPr>
            <p:cNvCxnSpPr>
              <a:cxnSpLocks noChangeShapeType="1"/>
              <a:endCxn id="29" idx="0"/>
            </p:cNvCxnSpPr>
            <p:nvPr/>
          </p:nvCxnSpPr>
          <p:spPr bwMode="auto">
            <a:xfrm flipH="1">
              <a:off x="2831" y="801"/>
              <a:ext cx="2" cy="23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AutoShape 12">
              <a:extLst>
                <a:ext uri="{FF2B5EF4-FFF2-40B4-BE49-F238E27FC236}">
                  <a16:creationId xmlns:a16="http://schemas.microsoft.com/office/drawing/2014/main" id="{AD9D5E5A-5954-49C3-94CF-A5A58095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534"/>
              <a:ext cx="810" cy="396"/>
            </a:xfrm>
            <a:prstGeom prst="flowChartProcess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do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r>
                <a:rPr lang="th-TH" sz="2000" b="1" i="1" dirty="0" err="1">
                  <a:solidFill>
                    <a:srgbClr val="996633"/>
                  </a:solidFill>
                  <a:latin typeface="Courier New" pitchFamily="49" charset="0"/>
                </a:rPr>
                <a:t>this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  <a:endParaRPr lang="en-US" sz="2000" b="1" i="1" dirty="0">
                <a:solidFill>
                  <a:srgbClr val="996633"/>
                </a:solidFill>
                <a:latin typeface="Courier New" pitchFamily="49" charset="0"/>
              </a:endParaRPr>
            </a:p>
            <a:p>
              <a:pPr algn="ctr"/>
              <a:r>
                <a:rPr lang="en-US" sz="2000" b="1" i="1" dirty="0">
                  <a:solidFill>
                    <a:srgbClr val="996633"/>
                  </a:solidFill>
                  <a:latin typeface="Courier New" pitchFamily="49" charset="0"/>
                </a:rPr>
                <a:t>if </a:t>
              </a:r>
              <a:r>
                <a:rPr lang="en-US" sz="2000" b="1" i="1" dirty="0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r>
                <a:rPr lang="th-TH" sz="2000" b="1" i="1" dirty="0">
                  <a:solidFill>
                    <a:srgbClr val="996633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35" name="Line 13">
              <a:extLst>
                <a:ext uri="{FF2B5EF4-FFF2-40B4-BE49-F238E27FC236}">
                  <a16:creationId xmlns:a16="http://schemas.microsoft.com/office/drawing/2014/main" id="{1CDED972-3AA3-40C8-A57F-CFB6621D3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1" y="2141"/>
              <a:ext cx="0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4">
              <a:extLst>
                <a:ext uri="{FF2B5EF4-FFF2-40B4-BE49-F238E27FC236}">
                  <a16:creationId xmlns:a16="http://schemas.microsoft.com/office/drawing/2014/main" id="{1C620199-FD3D-493E-B5C1-1BE9A440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2045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15">
              <a:extLst>
                <a:ext uri="{FF2B5EF4-FFF2-40B4-BE49-F238E27FC236}">
                  <a16:creationId xmlns:a16="http://schemas.microsoft.com/office/drawing/2014/main" id="{BD790253-79BB-4651-994D-D9A0923404A7}"/>
                </a:ext>
              </a:extLst>
            </p:cNvPr>
            <p:cNvCxnSpPr>
              <a:cxnSpLocks noChangeShapeType="1"/>
              <a:stCxn id="28" idx="2"/>
              <a:endCxn id="36" idx="6"/>
            </p:cNvCxnSpPr>
            <p:nvPr/>
          </p:nvCxnSpPr>
          <p:spPr bwMode="auto">
            <a:xfrm rot="5400000">
              <a:off x="3081" y="1722"/>
              <a:ext cx="169" cy="574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6">
              <a:extLst>
                <a:ext uri="{FF2B5EF4-FFF2-40B4-BE49-F238E27FC236}">
                  <a16:creationId xmlns:a16="http://schemas.microsoft.com/office/drawing/2014/main" id="{691E3C4A-5695-4649-B7D6-DB9938DE5B54}"/>
                </a:ext>
              </a:extLst>
            </p:cNvPr>
            <p:cNvCxnSpPr>
              <a:cxnSpLocks noChangeShapeType="1"/>
              <a:stCxn id="34" idx="2"/>
              <a:endCxn id="36" idx="2"/>
            </p:cNvCxnSpPr>
            <p:nvPr/>
          </p:nvCxnSpPr>
          <p:spPr bwMode="auto">
            <a:xfrm rot="16200000" flipH="1">
              <a:off x="2409" y="1719"/>
              <a:ext cx="163" cy="585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7">
              <a:extLst>
                <a:ext uri="{FF2B5EF4-FFF2-40B4-BE49-F238E27FC236}">
                  <a16:creationId xmlns:a16="http://schemas.microsoft.com/office/drawing/2014/main" id="{0D76380C-96D5-47DD-AE8F-7639AFC8E97B}"/>
                </a:ext>
              </a:extLst>
            </p:cNvPr>
            <p:cNvCxnSpPr>
              <a:cxnSpLocks noChangeShapeType="1"/>
              <a:stCxn id="29" idx="1"/>
              <a:endCxn id="34" idx="0"/>
            </p:cNvCxnSpPr>
            <p:nvPr/>
          </p:nvCxnSpPr>
          <p:spPr bwMode="auto">
            <a:xfrm rot="10800000" flipV="1">
              <a:off x="2198" y="1277"/>
              <a:ext cx="163" cy="257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Text Box 4">
            <a:extLst>
              <a:ext uri="{FF2B5EF4-FFF2-40B4-BE49-F238E27FC236}">
                <a16:creationId xmlns:a16="http://schemas.microsoft.com/office/drawing/2014/main" id="{8C0F6643-CB76-499B-B0B6-BD4C2F448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460" y="4317118"/>
            <a:ext cx="3164414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</a:t>
            </a:r>
            <a:r>
              <a:rPr lang="th-TH" sz="2000" b="1" i="1" dirty="0">
                <a:solidFill>
                  <a:srgbClr val="000000"/>
                </a:solidFill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เงื่อนไข</a:t>
            </a:r>
            <a:r>
              <a:rPr lang="th-TH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FFCCFF"/>
                </a:highlight>
                <a:latin typeface="Courier New" pitchFamily="49" charset="0"/>
                <a:cs typeface="Tahoma" panose="020B0604030504040204" pitchFamily="34" charset="0"/>
              </a:rPr>
              <a:t>do this if true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else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99FFCC"/>
                </a:highlight>
                <a:latin typeface="Courier New" pitchFamily="49" charset="0"/>
                <a:cs typeface="Tahoma" panose="020B0604030504040204" pitchFamily="34" charset="0"/>
              </a:rPr>
              <a:t>do this if false</a:t>
            </a:r>
          </a:p>
        </p:txBody>
      </p:sp>
    </p:spTree>
    <p:extLst>
      <p:ext uri="{BB962C8B-B14F-4D97-AF65-F5344CB8AC3E}">
        <p14:creationId xmlns:p14="http://schemas.microsoft.com/office/powerpoint/2010/main" val="305005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>
            <a:extLst>
              <a:ext uri="{FF2B5EF4-FFF2-40B4-BE49-F238E27FC236}">
                <a16:creationId xmlns:a16="http://schemas.microsoft.com/office/drawing/2014/main" id="{1AF23EF1-CB15-402A-858B-E5E04BA3D0BE}"/>
              </a:ext>
            </a:extLst>
          </p:cNvPr>
          <p:cNvSpPr/>
          <p:nvPr/>
        </p:nvSpPr>
        <p:spPr bwMode="auto">
          <a:xfrm>
            <a:off x="497412" y="3384896"/>
            <a:ext cx="1126435" cy="463826"/>
          </a:xfrm>
          <a:prstGeom prst="diamond">
            <a:avLst/>
          </a:prstGeom>
          <a:noFill/>
          <a:ln w="57150" cap="flat" cmpd="sng" algn="ctr">
            <a:solidFill>
              <a:srgbClr val="5EF8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672D321-65EC-4532-801C-EEEB8EBD611D}"/>
              </a:ext>
            </a:extLst>
          </p:cNvPr>
          <p:cNvSpPr/>
          <p:nvPr/>
        </p:nvSpPr>
        <p:spPr bwMode="auto">
          <a:xfrm>
            <a:off x="497412" y="4146896"/>
            <a:ext cx="1126435" cy="463826"/>
          </a:xfrm>
          <a:prstGeom prst="diamond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62BE28-8135-4053-ABCC-FDF739922FDC}"/>
              </a:ext>
            </a:extLst>
          </p:cNvPr>
          <p:cNvGrpSpPr/>
          <p:nvPr/>
        </p:nvGrpSpPr>
        <p:grpSpPr>
          <a:xfrm>
            <a:off x="313951" y="0"/>
            <a:ext cx="4687349" cy="6858000"/>
            <a:chOff x="1883879" y="0"/>
            <a:chExt cx="4687349" cy="6858000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21BFDA4-532F-482F-B367-D7051F66C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3879" y="0"/>
              <a:ext cx="4687349" cy="6858000"/>
            </a:xfrm>
            <a:prstGeom prst="rect">
              <a:avLst/>
            </a:prstGeom>
          </p:spPr>
        </p:pic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57B06384-9703-4714-8EBA-D1C42661DA45}"/>
                </a:ext>
              </a:extLst>
            </p:cNvPr>
            <p:cNvSpPr/>
            <p:nvPr/>
          </p:nvSpPr>
          <p:spPr bwMode="auto">
            <a:xfrm>
              <a:off x="3737113" y="1808861"/>
              <a:ext cx="1921565" cy="1015439"/>
            </a:xfrm>
            <a:prstGeom prst="diamond">
              <a:avLst/>
            </a:prstGeom>
            <a:noFill/>
            <a:ln w="57150" cap="flat" cmpd="sng" algn="ctr">
              <a:solidFill>
                <a:srgbClr val="CC00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666990-B6FD-45BB-89B2-11932EACB7BF}"/>
                </a:ext>
              </a:extLst>
            </p:cNvPr>
            <p:cNvSpPr txBox="1"/>
            <p:nvPr/>
          </p:nvSpPr>
          <p:spPr bwMode="auto">
            <a:xfrm>
              <a:off x="4757528" y="2006622"/>
              <a:ext cx="176421" cy="3099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rPr>
                <a:t>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0424B2-DA7F-485C-83A9-54A23DE5AC00}"/>
                </a:ext>
              </a:extLst>
            </p:cNvPr>
            <p:cNvSpPr txBox="1"/>
            <p:nvPr/>
          </p:nvSpPr>
          <p:spPr bwMode="auto">
            <a:xfrm>
              <a:off x="4757529" y="2352952"/>
              <a:ext cx="176421" cy="30995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  <a:sym typeface="Symbol" panose="05050102010706020507" pitchFamily="18" charset="2"/>
                </a:rPr>
                <a:t></a:t>
              </a:r>
              <a:endParaRPr lang="en-US" sz="1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การเขียนคำสั่ง </a:t>
            </a:r>
            <a:r>
              <a:rPr lang="en-US" dirty="0"/>
              <a:t>if - else</a:t>
            </a:r>
            <a:endParaRPr lang="th-TH" dirty="0"/>
          </a:p>
        </p:txBody>
      </p:sp>
      <p:grpSp>
        <p:nvGrpSpPr>
          <p:cNvPr id="23" name="Group 22"/>
          <p:cNvGrpSpPr/>
          <p:nvPr/>
        </p:nvGrpSpPr>
        <p:grpSpPr>
          <a:xfrm>
            <a:off x="5755134" y="1041033"/>
            <a:ext cx="4950638" cy="2877490"/>
            <a:chOff x="2684203" y="1162722"/>
            <a:chExt cx="4950638" cy="2877490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2684203" y="1162722"/>
              <a:ext cx="3309946" cy="1941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Tahoma" panose="020B0604030504040204" pitchFamily="34" charset="0"/>
                </a:rPr>
                <a:t>if a &lt; 9 :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 a += 5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    b = a * c / 2</a:t>
              </a:r>
            </a:p>
            <a:p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anose="020B0604030504040204" pitchFamily="34" charset="0"/>
                </a:rPr>
                <a:t>else </a:t>
              </a:r>
              <a:r>
                <a:rPr lang="en-US" sz="2000" b="1" dirty="0">
                  <a:latin typeface="Courier New" pitchFamily="49" charset="0"/>
                  <a:cs typeface="Tahoma" panose="020B0604030504040204" pitchFamily="34" charset="0"/>
                </a:rPr>
                <a:t>: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Tahoma" panose="020B0604030504040204" pitchFamily="34" charset="0"/>
                </a:rPr>
                <a:t>    </a:t>
              </a:r>
              <a:r>
                <a:rPr lang="en-US" sz="2000" b="1" dirty="0">
                  <a:latin typeface="Courier New" pitchFamily="49" charset="0"/>
                  <a:cs typeface="Tahoma" panose="020B0604030504040204" pitchFamily="34" charset="0"/>
                </a:rPr>
                <a:t>a -= 1</a:t>
              </a:r>
            </a:p>
            <a:p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cs typeface="Tahoma" panose="020B0604030504040204" pitchFamily="34" charset="0"/>
                </a:rPr>
                <a:t>    </a:t>
              </a:r>
              <a:r>
                <a:rPr lang="en-US" sz="2000" b="1" dirty="0">
                  <a:latin typeface="Courier New" pitchFamily="49" charset="0"/>
                  <a:cs typeface="Tahoma" panose="020B0604030504040204" pitchFamily="34" charset="0"/>
                </a:rPr>
                <a:t>b = a + b</a:t>
              </a:r>
              <a:endParaRPr lang="en-US" sz="2000" b="1" dirty="0">
                <a:solidFill>
                  <a:srgbClr val="FF0000"/>
                </a:solidFill>
                <a:latin typeface="Courier New" pitchFamily="49" charset="0"/>
                <a:cs typeface="Tahoma" panose="020B0604030504040204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919467" y="1516288"/>
              <a:ext cx="3924233" cy="2523924"/>
              <a:chOff x="2919467" y="1516288"/>
              <a:chExt cx="3924233" cy="2523924"/>
            </a:xfrm>
          </p:grpSpPr>
          <p:sp>
            <p:nvSpPr>
              <p:cNvPr id="6" name="Text Box 50"/>
              <p:cNvSpPr txBox="1">
                <a:spLocks noChangeArrowheads="1"/>
              </p:cNvSpPr>
              <p:nvPr/>
            </p:nvSpPr>
            <p:spPr bwMode="auto">
              <a:xfrm>
                <a:off x="2919467" y="3207034"/>
                <a:ext cx="3924233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r>
                  <a:rPr lang="th-TH" sz="2400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คำสั่งในกลุ่มเดียวกันต้องเยื้องเข้าไปทางขวา ให้ตรงกัน</a:t>
                </a:r>
              </a:p>
            </p:txBody>
          </p:sp>
          <p:cxnSp>
            <p:nvCxnSpPr>
              <p:cNvPr id="7" name="Straight Arrow Connector 6"/>
              <p:cNvCxnSpPr>
                <a:cxnSpLocks/>
              </p:cNvCxnSpPr>
              <p:nvPr/>
            </p:nvCxnSpPr>
            <p:spPr bwMode="auto">
              <a:xfrm flipV="1">
                <a:off x="3275271" y="1516288"/>
                <a:ext cx="0" cy="174174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2" name="Group 1"/>
            <p:cNvGrpSpPr/>
            <p:nvPr/>
          </p:nvGrpSpPr>
          <p:grpSpPr>
            <a:xfrm>
              <a:off x="3769019" y="1388368"/>
              <a:ext cx="3865822" cy="973835"/>
              <a:chOff x="3769019" y="1388368"/>
              <a:chExt cx="3865822" cy="973835"/>
            </a:xfrm>
          </p:grpSpPr>
          <p:cxnSp>
            <p:nvCxnSpPr>
              <p:cNvPr id="8" name="Straight Arrow Connector 7"/>
              <p:cNvCxnSpPr>
                <a:cxnSpLocks/>
              </p:cNvCxnSpPr>
              <p:nvPr/>
            </p:nvCxnSpPr>
            <p:spPr bwMode="auto">
              <a:xfrm flipH="1" flipV="1">
                <a:off x="4339176" y="1388368"/>
                <a:ext cx="1660272" cy="35865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12" name="Text Box 50"/>
              <p:cNvSpPr txBox="1">
                <a:spLocks noChangeArrowheads="1"/>
              </p:cNvSpPr>
              <p:nvPr/>
            </p:nvSpPr>
            <p:spPr bwMode="auto">
              <a:xfrm>
                <a:off x="5994149" y="1529025"/>
                <a:ext cx="1640692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ngsana New" pitchFamily="18" charset="-34"/>
                    <a:cs typeface="Angsana New" pitchFamily="18" charset="-34"/>
                  </a:defRPr>
                </a:lvl9pPr>
              </a:lstStyle>
              <a:p>
                <a:r>
                  <a:rPr lang="th-TH" sz="2000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ต้องมีเครื่องหมาย</a:t>
                </a:r>
                <a:r>
                  <a:rPr lang="th-TH" sz="1800" dirty="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b="1" dirty="0">
                    <a:latin typeface="Tahoma" pitchFamily="34" charset="0"/>
                    <a:cs typeface="Tahoma" pitchFamily="34" charset="0"/>
                  </a:rPr>
                  <a:t>:</a:t>
                </a:r>
                <a:endParaRPr lang="th-TH" sz="1800" b="1" dirty="0"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0D10F99-4310-42FB-9D77-B2C698C99D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69019" y="2261471"/>
                <a:ext cx="2225131" cy="3225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  <p:sp>
        <p:nvSpPr>
          <p:cNvPr id="27" name="Text Box 50">
            <a:extLst>
              <a:ext uri="{FF2B5EF4-FFF2-40B4-BE49-F238E27FC236}">
                <a16:creationId xmlns:a16="http://schemas.microsoft.com/office/drawing/2014/main" id="{6039933B-BB24-430A-968F-D971AA52F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203" y="6238007"/>
            <a:ext cx="392423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กลุ่ม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if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กับ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else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ไม่ตรงกันก็ได้</a:t>
            </a:r>
            <a:endParaRPr lang="th-TH" sz="20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5A0AC594-7F62-4980-8CEA-F69305AEF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842" y="4265796"/>
            <a:ext cx="3277466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if a &lt; 9 :</a:t>
            </a:r>
          </a:p>
          <a:p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th-TH" sz="2000" b="1" dirty="0"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a += 5</a:t>
            </a:r>
          </a:p>
          <a:p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   </a:t>
            </a:r>
            <a:r>
              <a:rPr lang="th-TH" sz="2000" b="1" dirty="0">
                <a:latin typeface="Courier New" pitchFamily="49" charset="0"/>
                <a:cs typeface="Tahoma" panose="020B0604030504040204" pitchFamily="34" charset="0"/>
              </a:rPr>
              <a:t>     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Tahoma" panose="020B0604030504040204" pitchFamily="34" charset="0"/>
              </a:rPr>
              <a:t>b = a * c / 2</a:t>
            </a:r>
          </a:p>
          <a:p>
            <a:r>
              <a:rPr lang="en-US" sz="2000" b="1" dirty="0">
                <a:latin typeface="Courier New" pitchFamily="49" charset="0"/>
                <a:cs typeface="Tahoma" panose="020B0604030504040204" pitchFamily="34" charset="0"/>
              </a:rPr>
              <a:t>else :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a -= 1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anose="020B0604030504040204" pitchFamily="34" charset="0"/>
              </a:rPr>
              <a:t>b = a + b</a:t>
            </a:r>
            <a:endParaRPr lang="en-US" sz="2000" b="1" dirty="0">
              <a:solidFill>
                <a:srgbClr val="FF0000"/>
              </a:solidFill>
              <a:highlight>
                <a:srgbClr val="00FFFF"/>
              </a:highlight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9E261-B9AF-44A3-A210-4AD4F300EFF0}"/>
              </a:ext>
            </a:extLst>
          </p:cNvPr>
          <p:cNvSpPr txBox="1"/>
          <p:nvPr/>
        </p:nvSpPr>
        <p:spPr>
          <a:xfrm>
            <a:off x="9216607" y="4946328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CC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CC00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A0478C91-E910-4DBE-9ED1-D19CB71F7520}"/>
              </a:ext>
            </a:extLst>
          </p:cNvPr>
          <p:cNvGrpSpPr>
            <a:grpSpLocks/>
          </p:cNvGrpSpPr>
          <p:nvPr/>
        </p:nvGrpSpPr>
        <p:grpSpPr bwMode="auto">
          <a:xfrm>
            <a:off x="1665935" y="927109"/>
            <a:ext cx="3625618" cy="2501892"/>
            <a:chOff x="1793" y="911"/>
            <a:chExt cx="2022" cy="1398"/>
          </a:xfrm>
        </p:grpSpPr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FC64C8CF-658D-4237-A21B-9DA030FB6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1545"/>
              <a:ext cx="823" cy="361"/>
            </a:xfrm>
            <a:prstGeom prst="flowChartProcess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a += 5</a:t>
              </a:r>
            </a:p>
            <a:p>
              <a:r>
                <a:rPr lang="en-US" sz="1800" b="1" dirty="0">
                  <a:latin typeface="Courier New" pitchFamily="49" charset="0"/>
                </a:rPr>
                <a:t>b = a*c/2</a:t>
              </a:r>
            </a:p>
          </p:txBody>
        </p:sp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612FCEFC-C50B-4B84-9BC6-8A4DC245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1037"/>
              <a:ext cx="940" cy="4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a &lt; 9</a:t>
              </a:r>
              <a:endParaRPr lang="th-TH" sz="2400" b="1" dirty="0">
                <a:latin typeface="Courier New" panose="020703090202050204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72C412CD-CEF2-4FE4-A8D8-BA55DDA78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1074"/>
              <a:ext cx="57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CC00CC"/>
                  </a:solidFill>
                  <a:latin typeface="Courier New" pitchFamily="49" charset="0"/>
                </a:rPr>
                <a:t>false</a:t>
              </a:r>
              <a:endParaRPr lang="th-TH" sz="2000" b="1" dirty="0">
                <a:solidFill>
                  <a:srgbClr val="CC00CC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A614BFA-87CF-491A-B181-A3CA4615D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108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h-TH" sz="2000" b="1" dirty="0" err="1">
                  <a:solidFill>
                    <a:srgbClr val="FF0000"/>
                  </a:solidFill>
                  <a:latin typeface="Courier New" pitchFamily="49" charset="0"/>
                </a:rPr>
                <a:t>true</a:t>
              </a:r>
              <a:endParaRPr lang="th-TH" sz="2000" b="1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cxnSp>
          <p:nvCxnSpPr>
            <p:cNvPr id="29" name="AutoShape 10">
              <a:extLst>
                <a:ext uri="{FF2B5EF4-FFF2-40B4-BE49-F238E27FC236}">
                  <a16:creationId xmlns:a16="http://schemas.microsoft.com/office/drawing/2014/main" id="{712F1781-0866-44AB-AF0C-659B9002E9C7}"/>
                </a:ext>
              </a:extLst>
            </p:cNvPr>
            <p:cNvCxnSpPr>
              <a:cxnSpLocks noChangeShapeType="1"/>
              <a:stCxn id="22" idx="3"/>
              <a:endCxn id="21" idx="0"/>
            </p:cNvCxnSpPr>
            <p:nvPr/>
          </p:nvCxnSpPr>
          <p:spPr bwMode="auto">
            <a:xfrm>
              <a:off x="3210" y="1277"/>
              <a:ext cx="194" cy="268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1">
              <a:extLst>
                <a:ext uri="{FF2B5EF4-FFF2-40B4-BE49-F238E27FC236}">
                  <a16:creationId xmlns:a16="http://schemas.microsoft.com/office/drawing/2014/main" id="{B969AB16-48EE-41BC-BA58-A47EBDE848A0}"/>
                </a:ext>
              </a:extLst>
            </p:cNvPr>
            <p:cNvCxnSpPr>
              <a:cxnSpLocks noChangeShapeType="1"/>
              <a:endCxn id="22" idx="0"/>
            </p:cNvCxnSpPr>
            <p:nvPr/>
          </p:nvCxnSpPr>
          <p:spPr bwMode="auto">
            <a:xfrm>
              <a:off x="2740" y="911"/>
              <a:ext cx="0" cy="126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AutoShape 12">
              <a:extLst>
                <a:ext uri="{FF2B5EF4-FFF2-40B4-BE49-F238E27FC236}">
                  <a16:creationId xmlns:a16="http://schemas.microsoft.com/office/drawing/2014/main" id="{44C3DDFF-975E-4F04-B48C-2AB2C5DE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551"/>
              <a:ext cx="643" cy="361"/>
            </a:xfrm>
            <a:prstGeom prst="flowChartProcess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r>
                <a:rPr lang="en-US" sz="1800" b="1" dirty="0">
                  <a:latin typeface="Courier New" pitchFamily="49" charset="0"/>
                </a:rPr>
                <a:t>a -= 1</a:t>
              </a:r>
            </a:p>
            <a:p>
              <a:r>
                <a:rPr lang="en-US" sz="1800" b="1" dirty="0">
                  <a:latin typeface="Courier New" pitchFamily="49" charset="0"/>
                </a:rPr>
                <a:t>b = </a:t>
              </a:r>
              <a:r>
                <a:rPr lang="en-US" sz="1800" b="1" dirty="0" err="1">
                  <a:latin typeface="Courier New" pitchFamily="49" charset="0"/>
                </a:rPr>
                <a:t>a+b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E89F5C49-90FC-4AD1-B5EA-17A3DB0A4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2141"/>
              <a:ext cx="0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">
              <a:extLst>
                <a:ext uri="{FF2B5EF4-FFF2-40B4-BE49-F238E27FC236}">
                  <a16:creationId xmlns:a16="http://schemas.microsoft.com/office/drawing/2014/main" id="{D79FB8D2-DDF4-40F7-AA74-37CACD3A9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045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" name="AutoShape 15">
              <a:extLst>
                <a:ext uri="{FF2B5EF4-FFF2-40B4-BE49-F238E27FC236}">
                  <a16:creationId xmlns:a16="http://schemas.microsoft.com/office/drawing/2014/main" id="{AA2A1CDB-099A-41B6-B474-12317DC53B37}"/>
                </a:ext>
              </a:extLst>
            </p:cNvPr>
            <p:cNvCxnSpPr>
              <a:cxnSpLocks noChangeShapeType="1"/>
              <a:stCxn id="21" idx="2"/>
              <a:endCxn id="33" idx="6"/>
            </p:cNvCxnSpPr>
            <p:nvPr/>
          </p:nvCxnSpPr>
          <p:spPr bwMode="auto">
            <a:xfrm rot="5400000">
              <a:off x="2999" y="1688"/>
              <a:ext cx="187" cy="623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6">
              <a:extLst>
                <a:ext uri="{FF2B5EF4-FFF2-40B4-BE49-F238E27FC236}">
                  <a16:creationId xmlns:a16="http://schemas.microsoft.com/office/drawing/2014/main" id="{E822BC25-8790-45C9-B6B0-89060657E3DE}"/>
                </a:ext>
              </a:extLst>
            </p:cNvPr>
            <p:cNvCxnSpPr>
              <a:cxnSpLocks noChangeShapeType="1"/>
              <a:stCxn id="31" idx="2"/>
              <a:endCxn id="33" idx="2"/>
            </p:cNvCxnSpPr>
            <p:nvPr/>
          </p:nvCxnSpPr>
          <p:spPr bwMode="auto">
            <a:xfrm rot="16200000" flipH="1">
              <a:off x="2309" y="1717"/>
              <a:ext cx="181" cy="570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7">
              <a:extLst>
                <a:ext uri="{FF2B5EF4-FFF2-40B4-BE49-F238E27FC236}">
                  <a16:creationId xmlns:a16="http://schemas.microsoft.com/office/drawing/2014/main" id="{22EB9AFF-6144-4C6C-BF25-B8F69E634F2D}"/>
                </a:ext>
              </a:extLst>
            </p:cNvPr>
            <p:cNvCxnSpPr>
              <a:cxnSpLocks noChangeShapeType="1"/>
              <a:stCxn id="22" idx="1"/>
              <a:endCxn id="31" idx="0"/>
            </p:cNvCxnSpPr>
            <p:nvPr/>
          </p:nvCxnSpPr>
          <p:spPr bwMode="auto">
            <a:xfrm rot="10800000" flipV="1">
              <a:off x="2115" y="1277"/>
              <a:ext cx="156" cy="274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AutoShape 7">
            <a:extLst>
              <a:ext uri="{FF2B5EF4-FFF2-40B4-BE49-F238E27FC236}">
                <a16:creationId xmlns:a16="http://schemas.microsoft.com/office/drawing/2014/main" id="{EC7C2689-DF36-4453-BFFD-B69A9D9F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926" y="3427210"/>
            <a:ext cx="1685500" cy="646056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b &gt; 10</a:t>
            </a:r>
            <a:endParaRPr lang="th-TH" sz="2400" b="1" dirty="0"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AutoShape 7">
            <a:extLst>
              <a:ext uri="{FF2B5EF4-FFF2-40B4-BE49-F238E27FC236}">
                <a16:creationId xmlns:a16="http://schemas.microsoft.com/office/drawing/2014/main" id="{061CB4AB-D7F3-485E-860C-F29250281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237" y="4372131"/>
            <a:ext cx="1685500" cy="55836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 &lt; b</a:t>
            </a:r>
            <a:endParaRPr lang="th-TH" sz="2400" b="1" dirty="0"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85C36C38-AA82-4E5A-87E9-5B04A0294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41" y="4318108"/>
            <a:ext cx="1475709" cy="369332"/>
          </a:xfrm>
          <a:prstGeom prst="flowChartProcess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c = a + b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B9496C95-99B9-4EA9-AD84-9C487355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16" y="5127832"/>
            <a:ext cx="1022058" cy="369332"/>
          </a:xfrm>
          <a:prstGeom prst="flowChartProcess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 c = 1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E0D1A6F9-061A-446A-AA8F-A4114919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971" y="5127832"/>
            <a:ext cx="948816" cy="369332"/>
          </a:xfrm>
          <a:prstGeom prst="flowChartProcess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c = 0</a:t>
            </a:r>
          </a:p>
        </p:txBody>
      </p:sp>
      <p:sp>
        <p:nvSpPr>
          <p:cNvPr id="42" name="Line 13">
            <a:extLst>
              <a:ext uri="{FF2B5EF4-FFF2-40B4-BE49-F238E27FC236}">
                <a16:creationId xmlns:a16="http://schemas.microsoft.com/office/drawing/2014/main" id="{2D6B71EE-8085-436B-ABEA-55A2D44CF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7147" y="4071473"/>
            <a:ext cx="0" cy="30065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9087F14-D768-4919-88C1-D496AB083638}"/>
              </a:ext>
            </a:extLst>
          </p:cNvPr>
          <p:cNvCxnSpPr>
            <a:cxnSpLocks/>
            <a:stCxn id="37" idx="1"/>
            <a:endCxn id="39" idx="0"/>
          </p:cNvCxnSpPr>
          <p:nvPr/>
        </p:nvCxnSpPr>
        <p:spPr bwMode="auto">
          <a:xfrm rot="10800000" flipV="1">
            <a:off x="1369796" y="3750238"/>
            <a:ext cx="1128130" cy="5678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11F7EB2-1E39-4EAD-9CF8-3D57C29F76DA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>
            <a:off x="4206737" y="4651312"/>
            <a:ext cx="144555" cy="50435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0FC177-2D21-40EF-A4C3-47AC6EC42805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rot="10800000" flipV="1">
            <a:off x="2276139" y="4651311"/>
            <a:ext cx="245098" cy="5043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 Box 9">
            <a:extLst>
              <a:ext uri="{FF2B5EF4-FFF2-40B4-BE49-F238E27FC236}">
                <a16:creationId xmlns:a16="http://schemas.microsoft.com/office/drawing/2014/main" id="{AA73C060-EB78-4C49-A02F-334C7765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705" y="3970360"/>
            <a:ext cx="860681" cy="4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Y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7" name="Text Box 9">
            <a:extLst>
              <a:ext uri="{FF2B5EF4-FFF2-40B4-BE49-F238E27FC236}">
                <a16:creationId xmlns:a16="http://schemas.microsoft.com/office/drawing/2014/main" id="{2772BE72-3281-41B4-BAD1-249D4076D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412" y="3404843"/>
            <a:ext cx="860681" cy="4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8" name="Text Box 9">
            <a:extLst>
              <a:ext uri="{FF2B5EF4-FFF2-40B4-BE49-F238E27FC236}">
                <a16:creationId xmlns:a16="http://schemas.microsoft.com/office/drawing/2014/main" id="{29BB5635-4582-4992-916D-BE3711EC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357" y="4317545"/>
            <a:ext cx="860681" cy="4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Y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0AC23BD5-B812-4E02-9D9E-AF9CF53D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672" y="4314402"/>
            <a:ext cx="860681" cy="4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2" name="AutoShape 14">
            <a:extLst>
              <a:ext uri="{FF2B5EF4-FFF2-40B4-BE49-F238E27FC236}">
                <a16:creationId xmlns:a16="http://schemas.microsoft.com/office/drawing/2014/main" id="{E2DA3068-0EA8-43A2-B387-8C4D5E4CE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52" y="5722170"/>
            <a:ext cx="172136" cy="171804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4694" name="Connector: Elbow 114693">
            <a:extLst>
              <a:ext uri="{FF2B5EF4-FFF2-40B4-BE49-F238E27FC236}">
                <a16:creationId xmlns:a16="http://schemas.microsoft.com/office/drawing/2014/main" id="{4F713789-B78B-4949-812B-6B9161AC1E5A}"/>
              </a:ext>
            </a:extLst>
          </p:cNvPr>
          <p:cNvCxnSpPr>
            <a:stCxn id="41" idx="2"/>
            <a:endCxn id="52" idx="6"/>
          </p:cNvCxnSpPr>
          <p:nvPr/>
        </p:nvCxnSpPr>
        <p:spPr bwMode="auto">
          <a:xfrm rot="5400000">
            <a:off x="3678680" y="5251373"/>
            <a:ext cx="310908" cy="8024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696" name="Connector: Elbow 114695">
            <a:extLst>
              <a:ext uri="{FF2B5EF4-FFF2-40B4-BE49-F238E27FC236}">
                <a16:creationId xmlns:a16="http://schemas.microsoft.com/office/drawing/2014/main" id="{8EE9D025-A967-4CD5-8E9A-A8A7F9120D29}"/>
              </a:ext>
            </a:extLst>
          </p:cNvPr>
          <p:cNvCxnSpPr>
            <a:stCxn id="40" idx="2"/>
            <a:endCxn id="52" idx="2"/>
          </p:cNvCxnSpPr>
          <p:nvPr/>
        </p:nvCxnSpPr>
        <p:spPr bwMode="auto">
          <a:xfrm rot="16200000" flipH="1">
            <a:off x="2722644" y="5269964"/>
            <a:ext cx="310908" cy="765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698" name="Connector: Elbow 114697">
            <a:extLst>
              <a:ext uri="{FF2B5EF4-FFF2-40B4-BE49-F238E27FC236}">
                <a16:creationId xmlns:a16="http://schemas.microsoft.com/office/drawing/2014/main" id="{659ECC44-26B8-4248-9487-3ECC49F40F12}"/>
              </a:ext>
            </a:extLst>
          </p:cNvPr>
          <p:cNvCxnSpPr>
            <a:stCxn id="39" idx="2"/>
            <a:endCxn id="52" idx="2"/>
          </p:cNvCxnSpPr>
          <p:nvPr/>
        </p:nvCxnSpPr>
        <p:spPr bwMode="auto">
          <a:xfrm rot="16200000" flipH="1">
            <a:off x="1754958" y="4302278"/>
            <a:ext cx="1120632" cy="189095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Line 13">
            <a:extLst>
              <a:ext uri="{FF2B5EF4-FFF2-40B4-BE49-F238E27FC236}">
                <a16:creationId xmlns:a16="http://schemas.microsoft.com/office/drawing/2014/main" id="{B3D09944-73F5-45DA-8ED5-0F4283F41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832" y="5893974"/>
            <a:ext cx="0" cy="30065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นิพจน์</a:t>
            </a:r>
            <a:r>
              <a:rPr lang="th-TH" dirty="0" err="1"/>
              <a:t>บูลลีน</a:t>
            </a:r>
            <a:r>
              <a:rPr lang="en-US" dirty="0"/>
              <a:t>: </a:t>
            </a:r>
            <a:r>
              <a:rPr lang="th-TH" dirty="0"/>
              <a:t>กำหนดเงื่อนไข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214" y="802034"/>
            <a:ext cx="7532135" cy="2662464"/>
          </a:xfrm>
        </p:spPr>
        <p:txBody>
          <a:bodyPr/>
          <a:lstStyle/>
          <a:p>
            <a:r>
              <a:rPr lang="th-TH" sz="2400" dirty="0"/>
              <a:t>ได้ผลเป็น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</a:t>
            </a:r>
            <a:r>
              <a:rPr lang="th-TH" sz="2400" dirty="0"/>
              <a:t>หรือ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</a:p>
          <a:p>
            <a:r>
              <a:rPr lang="th-TH" sz="2400" dirty="0"/>
              <a:t>ใช้เครื่องหมาย  </a:t>
            </a:r>
            <a:r>
              <a:rPr lang="en-US" sz="2400" dirty="0">
                <a:solidFill>
                  <a:srgbClr val="FF0000"/>
                </a:solidFill>
              </a:rPr>
              <a:t>&lt;  &gt;  &lt;=  &gt;=  !=  ==</a:t>
            </a:r>
            <a:r>
              <a:rPr lang="th-TH" sz="2400" dirty="0"/>
              <a:t>  เพื่อ</a:t>
            </a:r>
            <a:br>
              <a:rPr lang="th-TH" sz="2400" dirty="0"/>
            </a:br>
            <a:r>
              <a:rPr lang="th-TH" sz="2400" dirty="0"/>
              <a:t> เปรียบเทียบว่า </a:t>
            </a:r>
            <a:r>
              <a:rPr lang="en-US" sz="2400" dirty="0"/>
              <a:t>&lt;  &gt;   </a:t>
            </a:r>
            <a:r>
              <a:rPr lang="en-US" sz="2400" dirty="0">
                <a:sym typeface="Symbol" panose="05050102010706020507" pitchFamily="18" charset="2"/>
              </a:rPr>
              <a:t>             </a:t>
            </a:r>
            <a:r>
              <a:rPr lang="th-TH" sz="2400" dirty="0">
                <a:sym typeface="Symbol" panose="05050102010706020507" pitchFamily="18" charset="2"/>
              </a:rPr>
              <a:t>เท่ากัน</a:t>
            </a:r>
          </a:p>
          <a:p>
            <a:r>
              <a:rPr lang="th-TH" sz="2400" dirty="0"/>
              <a:t>เชื่อมการเปรียบเทียบได้ด้วย </a:t>
            </a:r>
            <a:r>
              <a:rPr lang="en-US" sz="2400" dirty="0">
                <a:solidFill>
                  <a:srgbClr val="FF0000"/>
                </a:solidFill>
              </a:rPr>
              <a:t>and</a:t>
            </a:r>
            <a:r>
              <a:rPr lang="th-TH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 or</a:t>
            </a:r>
          </a:p>
          <a:p>
            <a:r>
              <a:rPr lang="th-TH" sz="2400" dirty="0"/>
              <a:t>กลับผลการเปรียบเทียบได้ด้วย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endParaRPr lang="th-TH" sz="2400" dirty="0">
              <a:solidFill>
                <a:srgbClr val="FF0000"/>
              </a:solidFill>
            </a:endParaRPr>
          </a:p>
          <a:p>
            <a:r>
              <a:rPr lang="th-TH" sz="2400" dirty="0"/>
              <a:t>ถ้ามีทั้ง </a:t>
            </a:r>
            <a:r>
              <a:rPr lang="en-US" sz="2400" dirty="0"/>
              <a:t>and or not </a:t>
            </a:r>
            <a:r>
              <a:rPr lang="th-TH" sz="2400" dirty="0"/>
              <a:t>จะทำ </a:t>
            </a:r>
            <a:r>
              <a:rPr lang="en-US" sz="2400" dirty="0"/>
              <a:t>not </a:t>
            </a:r>
            <a:r>
              <a:rPr lang="th-TH" sz="2400" dirty="0"/>
              <a:t>ก่อน</a:t>
            </a:r>
            <a:r>
              <a:rPr lang="en-US" sz="2400" dirty="0"/>
              <a:t> </a:t>
            </a:r>
            <a:r>
              <a:rPr lang="th-TH" sz="2400" dirty="0"/>
              <a:t>แล้ว </a:t>
            </a:r>
            <a:r>
              <a:rPr lang="en-US" sz="2400" dirty="0"/>
              <a:t>and </a:t>
            </a:r>
            <a:r>
              <a:rPr lang="th-TH" sz="2400" dirty="0"/>
              <a:t>แล้ว </a:t>
            </a:r>
            <a:r>
              <a:rPr lang="en-US" sz="2400" dirty="0"/>
              <a:t>or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18368" y="3464499"/>
            <a:ext cx="6755265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m == 4 or m == 6 or m == 9 or m == 11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print('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ลงท้ายด้วย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th-TH" sz="2000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ยน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')</a:t>
            </a:r>
            <a:endParaRPr lang="th-TH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18367" y="4323860"/>
            <a:ext cx="6755265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not(m == 2 or m == 4 or \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   m == 6 or m == 9 or m == 11)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print('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ลงท้ายด้วย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คม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')</a:t>
            </a:r>
            <a:endParaRPr lang="th-TH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2DEC50A-5D48-4EE9-BE15-C0302AE4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367" y="5490999"/>
            <a:ext cx="6755265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if m != 2 and m != 4 and \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m != 6 and m != 9 and m != 11 :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   print('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ลงท้ายด้วย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คม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')</a:t>
            </a:r>
            <a:endParaRPr lang="th-TH" sz="20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2236787" y="941527"/>
            <a:ext cx="7715250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th-TH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% 2 == 0 :   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</a:t>
            </a:r>
            <a:r>
              <a:rPr lang="th-TH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เป็นจำนวนคู่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472D94C-FF26-420D-96C1-1CE7CAEDC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7" y="1848980"/>
            <a:ext cx="7715250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&lt;= m &lt;= 12:  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</a:t>
            </a:r>
            <a:r>
              <a:rPr lang="th-TH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มีค่าตั้งแต่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1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ถึง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12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440672F7-A499-46AD-895D-6BD31B97B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6" y="2756433"/>
            <a:ext cx="7715250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 % 400 == 0: </a:t>
            </a:r>
            <a:r>
              <a:rPr lang="th-TH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</a:t>
            </a:r>
            <a:r>
              <a:rPr lang="th-TH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หารด้วย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400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 ลงตัว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48AFC7F-CE74-4BDA-84CF-E6F2903CC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6" y="3663886"/>
            <a:ext cx="7715250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student_id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[-2:] == "21": 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ถ้าเป็นนิสิตวิศวฯ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B52EB7A2-8E65-4708-A03E-D7DE25F8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198" y="4571337"/>
            <a:ext cx="7715250" cy="4865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th-TH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tel_no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[:2] == "02": # </a:t>
            </a: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ถ้าเป็นโทรศัพท์ใน </a:t>
            </a:r>
            <a:r>
              <a:rPr lang="th-TH" sz="2400" dirty="0" err="1">
                <a:solidFill>
                  <a:srgbClr val="000000"/>
                </a:solidFill>
                <a:latin typeface="Courier New" pitchFamily="49" charset="0"/>
                <a:cs typeface="Tahoma" panose="020B0604030504040204" pitchFamily="34" charset="0"/>
              </a:rPr>
              <a:t>กทม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1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9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13113</TotalTime>
  <Words>2352</Words>
  <Application>Microsoft Office PowerPoint</Application>
  <PresentationFormat>Widescreen</PresentationFormat>
  <Paragraphs>474</Paragraphs>
  <Slides>25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Angsana New</vt:lpstr>
      <vt:lpstr>Browallia New</vt:lpstr>
      <vt:lpstr>Calibri</vt:lpstr>
      <vt:lpstr>Courier New</vt:lpstr>
      <vt:lpstr>Microsoft Sans Serif</vt:lpstr>
      <vt:lpstr>Tahoma</vt:lpstr>
      <vt:lpstr>somchai</vt:lpstr>
      <vt:lpstr>การทำงานแบบเลือกทำ</vt:lpstr>
      <vt:lpstr>หัวข้อ</vt:lpstr>
      <vt:lpstr>ผังงาน (Flowchart)</vt:lpstr>
      <vt:lpstr>ผังงาน : บรรยายขั้นตอนการทำงาน</vt:lpstr>
      <vt:lpstr>ผังงานและคำสั่ง : if -  else</vt:lpstr>
      <vt:lpstr>PowerPoint Presentation</vt:lpstr>
      <vt:lpstr>การเขียนคำสั่ง if - else</vt:lpstr>
      <vt:lpstr>นิพจน์บูลลีน: กำหนดเงื่อนไข</vt:lpstr>
      <vt:lpstr>ตัวอย่าง</vt:lpstr>
      <vt:lpstr>แบบฝึกหัด: หมายเลขโทรศัพท์เคลื่อนที่</vt:lpstr>
      <vt:lpstr>ตัวอย่าง</vt:lpstr>
      <vt:lpstr>การเปรียบเทียบลิสต์กับลิสต์</vt:lpstr>
      <vt:lpstr>การเปรียบเทียบสตริงกับสตริง</vt:lpstr>
      <vt:lpstr>ตัวอย่าง</vt:lpstr>
      <vt:lpstr>แบบฝึกหัด: เลขใหญ่เล็ก</vt:lpstr>
      <vt:lpstr>if a in b : a อยู่ใน b ?</vt:lpstr>
      <vt:lpstr>ตัวอย่าง</vt:lpstr>
      <vt:lpstr>แบบฝึกหัด: ตรวจรหัสที่รับมาว่าถูกต้องหรือไม่ ?</vt:lpstr>
      <vt:lpstr>รูปแบบคำสั่งกรณี จริงถึงทำ / เท็จถึงทำ</vt:lpstr>
      <vt:lpstr>ตัวอย่าง: ปีนี้มีกี่วัน</vt:lpstr>
      <vt:lpstr>ตัวอย่าง: ซื้อ 2 แถม 1</vt:lpstr>
      <vt:lpstr>แบบฝึกหัด: คะแนนยิมนาสติก</vt:lpstr>
      <vt:lpstr>if – else – if – else - … if – else </vt:lpstr>
      <vt:lpstr>if – else – if – else              if – elif – else </vt:lpstr>
      <vt:lpstr>แบบฝึกหัด: ตัดเกรด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417</cp:revision>
  <dcterms:created xsi:type="dcterms:W3CDTF">2002-04-12T09:05:11Z</dcterms:created>
  <dcterms:modified xsi:type="dcterms:W3CDTF">2020-08-06T15:52:12Z</dcterms:modified>
</cp:coreProperties>
</file>