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46" r:id="rId3"/>
    <p:sldId id="345" r:id="rId4"/>
    <p:sldId id="340" r:id="rId5"/>
    <p:sldId id="338" r:id="rId6"/>
    <p:sldId id="339" r:id="rId7"/>
    <p:sldId id="347" r:id="rId8"/>
    <p:sldId id="318" r:id="rId9"/>
  </p:sldIdLst>
  <p:sldSz cx="12192000" cy="6858000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Superspace Bold" panose="02000000000000000000" pitchFamily="2" charset="0"/>
      <p:bold r:id="rId12"/>
      <p:boldItalic r:id="rId13"/>
    </p:embeddedFont>
    <p:embeddedFont>
      <p:font typeface="TH Sarabun New" panose="020B0500040200020003" pitchFamily="34" charset="-34"/>
      <p:regular r:id="rId14"/>
      <p:bold r:id="rId15"/>
      <p:italic r:id="rId16"/>
      <p:boldItalic r:id="rId17"/>
    </p:embeddedFont>
    <p:embeddedFont>
      <p:font typeface="Tw Cen MT" panose="020B0602020104020603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  <a:srgbClr val="4FD093"/>
    <a:srgbClr val="E798B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22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5B0FB-11DC-475E-9131-226E1F13932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ADD4E-B263-466B-B82C-9F2FB91B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9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769173DE-E0A4-4925-B953-0B96A4665540}"/>
              </a:ext>
            </a:extLst>
          </p:cNvPr>
          <p:cNvSpPr txBox="1">
            <a:spLocks/>
          </p:cNvSpPr>
          <p:nvPr userDrawn="1"/>
        </p:nvSpPr>
        <p:spPr>
          <a:xfrm>
            <a:off x="10113817" y="6368184"/>
            <a:ext cx="1952771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cap="small">
                <a:solidFill>
                  <a:schemeClr val="accent1">
                    <a:lumMod val="75000"/>
                  </a:schemeClr>
                </a:solidFill>
              </a:rPr>
              <a:t>S. Prasitjutrakul</a:t>
            </a:r>
            <a:endParaRPr lang="en-US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94079801-216C-457C-A8D0-BA45D80BC21B}"/>
              </a:ext>
            </a:extLst>
          </p:cNvPr>
          <p:cNvSpPr txBox="1">
            <a:spLocks/>
          </p:cNvSpPr>
          <p:nvPr userDrawn="1"/>
        </p:nvSpPr>
        <p:spPr>
          <a:xfrm>
            <a:off x="125411" y="6382038"/>
            <a:ext cx="623930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 cap="sm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2110101 Computer Programming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E37B-3CDA-4709-A880-0D3E6EDC7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476" y="1970340"/>
            <a:ext cx="9367384" cy="2387600"/>
          </a:xfrm>
        </p:spPr>
        <p:txBody>
          <a:bodyPr>
            <a:normAutofit/>
          </a:bodyPr>
          <a:lstStyle/>
          <a:p>
            <a:r>
              <a:rPr lang="en-US" sz="3600" cap="small" dirty="0"/>
              <a:t>2110101: Computer Programming</a:t>
            </a:r>
            <a:br>
              <a:rPr lang="en-US" sz="3200" cap="small" dirty="0"/>
            </a:br>
            <a:br>
              <a:rPr lang="en-US" sz="3200" cap="small" dirty="0"/>
            </a:br>
            <a:r>
              <a:rPr lang="en-US" sz="7200" cap="small" dirty="0"/>
              <a:t>Intro. to Functions</a:t>
            </a:r>
            <a:endParaRPr lang="en-US" sz="3600" cap="smal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2315AB-2A75-476D-A94D-AB8F1B43ABB5}"/>
              </a:ext>
            </a:extLst>
          </p:cNvPr>
          <p:cNvSpPr txBox="1">
            <a:spLocks/>
          </p:cNvSpPr>
          <p:nvPr/>
        </p:nvSpPr>
        <p:spPr>
          <a:xfrm>
            <a:off x="2200148" y="5397123"/>
            <a:ext cx="8284972" cy="6976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cap="small" dirty="0"/>
              <a:t>Dept. of Computer Engineering</a:t>
            </a:r>
            <a:br>
              <a:rPr lang="en-US" sz="4000" cap="small" dirty="0"/>
            </a:br>
            <a:r>
              <a:rPr lang="en-US" sz="4000" cap="small" dirty="0"/>
              <a:t>Chulalongkorn University</a:t>
            </a:r>
          </a:p>
        </p:txBody>
      </p:sp>
    </p:spTree>
    <p:extLst>
      <p:ext uri="{BB962C8B-B14F-4D97-AF65-F5344CB8AC3E}">
        <p14:creationId xmlns:p14="http://schemas.microsoft.com/office/powerpoint/2010/main" val="386540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5DCD3A-5B54-42CC-88CA-DF8F6A2F34F3}"/>
              </a:ext>
            </a:extLst>
          </p:cNvPr>
          <p:cNvSpPr txBox="1"/>
          <p:nvPr/>
        </p:nvSpPr>
        <p:spPr>
          <a:xfrm>
            <a:off x="1271449" y="190005"/>
            <a:ext cx="964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มารู้จักฟังก์ชันใน </a:t>
            </a:r>
            <a:r>
              <a:rPr lang="en-US" sz="4800" dirty="0">
                <a:latin typeface="Superspace Bold" panose="02000000000000000000" pitchFamily="2" charset="0"/>
                <a:cs typeface="Superspace Bold" panose="02000000000000000000" pitchFamily="2" charset="0"/>
              </a:rPr>
              <a:t>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AFFF6-D890-4100-9224-818E9EEC5F3C}"/>
              </a:ext>
            </a:extLst>
          </p:cNvPr>
          <p:cNvSpPr txBox="1"/>
          <p:nvPr/>
        </p:nvSpPr>
        <p:spPr>
          <a:xfrm>
            <a:off x="3976332" y="1088080"/>
            <a:ext cx="4239335" cy="347787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=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=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r1 ** 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r2 ** 2</a:t>
            </a:r>
          </a:p>
          <a:p>
            <a:endParaRPr lang="th-TH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(a1, a2)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52B36-47C0-4EEA-8597-3ECDB00BBA56}"/>
              </a:ext>
            </a:extLst>
          </p:cNvPr>
          <p:cNvSpPr txBox="1"/>
          <p:nvPr/>
        </p:nvSpPr>
        <p:spPr>
          <a:xfrm>
            <a:off x="3976331" y="4675461"/>
            <a:ext cx="4239335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ชื่อฟังก์ชัน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ข้อมูลที่ส่งให้ฟังก์ชัน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1E4F9-A0B0-4028-9D86-DFDF1E3DEC4D}"/>
              </a:ext>
            </a:extLst>
          </p:cNvPr>
          <p:cNvSpPr txBox="1"/>
          <p:nvPr/>
        </p:nvSpPr>
        <p:spPr>
          <a:xfrm>
            <a:off x="3976331" y="5333208"/>
            <a:ext cx="5533429" cy="5232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ตัวแปร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ชื่อฟังก์ชัน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ข้อมูลที่ส่งให้ฟังก์ชัน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E1E2E-6B29-4A75-B341-C836B4C341C5}"/>
              </a:ext>
            </a:extLst>
          </p:cNvPr>
          <p:cNvSpPr txBox="1"/>
          <p:nvPr/>
        </p:nvSpPr>
        <p:spPr>
          <a:xfrm>
            <a:off x="6363667" y="2011527"/>
            <a:ext cx="3146093" cy="101566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=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=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44517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7" grpId="0" animBg="1"/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7409A-DC72-48B8-B850-6AC29162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3256" y="236553"/>
            <a:ext cx="9505487" cy="5947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B2723E-BFFC-476C-A4B4-3CF5D63946A3}"/>
              </a:ext>
            </a:extLst>
          </p:cNvPr>
          <p:cNvSpPr txBox="1"/>
          <p:nvPr/>
        </p:nvSpPr>
        <p:spPr>
          <a:xfrm>
            <a:off x="3784276" y="6184430"/>
            <a:ext cx="4623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https://docs.python.org/3/library/functions.html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584D70-A33A-4F4C-9512-3E59AC65826C}"/>
              </a:ext>
            </a:extLst>
          </p:cNvPr>
          <p:cNvGrpSpPr/>
          <p:nvPr/>
        </p:nvGrpSpPr>
        <p:grpSpPr>
          <a:xfrm>
            <a:off x="1459149" y="673570"/>
            <a:ext cx="9036995" cy="5433675"/>
            <a:chOff x="1459149" y="673570"/>
            <a:chExt cx="9036995" cy="54336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83012C-BDCD-4DD1-8ED9-99925DC93EBE}"/>
                </a:ext>
              </a:extLst>
            </p:cNvPr>
            <p:cNvSpPr/>
            <p:nvPr/>
          </p:nvSpPr>
          <p:spPr>
            <a:xfrm>
              <a:off x="1459149" y="690664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7D3DC1-01B2-45D1-8A03-781B19B73450}"/>
                </a:ext>
              </a:extLst>
            </p:cNvPr>
            <p:cNvSpPr/>
            <p:nvPr/>
          </p:nvSpPr>
          <p:spPr>
            <a:xfrm>
              <a:off x="8871625" y="673570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4BBD9F-5DE4-4AAA-9587-7F2BA02A5ACB}"/>
                </a:ext>
              </a:extLst>
            </p:cNvPr>
            <p:cNvSpPr/>
            <p:nvPr/>
          </p:nvSpPr>
          <p:spPr>
            <a:xfrm>
              <a:off x="6994187" y="1060315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25C0A1-5544-4472-86E8-1C7815BC9867}"/>
                </a:ext>
              </a:extLst>
            </p:cNvPr>
            <p:cNvSpPr/>
            <p:nvPr/>
          </p:nvSpPr>
          <p:spPr>
            <a:xfrm>
              <a:off x="3414408" y="1062676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1A9D68-F826-4486-AAEA-4A62E1D3DF37}"/>
                </a:ext>
              </a:extLst>
            </p:cNvPr>
            <p:cNvSpPr/>
            <p:nvPr/>
          </p:nvSpPr>
          <p:spPr>
            <a:xfrm>
              <a:off x="5116748" y="2229995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D90241-4E00-44B5-A99D-01C4436CD2BB}"/>
                </a:ext>
              </a:extLst>
            </p:cNvPr>
            <p:cNvSpPr/>
            <p:nvPr/>
          </p:nvSpPr>
          <p:spPr>
            <a:xfrm>
              <a:off x="8871624" y="2599646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01B47-5F83-476E-851E-753D02B63751}"/>
                </a:ext>
              </a:extLst>
            </p:cNvPr>
            <p:cNvSpPr/>
            <p:nvPr/>
          </p:nvSpPr>
          <p:spPr>
            <a:xfrm>
              <a:off x="6994187" y="2631189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3CC975-F75E-4CA9-9D15-949C1206B422}"/>
                </a:ext>
              </a:extLst>
            </p:cNvPr>
            <p:cNvSpPr/>
            <p:nvPr/>
          </p:nvSpPr>
          <p:spPr>
            <a:xfrm>
              <a:off x="5116748" y="2618943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216BFF-0EB5-479B-8497-2C0FED4F7666}"/>
                </a:ext>
              </a:extLst>
            </p:cNvPr>
            <p:cNvSpPr/>
            <p:nvPr/>
          </p:nvSpPr>
          <p:spPr>
            <a:xfrm>
              <a:off x="8871624" y="3010250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4A9ADB-AF9E-4197-B386-5021D0C8DD8E}"/>
                </a:ext>
              </a:extLst>
            </p:cNvPr>
            <p:cNvSpPr/>
            <p:nvPr/>
          </p:nvSpPr>
          <p:spPr>
            <a:xfrm>
              <a:off x="6994186" y="3389629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263150-7326-4C0A-9473-AB4260C283E0}"/>
                </a:ext>
              </a:extLst>
            </p:cNvPr>
            <p:cNvSpPr/>
            <p:nvPr/>
          </p:nvSpPr>
          <p:spPr>
            <a:xfrm>
              <a:off x="6994185" y="3788638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866546-8F1E-4502-ACCF-44DC4989FF53}"/>
                </a:ext>
              </a:extLst>
            </p:cNvPr>
            <p:cNvSpPr/>
            <p:nvPr/>
          </p:nvSpPr>
          <p:spPr>
            <a:xfrm>
              <a:off x="8871623" y="3781874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1DEA2A-3FEB-4DDE-A32B-73AAD4941BB8}"/>
                </a:ext>
              </a:extLst>
            </p:cNvPr>
            <p:cNvSpPr/>
            <p:nvPr/>
          </p:nvSpPr>
          <p:spPr>
            <a:xfrm>
              <a:off x="5124014" y="4168620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0C0D457-363F-4212-B268-F7CF3CB9DD2C}"/>
                </a:ext>
              </a:extLst>
            </p:cNvPr>
            <p:cNvSpPr/>
            <p:nvPr/>
          </p:nvSpPr>
          <p:spPr>
            <a:xfrm>
              <a:off x="5116747" y="4557568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8EDEB2-6538-4CBF-A70B-63BD0FD2E05A}"/>
                </a:ext>
              </a:extLst>
            </p:cNvPr>
            <p:cNvSpPr/>
            <p:nvPr/>
          </p:nvSpPr>
          <p:spPr>
            <a:xfrm>
              <a:off x="6971485" y="4557568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CC89B0-64DC-436E-8B76-511A75710C6D}"/>
                </a:ext>
              </a:extLst>
            </p:cNvPr>
            <p:cNvSpPr/>
            <p:nvPr/>
          </p:nvSpPr>
          <p:spPr>
            <a:xfrm>
              <a:off x="5133741" y="5348646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4CD63B-F440-44F2-92A8-FDA22EE692BF}"/>
                </a:ext>
              </a:extLst>
            </p:cNvPr>
            <p:cNvSpPr/>
            <p:nvPr/>
          </p:nvSpPr>
          <p:spPr>
            <a:xfrm>
              <a:off x="5133741" y="5737594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0B37C-8D04-42DB-A805-75817DA3D063}"/>
                </a:ext>
              </a:extLst>
            </p:cNvPr>
            <p:cNvSpPr/>
            <p:nvPr/>
          </p:nvSpPr>
          <p:spPr>
            <a:xfrm>
              <a:off x="6994185" y="5731525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E5C543-45F5-4613-8298-0ADDE0D39E16}"/>
                </a:ext>
              </a:extLst>
            </p:cNvPr>
            <p:cNvSpPr/>
            <p:nvPr/>
          </p:nvSpPr>
          <p:spPr>
            <a:xfrm>
              <a:off x="3414408" y="3784298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2CB51E9-99E6-408B-8157-8F4BDEB5C5AD}"/>
                </a:ext>
              </a:extLst>
            </p:cNvPr>
            <p:cNvSpPr/>
            <p:nvPr/>
          </p:nvSpPr>
          <p:spPr>
            <a:xfrm>
              <a:off x="8871623" y="1847478"/>
              <a:ext cx="1624519" cy="369651"/>
            </a:xfrm>
            <a:prstGeom prst="rect">
              <a:avLst/>
            </a:prstGeom>
            <a:solidFill>
              <a:srgbClr val="4FD093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69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5DCD3A-5B54-42CC-88CA-DF8F6A2F34F3}"/>
              </a:ext>
            </a:extLst>
          </p:cNvPr>
          <p:cNvSpPr txBox="1"/>
          <p:nvPr/>
        </p:nvSpPr>
        <p:spPr>
          <a:xfrm>
            <a:off x="1271449" y="190005"/>
            <a:ext cx="964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การเขียนฟังก์ชันของเราเอง</a:t>
            </a:r>
            <a:endParaRPr lang="en-US" sz="4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AFFF6-D890-4100-9224-818E9EEC5F3C}"/>
              </a:ext>
            </a:extLst>
          </p:cNvPr>
          <p:cNvSpPr txBox="1"/>
          <p:nvPr/>
        </p:nvSpPr>
        <p:spPr>
          <a:xfrm>
            <a:off x="1514290" y="1229442"/>
            <a:ext cx="4239335" cy="317009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= float(input())</a:t>
            </a:r>
            <a:endParaRPr lang="th-T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r1 ** 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r2 ** 2</a:t>
            </a:r>
            <a:endParaRPr lang="th-T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print(a1,a2)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7FB1-8AEE-4308-A5E6-93316A0F7BFC}"/>
              </a:ext>
            </a:extLst>
          </p:cNvPr>
          <p:cNvSpPr txBox="1"/>
          <p:nvPr/>
        </p:nvSpPr>
        <p:spPr>
          <a:xfrm>
            <a:off x="6304264" y="1229442"/>
            <a:ext cx="4239335" cy="3785652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th-TH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 ** 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 =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a2 =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(r2)</a:t>
            </a:r>
            <a:endParaRPr lang="th-T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print(a1,a2)</a:t>
            </a:r>
          </a:p>
        </p:txBody>
      </p:sp>
    </p:spTree>
    <p:extLst>
      <p:ext uri="{BB962C8B-B14F-4D97-AF65-F5344CB8AC3E}">
        <p14:creationId xmlns:p14="http://schemas.microsoft.com/office/powerpoint/2010/main" val="410127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5DCD3A-5B54-42CC-88CA-DF8F6A2F34F3}"/>
              </a:ext>
            </a:extLst>
          </p:cNvPr>
          <p:cNvSpPr txBox="1"/>
          <p:nvPr/>
        </p:nvSpPr>
        <p:spPr>
          <a:xfrm>
            <a:off x="1271449" y="190005"/>
            <a:ext cx="964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ฟังก์ชันอาจคืนหรือไม่คืนค่าก็ได้</a:t>
            </a:r>
            <a:endParaRPr lang="en-US" sz="4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7FB1-8AEE-4308-A5E6-93316A0F7BFC}"/>
              </a:ext>
            </a:extLst>
          </p:cNvPr>
          <p:cNvSpPr txBox="1"/>
          <p:nvPr/>
        </p:nvSpPr>
        <p:spPr>
          <a:xfrm>
            <a:off x="3976331" y="1180513"/>
            <a:ext cx="4239335" cy="440120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 ** 2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r1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r2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 =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a2 =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(r2)</a:t>
            </a:r>
            <a:endParaRPr lang="th-T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print(a1,a2)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F22CA89-723C-4759-8910-BA07974C50EC}"/>
              </a:ext>
            </a:extLst>
          </p:cNvPr>
          <p:cNvSpPr/>
          <p:nvPr/>
        </p:nvSpPr>
        <p:spPr>
          <a:xfrm>
            <a:off x="7631653" y="2421487"/>
            <a:ext cx="2179887" cy="436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ฟังก์ชันนี้</a:t>
            </a:r>
            <a:r>
              <a:rPr lang="th-TH" sz="24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มีค่าคืน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กลับไป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39612-5833-4E47-8125-55888993A00A}"/>
              </a:ext>
            </a:extLst>
          </p:cNvPr>
          <p:cNvSpPr txBox="1"/>
          <p:nvPr/>
        </p:nvSpPr>
        <p:spPr>
          <a:xfrm>
            <a:off x="3986060" y="3027173"/>
            <a:ext cx="3941984" cy="255454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r2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a1 =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a2 =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(r2)</a:t>
            </a:r>
            <a:endParaRPr lang="th-T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print(a1,a2)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0F6037-E0A3-4856-A7E3-479058FAE0F9}"/>
              </a:ext>
            </a:extLst>
          </p:cNvPr>
          <p:cNvSpPr/>
          <p:nvPr/>
        </p:nvSpPr>
        <p:spPr>
          <a:xfrm>
            <a:off x="7631653" y="4229860"/>
            <a:ext cx="2179887" cy="436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ฟังก์ชันนี้</a:t>
            </a:r>
            <a:r>
              <a:rPr lang="th-TH" sz="2400" u="sng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ค่าคืนกลับ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490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uiExpand="1" build="allAtOnce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5DCD3A-5B54-42CC-88CA-DF8F6A2F34F3}"/>
              </a:ext>
            </a:extLst>
          </p:cNvPr>
          <p:cNvSpPr txBox="1"/>
          <p:nvPr/>
        </p:nvSpPr>
        <p:spPr>
          <a:xfrm>
            <a:off x="621790" y="190005"/>
            <a:ext cx="10948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ตัวแปรชื่อเหมือนกันของแต่ละฟังก์ชันไม่ใช่ตัวเดียวกัน</a:t>
            </a:r>
            <a:endParaRPr lang="en-US" sz="44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7FB1-8AEE-4308-A5E6-93316A0F7BFC}"/>
              </a:ext>
            </a:extLst>
          </p:cNvPr>
          <p:cNvSpPr txBox="1"/>
          <p:nvPr/>
        </p:nvSpPr>
        <p:spPr>
          <a:xfrm>
            <a:off x="1512808" y="1070946"/>
            <a:ext cx="4239335" cy="440120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a2 =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(r2)</a:t>
            </a:r>
          </a:p>
          <a:p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print(a1,a2)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09A47-1079-433A-9263-266D2F3F69B2}"/>
              </a:ext>
            </a:extLst>
          </p:cNvPr>
          <p:cNvSpPr txBox="1"/>
          <p:nvPr/>
        </p:nvSpPr>
        <p:spPr>
          <a:xfrm>
            <a:off x="6279880" y="1070946"/>
            <a:ext cx="4239335" cy="440120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 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float(input())</a:t>
            </a:r>
          </a:p>
          <a:p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a2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print(a1,a2)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741C71-1313-473A-B553-DD2DDDDB9278}"/>
              </a:ext>
            </a:extLst>
          </p:cNvPr>
          <p:cNvSpPr txBox="1"/>
          <p:nvPr/>
        </p:nvSpPr>
        <p:spPr>
          <a:xfrm>
            <a:off x="1512807" y="1076153"/>
            <a:ext cx="4239335" cy="440120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r1 = float(input())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a1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(r1)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 = float(input())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a2 = </a:t>
            </a:r>
            <a:r>
              <a:rPr lang="en-US" sz="20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circle_area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(r2)</a:t>
            </a:r>
          </a:p>
          <a:p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print(a1,a2)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08545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5DCD3A-5B54-42CC-88CA-DF8F6A2F34F3}"/>
              </a:ext>
            </a:extLst>
          </p:cNvPr>
          <p:cNvSpPr txBox="1"/>
          <p:nvPr/>
        </p:nvSpPr>
        <p:spPr>
          <a:xfrm>
            <a:off x="621790" y="190005"/>
            <a:ext cx="10948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4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การนิยามฟังก์ชันใหม่</a:t>
            </a:r>
            <a:endParaRPr lang="en-US" sz="44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87FB1-8AEE-4308-A5E6-93316A0F7BFC}"/>
              </a:ext>
            </a:extLst>
          </p:cNvPr>
          <p:cNvSpPr txBox="1"/>
          <p:nvPr/>
        </p:nvSpPr>
        <p:spPr>
          <a:xfrm>
            <a:off x="3047998" y="1090401"/>
            <a:ext cx="6096002" cy="187743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ชื่อฟังก์ชัน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ชื่อตัวแปรที่รับข้อมูลจากผู้เรียก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th-TH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ค่าที่คืนกลับเป็นผลลัพธ์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524C4-21AC-426D-9C3F-D3EA67B4C7CB}"/>
              </a:ext>
            </a:extLst>
          </p:cNvPr>
          <p:cNvSpPr/>
          <p:nvPr/>
        </p:nvSpPr>
        <p:spPr>
          <a:xfrm>
            <a:off x="4376713" y="3244708"/>
            <a:ext cx="3438572" cy="43644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ต้องนิยามฟังก์ชันก่อน แล้วค่อยเรียกใช้ได้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BF07A-15BE-4CA2-997B-306C80C4E2ED}"/>
              </a:ext>
            </a:extLst>
          </p:cNvPr>
          <p:cNvSpPr txBox="1"/>
          <p:nvPr/>
        </p:nvSpPr>
        <p:spPr>
          <a:xfrm>
            <a:off x="621790" y="4043090"/>
            <a:ext cx="3438572" cy="1938992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f1(x):</a:t>
            </a:r>
          </a:p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+ 5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f2(x):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2*f1(x)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 f1(3), f2(7)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2F770F-F77B-46E1-9533-DC7FE8E5106D}"/>
              </a:ext>
            </a:extLst>
          </p:cNvPr>
          <p:cNvSpPr txBox="1"/>
          <p:nvPr/>
        </p:nvSpPr>
        <p:spPr>
          <a:xfrm>
            <a:off x="4376713" y="4043090"/>
            <a:ext cx="3438572" cy="1938992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f2(x):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2*f1(x)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f1(x):</a:t>
            </a:r>
          </a:p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 f1(3), f2(7)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6E7C7-282D-499A-8BC1-9AC943D49C3B}"/>
              </a:ext>
            </a:extLst>
          </p:cNvPr>
          <p:cNvSpPr txBox="1"/>
          <p:nvPr/>
        </p:nvSpPr>
        <p:spPr>
          <a:xfrm>
            <a:off x="8131636" y="4019698"/>
            <a:ext cx="3438572" cy="224676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f1(x):</a:t>
            </a:r>
          </a:p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 f1(3) 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 f2(7) )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f2(x):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= 2*f1(x)</a:t>
            </a:r>
          </a:p>
          <a:p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B61C0-7096-4DC3-A44B-E0B5A24C1F65}"/>
              </a:ext>
            </a:extLst>
          </p:cNvPr>
          <p:cNvSpPr txBox="1"/>
          <p:nvPr/>
        </p:nvSpPr>
        <p:spPr>
          <a:xfrm>
            <a:off x="3386822" y="5083812"/>
            <a:ext cx="5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F0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E36230-AD55-4D16-86E3-BC2E6062D2A0}"/>
              </a:ext>
            </a:extLst>
          </p:cNvPr>
          <p:cNvSpPr txBox="1"/>
          <p:nvPr/>
        </p:nvSpPr>
        <p:spPr>
          <a:xfrm>
            <a:off x="7141745" y="5083813"/>
            <a:ext cx="5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F0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00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37C2A-0C87-4B56-AB50-39E2DD23CEA9}"/>
              </a:ext>
            </a:extLst>
          </p:cNvPr>
          <p:cNvSpPr txBox="1"/>
          <p:nvPr/>
        </p:nvSpPr>
        <p:spPr>
          <a:xfrm>
            <a:off x="10580317" y="4496751"/>
            <a:ext cx="5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F00"/>
                </a:solidFill>
                <a:sym typeface="Wingdings" panose="05000000000000000000" pitchFamily="2" charset="2"/>
              </a:rPr>
              <a:t></a:t>
            </a:r>
            <a:endParaRPr lang="en-US" sz="3600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2AB8D-F7AC-4C14-80ED-D7C1077C45A3}"/>
              </a:ext>
            </a:extLst>
          </p:cNvPr>
          <p:cNvSpPr txBox="1"/>
          <p:nvPr/>
        </p:nvSpPr>
        <p:spPr>
          <a:xfrm>
            <a:off x="10586667" y="4819916"/>
            <a:ext cx="5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8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2" grpId="0"/>
      <p:bldP spid="13" grpId="0"/>
      <p:bldP spid="14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5DCD3A-5B54-42CC-88CA-DF8F6A2F34F3}"/>
              </a:ext>
            </a:extLst>
          </p:cNvPr>
          <p:cNvSpPr txBox="1"/>
          <p:nvPr/>
        </p:nvSpPr>
        <p:spPr>
          <a:xfrm>
            <a:off x="1271449" y="190005"/>
            <a:ext cx="964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800" dirty="0">
                <a:latin typeface="Superspace Bold" panose="02000000000000000000" pitchFamily="2" charset="0"/>
                <a:cs typeface="Superspace Bold" panose="02000000000000000000" pitchFamily="2" charset="0"/>
              </a:rPr>
              <a:t>ตัวอย่าง</a:t>
            </a:r>
            <a:endParaRPr lang="en-US" sz="4800" dirty="0">
              <a:latin typeface="Superspace Bold" panose="02000000000000000000" pitchFamily="2" charset="0"/>
              <a:cs typeface="Superspace Bold" panose="02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849669-5A88-4E9B-BD1D-CFB9B92E6C36}"/>
                  </a:ext>
                </a:extLst>
              </p:cNvPr>
              <p:cNvSpPr txBox="1"/>
              <p:nvPr/>
            </p:nvSpPr>
            <p:spPr>
              <a:xfrm>
                <a:off x="3058579" y="1021002"/>
                <a:ext cx="253512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2849669-5A88-4E9B-BD1D-CFB9B92E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579" y="1021002"/>
                <a:ext cx="253512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FCD79C-AB38-4F13-B03B-1C3A5EA07B1C}"/>
                  </a:ext>
                </a:extLst>
              </p:cNvPr>
              <p:cNvSpPr txBox="1"/>
              <p:nvPr/>
            </p:nvSpPr>
            <p:spPr>
              <a:xfrm>
                <a:off x="2478901" y="1516911"/>
                <a:ext cx="7234194" cy="521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FCD79C-AB38-4F13-B03B-1C3A5EA07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01" y="1516911"/>
                <a:ext cx="7234194" cy="521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D0DB2D-273E-4CEC-8DC6-AF622CFF9724}"/>
                  </a:ext>
                </a:extLst>
              </p:cNvPr>
              <p:cNvSpPr txBox="1"/>
              <p:nvPr/>
            </p:nvSpPr>
            <p:spPr>
              <a:xfrm>
                <a:off x="2157536" y="2229692"/>
                <a:ext cx="250880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D0DB2D-273E-4CEC-8DC6-AF622CFF9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36" y="2229692"/>
                <a:ext cx="250880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DA96FA-E3D5-4CBA-AD52-369B449B7B60}"/>
                  </a:ext>
                </a:extLst>
              </p:cNvPr>
              <p:cNvSpPr txBox="1"/>
              <p:nvPr/>
            </p:nvSpPr>
            <p:spPr>
              <a:xfrm>
                <a:off x="3820503" y="2709284"/>
                <a:ext cx="6417073" cy="521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DA96FA-E3D5-4CBA-AD52-369B449B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503" y="2709284"/>
                <a:ext cx="6417073" cy="521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9BEE7-AB9A-4086-BB64-5EE7BD2CD95A}"/>
                  </a:ext>
                </a:extLst>
              </p:cNvPr>
              <p:cNvSpPr txBox="1"/>
              <p:nvPr/>
            </p:nvSpPr>
            <p:spPr>
              <a:xfrm>
                <a:off x="3956190" y="3244692"/>
                <a:ext cx="3625235" cy="5337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9BEE7-AB9A-4086-BB64-5EE7BD2CD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190" y="3244692"/>
                <a:ext cx="3625235" cy="5337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A1626-A0E5-4574-8155-0BCBC659AE3C}"/>
                  </a:ext>
                </a:extLst>
              </p:cNvPr>
              <p:cNvSpPr txBox="1"/>
              <p:nvPr/>
            </p:nvSpPr>
            <p:spPr>
              <a:xfrm>
                <a:off x="7029039" y="3361139"/>
                <a:ext cx="30815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7A1626-A0E5-4574-8155-0BCBC659A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039" y="3361139"/>
                <a:ext cx="30815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9198A0F-3341-4BA0-A1EE-BE28D46390F9}"/>
              </a:ext>
            </a:extLst>
          </p:cNvPr>
          <p:cNvSpPr txBox="1"/>
          <p:nvPr/>
        </p:nvSpPr>
        <p:spPr>
          <a:xfrm>
            <a:off x="2852098" y="4031810"/>
            <a:ext cx="6487801" cy="2246769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f(x):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x**2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g(x, y):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max(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+ (f(2*x) + f(y))**0.5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g(f(2),15)</a:t>
            </a:r>
            <a:r>
              <a:rPr lang="th-TH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0664E-C26C-4FD5-B5B8-8676D4E12CB5}"/>
                  </a:ext>
                </a:extLst>
              </p:cNvPr>
              <p:cNvSpPr txBox="1"/>
              <p:nvPr/>
            </p:nvSpPr>
            <p:spPr>
              <a:xfrm>
                <a:off x="4131289" y="2213375"/>
                <a:ext cx="205904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10664E-C26C-4FD5-B5B8-8676D4E12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289" y="2213375"/>
                <a:ext cx="205904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8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4" grpId="0"/>
      <p:bldP spid="15" grpId="0"/>
      <p:bldP spid="9" grpId="0" uiExpand="1" build="allAtOnce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5640</TotalTime>
  <Words>775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Cambria Math</vt:lpstr>
      <vt:lpstr>Arial</vt:lpstr>
      <vt:lpstr>Courier New</vt:lpstr>
      <vt:lpstr>Wingdings</vt:lpstr>
      <vt:lpstr>TH Sarabun New</vt:lpstr>
      <vt:lpstr>Superspace Bold</vt:lpstr>
      <vt:lpstr>Tw Cen MT</vt:lpstr>
      <vt:lpstr>Calibri</vt:lpstr>
      <vt:lpstr>Circuit</vt:lpstr>
      <vt:lpstr>2110101: Computer Programming  Intro. to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Assignment: TSP by SA</dc:title>
  <dc:creator>Somchai Prasitjutrakul</dc:creator>
  <cp:lastModifiedBy>Somchai Prasitjutrakul</cp:lastModifiedBy>
  <cp:revision>118</cp:revision>
  <dcterms:created xsi:type="dcterms:W3CDTF">2020-09-04T07:16:49Z</dcterms:created>
  <dcterms:modified xsi:type="dcterms:W3CDTF">2024-01-10T08:17:24Z</dcterms:modified>
</cp:coreProperties>
</file>