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9"/>
  </p:notesMasterIdLst>
  <p:sldIdLst>
    <p:sldId id="287" r:id="rId2"/>
    <p:sldId id="423" r:id="rId3"/>
    <p:sldId id="414" r:id="rId4"/>
    <p:sldId id="390" r:id="rId5"/>
    <p:sldId id="391" r:id="rId6"/>
    <p:sldId id="289" r:id="rId7"/>
    <p:sldId id="392" r:id="rId8"/>
    <p:sldId id="411" r:id="rId9"/>
    <p:sldId id="412" r:id="rId10"/>
    <p:sldId id="394" r:id="rId11"/>
    <p:sldId id="395" r:id="rId12"/>
    <p:sldId id="396" r:id="rId13"/>
    <p:sldId id="397" r:id="rId14"/>
    <p:sldId id="341" r:id="rId15"/>
    <p:sldId id="413" r:id="rId16"/>
    <p:sldId id="426" r:id="rId17"/>
    <p:sldId id="398" r:id="rId18"/>
    <p:sldId id="399" r:id="rId19"/>
    <p:sldId id="400" r:id="rId20"/>
    <p:sldId id="401" r:id="rId21"/>
    <p:sldId id="291" r:id="rId22"/>
    <p:sldId id="403" r:id="rId23"/>
    <p:sldId id="405" r:id="rId24"/>
    <p:sldId id="404" r:id="rId25"/>
    <p:sldId id="415" r:id="rId26"/>
    <p:sldId id="427" r:id="rId27"/>
    <p:sldId id="321" r:id="rId28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xcAJ+hiDWIxkyFxmHAVBoA==" hashData="OpM2STbKOaDt5/6/ZrdVbKhZ1vqhac/OaJwwvtn5DlD8tJdUxVVuc2LETiWmwGrcWT7dvJggiMzKFLNtkNhGew=="/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423"/>
            <p14:sldId id="414"/>
            <p14:sldId id="390"/>
            <p14:sldId id="391"/>
            <p14:sldId id="289"/>
            <p14:sldId id="392"/>
            <p14:sldId id="411"/>
            <p14:sldId id="412"/>
            <p14:sldId id="394"/>
            <p14:sldId id="395"/>
            <p14:sldId id="396"/>
            <p14:sldId id="397"/>
            <p14:sldId id="341"/>
            <p14:sldId id="413"/>
            <p14:sldId id="426"/>
            <p14:sldId id="398"/>
            <p14:sldId id="399"/>
            <p14:sldId id="400"/>
            <p14:sldId id="401"/>
            <p14:sldId id="291"/>
            <p14:sldId id="403"/>
            <p14:sldId id="405"/>
            <p14:sldId id="404"/>
            <p14:sldId id="415"/>
            <p14:sldId id="427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FF"/>
    <a:srgbClr val="CC3300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06/08/63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04DF7-621C-4899-A932-9D1DC9C97FFC}" type="slidenum">
              <a:rPr lang="th-TH" smtClean="0"/>
              <a:pPr>
                <a:defRPr/>
              </a:pPr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543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04DF7-621C-4899-A932-9D1DC9C97FFC}" type="slidenum">
              <a:rPr lang="th-TH" smtClean="0"/>
              <a:pPr>
                <a:defRPr/>
              </a:pPr>
              <a:t>5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3732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04DF7-621C-4899-A932-9D1DC9C97FFC}" type="slidenum">
              <a:rPr lang="th-TH" smtClean="0"/>
              <a:pPr>
                <a:defRPr/>
              </a:pPr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463027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10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464117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51660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1DB012-75E5-4C9B-8AEC-30D767C8AD6A}" type="slidenum">
              <a:rPr lang="th-TH" smtClean="0"/>
              <a:pPr>
                <a:defRPr/>
              </a:pPr>
              <a:t>21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08822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math</a:t>
            </a:r>
          </a:p>
          <a:p>
            <a:r>
              <a:rPr lang="en-US" dirty="0"/>
              <a:t>n = int(input())</a:t>
            </a:r>
          </a:p>
          <a:p>
            <a:r>
              <a:rPr lang="en-US" dirty="0"/>
              <a:t>fac = (2*</a:t>
            </a:r>
            <a:r>
              <a:rPr lang="en-US" dirty="0" err="1"/>
              <a:t>math.pi</a:t>
            </a:r>
            <a:r>
              <a:rPr lang="en-US" dirty="0"/>
              <a:t>*n)**0.5*(n/</a:t>
            </a:r>
            <a:r>
              <a:rPr lang="en-US" dirty="0" err="1"/>
              <a:t>math.e</a:t>
            </a:r>
            <a:r>
              <a:rPr lang="en-US" dirty="0"/>
              <a:t>)**n</a:t>
            </a:r>
          </a:p>
          <a:p>
            <a:r>
              <a:rPr lang="en-US" dirty="0"/>
              <a:t>print(fac)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26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401846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A4D554-21A1-4D45-827C-C7017130BA19}" type="slidenum">
              <a:rPr lang="th-TH" smtClean="0"/>
              <a:pPr>
                <a:defRPr/>
              </a:pPr>
              <a:t>27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0950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000" dirty="0"/>
              <a:t>Basic I/O, Data Types, Variables,</a:t>
            </a:r>
            <a:br>
              <a:rPr lang="en-US" sz="4000" dirty="0"/>
            </a:br>
            <a:r>
              <a:rPr lang="en-US" sz="4000" dirty="0"/>
              <a:t>Operators, Expressions, Statements</a:t>
            </a:r>
            <a:endParaRPr lang="th-TH" sz="40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9B7F-8AF4-4334-9CC2-0DF536D2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Variables &amp; Data Types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D2E1A58-1C39-4E76-BFE2-24DC26ABD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548" y="763588"/>
            <a:ext cx="7892732" cy="3141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first_name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Ranee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            # </a:t>
            </a:r>
            <a:r>
              <a:rPr lang="en-US" sz="2200" b="1" dirty="0">
                <a:solidFill>
                  <a:srgbClr val="FF3300"/>
                </a:solidFill>
                <a:latin typeface="Courier New" pitchFamily="49" charset="0"/>
                <a:cs typeface="Tahoma" pitchFamily="34" charset="0"/>
              </a:rPr>
              <a:t>str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last_name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=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Campen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           # </a:t>
            </a:r>
            <a:r>
              <a:rPr lang="en-US" sz="2200" b="1" dirty="0">
                <a:solidFill>
                  <a:srgbClr val="FF3300"/>
                </a:solidFill>
                <a:latin typeface="Courier New" pitchFamily="49" charset="0"/>
                <a:cs typeface="Tahoma" pitchFamily="34" charset="0"/>
              </a:rPr>
              <a:t>str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aka        = "Bella"            # </a:t>
            </a:r>
            <a:r>
              <a:rPr lang="en-US" sz="2200" b="1" dirty="0">
                <a:solidFill>
                  <a:srgbClr val="FF3300"/>
                </a:solidFill>
                <a:latin typeface="Courier New" pitchFamily="49" charset="0"/>
                <a:cs typeface="Tahoma" pitchFamily="34" charset="0"/>
              </a:rPr>
              <a:t>str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age        = 29                 # </a:t>
            </a:r>
            <a:r>
              <a:rPr lang="en-US" sz="2200" b="1" dirty="0">
                <a:solidFill>
                  <a:srgbClr val="FF3300"/>
                </a:solidFill>
                <a:latin typeface="Courier New" pitchFamily="49" charset="0"/>
                <a:cs typeface="Tahoma" pitchFamily="34" charset="0"/>
              </a:rPr>
              <a:t>int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height     = 1.65               # </a:t>
            </a:r>
            <a:r>
              <a:rPr lang="en-US" sz="2200" b="1" dirty="0">
                <a:solidFill>
                  <a:srgbClr val="FF3300"/>
                </a:solidFill>
                <a:latin typeface="Courier New" pitchFamily="49" charset="0"/>
                <a:cs typeface="Tahoma" pitchFamily="34" charset="0"/>
              </a:rPr>
              <a:t>float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is_single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= True               # </a:t>
            </a:r>
            <a:r>
              <a:rPr lang="en-US" sz="2200" b="1" dirty="0">
                <a:solidFill>
                  <a:srgbClr val="FF3300"/>
                </a:solidFill>
                <a:latin typeface="Courier New" pitchFamily="49" charset="0"/>
                <a:cs typeface="Tahoma" pitchFamily="34" charset="0"/>
              </a:rPr>
              <a:t>bool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birth_date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[24, 12, 1989]     # </a:t>
            </a:r>
            <a:r>
              <a:rPr lang="en-US" sz="2200" b="1" dirty="0">
                <a:solidFill>
                  <a:srgbClr val="FF3300"/>
                </a:solidFill>
                <a:latin typeface="Courier New" pitchFamily="49" charset="0"/>
                <a:cs typeface="Tahoma" pitchFamily="34" charset="0"/>
              </a:rPr>
              <a:t>list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tv_series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= ["Roy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Marn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",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Plerng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Boon",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 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Bubphe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Sanniwat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",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Krong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Kam"]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B4F1FCF-4D36-456C-8ED4-C3C0E9A68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8548" y="3905090"/>
            <a:ext cx="7892732" cy="24643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print("Name:",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first_name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last_name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print("Age:", age)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print("Aka:", aka, "or", aka[0:4:1])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birth_date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[0]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m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birth_date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[1]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y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birth_date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[2]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print("Born:", str(d)+"/"+str(m)+"/"+str(y))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47F32E8-02F5-4BF4-A4AA-E7C65A76C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160" y="5076328"/>
            <a:ext cx="3108961" cy="710067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จะได้ศึกษาการจัดการข้อมูลประเภทต่าง ๆ ต่อไป</a:t>
            </a:r>
            <a:endParaRPr lang="en-US" sz="2000" dirty="0">
              <a:solidFill>
                <a:srgbClr val="0000C0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2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5297A75-4BCE-4536-8049-69969D66EE7F}"/>
              </a:ext>
            </a:extLst>
          </p:cNvPr>
          <p:cNvGrpSpPr/>
          <p:nvPr/>
        </p:nvGrpSpPr>
        <p:grpSpPr>
          <a:xfrm>
            <a:off x="5487988" y="4453990"/>
            <a:ext cx="4414837" cy="710067"/>
            <a:chOff x="5487988" y="4453990"/>
            <a:chExt cx="4414837" cy="710067"/>
          </a:xfrm>
        </p:grpSpPr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ACD31F7B-49C6-4842-A84B-94CE6AE9A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988" y="4453990"/>
              <a:ext cx="4414836" cy="7100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2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lvl="0"/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123456 579 579.0</a:t>
              </a:r>
            </a:p>
            <a:p>
              <a:pPr lvl="0"/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123456, 579, 579.0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5C49F56-6A85-4097-A5B5-6CDA9034E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4588" y="4453990"/>
              <a:ext cx="1138237" cy="371513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 type="none" w="lg" len="med"/>
            </a:ln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C0"/>
                  </a:solidFill>
                  <a:latin typeface="Courier New" pitchFamily="49" charset="0"/>
                  <a:cs typeface="Tahoma" pitchFamily="34" charset="0"/>
                </a:rPr>
                <a:t>output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A6B282-D842-44E7-8830-DEAF3D71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9AD82-06A8-4762-9820-DB594BB13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7920037" cy="1118870"/>
          </a:xfrm>
        </p:spPr>
        <p:txBody>
          <a:bodyPr/>
          <a:lstStyle/>
          <a:p>
            <a:r>
              <a:rPr lang="th-TH" dirty="0"/>
              <a:t>ข้อมูลส่วนใหญ่แปลงเป็น </a:t>
            </a:r>
            <a:r>
              <a:rPr lang="en-US" dirty="0"/>
              <a:t>string </a:t>
            </a:r>
            <a:r>
              <a:rPr lang="th-TH" dirty="0"/>
              <a:t>ได้ด้วย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h-TH" dirty="0"/>
              <a:t>ข้อมูลบางอย่างก็อาจแปลงเป็น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</a:t>
            </a:r>
            <a:r>
              <a:rPr lang="th-TH" dirty="0"/>
              <a:t>กับ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</a:t>
            </a:r>
            <a:r>
              <a:rPr lang="th-TH" dirty="0"/>
              <a:t>ได้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4B87865-0D50-4922-BB57-F9C4F2172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176" y="2034223"/>
            <a:ext cx="7613648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s1 = "123"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s2 = " 456"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n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s1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+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s2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# 579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float(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s1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+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float(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s2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# 579.0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print(s1+s2, n, f)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print(s1+s2 + ", " +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str(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n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+ ", " +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str(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f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9C3A9497-4A51-4990-A4D3-15C3CEB7B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049" y="4334070"/>
            <a:ext cx="7613648" cy="21258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a = int(1)          # a = 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b = int(1.9)        # b = 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c = int(1.9 + 0.5)  # c = 2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float(1.1)      # d = 1.1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e = float(1)        # e = 1.0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 = str("string")   # f = "string"</a:t>
            </a:r>
          </a:p>
        </p:txBody>
      </p:sp>
    </p:spTree>
    <p:extLst>
      <p:ext uri="{BB962C8B-B14F-4D97-AF65-F5344CB8AC3E}">
        <p14:creationId xmlns:p14="http://schemas.microsoft.com/office/powerpoint/2010/main" val="385195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12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C06-14FD-40FD-AF5B-F82B3391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input()</a:t>
            </a:r>
            <a:r>
              <a:rPr lang="th-TH" dirty="0"/>
              <a:t> รับสตริงจากแป้นพิมพ์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03A2EB0-5220-4910-BF19-50754C74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7588" y="2137972"/>
            <a:ext cx="7613648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name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print(name + " is a very easy language.")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print("We use " + name + " in our class.")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print("Hello " + name + ".")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989BCE0-E215-4BE5-9A50-D5AA16AC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2137972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program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4315886-62CA-4F1C-A4BF-56E64A2E9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96" y="4652134"/>
            <a:ext cx="6035041" cy="1017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lvl="0"/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 very easy language. 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 use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 our class. 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B692BD9-5CFC-4C04-828C-8BD8BE4DB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652135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3B64B21-9029-42D0-8379-96C84816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902884"/>
            <a:ext cx="7857344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Courier New" pitchFamily="49" charset="0"/>
                <a:cs typeface="Tahoma" pitchFamily="34" charset="0"/>
              </a:rPr>
              <a:t>หลังจากสั่งทำงานแล้วกดคำว่า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Python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ก็จะได้ผลเป็น</a:t>
            </a:r>
            <a:endParaRPr lang="en-US" sz="24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A297092E-430F-4070-B2AC-BB7DB970D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3628" y="879328"/>
            <a:ext cx="6264555" cy="120251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input()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 รอรับข้อมูลที่ป้อนทางคีย์บอร์ด </a:t>
            </a:r>
            <a:br>
              <a:rPr lang="en-US" sz="2400" dirty="0">
                <a:latin typeface="Courier New" pitchFamily="49" charset="0"/>
                <a:cs typeface="Tahoma" pitchFamily="34" charset="0"/>
              </a:rPr>
            </a:br>
            <a:r>
              <a:rPr lang="th-TH" sz="2400" dirty="0">
                <a:latin typeface="Courier New" pitchFamily="49" charset="0"/>
                <a:cs typeface="Tahoma" pitchFamily="34" charset="0"/>
              </a:rPr>
              <a:t>พอกด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ข้อมูลนั้นจะกลายเป็นสตริง</a:t>
            </a:r>
            <a:endParaRPr lang="en-US" sz="2400" dirty="0">
              <a:latin typeface="Courier New" pitchFamily="49" charset="0"/>
              <a:cs typeface="Tahoma" pitchFamily="34" charset="0"/>
            </a:endParaRPr>
          </a:p>
          <a:p>
            <a:r>
              <a:rPr lang="th-TH" sz="2400" dirty="0">
                <a:latin typeface="Courier New" pitchFamily="49" charset="0"/>
                <a:cs typeface="Tahoma" pitchFamily="34" charset="0"/>
              </a:rPr>
              <a:t>นำมาเก็บในตัวแปร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name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94E2A75-39D0-4AB2-812B-8DA6A7379B90}"/>
              </a:ext>
            </a:extLst>
          </p:cNvPr>
          <p:cNvSpPr/>
          <p:nvPr/>
        </p:nvSpPr>
        <p:spPr bwMode="auto">
          <a:xfrm>
            <a:off x="3617593" y="1139483"/>
            <a:ext cx="424525" cy="928468"/>
          </a:xfrm>
          <a:custGeom>
            <a:avLst/>
            <a:gdLst>
              <a:gd name="connsiteX0" fmla="*/ 424525 w 424525"/>
              <a:gd name="connsiteY0" fmla="*/ 0 h 928468"/>
              <a:gd name="connsiteX1" fmla="*/ 86900 w 424525"/>
              <a:gd name="connsiteY1" fmla="*/ 182880 h 928468"/>
              <a:gd name="connsiteX2" fmla="*/ 2494 w 424525"/>
              <a:gd name="connsiteY2" fmla="*/ 520505 h 928468"/>
              <a:gd name="connsiteX3" fmla="*/ 30630 w 424525"/>
              <a:gd name="connsiteY3" fmla="*/ 928468 h 92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4525" h="928468">
                <a:moveTo>
                  <a:pt x="424525" y="0"/>
                </a:moveTo>
                <a:cubicBezTo>
                  <a:pt x="290881" y="48064"/>
                  <a:pt x="157238" y="96129"/>
                  <a:pt x="86900" y="182880"/>
                </a:cubicBezTo>
                <a:cubicBezTo>
                  <a:pt x="16562" y="269631"/>
                  <a:pt x="11872" y="396240"/>
                  <a:pt x="2494" y="520505"/>
                </a:cubicBezTo>
                <a:cubicBezTo>
                  <a:pt x="-6884" y="644770"/>
                  <a:pt x="11873" y="786619"/>
                  <a:pt x="30630" y="928468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8" grpId="0"/>
      <p:bldP spid="9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3C06-14FD-40FD-AF5B-F82B3391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รับจำนวน คือ</a:t>
            </a:r>
            <a:r>
              <a:rPr lang="en-US" dirty="0"/>
              <a:t> </a:t>
            </a:r>
            <a:r>
              <a:rPr lang="th-TH" dirty="0"/>
              <a:t>รับสตริงแล้วเปลี่ยนเป็นจำนวน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03A2EB0-5220-4910-BF19-50754C74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480" y="763589"/>
            <a:ext cx="7097076" cy="14487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float(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perimeter = d + d + d + d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print("Perimeter of square =", perimeter)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989BCE0-E215-4BE5-9A50-D5AA16ACC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320" y="763589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program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4315886-62CA-4F1C-A4BF-56E64A2E9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520" y="2870280"/>
            <a:ext cx="5634036" cy="710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lvl="0"/>
            <a:r>
              <a:rPr lang="en-US" sz="2000" b="1" dirty="0">
                <a:latin typeface="Courier New" pitchFamily="49" charset="0"/>
                <a:cs typeface="Tahoma" pitchFamily="34" charset="0"/>
              </a:rPr>
              <a:t>Perimeter of square = 48.0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B692BD9-5CFC-4C04-828C-8BD8BE4DB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320" y="2870280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3B64B21-9029-42D0-8379-96C848163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520" y="2345588"/>
            <a:ext cx="6502716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th-TH" sz="2200" dirty="0">
                <a:latin typeface="Courier New" pitchFamily="49" charset="0"/>
                <a:cs typeface="Tahoma" pitchFamily="34" charset="0"/>
              </a:rPr>
              <a:t>หลังจากสั่งทำงานแล้วกด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12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ก็จะได้ผลเป็น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B904B05-9AEB-4DB8-BE38-59291730A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520" y="3857309"/>
            <a:ext cx="3348036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float(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input()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</a:t>
            </a:r>
          </a:p>
          <a:p>
            <a:endParaRPr lang="en-US" sz="2200" b="1" dirty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...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B89843B8-DF05-4EFD-8505-AE28A59F4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337" y="3818744"/>
            <a:ext cx="2422366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float(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...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43E4660-B029-408D-BBF8-8F26EB6F090C}"/>
              </a:ext>
            </a:extLst>
          </p:cNvPr>
          <p:cNvSpPr/>
          <p:nvPr/>
        </p:nvSpPr>
        <p:spPr bwMode="auto">
          <a:xfrm>
            <a:off x="5623560" y="4200673"/>
            <a:ext cx="594360" cy="4419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F94470E-6DC8-4E27-AF5E-9F17E1084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6520" y="5283013"/>
            <a:ext cx="3348036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int(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input()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</a:t>
            </a:r>
          </a:p>
          <a:p>
            <a:endParaRPr lang="en-US" sz="2200" b="1" dirty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...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EAF3A4B4-CD1F-4CAD-A905-901E61FAD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337" y="5244448"/>
            <a:ext cx="2422366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int(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...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10D3474-4021-4E2E-937A-A079BE91BD63}"/>
              </a:ext>
            </a:extLst>
          </p:cNvPr>
          <p:cNvSpPr/>
          <p:nvPr/>
        </p:nvSpPr>
        <p:spPr bwMode="auto">
          <a:xfrm>
            <a:off x="5623560" y="5626377"/>
            <a:ext cx="594360" cy="44196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E51FF141-A544-4B91-86D7-304868292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161" y="4465597"/>
            <a:ext cx="1778317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th-TH" sz="2200" dirty="0">
                <a:latin typeface="Courier New" pitchFamily="49" charset="0"/>
                <a:cs typeface="Tahoma" pitchFamily="34" charset="0"/>
              </a:rPr>
              <a:t>รับจำนวนจริง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BB859BD4-D169-43DD-BFDB-5ADDE8B12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7160" y="5838100"/>
            <a:ext cx="1778317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th-TH" sz="2200" dirty="0">
                <a:latin typeface="Courier New" pitchFamily="49" charset="0"/>
                <a:cs typeface="Tahoma" pitchFamily="34" charset="0"/>
              </a:rPr>
              <a:t>รับจำนวนเต็ม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0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8" grpId="0"/>
      <p:bldP spid="9" grpId="0" animBg="1"/>
      <p:bldP spid="11" grpId="0" animBg="1"/>
      <p:bldP spid="3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Basic Arithmetic Operations</a:t>
            </a:r>
            <a:endParaRPr lang="th-TH" dirty="0">
              <a:latin typeface="+mj-l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67696" y="1011863"/>
            <a:ext cx="3081545" cy="53564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no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+	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บวก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-	</a:t>
            </a:r>
            <a:r>
              <a:rPr lang="th-TH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ลบ</a:t>
            </a:r>
          </a:p>
          <a:p>
            <a:endParaRPr lang="en-US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*	</a:t>
            </a:r>
            <a:r>
              <a:rPr lang="th-TH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คูณ</a:t>
            </a:r>
          </a:p>
          <a:p>
            <a:endParaRPr lang="en-US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/	</a:t>
            </a:r>
            <a:r>
              <a:rPr lang="th-TH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หาร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//	</a:t>
            </a:r>
            <a:r>
              <a:rPr lang="th-TH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หารปัดเศษ</a:t>
            </a:r>
          </a:p>
          <a:p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%	</a:t>
            </a:r>
            <a:r>
              <a:rPr lang="th-TH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เศษจากการหาร</a:t>
            </a:r>
          </a:p>
          <a:p>
            <a:endParaRPr lang="th-TH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**	</a:t>
            </a:r>
            <a:r>
              <a:rPr lang="th-TH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ยกกำลัง</a:t>
            </a:r>
          </a:p>
          <a:p>
            <a:endParaRPr lang="en-US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 =   </a:t>
            </a:r>
            <a:r>
              <a:rPr lang="th-TH" sz="2200" b="1" dirty="0">
                <a:solidFill>
                  <a:srgbClr val="000000"/>
                </a:solidFill>
                <a:latin typeface="Courier New" pitchFamily="49" charset="0"/>
                <a:cs typeface="Tahoma" pitchFamily="34" charset="0"/>
              </a:rPr>
              <a:t>กาให้ค่า</a:t>
            </a:r>
            <a:endParaRPr lang="en-US" sz="2200" b="1" dirty="0">
              <a:solidFill>
                <a:srgbClr val="00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2C81483-7D6B-40D8-92AE-257D05FEA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6921" y="1011863"/>
            <a:ext cx="4209306" cy="535640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a = 5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+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2    # 7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b = 5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-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2    # 3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c = 5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*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2    # 10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5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**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2   # 25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e = 5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/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2    # 2.5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 = 5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//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2   # 2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g = 5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%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2    # 1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a,b,c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=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c,a,b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# a = 10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   # b = 7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   # c = 3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a,b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=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b,a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สลับค่า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a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กับ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3751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BDEF-EF32-462D-AD6A-4174FFDD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49B1BCD-F108-4BB4-8F6D-39ECC6069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052" y="953931"/>
            <a:ext cx="8046720" cy="49501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a = float(input())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a = -a    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เปลี่ยนจำนวนลบเป็นบวก จำนวนบวกเป็นลบ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b = int(a)       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ปัดเศษของ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a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ทิ้ง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c = int(a + 0.5) 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ปัดเศษของ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a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 แบบมีขึ้นหรือลง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a – int(a)   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ค่าหลังจุดทศนิยมของ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a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a % 1        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ค่าหลังจุดทศนิยมของ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a</a:t>
            </a:r>
            <a:endParaRPr lang="th-TH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e = b % 10       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เลขหลักหน่วยของ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b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 = b // 10 % 10 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เลขหลักสิบของ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b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g = b // 10**4 % 10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เลขหลักหมื่นของ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b</a:t>
            </a:r>
          </a:p>
          <a:p>
            <a:pPr>
              <a:lnSpc>
                <a:spcPct val="120000"/>
              </a:lnSpc>
            </a:pP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h = input()          # h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เก็บสตริง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h = int(h)           # h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เก็บจำนวนเต็ม (ใช้ตัวแปรซ้ำได้)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8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BD66-6C38-4E9B-A6E7-473C65DF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รับเซลเซียส แสดงฟาเรนไฮต์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A92734B-228F-4F5E-91FB-5D2852F3D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85" y="1215455"/>
            <a:ext cx="118951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0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BB11D64A-469B-4AF6-AF9D-BEB58A566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534" y="1215455"/>
            <a:ext cx="118951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32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C89B74D-80D9-4442-B161-1B9CA6556D71}"/>
              </a:ext>
            </a:extLst>
          </p:cNvPr>
          <p:cNvSpPr/>
          <p:nvPr/>
        </p:nvSpPr>
        <p:spPr bwMode="auto">
          <a:xfrm>
            <a:off x="5798034" y="1262553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C44DA60-1F3C-4D15-8252-E51BDEF5D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063" y="719067"/>
            <a:ext cx="5057021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Output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2F132F70-D84B-40B1-B87C-17EFFA78E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85" y="1835111"/>
            <a:ext cx="118951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100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CFE5BB6-7BEE-4477-845A-4ABD7E38F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534" y="1835111"/>
            <a:ext cx="118951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312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4C8FAC2-1C56-48C4-87A0-BF65128A9396}"/>
              </a:ext>
            </a:extLst>
          </p:cNvPr>
          <p:cNvSpPr/>
          <p:nvPr/>
        </p:nvSpPr>
        <p:spPr bwMode="auto">
          <a:xfrm>
            <a:off x="5798034" y="1882209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9CD80043-5DC0-48CB-9DF4-4BD121261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053" y="2538884"/>
            <a:ext cx="7934339" cy="2515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celsius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float(input())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3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93B3-9DC6-4A58-8041-6278B78B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Assignments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647694BB-4FB1-4782-AA36-2B7F06520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242" y="996623"/>
            <a:ext cx="3794759" cy="3607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a = 10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= a +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5      # 15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= a -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1      # 14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= a *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2      # 28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= a %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10     # 8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= a **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2     # 64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= a //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10    # 6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56446A4-88CF-4EE5-9B53-3AD5AF4C9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922" y="996623"/>
            <a:ext cx="3124199" cy="36070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a = 10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+=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5      # 15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-=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1      # 14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*=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2      # 28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%=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10     # 8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**=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2     # 64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 //=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10    # 6</a:t>
            </a:r>
          </a:p>
        </p:txBody>
      </p:sp>
    </p:spTree>
    <p:extLst>
      <p:ext uri="{BB962C8B-B14F-4D97-AF65-F5344CB8AC3E}">
        <p14:creationId xmlns:p14="http://schemas.microsoft.com/office/powerpoint/2010/main" val="315868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31D1-8E77-4E29-8208-D8117E6F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module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C650684-9027-45F3-9614-81D6C04D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730" y="763588"/>
            <a:ext cx="7071362" cy="373397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import math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degree = float(input())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radian = degree * 3.14159 / 180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radian = degree * 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math.pi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/ 180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radian = 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math.radians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degree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s = 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math.sin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radian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c = 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math.cos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radian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g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math.log(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1E100, 10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# g = 100.0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CF00E31-AB50-411D-B465-AF8F639A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018" y="4704472"/>
            <a:ext cx="2993931" cy="111017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200" dirty="0">
                <a:latin typeface="Courier New" pitchFamily="49" charset="0"/>
                <a:cs typeface="Tahoma" pitchFamily="34" charset="0"/>
              </a:rPr>
              <a:t>มีฟังก์ชันทางคณิตศาต</a:t>
            </a:r>
            <a:r>
              <a:rPr lang="th-TH" sz="2200" dirty="0" err="1">
                <a:latin typeface="Courier New" pitchFamily="49" charset="0"/>
                <a:cs typeface="Tahoma" pitchFamily="34" charset="0"/>
              </a:rPr>
              <a:t>ร์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มากมายให้ใช้ใน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math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6388A-5D76-46A4-9D4D-17F34CB82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4590325"/>
            <a:ext cx="24955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7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C31D1-8E77-4E29-8208-D8117E6F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5C650684-9027-45F3-9614-81D6C04DB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731" y="905183"/>
            <a:ext cx="7071362" cy="4546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a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abs(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-2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# a = 2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b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round(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2/3, 2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 # b = 0.67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c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max(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[4,1,5,3]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# c = 5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min(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[4,1,5,3]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# d = 1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e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sum(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[4,1,5,3]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# e = 13   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 = 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[4,1,5,3]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# f = 4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g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str(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1234)         # g = "1234"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h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int(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"123"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# h = 123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j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float(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"-123.4"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   # j = -123.4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k =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input()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a,b,c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CF00E31-AB50-411D-B465-AF8F639AD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732" y="5593280"/>
            <a:ext cx="7071361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>
                <a:latin typeface="Courier New" pitchFamily="49" charset="0"/>
                <a:cs typeface="Tahoma" pitchFamily="34" charset="0"/>
              </a:rPr>
              <a:t>จะได้เรียนวิธีการเขียนฟังก์ชันใหม่ ๆ ไว้ใช้เองต่อไป</a:t>
            </a:r>
          </a:p>
        </p:txBody>
      </p:sp>
    </p:spTree>
    <p:extLst>
      <p:ext uri="{BB962C8B-B14F-4D97-AF65-F5344CB8AC3E}">
        <p14:creationId xmlns:p14="http://schemas.microsoft.com/office/powerpoint/2010/main" val="4132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6C56-B923-4AD4-8452-4179AFD4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เรื่องที่ต้องรู้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BF8A07-770C-4B4E-91AA-7557F7CE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19878" y="908050"/>
            <a:ext cx="3874535" cy="5105400"/>
          </a:xfrm>
        </p:spPr>
        <p:txBody>
          <a:bodyPr/>
          <a:lstStyle/>
          <a:p>
            <a:r>
              <a:rPr lang="en-US" dirty="0"/>
              <a:t>Program structures</a:t>
            </a:r>
          </a:p>
          <a:p>
            <a:r>
              <a:rPr lang="en-US" dirty="0"/>
              <a:t>print(...)</a:t>
            </a:r>
          </a:p>
          <a:p>
            <a:r>
              <a:rPr lang="en-US" dirty="0"/>
              <a:t>Variables</a:t>
            </a:r>
          </a:p>
          <a:p>
            <a:r>
              <a:rPr lang="en-US" dirty="0"/>
              <a:t>Data types:</a:t>
            </a:r>
          </a:p>
          <a:p>
            <a:pPr lvl="1"/>
            <a:r>
              <a:rPr lang="en-US" dirty="0"/>
              <a:t> int, float, bool, str, list</a:t>
            </a:r>
          </a:p>
          <a:p>
            <a:r>
              <a:rPr lang="en-US" dirty="0"/>
              <a:t>Type conversions: </a:t>
            </a:r>
          </a:p>
          <a:p>
            <a:pPr lvl="1"/>
            <a:r>
              <a:rPr lang="en-US" dirty="0"/>
              <a:t>int(), float(), str()</a:t>
            </a:r>
          </a:p>
          <a:p>
            <a:r>
              <a:rPr lang="en-US" dirty="0"/>
              <a:t>input()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9DFF3-F940-4C89-B10A-10F8123E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3638" y="908050"/>
            <a:ext cx="4331597" cy="5105400"/>
          </a:xfrm>
        </p:spPr>
        <p:txBody>
          <a:bodyPr/>
          <a:lstStyle/>
          <a:p>
            <a:r>
              <a:rPr lang="en-US" dirty="0"/>
              <a:t>Arithmetic operations: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- * / // % **</a:t>
            </a:r>
          </a:p>
          <a:p>
            <a:pPr lvl="1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 -= *= /= </a:t>
            </a:r>
            <a:r>
              <a:rPr lang="en-US" sz="2000" dirty="0"/>
              <a:t>...</a:t>
            </a:r>
          </a:p>
          <a:p>
            <a:pPr lvl="1"/>
            <a:r>
              <a:rPr lang="en-US" dirty="0"/>
              <a:t>operator precedence</a:t>
            </a:r>
          </a:p>
          <a:p>
            <a:pPr lvl="1"/>
            <a:r>
              <a:rPr lang="en-US" dirty="0"/>
              <a:t>math module</a:t>
            </a:r>
          </a:p>
          <a:p>
            <a:pPr lvl="1"/>
            <a:r>
              <a:rPr lang="en-US" dirty="0"/>
              <a:t>built-in functions</a:t>
            </a:r>
          </a:p>
        </p:txBody>
      </p:sp>
    </p:spTree>
    <p:extLst>
      <p:ext uri="{BB962C8B-B14F-4D97-AF65-F5344CB8AC3E}">
        <p14:creationId xmlns:p14="http://schemas.microsoft.com/office/powerpoint/2010/main" val="235631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94305-FD32-479D-BE7B-9FE9A8D38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ใช้ฟังก์ชันซ้อน ๆ กันได้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22505662-2915-444A-9B60-73D52D8D2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503" y="983551"/>
            <a:ext cx="3794759" cy="309918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x1 = input()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x2 = int(x1)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x3 = abs(x2)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x4 = 1 + x3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x5 = str(x4)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print("x5 = " + x5)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B47C212C-8816-464C-8CAA-3A4776AB2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2462" y="4532303"/>
            <a:ext cx="7482839" cy="56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print("x5 = " + str(1 + abs(int(input()))))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4CBDE4E-EDDD-4402-B854-6F0BAACA4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980" y="5312292"/>
            <a:ext cx="7071361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>
                <a:latin typeface="Courier New" pitchFamily="49" charset="0"/>
                <a:cs typeface="Tahoma" pitchFamily="34" charset="0"/>
              </a:rPr>
              <a:t>เขียนซ้อนมากชั้นเกินไป จะเข้าใจยาก</a:t>
            </a:r>
          </a:p>
        </p:txBody>
      </p:sp>
    </p:spTree>
    <p:extLst>
      <p:ext uri="{BB962C8B-B14F-4D97-AF65-F5344CB8AC3E}">
        <p14:creationId xmlns:p14="http://schemas.microsoft.com/office/powerpoint/2010/main" val="198282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Precedence: 2 + 3 * 4 = ?</a:t>
            </a:r>
            <a:endParaRPr lang="th-TH" dirty="0"/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2208213" y="763588"/>
            <a:ext cx="8264716" cy="5517134"/>
          </a:xfrm>
        </p:spPr>
        <p:txBody>
          <a:bodyPr/>
          <a:lstStyle/>
          <a:p>
            <a:r>
              <a:rPr lang="th-TH" dirty="0"/>
              <a:t>ลำดับการคำนวณ จากก่อนไปหลังเป็นดังนี้</a:t>
            </a:r>
          </a:p>
          <a:p>
            <a:pPr lvl="1"/>
            <a:r>
              <a:rPr lang="th-TH" dirty="0"/>
              <a:t>ในวงเล็บ</a:t>
            </a:r>
            <a:r>
              <a:rPr lang="en-US" dirty="0"/>
              <a:t> </a:t>
            </a:r>
            <a:endParaRPr lang="th-TH" dirty="0"/>
          </a:p>
          <a:p>
            <a:pPr lvl="1"/>
            <a:r>
              <a:rPr lang="th-TH" dirty="0"/>
              <a:t>ยกกำลัง</a:t>
            </a:r>
          </a:p>
          <a:p>
            <a:pPr lvl="1"/>
            <a:r>
              <a:rPr lang="th-TH" dirty="0"/>
              <a:t>ติดลบ</a:t>
            </a:r>
          </a:p>
          <a:p>
            <a:pPr lvl="1"/>
            <a:r>
              <a:rPr lang="en-US" dirty="0"/>
              <a:t>*  /  //  %</a:t>
            </a:r>
            <a:endParaRPr lang="th-TH" dirty="0"/>
          </a:p>
          <a:p>
            <a:pPr lvl="1"/>
            <a:r>
              <a:rPr lang="th-TH" dirty="0"/>
              <a:t>บวก และ ลบ</a:t>
            </a:r>
          </a:p>
          <a:p>
            <a:pPr lvl="1"/>
            <a:r>
              <a:rPr lang="th-TH" dirty="0"/>
              <a:t>ถ้าพบหลายตัวที่สำคัญเท่ากัน ให้ทำตัวซ้ายไปขวา </a:t>
            </a:r>
            <a:br>
              <a:rPr lang="th-TH" dirty="0"/>
            </a:br>
            <a:r>
              <a:rPr lang="th-TH" dirty="0"/>
              <a:t>(ยกเว้นยกกำลัง ทำขวามาซ้าย</a:t>
            </a:r>
            <a:r>
              <a:rPr lang="en-US" dirty="0"/>
              <a:t> </a:t>
            </a:r>
            <a:r>
              <a:rPr lang="th-TH" dirty="0"/>
              <a:t>เช่น </a:t>
            </a:r>
            <a:r>
              <a:rPr lang="en-US" dirty="0"/>
              <a:t>2**3**2 = 2**9 = 512</a:t>
            </a:r>
            <a:r>
              <a:rPr lang="th-TH" dirty="0"/>
              <a:t>)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5227321" y="4265174"/>
            <a:ext cx="4974335" cy="2592827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 * 3 + 8 / -(2 – 4) – 2**2**3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 * 3 + 8 / -( -2  ) – 2**2**3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 * 3 + 8 / -( -2  ) – 2**8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 * 3 + 8 / -( -2  ) – 256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2 * 3 + 8 / 2        - 256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6   + 8 / 2        - 256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6   </a:t>
            </a:r>
            <a:r>
              <a:rPr lang="en-US" sz="2000" b="1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+   4.0       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- 256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   10.0            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- 256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          -246.0</a:t>
            </a:r>
            <a:endParaRPr lang="th-TH" sz="2000" b="1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1CA96C1-A65D-4645-8E5F-B1C91724A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5641" y="1414945"/>
            <a:ext cx="3176015" cy="1756508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PEMDAS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P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arentheses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E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xponential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M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ultiply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ivide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</a:t>
            </a: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dd</a:t>
            </a:r>
          </a:p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</a:t>
            </a:r>
            <a:r>
              <a:rPr lang="en-US" sz="2000" b="1" dirty="0" err="1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ubstract</a:t>
            </a:r>
            <a:endParaRPr lang="th-TH" sz="2000" b="1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208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0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20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20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208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0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208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0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20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08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uiExpand="1" build="p"/>
      <p:bldP spid="120836" grpId="0" uiExpand="1" build="p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2478-3E43-4D1E-A7D7-E6C5EC17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คำนวณพื้นที่และเส้นรอบวงของวงกลม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CC89FB1-4830-4B02-B31A-9E514C63B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9193" y="1057584"/>
            <a:ext cx="7330439" cy="259135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radius = float(input())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area = math.pi * radius**2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circum = 2 * math.pi * radius</a:t>
            </a: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print("Area =", round(area,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2))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200" b="1" dirty="0">
                <a:latin typeface="Courier New" pitchFamily="49" charset="0"/>
                <a:cs typeface="Tahoma" pitchFamily="34" charset="0"/>
              </a:rPr>
              <a:t>print("Circumference =", round(circum,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pt-BR" sz="2200" b="1" dirty="0">
                <a:latin typeface="Courier New" pitchFamily="49" charset="0"/>
                <a:cs typeface="Tahoma" pitchFamily="34" charset="0"/>
              </a:rPr>
              <a:t>2))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9CAEF89-096F-48C9-9360-6C603BC65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9634" y="4513821"/>
            <a:ext cx="4910296" cy="710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= 63.62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Circumference = 28.27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99E350E4-168D-4093-B95B-BC27C14B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693" y="4513821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8B047B4C-9FFD-46F0-B755-18AB7E273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695" y="3942929"/>
            <a:ext cx="6730998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>
                <a:latin typeface="Courier New" pitchFamily="49" charset="0"/>
                <a:cs typeface="Tahoma" pitchFamily="34" charset="0"/>
              </a:rPr>
              <a:t>หลังจากสั่งทำงานแล้วป้อน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4.5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จะได้ผลเป็น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4AA8650-288D-4697-BCA2-583585E6D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4174" y="1065302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51154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2478-3E43-4D1E-A7D7-E6C5EC17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เลขประจำตัวนิสิต</a:t>
            </a:r>
            <a:endParaRPr lang="en-US" dirty="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ED10C07-FFB5-4E8A-82E0-565359611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485" y="1310222"/>
            <a:ext cx="5067855" cy="586957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3200" b="1" dirty="0">
                <a:latin typeface="Courier New" pitchFamily="49" charset="0"/>
                <a:cs typeface="Tahoma" pitchFamily="34" charset="0"/>
              </a:rPr>
              <a:t>6 2 3 0 0 1 2 0 2 1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421B83-2680-43CD-8663-D27213A1AFCA}"/>
              </a:ext>
            </a:extLst>
          </p:cNvPr>
          <p:cNvGrpSpPr/>
          <p:nvPr/>
        </p:nvGrpSpPr>
        <p:grpSpPr>
          <a:xfrm>
            <a:off x="2143162" y="1310222"/>
            <a:ext cx="2291679" cy="1965278"/>
            <a:chOff x="2143162" y="1310222"/>
            <a:chExt cx="2291679" cy="196527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7B4AFE-3087-4ED2-A1DF-72346D1373D6}"/>
                </a:ext>
              </a:extLst>
            </p:cNvPr>
            <p:cNvSpPr/>
            <p:nvPr/>
          </p:nvSpPr>
          <p:spPr>
            <a:xfrm>
              <a:off x="2143162" y="2813835"/>
              <a:ext cx="2291679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th-TH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ปีที่เริ่มการศึกษา</a:t>
              </a:r>
              <a:endPara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744F2CB-BA23-4CFB-8A3D-87F4D535DED7}"/>
                </a:ext>
              </a:extLst>
            </p:cNvPr>
            <p:cNvSpPr/>
            <p:nvPr/>
          </p:nvSpPr>
          <p:spPr bwMode="auto">
            <a:xfrm>
              <a:off x="3560484" y="1310222"/>
              <a:ext cx="874356" cy="586957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10A088-262E-4B60-881B-575F58445CEA}"/>
                </a:ext>
              </a:extLst>
            </p:cNvPr>
            <p:cNvCxnSpPr/>
            <p:nvPr/>
          </p:nvCxnSpPr>
          <p:spPr bwMode="auto">
            <a:xfrm flipV="1">
              <a:off x="3576520" y="1931591"/>
              <a:ext cx="306392" cy="8927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81663F3-4C55-48E2-8917-FE2CA590CE03}"/>
              </a:ext>
            </a:extLst>
          </p:cNvPr>
          <p:cNvGrpSpPr/>
          <p:nvPr/>
        </p:nvGrpSpPr>
        <p:grpSpPr>
          <a:xfrm>
            <a:off x="3979233" y="1310221"/>
            <a:ext cx="4477375" cy="5096475"/>
            <a:chOff x="3979233" y="1310221"/>
            <a:chExt cx="4477375" cy="50964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9F5823-B6B9-4589-91D8-8DE2CA9AA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50000"/>
            </a:blip>
            <a:stretch>
              <a:fillRect/>
            </a:stretch>
          </p:blipFill>
          <p:spPr>
            <a:xfrm>
              <a:off x="3979233" y="4044166"/>
              <a:ext cx="4477375" cy="23625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181F68E-5224-4F87-B6C1-ACFDB3C17B7E}"/>
                </a:ext>
              </a:extLst>
            </p:cNvPr>
            <p:cNvSpPr/>
            <p:nvPr/>
          </p:nvSpPr>
          <p:spPr bwMode="auto">
            <a:xfrm>
              <a:off x="4551084" y="1310221"/>
              <a:ext cx="417156" cy="586957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6B32B1C-F35A-46D6-A223-9D8F3587EA2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857074" y="1942717"/>
              <a:ext cx="396694" cy="207638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98EA7D-AD47-41F8-8E0C-13522FAE1861}"/>
              </a:ext>
            </a:extLst>
          </p:cNvPr>
          <p:cNvGrpSpPr/>
          <p:nvPr/>
        </p:nvGrpSpPr>
        <p:grpSpPr>
          <a:xfrm>
            <a:off x="7452359" y="1286352"/>
            <a:ext cx="3017522" cy="2573922"/>
            <a:chOff x="7452359" y="1286352"/>
            <a:chExt cx="3017522" cy="25739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FB3A44-BFB6-46FD-83AE-52B53FBB49D5}"/>
                </a:ext>
              </a:extLst>
            </p:cNvPr>
            <p:cNvSpPr/>
            <p:nvPr/>
          </p:nvSpPr>
          <p:spPr>
            <a:xfrm>
              <a:off x="7696200" y="2229058"/>
              <a:ext cx="2773681" cy="1631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th-TH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21 คณะวิศวกรรมศาสตร์ </a:t>
              </a:r>
              <a:br>
                <a:rPr lang="th-TH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th-TH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22 คณะอักษรศาสตร์ </a:t>
              </a:r>
              <a:br>
                <a:rPr lang="th-TH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th-TH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23 คณะวิทยาศาสตร์</a:t>
              </a:r>
              <a:br>
                <a:rPr lang="th-TH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th-TH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24 คณะรัฐศาสตร์</a:t>
              </a:r>
            </a:p>
            <a:p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…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7CE54A8-B227-44B8-86AF-AECFFF57B600}"/>
                </a:ext>
              </a:extLst>
            </p:cNvPr>
            <p:cNvSpPr/>
            <p:nvPr/>
          </p:nvSpPr>
          <p:spPr bwMode="auto">
            <a:xfrm>
              <a:off x="7452359" y="1286352"/>
              <a:ext cx="912808" cy="586957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200" dirty="0">
                <a:latin typeface="Tahoma" pitchFamily="34" charset="0"/>
                <a:cs typeface="Tahoma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C53B965-6596-4B8B-8F7D-FA26037854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456607" y="1649784"/>
              <a:ext cx="622348" cy="58586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6922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2478-3E43-4D1E-A7D7-E6C5EC17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รหัสนิสิต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th-TH" dirty="0"/>
              <a:t>คณะอะไร</a:t>
            </a:r>
            <a:r>
              <a:rPr lang="en-US" dirty="0"/>
              <a:t> </a:t>
            </a:r>
            <a:r>
              <a:rPr lang="th-TH" dirty="0"/>
              <a:t>เข้าปีอะไร ระดับใด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CC89FB1-4830-4B02-B31A-9E514C63B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408" y="763589"/>
            <a:ext cx="7934008" cy="332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int(input())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print("Student ID:",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fac_code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100         #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เลือกสองตัวขวา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year_in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2500 +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//10**8  #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ตัด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ตัวขวา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deg_code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//10**7 % 10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print("Faculty code:",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fac_code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print("Enrollment year:",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year_in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print("Academic degree:",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deg_code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4C2A170-A95D-478C-A46E-8FCE653D1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180" y="763589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program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C2D6357-BAF8-4F28-99DB-38F43E6A1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0852" y="4853295"/>
            <a:ext cx="4910296" cy="1325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ID: 6230012021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Faculty code: 21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Enrollment year: 2562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Academic degree: 3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EF4892F-DD48-4422-B6BE-D4D99D12F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911" y="4853296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1A01DC6-F0DA-476B-8196-30AF90110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913" y="4282404"/>
            <a:ext cx="6730998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200" dirty="0">
                <a:latin typeface="Courier New" pitchFamily="49" charset="0"/>
                <a:cs typeface="Tahoma" pitchFamily="34" charset="0"/>
              </a:rPr>
              <a:t>หลังจากสั่งทำงานแล้วป้อน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62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3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00120</a:t>
            </a: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21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จะได้ผลเป็น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CA3D-235A-4C96-AA94-F1E5CC5CA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แสดงเลขประจำตัวนิสิตทีละหลัก หลักละบรรทัด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4F151200-1BA6-448B-AA23-EFA96BF65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02" y="785911"/>
            <a:ext cx="8394818" cy="495276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                        #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int(input())                  # 6231020121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10; print(d);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//= 10  # 623102012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10; print(d);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//= 10  # 62310201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10; print(d);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//= 10  # 6231020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10; print(d);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//= 10  # 623102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10; print(d);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//= 10  # 62310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10; print(d);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//= 10  # 6231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10; print(d);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//= 10  # 623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10; print(d);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//= 10  # 62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10; print(d);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//= 10  # 6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% 10; print(d)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762AC9A7-BC71-4926-84A6-F569175E6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160" y="5758310"/>
            <a:ext cx="7332503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200" dirty="0">
                <a:latin typeface="Courier New" pitchFamily="49" charset="0"/>
                <a:cs typeface="Tahoma" pitchFamily="34" charset="0"/>
              </a:rPr>
              <a:t>เครื่องหมาย</a:t>
            </a:r>
            <a:r>
              <a:rPr lang="th-TH" sz="2200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;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คั่นคำสั่งที่ต้องการเขียนต่อกันในบรรทัดเดียวกัน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8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EFCC-17EA-4108-B055-3648D0639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Stirling Formula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0EB5F-5AE5-4D37-8E5C-A2787B590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207" y="964244"/>
            <a:ext cx="2985586" cy="1010331"/>
          </a:xfrm>
          <a:prstGeom prst="rect">
            <a:avLst/>
          </a:prstGeom>
        </p:spPr>
      </p:pic>
      <p:sp>
        <p:nvSpPr>
          <p:cNvPr id="4" name="Text Box 5">
            <a:extLst>
              <a:ext uri="{FF2B5EF4-FFF2-40B4-BE49-F238E27FC236}">
                <a16:creationId xmlns:a16="http://schemas.microsoft.com/office/drawing/2014/main" id="{878952F5-FEE7-4DFB-9ED3-D1DD2347C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537" y="2175230"/>
            <a:ext cx="6549750" cy="332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import math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 = int(input())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81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แบบฝึกหัด:  </a:t>
            </a:r>
            <a:r>
              <a:rPr lang="en-US" dirty="0"/>
              <a:t>: </a:t>
            </a:r>
            <a:r>
              <a:rPr lang="th-TH" dirty="0"/>
              <a:t>รากของ </a:t>
            </a:r>
            <a:r>
              <a:rPr lang="en-US" dirty="0"/>
              <a:t>ax</a:t>
            </a:r>
            <a:r>
              <a:rPr lang="en-US" baseline="30000" dirty="0"/>
              <a:t>2</a:t>
            </a:r>
            <a:r>
              <a:rPr lang="en-US" dirty="0"/>
              <a:t>+bx+c = 0</a:t>
            </a:r>
            <a:endParaRPr lang="th-TH" dirty="0"/>
          </a:p>
        </p:txBody>
      </p:sp>
      <p:graphicFrame>
        <p:nvGraphicFramePr>
          <p:cNvPr id="108551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9804026"/>
              </p:ext>
            </p:extLst>
          </p:nvPr>
        </p:nvGraphicFramePr>
        <p:xfrm>
          <a:off x="7465917" y="869625"/>
          <a:ext cx="2328862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1" name="Equation" r:id="rId4" imgW="837836" imgH="406224" progId="Equation.DSMT4">
                  <p:embed/>
                </p:oleObj>
              </mc:Choice>
              <mc:Fallback>
                <p:oleObj name="Equation" r:id="rId4" imgW="837836" imgH="406224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917" y="869625"/>
                        <a:ext cx="2328862" cy="11287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2676088" y="1019453"/>
            <a:ext cx="4590345" cy="85371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wrap="square" lIns="90000" tIns="46800" rIns="90000" bIns="46800" anchor="ctr">
            <a:spAutoFit/>
          </a:bodyPr>
          <a:lstStyle/>
          <a:p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รับ </a:t>
            </a:r>
            <a:r>
              <a:rPr lang="en-US" sz="2200" b="1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a b c </a:t>
            </a: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จากแป้นพิมพ์ </a:t>
            </a:r>
            <a:b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คำนวณและแสดงสองรากจากสูตร</a:t>
            </a:r>
            <a:endParaRPr lang="th-TH" sz="24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676087" y="2141285"/>
            <a:ext cx="7118692" cy="41263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solidFill>
                  <a:srgbClr val="CC330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000" b="1" dirty="0">
              <a:solidFill>
                <a:srgbClr val="CC33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200" b="1" dirty="0">
              <a:solidFill>
                <a:schemeClr val="accent6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F0279-210C-4312-89C7-AB2D7897B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โครงสร้างโปรแกรมและลักษณะการทำงาน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1AE5451-B916-4C0F-A1F3-2F34569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0528" y="965312"/>
            <a:ext cx="6074132" cy="492737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import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matplotlib.pyplot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as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plt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import math</a:t>
            </a:r>
          </a:p>
          <a:p>
            <a:pPr>
              <a:lnSpc>
                <a:spcPct val="11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n = int(input())  </a:t>
            </a: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data points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if n &lt; 10: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n = 10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x = []   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y = []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for 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range(n):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(k*16*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math.pi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/n)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y.append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(0.1*k*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math.sin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(x[k]))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plt.plot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(x, y)</a:t>
            </a:r>
          </a:p>
          <a:p>
            <a:pPr>
              <a:lnSpc>
                <a:spcPct val="11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plt.show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</a:t>
            </a:r>
            <a:endParaRPr lang="en-US" sz="2200" b="1" dirty="0">
              <a:solidFill>
                <a:srgbClr val="000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0742F2A-88D6-4BA6-B023-658F92F41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444" y="6190035"/>
            <a:ext cx="6074111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200" dirty="0">
                <a:latin typeface="Courier New" pitchFamily="49" charset="0"/>
                <a:cs typeface="Tahoma" pitchFamily="34" charset="0"/>
              </a:rPr>
              <a:t>ต้องเริ่มคำสั่งให้อยู่ในแนวเดียวกันกับคำสั่งอื่นในกลุ่ม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F75B069-621D-4E31-A1A3-75822F734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251" y="1369575"/>
            <a:ext cx="2115243" cy="7716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th-TH" sz="2200" dirty="0">
                <a:latin typeface="Courier New" pitchFamily="49" charset="0"/>
                <a:cs typeface="Tahoma" pitchFamily="34" charset="0"/>
              </a:rPr>
              <a:t>ทำงานทีละคำสั่งจากบนลงล่าง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E46B3BB-2E99-41EF-A38A-2E30E17EAC42}"/>
              </a:ext>
            </a:extLst>
          </p:cNvPr>
          <p:cNvCxnSpPr>
            <a:cxnSpLocks/>
          </p:cNvCxnSpPr>
          <p:nvPr/>
        </p:nvCxnSpPr>
        <p:spPr bwMode="auto">
          <a:xfrm>
            <a:off x="3879962" y="1199264"/>
            <a:ext cx="0" cy="4693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  <p:sp>
        <p:nvSpPr>
          <p:cNvPr id="13" name="Text Box 5">
            <a:extLst>
              <a:ext uri="{FF2B5EF4-FFF2-40B4-BE49-F238E27FC236}">
                <a16:creationId xmlns:a16="http://schemas.microsoft.com/office/drawing/2014/main" id="{F714F5B2-EEB8-4B65-8891-988DDB441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252" y="4175042"/>
            <a:ext cx="2115243" cy="7716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th-TH" sz="2200" dirty="0">
                <a:latin typeface="Courier New" pitchFamily="49" charset="0"/>
                <a:cs typeface="Tahoma" pitchFamily="34" charset="0"/>
              </a:rPr>
              <a:t>บางคำสั่งก็ทำงานเป็นวงวน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AE169C81-2F90-4E2B-AFC1-4E0080817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7355" y="2513267"/>
            <a:ext cx="2115243" cy="7716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th-TH" sz="2200" dirty="0">
                <a:latin typeface="Courier New" pitchFamily="49" charset="0"/>
                <a:cs typeface="Tahoma" pitchFamily="34" charset="0"/>
              </a:rPr>
              <a:t>บางคำสั่งก็เป็นแบบเลือกทำ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E43253-2D5C-4C63-B81B-A9BBB7E00269}"/>
              </a:ext>
            </a:extLst>
          </p:cNvPr>
          <p:cNvSpPr/>
          <p:nvPr/>
        </p:nvSpPr>
        <p:spPr bwMode="auto">
          <a:xfrm>
            <a:off x="4227444" y="2423497"/>
            <a:ext cx="2107095" cy="861392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68B0137-8620-401B-B818-DFF0D51CF48F}"/>
              </a:ext>
            </a:extLst>
          </p:cNvPr>
          <p:cNvSpPr/>
          <p:nvPr/>
        </p:nvSpPr>
        <p:spPr bwMode="auto">
          <a:xfrm>
            <a:off x="4227443" y="3955715"/>
            <a:ext cx="5804452" cy="115165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BE5E446F-3F06-4229-9E0A-A50A2CAF23BE}"/>
              </a:ext>
            </a:extLst>
          </p:cNvPr>
          <p:cNvSpPr/>
          <p:nvPr/>
        </p:nvSpPr>
        <p:spPr bwMode="auto">
          <a:xfrm>
            <a:off x="7768093" y="2634318"/>
            <a:ext cx="1630017" cy="521870"/>
          </a:xfrm>
          <a:prstGeom prst="wedgeRoundRectCallout">
            <a:avLst>
              <a:gd name="adj1" fmla="val -66315"/>
              <a:gd name="adj2" fmla="val -64469"/>
              <a:gd name="adj3" fmla="val 16667"/>
            </a:avLst>
          </a:prstGeom>
          <a:solidFill>
            <a:srgbClr val="FFC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dirty="0">
                <a:latin typeface="Tahoma" pitchFamily="34" charset="0"/>
                <a:cs typeface="Tahoma" pitchFamily="34" charset="0"/>
              </a:rPr>
              <a:t>comment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B111A4-B9DC-4AB3-BC34-1985694AE9EE}"/>
              </a:ext>
            </a:extLst>
          </p:cNvPr>
          <p:cNvCxnSpPr>
            <a:cxnSpLocks/>
          </p:cNvCxnSpPr>
          <p:nvPr/>
        </p:nvCxnSpPr>
        <p:spPr bwMode="auto">
          <a:xfrm flipV="1">
            <a:off x="4373217" y="5799925"/>
            <a:ext cx="0" cy="5015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4188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/>
      <p:bldP spid="14" grpId="0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Basic Data Types: String and Number</a:t>
            </a:r>
            <a:endParaRPr lang="th-TH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907D02-D9AA-4D5B-B573-302402C3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908050"/>
            <a:ext cx="7916448" cy="5105400"/>
          </a:xfrm>
        </p:spPr>
        <p:txBody>
          <a:bodyPr/>
          <a:lstStyle/>
          <a:p>
            <a:r>
              <a:rPr lang="en-US" dirty="0"/>
              <a:t>String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"Hello"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"Hello Python"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"12345"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""</a:t>
            </a:r>
          </a:p>
          <a:p>
            <a:r>
              <a:rPr lang="en-US" dirty="0"/>
              <a:t>Number</a:t>
            </a:r>
          </a:p>
          <a:p>
            <a:pPr lvl="1"/>
            <a:r>
              <a:rPr lang="en-US" dirty="0"/>
              <a:t>integer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1234, 0</a:t>
            </a:r>
          </a:p>
          <a:p>
            <a:pPr lvl="1"/>
            <a:r>
              <a:rPr lang="en-US" dirty="0"/>
              <a:t>floating point</a:t>
            </a:r>
          </a:p>
          <a:p>
            <a:pPr lvl="2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-1234.0,  1.5E-15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 1.5 × 10</a:t>
            </a:r>
            <a:r>
              <a:rPr lang="en-US" b="1" baseline="30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-15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248056DB-3949-4909-9FDE-0EB230FB8DD9}"/>
              </a:ext>
            </a:extLst>
          </p:cNvPr>
          <p:cNvSpPr txBox="1">
            <a:spLocks/>
          </p:cNvSpPr>
          <p:nvPr/>
        </p:nvSpPr>
        <p:spPr bwMode="auto">
          <a:xfrm>
            <a:off x="6918961" y="1433512"/>
            <a:ext cx="3064827" cy="1705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marL="5715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'Hello Python'</a:t>
            </a:r>
          </a:p>
          <a:p>
            <a:pPr marL="5715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'12345'</a:t>
            </a:r>
          </a:p>
          <a:p>
            <a:pPr marL="5715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</a:p>
        </p:txBody>
      </p:sp>
    </p:spTree>
    <p:extLst>
      <p:ext uri="{BB962C8B-B14F-4D97-AF65-F5344CB8AC3E}">
        <p14:creationId xmlns:p14="http://schemas.microsoft.com/office/powerpoint/2010/main" val="30043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Operator: plus</a:t>
            </a:r>
            <a:endParaRPr lang="th-TH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907D02-D9AA-4D5B-B573-302402C30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407" y="999490"/>
            <a:ext cx="7469187" cy="3816350"/>
          </a:xfrm>
        </p:spPr>
        <p:txBody>
          <a:bodyPr/>
          <a:lstStyle/>
          <a:p>
            <a:r>
              <a:rPr lang="th-TH" dirty="0"/>
              <a:t>ข้อความ</a:t>
            </a:r>
            <a:r>
              <a:rPr lang="th-TH" dirty="0">
                <a:solidFill>
                  <a:srgbClr val="FF0000"/>
                </a:solidFill>
              </a:rPr>
              <a:t>บวก</a:t>
            </a:r>
            <a:r>
              <a:rPr lang="th-TH" dirty="0"/>
              <a:t>กัน คือข้อความ</a:t>
            </a:r>
            <a:r>
              <a:rPr lang="th-TH" dirty="0">
                <a:solidFill>
                  <a:srgbClr val="FF0000"/>
                </a:solidFill>
              </a:rPr>
              <a:t>ต่อ</a:t>
            </a:r>
            <a:r>
              <a:rPr lang="th-TH" dirty="0"/>
              <a:t>กัน</a:t>
            </a:r>
            <a:endParaRPr lang="en-US" dirty="0"/>
          </a:p>
          <a:p>
            <a:pPr lvl="1"/>
            <a:r>
              <a:rPr lang="en-US" b="1" dirty="0">
                <a:latin typeface="Courier New" panose="02070309020205020404" pitchFamily="49" charset="0"/>
              </a:rPr>
              <a:t> "Hello"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latin typeface="Courier New" panose="02070309020205020404" pitchFamily="49" charset="0"/>
              </a:rPr>
              <a:t> " "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latin typeface="Courier New" panose="02070309020205020404" pitchFamily="49" charset="0"/>
              </a:rPr>
              <a:t> "!"	 </a:t>
            </a:r>
            <a:r>
              <a:rPr lang="th-TH" dirty="0">
                <a:latin typeface="Courier New" panose="02070309020205020404" pitchFamily="49" charset="0"/>
              </a:rPr>
              <a:t>ได้</a:t>
            </a:r>
            <a:r>
              <a:rPr lang="th-TH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 "Hello !"</a:t>
            </a:r>
            <a:endParaRPr lang="th-TH" b="1" dirty="0">
              <a:latin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</a:rPr>
              <a:t> "1"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latin typeface="Courier New" panose="02070309020205020404" pitchFamily="49" charset="0"/>
              </a:rPr>
              <a:t> "1"			 </a:t>
            </a:r>
            <a:r>
              <a:rPr lang="th-TH" dirty="0">
                <a:latin typeface="Courier New" panose="02070309020205020404" pitchFamily="49" charset="0"/>
              </a:rPr>
              <a:t>ได้</a:t>
            </a:r>
            <a:r>
              <a:rPr lang="th-TH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 "11"</a:t>
            </a:r>
            <a:endParaRPr lang="th-TH" b="1" dirty="0">
              <a:latin typeface="Courier New" panose="02070309020205020404" pitchFamily="49" charset="0"/>
            </a:endParaRPr>
          </a:p>
          <a:p>
            <a:r>
              <a:rPr lang="th-TH" dirty="0"/>
              <a:t>จำนวน</a:t>
            </a:r>
            <a:r>
              <a:rPr lang="th-TH" dirty="0">
                <a:solidFill>
                  <a:srgbClr val="FF0000"/>
                </a:solidFill>
              </a:rPr>
              <a:t>บวก</a:t>
            </a:r>
            <a:r>
              <a:rPr lang="th-TH" dirty="0"/>
              <a:t>กัน</a:t>
            </a:r>
            <a:endParaRPr lang="en-US" dirty="0"/>
          </a:p>
          <a:p>
            <a:pPr lvl="1">
              <a:buFontTx/>
              <a:buChar char="-"/>
            </a:pPr>
            <a:r>
              <a:rPr lang="en-US" b="1" dirty="0">
                <a:latin typeface="Courier New" panose="02070309020205020404" pitchFamily="49" charset="0"/>
              </a:rPr>
              <a:t> 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latin typeface="Courier New" panose="02070309020205020404" pitchFamily="49" charset="0"/>
              </a:rPr>
              <a:t> 1			 </a:t>
            </a:r>
            <a:r>
              <a:rPr lang="th-TH" dirty="0">
                <a:latin typeface="Courier New" panose="02070309020205020404" pitchFamily="49" charset="0"/>
              </a:rPr>
              <a:t>ได้</a:t>
            </a:r>
            <a:r>
              <a:rPr lang="th-TH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 2</a:t>
            </a:r>
          </a:p>
          <a:p>
            <a:pPr lvl="1">
              <a:buFontTx/>
              <a:buChar char="-"/>
            </a:pPr>
            <a:r>
              <a:rPr lang="en-US" b="1" dirty="0">
                <a:latin typeface="Courier New" panose="02070309020205020404" pitchFamily="49" charset="0"/>
              </a:rPr>
              <a:t> 1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latin typeface="Courier New" panose="02070309020205020404" pitchFamily="49" charset="0"/>
              </a:rPr>
              <a:t> 1.0			 </a:t>
            </a:r>
            <a:r>
              <a:rPr lang="th-TH" dirty="0">
                <a:latin typeface="Courier New" panose="02070309020205020404" pitchFamily="49" charset="0"/>
              </a:rPr>
              <a:t>ได้</a:t>
            </a:r>
            <a:r>
              <a:rPr lang="th-TH" b="1" dirty="0">
                <a:latin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</a:rPr>
              <a:t> 2.0</a:t>
            </a:r>
          </a:p>
          <a:p>
            <a:r>
              <a:rPr lang="th-TH" dirty="0">
                <a:latin typeface="Courier New" panose="02070309020205020404" pitchFamily="49" charset="0"/>
              </a:rPr>
              <a:t>ข้อความบวกกับจำนวนไม่ได้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</a:rPr>
              <a:t>"1"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+</a:t>
            </a:r>
            <a:r>
              <a:rPr lang="en-US" b="1" dirty="0">
                <a:latin typeface="Courier New" panose="02070309020205020404" pitchFamily="49" charset="0"/>
              </a:rPr>
              <a:t> 1  </a:t>
            </a:r>
            <a:r>
              <a:rPr lang="en-US" b="1" dirty="0">
                <a:latin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th-TH" dirty="0">
                <a:latin typeface="Courier New" panose="02070309020205020404" pitchFamily="49" charset="0"/>
                <a:sym typeface="Wingdings" panose="05000000000000000000" pitchFamily="2" charset="2"/>
              </a:rPr>
              <a:t>ผิด</a:t>
            </a:r>
            <a:endParaRPr 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31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print( … )  </a:t>
            </a:r>
            <a:r>
              <a:rPr lang="th-TH" dirty="0"/>
              <a:t>แสดงผลทางจอภาพ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F322AC2-1E69-4594-8221-92CC12DD9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124" y="976822"/>
            <a:ext cx="5410799" cy="2515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print("Hello")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print("Python")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print("Hello" + " " + "Python")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print("Hello", "Python")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print("a", "b", "c", 1, 2, 3)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print("1+1 =", (1+1))</a:t>
            </a:r>
            <a:endParaRPr lang="en-US" sz="2200" b="1" dirty="0">
              <a:solidFill>
                <a:srgbClr val="000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82EC22A-CFB3-414D-81E3-C21EEE57F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573" y="976822"/>
            <a:ext cx="2780305" cy="25151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Hello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Python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Hello Python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Hello Python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a b c 1 2 3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1+1 = 2</a:t>
            </a:r>
            <a:endParaRPr lang="en-US" sz="2200" b="1" dirty="0">
              <a:solidFill>
                <a:srgbClr val="0000C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AB603A0-293A-45A6-99B6-1D43E1866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686" y="976822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program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3816F15-27E3-4A0A-8D6C-A4C6D5FC8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1641" y="976822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B58C-C8A0-4A16-B2A6-A6C6908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ตัวแปร </a:t>
            </a:r>
            <a:r>
              <a:rPr lang="en-US" dirty="0"/>
              <a:t>(Variables)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355F-B68E-4424-9C03-288D035D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8459787" cy="1576071"/>
          </a:xfrm>
        </p:spPr>
        <p:txBody>
          <a:bodyPr/>
          <a:lstStyle/>
          <a:p>
            <a:r>
              <a:rPr lang="th-TH" dirty="0"/>
              <a:t>ตัวแปรเป็นที่เก็บข้อมูล </a:t>
            </a:r>
          </a:p>
          <a:p>
            <a:pPr lvl="1"/>
            <a:r>
              <a:rPr lang="th-TH" dirty="0"/>
              <a:t>ต้องมีชื่อกำกับ</a:t>
            </a:r>
          </a:p>
          <a:p>
            <a:pPr lvl="1"/>
            <a:r>
              <a:rPr lang="th-TH" dirty="0"/>
              <a:t>เปลี่ยนค่าในที่เก็บได้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83450126-0AA0-4D2C-82BE-820067BE3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6293" y="2589212"/>
            <a:ext cx="2985452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name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"Python"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65CA9ED-05DE-4768-9D07-9A6741AA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6293" y="3319141"/>
            <a:ext cx="2985452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lang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name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C96F1B3-88BC-4C44-A20F-7B2E176855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939" y="2589212"/>
            <a:ext cx="4724400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200" dirty="0">
                <a:latin typeface="Courier New" pitchFamily="49" charset="0"/>
                <a:cs typeface="Tahoma" pitchFamily="34" charset="0"/>
              </a:rPr>
              <a:t>นำค่า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"Python"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เก็บในตัวแปร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name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9576AB4-B58A-452E-BBFE-B70815CCC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4938" y="3238771"/>
            <a:ext cx="5321142" cy="7716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200" dirty="0">
                <a:latin typeface="Courier New" pitchFamily="49" charset="0"/>
                <a:cs typeface="Tahoma" pitchFamily="34" charset="0"/>
              </a:rPr>
              <a:t>นำข้อมูลใน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name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เก็บในตัวแปร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lang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th-TH" sz="2200" dirty="0">
                <a:latin typeface="Courier New" pitchFamily="49" charset="0"/>
                <a:cs typeface="Tahoma" pitchFamily="34" charset="0"/>
              </a:rPr>
              <a:t>ทำให้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lang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กับ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name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เก็บค่าเหมือนกัน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BD36DD8-3822-4677-A5D5-E434FE4C6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6293" y="4090716"/>
            <a:ext cx="7863047" cy="17872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a = 1        #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a = 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b = 2        # a = 1;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b = 2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c = a        # a = 1; b = 2;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c = 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c + b    # a = 1; b = 2; c = 1;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 = 3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d + 5    # a = 1; b = 2; c = 1;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d = 8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8C7B82E-E3E7-44FD-A596-7CF767BF0A0C}"/>
              </a:ext>
            </a:extLst>
          </p:cNvPr>
          <p:cNvSpPr/>
          <p:nvPr/>
        </p:nvSpPr>
        <p:spPr bwMode="auto">
          <a:xfrm>
            <a:off x="2514600" y="2420586"/>
            <a:ext cx="1386840" cy="276894"/>
          </a:xfrm>
          <a:custGeom>
            <a:avLst/>
            <a:gdLst>
              <a:gd name="connsiteX0" fmla="*/ 1386840 w 1386840"/>
              <a:gd name="connsiteY0" fmla="*/ 276894 h 276894"/>
              <a:gd name="connsiteX1" fmla="*/ 944880 w 1386840"/>
              <a:gd name="connsiteY1" fmla="*/ 48294 h 276894"/>
              <a:gd name="connsiteX2" fmla="*/ 472440 w 1386840"/>
              <a:gd name="connsiteY2" fmla="*/ 2574 h 276894"/>
              <a:gd name="connsiteX3" fmla="*/ 182880 w 1386840"/>
              <a:gd name="connsiteY3" fmla="*/ 94014 h 276894"/>
              <a:gd name="connsiteX4" fmla="*/ 0 w 1386840"/>
              <a:gd name="connsiteY4" fmla="*/ 231174 h 27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840" h="276894">
                <a:moveTo>
                  <a:pt x="1386840" y="276894"/>
                </a:moveTo>
                <a:cubicBezTo>
                  <a:pt x="1242060" y="185454"/>
                  <a:pt x="1097280" y="94014"/>
                  <a:pt x="944880" y="48294"/>
                </a:cubicBezTo>
                <a:cubicBezTo>
                  <a:pt x="792480" y="2574"/>
                  <a:pt x="599440" y="-5046"/>
                  <a:pt x="472440" y="2574"/>
                </a:cubicBezTo>
                <a:cubicBezTo>
                  <a:pt x="345440" y="10194"/>
                  <a:pt x="261620" y="55914"/>
                  <a:pt x="182880" y="94014"/>
                </a:cubicBezTo>
                <a:cubicBezTo>
                  <a:pt x="104140" y="132114"/>
                  <a:pt x="52070" y="181644"/>
                  <a:pt x="0" y="23117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BB5C1B-CA24-4D14-999C-EDD99C4A8B4B}"/>
              </a:ext>
            </a:extLst>
          </p:cNvPr>
          <p:cNvSpPr/>
          <p:nvPr/>
        </p:nvSpPr>
        <p:spPr bwMode="auto">
          <a:xfrm>
            <a:off x="2514600" y="3152106"/>
            <a:ext cx="1158240" cy="276894"/>
          </a:xfrm>
          <a:custGeom>
            <a:avLst/>
            <a:gdLst>
              <a:gd name="connsiteX0" fmla="*/ 1386840 w 1386840"/>
              <a:gd name="connsiteY0" fmla="*/ 276894 h 276894"/>
              <a:gd name="connsiteX1" fmla="*/ 944880 w 1386840"/>
              <a:gd name="connsiteY1" fmla="*/ 48294 h 276894"/>
              <a:gd name="connsiteX2" fmla="*/ 472440 w 1386840"/>
              <a:gd name="connsiteY2" fmla="*/ 2574 h 276894"/>
              <a:gd name="connsiteX3" fmla="*/ 182880 w 1386840"/>
              <a:gd name="connsiteY3" fmla="*/ 94014 h 276894"/>
              <a:gd name="connsiteX4" fmla="*/ 0 w 1386840"/>
              <a:gd name="connsiteY4" fmla="*/ 231174 h 276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6840" h="276894">
                <a:moveTo>
                  <a:pt x="1386840" y="276894"/>
                </a:moveTo>
                <a:cubicBezTo>
                  <a:pt x="1242060" y="185454"/>
                  <a:pt x="1097280" y="94014"/>
                  <a:pt x="944880" y="48294"/>
                </a:cubicBezTo>
                <a:cubicBezTo>
                  <a:pt x="792480" y="2574"/>
                  <a:pt x="599440" y="-5046"/>
                  <a:pt x="472440" y="2574"/>
                </a:cubicBezTo>
                <a:cubicBezTo>
                  <a:pt x="345440" y="10194"/>
                  <a:pt x="261620" y="55914"/>
                  <a:pt x="182880" y="94014"/>
                </a:cubicBezTo>
                <a:cubicBezTo>
                  <a:pt x="104140" y="132114"/>
                  <a:pt x="52070" y="181644"/>
                  <a:pt x="0" y="231174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58503812-4DF0-453C-9496-9FF122141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6292" y="5958322"/>
            <a:ext cx="4724400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200" dirty="0">
                <a:latin typeface="Courier New" pitchFamily="49" charset="0"/>
                <a:cs typeface="Tahoma" pitchFamily="34" charset="0"/>
              </a:rPr>
              <a:t>หลายคนเขียน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1+2 = a </a:t>
            </a:r>
            <a:r>
              <a:rPr lang="th-TH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ผิด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20325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  <p:bldP spid="8" grpId="0" uiExpand="1" build="p" animBg="1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B58C-C8A0-4A16-B2A6-A6C6908E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ชื่อตัวแปร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2355F-B68E-4424-9C03-288D035D2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8459787" cy="2231391"/>
          </a:xfrm>
        </p:spPr>
        <p:txBody>
          <a:bodyPr/>
          <a:lstStyle/>
          <a:p>
            <a:r>
              <a:rPr lang="th-TH" dirty="0"/>
              <a:t>ประกอบด้วยตัวอักษร ตัวเลข หรือเครื่องหมายขีดเส้นใต้</a:t>
            </a:r>
          </a:p>
          <a:p>
            <a:r>
              <a:rPr lang="th-TH" dirty="0"/>
              <a:t>ตัวอังกฤษใหญ่กับเล็กไม่เหมือนกัน</a:t>
            </a:r>
          </a:p>
          <a:p>
            <a:r>
              <a:rPr lang="th-TH" dirty="0"/>
              <a:t>ห้ามขึ้นต้นชื่อด้วย</a:t>
            </a:r>
            <a:r>
              <a:rPr lang="th-TH" dirty="0" err="1"/>
              <a:t>ดัว</a:t>
            </a:r>
            <a:r>
              <a:rPr lang="th-TH" dirty="0"/>
              <a:t>เลข</a:t>
            </a:r>
          </a:p>
          <a:p>
            <a:r>
              <a:rPr lang="th-TH" dirty="0"/>
              <a:t>ไม่ซ้ำกับคำสงวนของภาษา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59BA9863-9201-48D8-8367-B07946A64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3283903"/>
            <a:ext cx="7939087" cy="2535894"/>
          </a:xfrm>
          <a:prstGeom prst="roundRect">
            <a:avLst>
              <a:gd name="adj" fmla="val 6028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 type="none" w="lg" len="med"/>
          </a:ln>
        </p:spPr>
        <p:txBody>
          <a:bodyPr lIns="90000" tIns="46800" rIns="90000" bIns="46800" anchor="ctr">
            <a:spAutoFit/>
          </a:bodyPr>
          <a:lstStyle/>
          <a:p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and		as	    assert	  break	class</a:t>
            </a:r>
          </a:p>
          <a:p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continue	</a:t>
            </a:r>
            <a:r>
              <a:rPr lang="en-US" altLang="ja-JP" sz="2200" b="1" dirty="0" err="1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def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    del	  </a:t>
            </a:r>
            <a:r>
              <a:rPr lang="en-US" altLang="ja-JP" sz="2200" b="1" dirty="0" err="1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elif</a:t>
            </a:r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	else</a:t>
            </a:r>
          </a:p>
          <a:p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except	exec	    finally  for		from</a:t>
            </a:r>
          </a:p>
          <a:p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global	if	    import	  in		is</a:t>
            </a:r>
          </a:p>
          <a:p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lambda	nonlocal  not	  or		pass</a:t>
            </a:r>
          </a:p>
          <a:p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raise		return    try	  while	with</a:t>
            </a:r>
          </a:p>
          <a:p>
            <a:r>
              <a:rPr lang="en-US" altLang="ja-JP" sz="2200" b="1" dirty="0">
                <a:solidFill>
                  <a:srgbClr val="0033CC"/>
                </a:solidFill>
                <a:latin typeface="Courier New" pitchFamily="49" charset="0"/>
                <a:ea typeface="ＭＳ Ｐゴシック" charset="-128"/>
                <a:cs typeface="Tahoma" pitchFamily="34" charset="0"/>
              </a:rPr>
              <a:t>yield		True	    False	  None  </a:t>
            </a:r>
            <a:endParaRPr lang="th-TH" sz="2200" b="1" dirty="0">
              <a:solidFill>
                <a:srgbClr val="0033CC"/>
              </a:solidFill>
              <a:latin typeface="Courier New" pitchFamily="49" charset="0"/>
              <a:ea typeface="ＭＳ Ｐゴシック" charset="-128"/>
              <a:cs typeface="Tahoma" pitchFamily="34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E3F12A90-25B0-411E-B193-49DCB89B0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136" y="2023745"/>
            <a:ext cx="3423830" cy="771623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first_name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"John"</a:t>
            </a:r>
          </a:p>
          <a:p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last_name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"Wick"</a:t>
            </a:r>
          </a:p>
        </p:txBody>
      </p:sp>
    </p:spTree>
    <p:extLst>
      <p:ext uri="{BB962C8B-B14F-4D97-AF65-F5344CB8AC3E}">
        <p14:creationId xmlns:p14="http://schemas.microsoft.com/office/powerpoint/2010/main" val="151182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DC05-1A0F-4144-99EB-E958F3643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12A94-1F81-4104-A269-24435578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9983786" cy="5105400"/>
          </a:xfrm>
        </p:spPr>
        <p:txBody>
          <a:bodyPr/>
          <a:lstStyle/>
          <a:p>
            <a:r>
              <a:rPr lang="en-US" dirty="0"/>
              <a:t>str		</a:t>
            </a:r>
            <a:r>
              <a:rPr lang="th-TH" dirty="0"/>
              <a:t>ข้อความ</a:t>
            </a:r>
          </a:p>
          <a:p>
            <a:r>
              <a:rPr lang="en-US" dirty="0"/>
              <a:t>int		</a:t>
            </a:r>
            <a:r>
              <a:rPr lang="th-TH" dirty="0"/>
              <a:t>จำนวนเต็ม</a:t>
            </a:r>
          </a:p>
          <a:p>
            <a:r>
              <a:rPr lang="en-US" dirty="0"/>
              <a:t>float	</a:t>
            </a:r>
            <a:r>
              <a:rPr lang="th-TH" dirty="0"/>
              <a:t>จำนวนจริง (มีจุดทศนิยม)</a:t>
            </a:r>
          </a:p>
          <a:p>
            <a:r>
              <a:rPr lang="en-US" dirty="0"/>
              <a:t>bool	</a:t>
            </a:r>
            <a:r>
              <a:rPr lang="th-TH" dirty="0"/>
              <a:t>ค่าจริงกับเท็จเท่านั้น </a:t>
            </a:r>
            <a:r>
              <a:rPr lang="en-US" dirty="0"/>
              <a:t>(True </a:t>
            </a:r>
            <a:r>
              <a:rPr lang="th-TH" dirty="0"/>
              <a:t>กับ</a:t>
            </a:r>
            <a:r>
              <a:rPr lang="en-US" dirty="0"/>
              <a:t> False)</a:t>
            </a:r>
            <a:endParaRPr lang="th-TH" dirty="0"/>
          </a:p>
          <a:p>
            <a:r>
              <a:rPr lang="en-US" dirty="0"/>
              <a:t>list		</a:t>
            </a:r>
            <a:r>
              <a:rPr lang="th-TH" dirty="0"/>
              <a:t>ชุดข้อมูล เก็บเรียงเป็นลำดับ</a:t>
            </a:r>
          </a:p>
          <a:p>
            <a:pPr marL="0" indent="0">
              <a:buNone/>
            </a:pPr>
            <a:r>
              <a:rPr lang="th-TH" dirty="0"/>
              <a:t>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 1, 1, 2, 3, 5, 8, 13, 21, 34, 55]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["SU", "MO", "TU", "WE", "TH", "FR", "SA"]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[6230012021, [2110101, 2301107]]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[ ]</a:t>
            </a:r>
          </a:p>
        </p:txBody>
      </p:sp>
    </p:spTree>
    <p:extLst>
      <p:ext uri="{BB962C8B-B14F-4D97-AF65-F5344CB8AC3E}">
        <p14:creationId xmlns:p14="http://schemas.microsoft.com/office/powerpoint/2010/main" val="200832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11890</TotalTime>
  <Words>2579</Words>
  <Application>Microsoft Office PowerPoint</Application>
  <PresentationFormat>Widescreen</PresentationFormat>
  <Paragraphs>391</Paragraphs>
  <Slides>27</Slides>
  <Notes>9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Angsana New</vt:lpstr>
      <vt:lpstr>Calibri</vt:lpstr>
      <vt:lpstr>Cambria</vt:lpstr>
      <vt:lpstr>Courier New</vt:lpstr>
      <vt:lpstr>Tahoma</vt:lpstr>
      <vt:lpstr>somchai</vt:lpstr>
      <vt:lpstr>Equation</vt:lpstr>
      <vt:lpstr>Basic I/O, Data Types, Variables, Operators, Expressions, Statements</vt:lpstr>
      <vt:lpstr>เรื่องที่ต้องรู้</vt:lpstr>
      <vt:lpstr>โครงสร้างโปรแกรมและลักษณะการทำงาน</vt:lpstr>
      <vt:lpstr>Basic Data Types: String and Number</vt:lpstr>
      <vt:lpstr>Operator: plus</vt:lpstr>
      <vt:lpstr>print( … )  แสดงผลทางจอภาพ</vt:lpstr>
      <vt:lpstr>ตัวแปร (Variables)</vt:lpstr>
      <vt:lpstr>ชื่อตัวแปร</vt:lpstr>
      <vt:lpstr>Basic Data Types</vt:lpstr>
      <vt:lpstr>ตัวอย่าง: Variables &amp; Data Types</vt:lpstr>
      <vt:lpstr>Type Conversions</vt:lpstr>
      <vt:lpstr>input() รับสตริงจากแป้นพิมพ์</vt:lpstr>
      <vt:lpstr>รับจำนวน คือ รับสตริงแล้วเปลี่ยนเป็นจำนวน</vt:lpstr>
      <vt:lpstr>Basic Arithmetic Operations</vt:lpstr>
      <vt:lpstr>Tips</vt:lpstr>
      <vt:lpstr>แบบฝึกหัด: รับเซลเซียส แสดงฟาเรนไฮต์</vt:lpstr>
      <vt:lpstr>Augmented Assignments</vt:lpstr>
      <vt:lpstr>math module</vt:lpstr>
      <vt:lpstr>Built-in Functions</vt:lpstr>
      <vt:lpstr>ใช้ฟังก์ชันซ้อน ๆ กันได้</vt:lpstr>
      <vt:lpstr>Operator Precedence: 2 + 3 * 4 = ?</vt:lpstr>
      <vt:lpstr>ตัวอย่าง: คำนวณพื้นที่และเส้นรอบวงของวงกลม</vt:lpstr>
      <vt:lpstr>เลขประจำตัวนิสิต</vt:lpstr>
      <vt:lpstr>ตัวอย่าง: รหัสนิสิต  คณะอะไร เข้าปีอะไร ระดับใด</vt:lpstr>
      <vt:lpstr>แสดงเลขประจำตัวนิสิตทีละหลัก หลักละบรรทัด</vt:lpstr>
      <vt:lpstr>แบบฝึกหัด: Stirling Formula</vt:lpstr>
      <vt:lpstr>แบบฝึกหัด:  : รากของ ax2+bx+c = 0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366</cp:revision>
  <dcterms:created xsi:type="dcterms:W3CDTF">2002-04-12T09:05:11Z</dcterms:created>
  <dcterms:modified xsi:type="dcterms:W3CDTF">2020-08-06T15:51:22Z</dcterms:modified>
</cp:coreProperties>
</file>