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5"/>
  </p:notesMasterIdLst>
  <p:sldIdLst>
    <p:sldId id="287" r:id="rId2"/>
    <p:sldId id="288" r:id="rId3"/>
    <p:sldId id="405" r:id="rId4"/>
    <p:sldId id="396" r:id="rId5"/>
    <p:sldId id="397" r:id="rId6"/>
    <p:sldId id="408" r:id="rId7"/>
    <p:sldId id="406" r:id="rId8"/>
    <p:sldId id="290" r:id="rId9"/>
    <p:sldId id="298" r:id="rId10"/>
    <p:sldId id="399" r:id="rId11"/>
    <p:sldId id="368" r:id="rId12"/>
    <p:sldId id="400" r:id="rId13"/>
    <p:sldId id="401" r:id="rId14"/>
    <p:sldId id="412" r:id="rId15"/>
    <p:sldId id="417" r:id="rId16"/>
    <p:sldId id="414" r:id="rId17"/>
    <p:sldId id="415" r:id="rId18"/>
    <p:sldId id="413" r:id="rId19"/>
    <p:sldId id="410" r:id="rId20"/>
    <p:sldId id="411" r:id="rId21"/>
    <p:sldId id="398" r:id="rId22"/>
    <p:sldId id="407" r:id="rId23"/>
    <p:sldId id="404" r:id="rId24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4ky5XXAbs7NlY3ULUL+kjg==" hashData="QTx4zcZ5n/XHd0TiUCluke5g4bRaYiMs2KQAU0u8aMy/0iXcZt4oUcnFdl9Wh1a/dWEGXn9JFNf7U+ZYKd6RM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9800"/>
    <a:srgbClr val="FFE593"/>
    <a:srgbClr val="FFCCFF"/>
    <a:srgbClr val="FF0000"/>
    <a:srgbClr val="FF66FF"/>
    <a:srgbClr val="FF33CC"/>
    <a:srgbClr val="00CC99"/>
    <a:srgbClr val="0000CC"/>
    <a:srgbClr val="0000FF"/>
    <a:srgbClr val="967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62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28343DF6-DB72-4E41-8CAD-55B80C502525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2AD18346-293E-4BB1-A58A-649B146CA645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89705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D18346-293E-4BB1-A58A-649B146CA645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447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permutations = perm(["A", "B", "C"])</a:t>
            </a:r>
          </a:p>
          <a:p>
            <a:r>
              <a:rPr lang="en-US" dirty="0"/>
              <a:t>for p in permutations:</a:t>
            </a:r>
          </a:p>
          <a:p>
            <a:r>
              <a:rPr lang="en-US" dirty="0"/>
              <a:t>    print( " ".join(p)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18346-293E-4BB1-A58A-649B146CA645}" type="slidenum">
              <a:rPr lang="th-TH" smtClean="0"/>
              <a:pPr>
                <a:defRPr/>
              </a:pPr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0056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next_prime</a:t>
            </a:r>
            <a:r>
              <a:rPr lang="en-US" dirty="0"/>
              <a:t>(N):</a:t>
            </a:r>
          </a:p>
          <a:p>
            <a:r>
              <a:rPr lang="en-US" dirty="0"/>
              <a:t>    N += 1</a:t>
            </a:r>
          </a:p>
          <a:p>
            <a:r>
              <a:rPr lang="en-US" dirty="0"/>
              <a:t>    while not </a:t>
            </a:r>
            <a:r>
              <a:rPr lang="en-US" dirty="0" err="1"/>
              <a:t>is_prime</a:t>
            </a:r>
            <a:r>
              <a:rPr lang="en-US" dirty="0"/>
              <a:t>(N):</a:t>
            </a:r>
          </a:p>
          <a:p>
            <a:r>
              <a:rPr lang="en-US" dirty="0"/>
              <a:t>        N += 1</a:t>
            </a:r>
          </a:p>
          <a:p>
            <a:r>
              <a:rPr lang="en-US" dirty="0"/>
              <a:t>    return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D18346-293E-4BB1-A58A-649B146CA645}" type="slidenum">
              <a:rPr lang="th-TH" smtClean="0"/>
              <a:pPr>
                <a:defRPr/>
              </a:pPr>
              <a:t>23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6920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18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843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1721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3882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233363"/>
            <a:ext cx="10905067" cy="996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451" y="1214438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6651" y="1214438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16651" y="3348038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5DBA6-4036-4414-BA9B-019AFEE3F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528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41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817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59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8820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86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88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DB1E911B-09F4-44E6-A8D3-85D58E381A8D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  <a:defRPr/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0AF612F1-ACDE-4C74-AEA9-2476FCE144D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th-TH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th-TH" sz="4400" dirty="0"/>
              <a:t>การเขียนฟังก์ชัน</a:t>
            </a:r>
          </a:p>
        </p:txBody>
      </p:sp>
      <p:sp>
        <p:nvSpPr>
          <p:cNvPr id="9219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02BF-F1F3-4990-8FA4-113122A8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พารามิเตอร์รับข้อมูลจากผู้เรียกฟังก์ชัน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A22B8EF-94EE-46CE-AB4F-E3602E1B2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763" y="749521"/>
            <a:ext cx="6263299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distance(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x1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y1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x2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200" b="1" dirty="0">
                <a:highlight>
                  <a:srgbClr val="FF66FF"/>
                </a:highlight>
                <a:latin typeface="Courier New" pitchFamily="49" charset="0"/>
                <a:cs typeface="Microsoft Sans Serif" pitchFamily="34" charset="0"/>
              </a:rPr>
              <a:t>y2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dx = x1 - x2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dy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 y1 - y2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d = (dx**2 +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dy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**2)**0.5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d</a:t>
            </a: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3F58E5A1-E91B-497D-B364-B4C65D4F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162" y="2666147"/>
            <a:ext cx="8511839" cy="27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คำสั่งในฟังก์ชันเริ่มทำงาน เมื่อมีคำสั่งอื่นเรียกใช้ 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ไม่เรียกไม่ทำ)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คำสั่งที่เรียก ต้องส่งข้อมูลให้กับพารามิเตอร์ของฟังก์ชัน</a:t>
            </a:r>
          </a:p>
          <a:p>
            <a:pPr>
              <a:lnSpc>
                <a:spcPct val="120000"/>
              </a:lnSpc>
            </a:pPr>
            <a:r>
              <a:rPr lang="th-TH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= distance(</a:t>
            </a:r>
            <a:r>
              <a:rPr 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10.5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12.0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30.0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highlight>
                  <a:srgbClr val="FF66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th-TH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10.5; y = 11.2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d2 = distance(</a:t>
            </a:r>
            <a:r>
              <a:rPr lang="en-US" sz="2400" b="1" dirty="0">
                <a:solidFill>
                  <a:schemeClr val="tx2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30.0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chemeClr val="tx2"/>
                </a:solidFill>
                <a:highlight>
                  <a:srgbClr val="FF66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h-TH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th-TH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เมื่อคำสั่งในฟังก์ชันเริ่มทำงาน ถือได้เลยว่าพารามิเตอร์มีค่าแล้ว</a:t>
            </a:r>
            <a:endParaRPr lang="en-US" sz="2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D2F0B09-1B69-4B46-ADDD-A4D8D587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763" y="5560158"/>
            <a:ext cx="6720501" cy="8024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distance(x1, y1, x2, y2):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x1 = float(input())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# </a:t>
            </a:r>
            <a:r>
              <a:rPr lang="th-TH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แปลก 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!!!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79A0A-78AD-43B0-95FB-586190D1F32C}"/>
              </a:ext>
            </a:extLst>
          </p:cNvPr>
          <p:cNvGrpSpPr/>
          <p:nvPr/>
        </p:nvGrpSpPr>
        <p:grpSpPr>
          <a:xfrm>
            <a:off x="5350412" y="1083212"/>
            <a:ext cx="3460652" cy="2574388"/>
            <a:chOff x="3826412" y="1083212"/>
            <a:chExt cx="3460652" cy="257438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7521B9-5A34-413A-B75A-627E83816AB0}"/>
                </a:ext>
              </a:extLst>
            </p:cNvPr>
            <p:cNvCxnSpPr/>
            <p:nvPr/>
          </p:nvCxnSpPr>
          <p:spPr bwMode="auto">
            <a:xfrm flipH="1" flipV="1">
              <a:off x="3826412" y="1083212"/>
              <a:ext cx="745588" cy="2574388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CEE1AD-F077-4846-A540-64269E56C39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70410" y="1083212"/>
              <a:ext cx="859719" cy="2574388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9B3896-EF3A-4681-B528-0CA73D65F29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264834" y="1083212"/>
              <a:ext cx="928467" cy="2574388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6AB734-000B-4945-A50B-180EC00A477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28006" y="1083212"/>
              <a:ext cx="1259058" cy="2574388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02E373-30CB-4B9E-94AD-6C06DDC383F1}"/>
              </a:ext>
            </a:extLst>
          </p:cNvPr>
          <p:cNvGrpSpPr/>
          <p:nvPr/>
        </p:nvGrpSpPr>
        <p:grpSpPr>
          <a:xfrm>
            <a:off x="5425753" y="1083213"/>
            <a:ext cx="2495971" cy="3488720"/>
            <a:chOff x="4570410" y="168880"/>
            <a:chExt cx="2495971" cy="348872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B2C4802-199D-4EC3-9227-04999CA6FB9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70410" y="168880"/>
              <a:ext cx="174801" cy="348872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E81E53-81F5-423E-BE19-07C8A347F33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207770" y="168880"/>
              <a:ext cx="108228" cy="348872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4E0973-FEC3-4EFC-87B4-B661C21D31D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42052" y="168880"/>
              <a:ext cx="210503" cy="348872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8AF243-B9EB-4CE1-93A1-13B00079E01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02148" y="168880"/>
              <a:ext cx="464233" cy="3488720"/>
            </a:xfrm>
            <a:prstGeom prst="straightConnector1">
              <a:avLst/>
            </a:prstGeom>
            <a:solidFill>
              <a:schemeClr val="accent1"/>
            </a:solidFill>
            <a:ln w="127000" cap="flat" cmpd="sng" algn="ctr">
              <a:solidFill>
                <a:srgbClr val="FF0000">
                  <a:alpha val="38824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70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return: </a:t>
            </a:r>
            <a:r>
              <a:rPr lang="th-TH" dirty="0"/>
              <a:t>คืนการทำงาน และคืน</a:t>
            </a:r>
            <a:r>
              <a:rPr lang="th-TH" dirty="0">
                <a:solidFill>
                  <a:schemeClr val="bg1"/>
                </a:solidFill>
              </a:rPr>
              <a:t>ผล</a:t>
            </a:r>
            <a:r>
              <a:rPr lang="th-TH" dirty="0"/>
              <a:t>การทำงานได้ด้วย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B4FC5E1-F5CB-466A-B2CF-89371E7E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037" y="763588"/>
            <a:ext cx="6938750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read_vector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x = input().split()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v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(x)) 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v.append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float(x[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]) 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return v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dot(u, v):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 = 0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(u)):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 += u[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]*v[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return p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u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read_vector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เรียกครั้งได้กลับหนึ่งลิสต์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v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read_vector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 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เรียกอีกครั้งก็ได้กลับมาอีกลิสต์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 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dot_p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dot(u, v)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print("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u.v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=",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dot_p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56739-F732-4802-9547-62D756088098}"/>
              </a:ext>
            </a:extLst>
          </p:cNvPr>
          <p:cNvSpPr txBox="1"/>
          <p:nvPr/>
        </p:nvSpPr>
        <p:spPr>
          <a:xfrm>
            <a:off x="6094412" y="2721114"/>
            <a:ext cx="3787978" cy="70788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คืนการทำงานกลับสู่ผู้เรียก และยังคืนผลให้ผู้เรียกได้ด้วย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9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return: </a:t>
            </a:r>
            <a:r>
              <a:rPr lang="th-TH" dirty="0"/>
              <a:t>คืนผลหลายค่าก็ได้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B4FC5E1-F5CB-466A-B2CF-89371E7E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88" y="756958"/>
            <a:ext cx="6165225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 roots of ax**2 + b*x + c = 0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roots(a, b, c):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t = (b**2 - 4*a*c)**0.5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r1 = (-b + t)/(2*a)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r2 = (-b - t)/(2*a)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return [r1,r2]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x1,x2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roots(6, -6, -36)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print(x1,x2)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39FAEC-F147-4471-B2C8-8E0502175A6D}"/>
              </a:ext>
            </a:extLst>
          </p:cNvPr>
          <p:cNvGrpSpPr/>
          <p:nvPr/>
        </p:nvGrpSpPr>
        <p:grpSpPr>
          <a:xfrm>
            <a:off x="3213711" y="2835044"/>
            <a:ext cx="2349305" cy="700985"/>
            <a:chOff x="3213711" y="2835044"/>
            <a:chExt cx="2349305" cy="70098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C977737-9C38-48D2-B40E-50069AA64158}"/>
                </a:ext>
              </a:extLst>
            </p:cNvPr>
            <p:cNvSpPr/>
            <p:nvPr/>
          </p:nvSpPr>
          <p:spPr bwMode="auto">
            <a:xfrm>
              <a:off x="3213711" y="2835044"/>
              <a:ext cx="1842868" cy="700984"/>
            </a:xfrm>
            <a:custGeom>
              <a:avLst/>
              <a:gdLst>
                <a:gd name="connsiteX0" fmla="*/ 1842868 w 1842868"/>
                <a:gd name="connsiteY0" fmla="*/ 0 h 647114"/>
                <a:gd name="connsiteX1" fmla="*/ 1842868 w 1842868"/>
                <a:gd name="connsiteY1" fmla="*/ 168812 h 647114"/>
                <a:gd name="connsiteX2" fmla="*/ 0 w 1842868"/>
                <a:gd name="connsiteY2" fmla="*/ 168812 h 647114"/>
                <a:gd name="connsiteX3" fmla="*/ 0 w 1842868"/>
                <a:gd name="connsiteY3" fmla="*/ 647114 h 6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2868" h="647114">
                  <a:moveTo>
                    <a:pt x="1842868" y="0"/>
                  </a:moveTo>
                  <a:lnTo>
                    <a:pt x="1842868" y="168812"/>
                  </a:lnTo>
                  <a:lnTo>
                    <a:pt x="0" y="168812"/>
                  </a:lnTo>
                  <a:lnTo>
                    <a:pt x="0" y="647114"/>
                  </a:lnTo>
                </a:path>
              </a:pathLst>
            </a:custGeom>
            <a:noFill/>
            <a:ln w="127000" cap="flat" cmpd="sng" algn="ctr">
              <a:solidFill>
                <a:srgbClr val="FF0000">
                  <a:alpha val="4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FAE2E2-D3C2-4F44-A8D3-AFD40CF9DA58}"/>
                </a:ext>
              </a:extLst>
            </p:cNvPr>
            <p:cNvSpPr/>
            <p:nvPr/>
          </p:nvSpPr>
          <p:spPr bwMode="auto">
            <a:xfrm>
              <a:off x="3720148" y="2835045"/>
              <a:ext cx="1842868" cy="700984"/>
            </a:xfrm>
            <a:custGeom>
              <a:avLst/>
              <a:gdLst>
                <a:gd name="connsiteX0" fmla="*/ 1842868 w 1842868"/>
                <a:gd name="connsiteY0" fmla="*/ 0 h 647114"/>
                <a:gd name="connsiteX1" fmla="*/ 1842868 w 1842868"/>
                <a:gd name="connsiteY1" fmla="*/ 168812 h 647114"/>
                <a:gd name="connsiteX2" fmla="*/ 0 w 1842868"/>
                <a:gd name="connsiteY2" fmla="*/ 168812 h 647114"/>
                <a:gd name="connsiteX3" fmla="*/ 0 w 1842868"/>
                <a:gd name="connsiteY3" fmla="*/ 647114 h 6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2868" h="647114">
                  <a:moveTo>
                    <a:pt x="1842868" y="0"/>
                  </a:moveTo>
                  <a:lnTo>
                    <a:pt x="1842868" y="168812"/>
                  </a:lnTo>
                  <a:lnTo>
                    <a:pt x="0" y="168812"/>
                  </a:lnTo>
                  <a:lnTo>
                    <a:pt x="0" y="647114"/>
                  </a:lnTo>
                </a:path>
              </a:pathLst>
            </a:custGeom>
            <a:noFill/>
            <a:ln w="127000" cap="flat" cmpd="sng" algn="ctr">
              <a:solidFill>
                <a:srgbClr val="FF0000">
                  <a:alpha val="40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AD49DF7F-857C-4F53-978F-4A9F7C031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87" y="4375732"/>
            <a:ext cx="6165224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get_odds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odds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e in x: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if e%2 == 1: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odds.append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(e)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odds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C379B-F6C5-4DC7-995A-8206C6F7029D}"/>
              </a:ext>
            </a:extLst>
          </p:cNvPr>
          <p:cNvSpPr txBox="1"/>
          <p:nvPr/>
        </p:nvSpPr>
        <p:spPr>
          <a:xfrm>
            <a:off x="6452320" y="4761552"/>
            <a:ext cx="2969083" cy="461665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หรือใช้การคืนลิสต์ก็ได้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2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3" grpId="0" uiExpand="1" build="p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return : </a:t>
            </a:r>
            <a:r>
              <a:rPr lang="th-TH" dirty="0"/>
              <a:t>คืนการทำงานกลับสู้ผู้เรียก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2537998" y="952569"/>
            <a:ext cx="7920037" cy="1560212"/>
          </a:xfrm>
        </p:spPr>
        <p:txBody>
          <a:bodyPr/>
          <a:lstStyle/>
          <a:p>
            <a:r>
              <a:rPr lang="th-TH" dirty="0"/>
              <a:t>ใช้คำสั่ง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</a:t>
            </a:r>
            <a:r>
              <a:rPr lang="th-TH" dirty="0"/>
              <a:t>เฉย ๆ</a:t>
            </a:r>
          </a:p>
          <a:p>
            <a:r>
              <a:rPr lang="th-TH" dirty="0"/>
              <a:t>หรือไม่ก็ เมื่อทำงานถึงคำสั่งล่างสุดของฟังก์ชัน</a:t>
            </a:r>
            <a:br>
              <a:rPr lang="th-TH" dirty="0"/>
            </a:br>
            <a:r>
              <a:rPr lang="th-TH" dirty="0"/>
              <a:t>ก็คือการคืนการทำงาน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7623F97-A7A3-4CBF-877A-19E949E94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714" y="3764842"/>
            <a:ext cx="5101395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hello(name):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print("Hello", name)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422B786-CEE3-4F5F-8E2C-4A96A64A4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715" y="2465684"/>
            <a:ext cx="5101395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hello(name):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print("Hello", name)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return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C8DFB95-567B-47ED-B46F-583B3E04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302" y="4725447"/>
            <a:ext cx="5101395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hello(name):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name == "":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return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print("Hello", name)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uiExpand="1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DF0B-AFEB-4816-B1E2-35CDC39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2800" dirty="0"/>
              <a:t>ไม่คืนผลทาง </a:t>
            </a:r>
            <a:r>
              <a:rPr lang="en-US" sz="2800" dirty="0"/>
              <a:t>return  </a:t>
            </a:r>
            <a:r>
              <a:rPr lang="th-TH" sz="2800" dirty="0"/>
              <a:t>แต่แก้ไขลิสต์ที่ผู้เรียกส่งมา</a:t>
            </a:r>
            <a:endParaRPr lang="en-US" sz="2800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303F3E7-119F-40E6-8077-864640E93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88" y="756958"/>
            <a:ext cx="6165225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abs_all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data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d = [] 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e in data: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d.append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(abs(e))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d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[1,-2,3,-4,-5]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abs_all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 x 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AB42A4F-57B1-4EDC-BA46-08A7664C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388" y="4004477"/>
            <a:ext cx="6165225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abs_all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data 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(data)):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data[k] = abs(data[k])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[1,-2,3,-4,-5]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abs_all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ข้อมูลในลิสต์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 เปลี่ยน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 x )</a:t>
            </a:r>
          </a:p>
        </p:txBody>
      </p:sp>
    </p:spTree>
    <p:extLst>
      <p:ext uri="{BB962C8B-B14F-4D97-AF65-F5344CB8AC3E}">
        <p14:creationId xmlns:p14="http://schemas.microsoft.com/office/powerpoint/2010/main" val="408254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  <p:bldP spid="4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A302-72E5-40E8-9611-4103B442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ตรวจ </a:t>
            </a:r>
            <a:r>
              <a:rPr lang="en-US" dirty="0"/>
              <a:t>+ </a:t>
            </a:r>
            <a:r>
              <a:rPr lang="th-TH" dirty="0"/>
              <a:t>ให้เกรด </a:t>
            </a:r>
            <a:r>
              <a:rPr lang="en-US" dirty="0"/>
              <a:t>+ </a:t>
            </a:r>
            <a:r>
              <a:rPr lang="th-TH" dirty="0"/>
              <a:t>เรียง </a:t>
            </a:r>
            <a:r>
              <a:rPr lang="en-US" dirty="0"/>
              <a:t>+ </a:t>
            </a:r>
            <a:r>
              <a:rPr lang="th-TH" dirty="0"/>
              <a:t>แสดงผล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233F2CA-243B-42EE-A3A0-A77699FE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302" y="4238600"/>
            <a:ext cx="2139707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AAAAA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1111 ABBBB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2222 AAAAB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3333 AAABB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4444 AAAAA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5555 AAAAB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151B9D5-1B22-49BD-BF89-08DA2155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668" y="4238601"/>
            <a:ext cx="2139705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4444 100.0 A</a:t>
            </a:r>
          </a:p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5555 80.0 A</a:t>
            </a:r>
          </a:p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2222 80.0 A</a:t>
            </a:r>
          </a:p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3333 60.0 C</a:t>
            </a:r>
          </a:p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1111 20.0 F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E97701-BA38-4E83-BEC0-BB7D7852DB3D}"/>
              </a:ext>
            </a:extLst>
          </p:cNvPr>
          <p:cNvSpPr/>
          <p:nvPr/>
        </p:nvSpPr>
        <p:spPr bwMode="auto">
          <a:xfrm>
            <a:off x="5856258" y="4860133"/>
            <a:ext cx="658160" cy="4156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E0603EC-A4DF-4E9F-BF56-472FAD34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886" y="3800060"/>
            <a:ext cx="5179037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  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5AA13-7304-44D9-8808-C6C083D8EC65}"/>
              </a:ext>
            </a:extLst>
          </p:cNvPr>
          <p:cNvSpPr txBox="1"/>
          <p:nvPr/>
        </p:nvSpPr>
        <p:spPr>
          <a:xfrm>
            <a:off x="2032804" y="4238077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เฉลย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38A23-9410-4080-B9DA-9AE50507EB12}"/>
              </a:ext>
            </a:extLst>
          </p:cNvPr>
          <p:cNvSpPr txBox="1"/>
          <p:nvPr/>
        </p:nvSpPr>
        <p:spPr>
          <a:xfrm>
            <a:off x="1649436" y="5067951"/>
            <a:ext cx="1609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คำตอบของ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นักเรียน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345F95-6943-437C-A766-FB6F8D8896FF}"/>
              </a:ext>
            </a:extLst>
          </p:cNvPr>
          <p:cNvCxnSpPr>
            <a:stCxn id="8" idx="3"/>
          </p:cNvCxnSpPr>
          <p:nvPr/>
        </p:nvCxnSpPr>
        <p:spPr bwMode="auto">
          <a:xfrm>
            <a:off x="2768903" y="4438132"/>
            <a:ext cx="5971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EE946BF2-A460-4C3C-A81E-DCBADB3683CB}"/>
              </a:ext>
            </a:extLst>
          </p:cNvPr>
          <p:cNvSpPr/>
          <p:nvPr/>
        </p:nvSpPr>
        <p:spPr bwMode="auto">
          <a:xfrm>
            <a:off x="3211548" y="4638187"/>
            <a:ext cx="282129" cy="1716646"/>
          </a:xfrm>
          <a:prstGeom prst="leftBrace">
            <a:avLst>
              <a:gd name="adj1" fmla="val 5391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C2092-1ABE-4790-9498-6B70AC8D1456}"/>
              </a:ext>
            </a:extLst>
          </p:cNvPr>
          <p:cNvSpPr txBox="1"/>
          <p:nvPr/>
        </p:nvSpPr>
        <p:spPr>
          <a:xfrm>
            <a:off x="9004622" y="4352301"/>
            <a:ext cx="159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เรียงตามคะแนนจากมากมาน้อย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6F137-427C-4490-AC33-2D74C45CEA7F}"/>
              </a:ext>
            </a:extLst>
          </p:cNvPr>
          <p:cNvCxnSpPr>
            <a:cxnSpLocks/>
          </p:cNvCxnSpPr>
          <p:nvPr/>
        </p:nvCxnSpPr>
        <p:spPr bwMode="auto">
          <a:xfrm>
            <a:off x="9004621" y="4322890"/>
            <a:ext cx="0" cy="13822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ACC5F98-3216-42E9-96C0-A7DDCD3999EB}"/>
              </a:ext>
            </a:extLst>
          </p:cNvPr>
          <p:cNvSpPr txBox="1"/>
          <p:nvPr/>
        </p:nvSpPr>
        <p:spPr>
          <a:xfrm>
            <a:off x="2069112" y="893009"/>
            <a:ext cx="81218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เขียนโปรแกรมอ่านเฉลยและคำตอบของนักเรียน (หลายคน)</a:t>
            </a:r>
          </a:p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จากนั้นตรวจให้คะแนนคำตอบและให้เกรดทุกคน แล้วก็นำผลที่ได้ไปเรียงลำดับ ปิดท้ายด้วยการแสดงผลลัพธ์ (ดูตัวอย่าง)</a:t>
            </a:r>
          </a:p>
          <a:p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มีฟังก์ชันเขียนมาให้แล้วจำนวนหนึ่ง ให้เขียนโปรแกรมที่เรียกใช้ฟังก์ชันเหล่านี้ให้ทำงานตามที่ต้องการ 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ตัวโปรแกรมที่ต้องเขียนมีคำสั่งไม่น่าเกิน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คำสั่ง)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80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0EEA-9BBE-4B59-A656-C44AFBA3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ทำความเข้าใจฟังก์ชันเหล่านี้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72760-8158-4791-9C75-C5936BFB7FB1}"/>
              </a:ext>
            </a:extLst>
          </p:cNvPr>
          <p:cNvSpPr/>
          <p:nvPr/>
        </p:nvSpPr>
        <p:spPr>
          <a:xfrm>
            <a:off x="2619030" y="763588"/>
            <a:ext cx="6950765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read_answers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= int(input())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answers = []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input().split()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answers.append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answers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marking(answer, solution):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 = 0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(answer)):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answer[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solution[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 += 1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grading(score):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 = [[80,"A"], [70,"B"], [60,"C"], [50,"D"]]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g: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score &gt;= a: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b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"F"</a:t>
            </a:r>
          </a:p>
        </p:txBody>
      </p:sp>
    </p:spTree>
    <p:extLst>
      <p:ext uri="{BB962C8B-B14F-4D97-AF65-F5344CB8AC3E}">
        <p14:creationId xmlns:p14="http://schemas.microsoft.com/office/powerpoint/2010/main" val="418115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0EEA-9BBE-4B59-A656-C44AFBA3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</a:t>
            </a:r>
            <a:r>
              <a:rPr lang="th-TH" dirty="0"/>
              <a:t> ทำความเข้าใจฟังก์ชันเหล่านี้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72760-8158-4791-9C75-C5936BFB7FB1}"/>
              </a:ext>
            </a:extLst>
          </p:cNvPr>
          <p:cNvSpPr/>
          <p:nvPr/>
        </p:nvSpPr>
        <p:spPr>
          <a:xfrm>
            <a:off x="2612403" y="763589"/>
            <a:ext cx="6964019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scoring(answers, solution):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scores = []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 answers: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score = marking(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solution) / \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(solution) * 100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grade = grading(score)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scores.append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score, grade])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scores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report(scores):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sid,score,grade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 scores: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grade)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sort(scores):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sid,score,grade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in scores: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([score,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grade])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x.sort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scores[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[x[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][1], x[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][0], x[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][2]]</a:t>
            </a:r>
          </a:p>
        </p:txBody>
      </p:sp>
    </p:spTree>
    <p:extLst>
      <p:ext uri="{BB962C8B-B14F-4D97-AF65-F5344CB8AC3E}">
        <p14:creationId xmlns:p14="http://schemas.microsoft.com/office/powerpoint/2010/main" val="102534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EC7-9740-43DB-884C-22E1D7F0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r>
              <a:rPr lang="en-US" dirty="0"/>
              <a:t>: </a:t>
            </a:r>
            <a:r>
              <a:rPr lang="th-TH" dirty="0"/>
              <a:t>อย่าแก้ไขค่าของพารามิเตอร์ด้วย </a:t>
            </a:r>
            <a:r>
              <a:rPr lang="en-US" dirty="0"/>
              <a:t>=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566E806-811E-4A47-86CE-A4F1C50F9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528" y="763588"/>
            <a:ext cx="6655768" cy="5849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f1(x):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ตัวแปร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 เปลี่ยนค่า แต่ตัวแปรที่ส่งค่ามาไม่เปลี่ยน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 =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0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f2(x):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ตัวแปร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 เปลี่ยนค่า แต่ตัวแปรที่ส่งค่ามาไม่เปลี่ยน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 =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[0]*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f3(x):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x[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] = 0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ตัวแปรที่ส่งค่ามาก็เปลี่ยนด้วย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a = 9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f1(a)          # a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เหมือนเดิม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 = [1,2,3,4]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f2(b)          # b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เหมือนเดิม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f3(b)          # b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เปลี่ยน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CD50B-636A-4EC7-A1BF-F113C7D698F6}"/>
              </a:ext>
            </a:extLst>
          </p:cNvPr>
          <p:cNvSpPr txBox="1"/>
          <p:nvPr/>
        </p:nvSpPr>
        <p:spPr>
          <a:xfrm>
            <a:off x="2436149" y="1140868"/>
            <a:ext cx="660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endParaRPr lang="en-US" sz="4400" dirty="0">
              <a:highlight>
                <a:srgbClr val="FF00FF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52A90-5423-4516-B747-6FB4C51F548D}"/>
              </a:ext>
            </a:extLst>
          </p:cNvPr>
          <p:cNvSpPr txBox="1"/>
          <p:nvPr/>
        </p:nvSpPr>
        <p:spPr>
          <a:xfrm>
            <a:off x="2436149" y="2561199"/>
            <a:ext cx="660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endParaRPr lang="en-US" sz="4400" dirty="0">
              <a:highlight>
                <a:srgbClr val="FF00FF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3963B-B2AC-47EF-B1A0-A9EDDFC4B492}"/>
              </a:ext>
            </a:extLst>
          </p:cNvPr>
          <p:cNvSpPr txBox="1"/>
          <p:nvPr/>
        </p:nvSpPr>
        <p:spPr>
          <a:xfrm>
            <a:off x="2436149" y="3818968"/>
            <a:ext cx="660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endParaRPr lang="en-US" sz="44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2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036B-0320-43C2-9951-1BE3DC5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ความผิดพลาดที่พบบ่อย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7B0BA32-DD0D-4582-8089-82175E686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763588"/>
            <a:ext cx="6771861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hello(name):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print("Hello", name)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double(u):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2*u</a:t>
            </a: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hello("Bell")  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ไม่มีผลคืนมา แต่มีตัวรับผล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double( [1,2,3] )  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คืนผลแต่ไม่มีตัวรับผล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2DB920F-DDD8-4D53-BF2D-DF98CC68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348" y="3566536"/>
            <a:ext cx="7023652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clip(x):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x &lt; 0: 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0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 += 2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มีคำสั่งอยู่ตามหลัง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return</a:t>
            </a:r>
            <a:r>
              <a:rPr lang="en-US" sz="2200" dirty="0">
                <a:latin typeface="Courier New" pitchFamily="49" charset="0"/>
                <a:cs typeface="Microsoft Sans Serif" pitchFamily="34" charset="0"/>
              </a:rPr>
              <a:t>  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x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is_odd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(x):     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บางกรณีคืนค่า บางกรณีไม่คืน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x%2 == 1: return True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0A87AD-68BE-49BB-BDCD-51B9B6C5CB82}"/>
              </a:ext>
            </a:extLst>
          </p:cNvPr>
          <p:cNvGrpSpPr/>
          <p:nvPr/>
        </p:nvGrpSpPr>
        <p:grpSpPr>
          <a:xfrm>
            <a:off x="5367130" y="2002854"/>
            <a:ext cx="4969566" cy="707886"/>
            <a:chOff x="3843130" y="2002854"/>
            <a:chExt cx="4969566" cy="707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FAEF8-23AE-4A43-968E-91C97B7E346D}"/>
                </a:ext>
              </a:extLst>
            </p:cNvPr>
            <p:cNvSpPr txBox="1"/>
            <p:nvPr/>
          </p:nvSpPr>
          <p:spPr>
            <a:xfrm>
              <a:off x="4570412" y="2002854"/>
              <a:ext cx="4242284" cy="707886"/>
            </a:xfrm>
            <a:prstGeom prst="rect">
              <a:avLst/>
            </a:prstGeom>
            <a:solidFill>
              <a:srgbClr val="FFCCFF"/>
            </a:solidFill>
          </p:spPr>
          <p:txBody>
            <a:bodyPr wrap="square" rtlCol="0">
              <a:spAutoFit/>
            </a:bodyPr>
            <a:lstStyle/>
            <a:p>
              <a: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แบบนี้ </a:t>
              </a: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x </a:t>
              </a:r>
              <a: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มีค่าเป็น </a:t>
              </a: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None</a:t>
              </a:r>
              <a:b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(None </a:t>
              </a:r>
              <a: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เป็นค่าพิเศษค่าหนึ่งใน </a:t>
              </a: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Python)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36605B-151F-4C91-969E-303F66872E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43130" y="2557670"/>
              <a:ext cx="727282" cy="1530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182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หัวข้อ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Function call</a:t>
            </a:r>
          </a:p>
          <a:p>
            <a:pPr lvl="0"/>
            <a:r>
              <a:rPr lang="en-US" dirty="0"/>
              <a:t>Defining a function</a:t>
            </a:r>
          </a:p>
          <a:p>
            <a:pPr lvl="0"/>
            <a:r>
              <a:rPr lang="en-US" dirty="0"/>
              <a:t>Parameter and local variable</a:t>
            </a:r>
          </a:p>
          <a:p>
            <a:pPr lvl="0"/>
            <a:r>
              <a:rPr lang="en-US" dirty="0"/>
              <a:t>return statement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C74D-C7DA-42CB-907B-EF8326E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0C9FB5CC-96B4-48E4-ACA9-9FFEC2A3B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77" y="904731"/>
            <a:ext cx="3647932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is_odd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n%2 == 1: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True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False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DCEF125-E021-4016-91EF-693A3DE4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594" y="904731"/>
            <a:ext cx="3435897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is_odd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n%2 == 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42B01EB-11DF-4829-99A0-3770C3F48320}"/>
              </a:ext>
            </a:extLst>
          </p:cNvPr>
          <p:cNvSpPr/>
          <p:nvPr/>
        </p:nvSpPr>
        <p:spPr bwMode="auto">
          <a:xfrm>
            <a:off x="5822743" y="1064342"/>
            <a:ext cx="569844" cy="4523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F9C3007-5BDB-4BB6-B4EE-C8B01C9D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1477" y="3064835"/>
            <a:ext cx="3647932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foo(n):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n%2 == 1: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3*n+1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n//2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2BD7A08-099D-4CAC-A1FA-121734AC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591" y="3064834"/>
            <a:ext cx="3647932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foo(n):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n%2 == 1: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3*n+1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n//2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41D89C0-A292-4F90-891F-E7A712499F8B}"/>
              </a:ext>
            </a:extLst>
          </p:cNvPr>
          <p:cNvSpPr/>
          <p:nvPr/>
        </p:nvSpPr>
        <p:spPr bwMode="auto">
          <a:xfrm>
            <a:off x="5769734" y="3429000"/>
            <a:ext cx="569844" cy="45239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02BF-F1F3-4990-8FA4-113122A8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ระยะระหว่างจุดสองจุด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A22B8EF-94EE-46CE-AB4F-E3602E1B2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561" y="749521"/>
            <a:ext cx="7177702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s-ES" sz="2200" b="1" dirty="0">
                <a:latin typeface="Courier New" pitchFamily="49" charset="0"/>
                <a:cs typeface="Microsoft Sans Serif" pitchFamily="34" charset="0"/>
              </a:rPr>
              <a:t>def distance(x1, y1, x2, y2):</a:t>
            </a:r>
          </a:p>
          <a:p>
            <a:r>
              <a:rPr lang="es-E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คำนวณระยะห่างระหว่างจุด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(x1,y1)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กับ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(x2,y2)</a:t>
            </a:r>
          </a:p>
          <a:p>
            <a:endParaRPr lang="es-E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 = distance(1, 1, 4, 5)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print(d)</a:t>
            </a:r>
            <a:r>
              <a:rPr lang="es-ES" sz="2200" b="1" dirty="0">
                <a:latin typeface="Courier New" pitchFamily="49" charset="0"/>
                <a:cs typeface="Microsoft Sans Serif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9538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4B3E-C9D2-4D7C-8D23-FBCEF712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แสดงอะไร </a:t>
            </a:r>
            <a:r>
              <a:rPr lang="en-US" dirty="0"/>
              <a:t>?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3B26609-4D00-4225-8F17-9DD6B36E3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347" y="932401"/>
            <a:ext cx="4250131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f(x):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2*x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g(x):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x+5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h(x):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x//2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4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y = f(g(h(x)))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print(x, "--&gt;", y)</a:t>
            </a:r>
          </a:p>
        </p:txBody>
      </p:sp>
    </p:spTree>
    <p:extLst>
      <p:ext uri="{BB962C8B-B14F-4D97-AF65-F5344CB8AC3E}">
        <p14:creationId xmlns:p14="http://schemas.microsoft.com/office/powerpoint/2010/main" val="101816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EACF-414F-43B3-BC55-8533752D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แบบฝึกหัด:</a:t>
            </a:r>
            <a:r>
              <a:rPr lang="en-US" dirty="0"/>
              <a:t> </a:t>
            </a:r>
            <a:r>
              <a:rPr lang="th-TH" dirty="0"/>
              <a:t>หาจำนวนเฉพาะตัวแรกที่มีค่ามากกว่า </a:t>
            </a:r>
            <a:r>
              <a:rPr lang="en-US" dirty="0"/>
              <a:t>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D7ABF39-1FE9-466D-9324-5621482E9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086" y="1196503"/>
            <a:ext cx="146937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12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81E4DB0-153A-4CC7-8C04-DD7C6E466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250" y="1196503"/>
            <a:ext cx="171254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8D509CF-F130-44C2-AD53-3F8F6240A340}"/>
              </a:ext>
            </a:extLst>
          </p:cNvPr>
          <p:cNvSpPr/>
          <p:nvPr/>
        </p:nvSpPr>
        <p:spPr bwMode="auto">
          <a:xfrm>
            <a:off x="5723775" y="1185378"/>
            <a:ext cx="658160" cy="4156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99E5454-FE41-4181-91F8-C7035B785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026" y="753685"/>
            <a:ext cx="4322766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  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7C495FD-C27D-411E-8784-160D2B3D3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0086" y="1757512"/>
            <a:ext cx="146937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906034E-97C9-49E4-AC28-E4C3A0E9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250" y="1757512"/>
            <a:ext cx="171254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47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0A327B-E948-4B78-B3CE-78B03D9D5819}"/>
              </a:ext>
            </a:extLst>
          </p:cNvPr>
          <p:cNvSpPr/>
          <p:nvPr/>
        </p:nvSpPr>
        <p:spPr bwMode="auto">
          <a:xfrm>
            <a:off x="5723775" y="1746387"/>
            <a:ext cx="658160" cy="4156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867CF315-2071-4F16-968A-56F88B39F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7180" y="2368217"/>
            <a:ext cx="5914464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is_prime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n &lt;= 1: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return False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range(2,n):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if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n%k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== 0: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    return False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True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next_prime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(N):</a:t>
            </a:r>
          </a:p>
          <a:p>
            <a:endParaRPr lang="en-US" sz="22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3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164B-0C45-42B1-97C2-F0A94290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40FA-C783-41DF-8EC0-E78EF12E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283" y="763588"/>
            <a:ext cx="8459787" cy="5948363"/>
          </a:xfrm>
        </p:spPr>
        <p:txBody>
          <a:bodyPr/>
          <a:lstStyle/>
          <a:p>
            <a:r>
              <a:rPr lang="th-TH" dirty="0"/>
              <a:t>เคยใช้ </a:t>
            </a:r>
            <a:r>
              <a:rPr lang="en-US" dirty="0"/>
              <a:t>built-in function </a:t>
            </a:r>
            <a:r>
              <a:rPr lang="th-TH" dirty="0"/>
              <a:t>มาหลายฟังก์ชันแล้ว</a:t>
            </a:r>
          </a:p>
          <a:p>
            <a:pPr lvl="1"/>
            <a:r>
              <a:rPr lang="en-US" dirty="0"/>
              <a:t>print("Hello"), input(), </a:t>
            </a:r>
            <a:r>
              <a:rPr lang="en-US" dirty="0" err="1"/>
              <a:t>len</a:t>
            </a:r>
            <a:r>
              <a:rPr lang="en-US" dirty="0"/>
              <a:t>(x), round(2/3, 2),</a:t>
            </a:r>
            <a:r>
              <a:rPr lang="th-TH" dirty="0"/>
              <a:t> </a:t>
            </a:r>
            <a:r>
              <a:rPr lang="en-US" dirty="0"/>
              <a:t>abs(-2),...</a:t>
            </a:r>
          </a:p>
          <a:p>
            <a:r>
              <a:rPr lang="th-TH" dirty="0"/>
              <a:t>เขียนฟังก์ชันเพื่อแบ่งหน้าที่การทำงานเป็นส่วน ๆ </a:t>
            </a:r>
          </a:p>
          <a:p>
            <a:r>
              <a:rPr lang="th-TH" dirty="0"/>
              <a:t>จะใช้ฟังก์ชันใด ต้องรู้</a:t>
            </a:r>
          </a:p>
          <a:p>
            <a:pPr lvl="1"/>
            <a:r>
              <a:rPr lang="th-TH" dirty="0"/>
              <a:t>ชื่อฟังก์ชัน</a:t>
            </a:r>
            <a:r>
              <a:rPr lang="en-US" dirty="0"/>
              <a:t>, </a:t>
            </a:r>
            <a:r>
              <a:rPr lang="th-TH" dirty="0"/>
              <a:t>ข้อมูลที่ต้องส่งให้ฟังก์ชัน</a:t>
            </a:r>
            <a:r>
              <a:rPr lang="en-US" dirty="0"/>
              <a:t>, </a:t>
            </a:r>
            <a:r>
              <a:rPr lang="th-TH" dirty="0"/>
              <a:t>ผลที่ได้จากฟังก์ชัน</a:t>
            </a:r>
          </a:p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</a:t>
            </a:r>
            <a:r>
              <a:rPr lang="en-US" dirty="0"/>
              <a:t>print( x )</a:t>
            </a:r>
            <a:endParaRPr lang="th-TH" dirty="0"/>
          </a:p>
          <a:p>
            <a:pPr lvl="1"/>
            <a:r>
              <a:rPr lang="en-US" dirty="0"/>
              <a:t>x </a:t>
            </a:r>
            <a:r>
              <a:rPr lang="th-TH" dirty="0"/>
              <a:t>เป็นข้อมูลแบบใด ๆ ก็ได้ </a:t>
            </a:r>
          </a:p>
          <a:p>
            <a:pPr lvl="1"/>
            <a:r>
              <a:rPr lang="th-TH" dirty="0"/>
              <a:t>ไม่มีผลที่คืนกลับจากฟังก์ชัน (เราจึงไม่เขียน </a:t>
            </a:r>
            <a:r>
              <a:rPr lang="en-US" dirty="0">
                <a:highlight>
                  <a:srgbClr val="00FFFF"/>
                </a:highlight>
              </a:rPr>
              <a:t>a = </a:t>
            </a:r>
            <a:r>
              <a:rPr lang="en-US" dirty="0"/>
              <a:t>print(3/5))</a:t>
            </a:r>
            <a:endParaRPr lang="th-TH" dirty="0"/>
          </a:p>
          <a:p>
            <a:r>
              <a:rPr lang="th-TH" dirty="0"/>
              <a:t>ตัวอย่าง</a:t>
            </a:r>
            <a:r>
              <a:rPr lang="en-US" dirty="0"/>
              <a:t>: round(</a:t>
            </a:r>
            <a:r>
              <a:rPr lang="en-US" dirty="0" err="1"/>
              <a:t>x,d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x </a:t>
            </a:r>
            <a:r>
              <a:rPr lang="th-TH" dirty="0"/>
              <a:t>เป็นจำนวน</a:t>
            </a:r>
            <a:r>
              <a:rPr lang="en-US" dirty="0"/>
              <a:t>,  d </a:t>
            </a:r>
            <a:r>
              <a:rPr lang="th-TH" dirty="0"/>
              <a:t>เป็นจำนวนหลักหลังจุดทศนิยม</a:t>
            </a:r>
          </a:p>
          <a:p>
            <a:pPr lvl="1"/>
            <a:r>
              <a:rPr lang="th-TH" dirty="0"/>
              <a:t>ผลที่ได้คือจำนวนจริง </a:t>
            </a:r>
            <a:r>
              <a:rPr lang="en-US" dirty="0"/>
              <a:t>x </a:t>
            </a:r>
            <a:r>
              <a:rPr lang="th-TH" dirty="0"/>
              <a:t>ที่มีจำนวนหลังจุดตามที่กำหนด</a:t>
            </a:r>
            <a:br>
              <a:rPr lang="en-US" dirty="0"/>
            </a:br>
            <a:r>
              <a:rPr lang="th-TH" dirty="0"/>
              <a:t>เช่น </a:t>
            </a:r>
            <a:r>
              <a:rPr lang="en-US" dirty="0"/>
              <a:t>round(2/3,2) </a:t>
            </a:r>
            <a:r>
              <a:rPr lang="th-TH" dirty="0"/>
              <a:t>ได้ </a:t>
            </a:r>
            <a:r>
              <a:rPr lang="en-US" dirty="0"/>
              <a:t>0.67  </a:t>
            </a:r>
            <a:r>
              <a:rPr lang="th-TH" dirty="0"/>
              <a:t>จึงมักเขียน </a:t>
            </a:r>
            <a:r>
              <a:rPr lang="en-US" dirty="0"/>
              <a:t>a = round(2/3, 2)</a:t>
            </a:r>
          </a:p>
          <a:p>
            <a:pPr lvl="1"/>
            <a:r>
              <a:rPr lang="en-US" dirty="0"/>
              <a:t>                                          </a:t>
            </a:r>
            <a:r>
              <a:rPr lang="th-TH" dirty="0"/>
              <a:t>หรือ </a:t>
            </a:r>
            <a:r>
              <a:rPr lang="en-US" dirty="0"/>
              <a:t>print( round(2/3, 2) )</a:t>
            </a:r>
          </a:p>
        </p:txBody>
      </p:sp>
    </p:spTree>
    <p:extLst>
      <p:ext uri="{BB962C8B-B14F-4D97-AF65-F5344CB8AC3E}">
        <p14:creationId xmlns:p14="http://schemas.microsoft.com/office/powerpoint/2010/main" val="39590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ฟังก์ชันแรก</a:t>
            </a:r>
            <a:r>
              <a:rPr lang="en-US" dirty="0"/>
              <a:t>: hello</a:t>
            </a:r>
            <a:endParaRPr lang="th-TH" dirty="0"/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B4FC5E1-F5CB-466A-B2CF-89371E7E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582" y="956847"/>
            <a:ext cx="8134502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hello(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name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print("Hello", name)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BLACKPINK = ["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Jisoo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", "Jennie", "Rosé", "Lisa"]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e in BLACKPINK: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hello(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e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B442E-2216-46FE-AC02-64D83FF24BFB}"/>
              </a:ext>
            </a:extLst>
          </p:cNvPr>
          <p:cNvSpPr/>
          <p:nvPr/>
        </p:nvSpPr>
        <p:spPr bwMode="auto">
          <a:xfrm>
            <a:off x="2281994" y="956846"/>
            <a:ext cx="8134502" cy="882332"/>
          </a:xfrm>
          <a:prstGeom prst="roundRect">
            <a:avLst>
              <a:gd name="adj" fmla="val 6780"/>
            </a:avLst>
          </a:prstGeom>
          <a:solidFill>
            <a:srgbClr val="00CC99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1756EB1-6C66-4242-B616-975A95D6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994" y="3335904"/>
            <a:ext cx="2648002" cy="14487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Jisoo</a:t>
            </a: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Jennie</a:t>
            </a: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Rosé</a:t>
            </a: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Lisa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48E4F-0DD5-4CA4-96C4-E20F5A4CB53C}"/>
              </a:ext>
            </a:extLst>
          </p:cNvPr>
          <p:cNvSpPr txBox="1"/>
          <p:nvPr/>
        </p:nvSpPr>
        <p:spPr>
          <a:xfrm>
            <a:off x="6000828" y="3335904"/>
            <a:ext cx="4212433" cy="1323439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ค่าของ</a:t>
            </a:r>
            <a:r>
              <a:rPr lang="th-TH" sz="20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e</a:t>
            </a:r>
            <a:r>
              <a:rPr lang="en-US" sz="20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ถูกส่งไปให้ตัวแปร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name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ของฟังก์ชัน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hello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แล้วก็ย้ายการทำงานไปที่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hello</a:t>
            </a:r>
            <a:r>
              <a:rPr lang="th-TH" sz="2000" b="1" dirty="0">
                <a:latin typeface="Courier New" pitchFamily="49" charset="0"/>
                <a:cs typeface="Microsoft Sans Serif" pitchFamily="34" charset="0"/>
              </a:rPr>
              <a:t> </a:t>
            </a:r>
          </a:p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ทำคำสั่งในฟังก์ชันเสร็จ ก็กลับมาทำต่อ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EE5D77-41A9-4C70-BACA-4E358610091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21812" y="1244184"/>
            <a:ext cx="0" cy="1454047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FF0000">
                <a:alpha val="38824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65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9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ฟังก์ชันหนึ่งเรียกอีกฟังก์ชันก็ได้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B4FC5E1-F5CB-466A-B2CF-89371E7E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163" y="996927"/>
            <a:ext cx="813450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hello(name):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print("Hello", name)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hello_all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(names):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e in names: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hello(e)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BLACKPINK = ["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Jisoo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", "Jennie", "Rosé", "Lisa"]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hello_all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BLACKPINK )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hello_all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["Joe", "John", "Kong"] 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6B442E-2216-46FE-AC02-64D83FF24BFB}"/>
              </a:ext>
            </a:extLst>
          </p:cNvPr>
          <p:cNvSpPr/>
          <p:nvPr/>
        </p:nvSpPr>
        <p:spPr bwMode="auto">
          <a:xfrm>
            <a:off x="769575" y="996927"/>
            <a:ext cx="8134502" cy="882332"/>
          </a:xfrm>
          <a:prstGeom prst="roundRect">
            <a:avLst>
              <a:gd name="adj" fmla="val 6780"/>
            </a:avLst>
          </a:prstGeom>
          <a:solidFill>
            <a:srgbClr val="00CC99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31756EB1-6C66-4242-B616-975A95D6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0477" y="996927"/>
            <a:ext cx="2339972" cy="246439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Jisoo</a:t>
            </a: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Jennie</a:t>
            </a: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Rosé</a:t>
            </a: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Lisa</a:t>
            </a: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Joe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John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fi-FI" sz="2200" b="1" dirty="0">
                <a:latin typeface="Courier New" pitchFamily="49" charset="0"/>
                <a:cs typeface="Microsoft Sans Serif" pitchFamily="34" charset="0"/>
              </a:rPr>
              <a:t>Hello Kong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FFC4EA-78F3-412B-A794-7E0A46B433A4}"/>
              </a:ext>
            </a:extLst>
          </p:cNvPr>
          <p:cNvSpPr/>
          <p:nvPr/>
        </p:nvSpPr>
        <p:spPr bwMode="auto">
          <a:xfrm>
            <a:off x="769575" y="1879259"/>
            <a:ext cx="8134502" cy="1294228"/>
          </a:xfrm>
          <a:prstGeom prst="roundRect">
            <a:avLst>
              <a:gd name="adj" fmla="val 6780"/>
            </a:avLst>
          </a:prstGeom>
          <a:solidFill>
            <a:srgbClr val="C89800">
              <a:alpha val="27843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C48C32-C98D-4F76-AAB0-31A55C3FA9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21100" y="2229124"/>
            <a:ext cx="514778" cy="153113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FF0000">
                <a:alpha val="38824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8EA687-D926-47AD-921C-D159B14D503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35878" y="2229124"/>
            <a:ext cx="657863" cy="1841790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FF0000">
                <a:alpha val="38824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2A13A8-FDC7-4016-AAD3-3070F722765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10656" y="1292492"/>
            <a:ext cx="425632" cy="1521296"/>
          </a:xfrm>
          <a:prstGeom prst="straightConnector1">
            <a:avLst/>
          </a:prstGeom>
          <a:solidFill>
            <a:schemeClr val="accent1"/>
          </a:solidFill>
          <a:ln w="127000" cap="flat" cmpd="sng" algn="ctr">
            <a:solidFill>
              <a:srgbClr val="FF0000">
                <a:alpha val="38824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28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แสดงอะไร </a:t>
            </a:r>
            <a:r>
              <a:rPr lang="en-US" dirty="0"/>
              <a:t>?</a:t>
            </a:r>
            <a:endParaRPr lang="th-TH" dirty="0"/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B4FC5E1-F5CB-466A-B2CF-89371E7E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606" y="937293"/>
            <a:ext cx="570161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print1(a):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e in a: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print(e)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print_all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(A):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e in A: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print1(e)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print_all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["A", ["AB", "C"]] )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print_all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["ABC"] )</a:t>
            </a:r>
          </a:p>
        </p:txBody>
      </p:sp>
    </p:spTree>
    <p:extLst>
      <p:ext uri="{BB962C8B-B14F-4D97-AF65-F5344CB8AC3E}">
        <p14:creationId xmlns:p14="http://schemas.microsoft.com/office/powerpoint/2010/main" val="49996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32D1-4189-4370-8E35-4412B6B6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แบบฝึกหัด:</a:t>
            </a:r>
            <a:r>
              <a:rPr lang="en-US" dirty="0"/>
              <a:t> </a:t>
            </a:r>
            <a:r>
              <a:rPr lang="th-TH" dirty="0"/>
              <a:t>เครื่องบวกเลขฐานสอง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B92E8-2CD0-4D24-87CC-25560FEB2776}"/>
              </a:ext>
            </a:extLst>
          </p:cNvPr>
          <p:cNvSpPr/>
          <p:nvPr/>
        </p:nvSpPr>
        <p:spPr>
          <a:xfrm>
            <a:off x="1609414" y="763588"/>
            <a:ext cx="8969997" cy="2308324"/>
          </a:xfrm>
          <a:prstGeom prst="rect">
            <a:avLst/>
          </a:prstGeom>
          <a:solidFill>
            <a:srgbClr val="FFE593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bin(x)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binary string prefixed with "0b" constructed from an integer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int(x, base)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 integer constructed from a string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specified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(default is 10).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8D00A-F205-4A56-875D-2486DAA69D3A}"/>
              </a:ext>
            </a:extLst>
          </p:cNvPr>
          <p:cNvSpPr/>
          <p:nvPr/>
        </p:nvSpPr>
        <p:spPr>
          <a:xfrm>
            <a:off x="2771065" y="3269976"/>
            <a:ext cx="6863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จงเขียนโปรแกรมรับจำนวนเต็มในรูปฐานสอง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 เพื่อหาผลบวกและแสดงในรูปฐานสอง โดยใช้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built-in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fuctions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sz="24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ข้างบนนี้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5FC2EF2-9C8D-48EE-80BD-0DCCE5F3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804" y="5116137"/>
            <a:ext cx="264799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100101 11001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626E532-9C67-4082-A275-870B2D53D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590" y="5116137"/>
            <a:ext cx="171254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111110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FC4FCC-9B39-471A-BE9B-B996773A4A78}"/>
              </a:ext>
            </a:extLst>
          </p:cNvPr>
          <p:cNvSpPr/>
          <p:nvPr/>
        </p:nvSpPr>
        <p:spPr bwMode="auto">
          <a:xfrm>
            <a:off x="6267115" y="5105012"/>
            <a:ext cx="658160" cy="4156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9FF9D968-CBC8-4599-B980-E80289E0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095" y="4668367"/>
            <a:ext cx="5179037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  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8007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องค์ประกอบของฟังก์ชัน</a:t>
            </a:r>
          </a:p>
        </p:txBody>
      </p:sp>
      <p:sp>
        <p:nvSpPr>
          <p:cNvPr id="394243" name="Rectangle 3"/>
          <p:cNvSpPr>
            <a:spLocks noChangeArrowheads="1"/>
          </p:cNvSpPr>
          <p:nvPr/>
        </p:nvSpPr>
        <p:spPr bwMode="auto">
          <a:xfrm>
            <a:off x="1295517" y="1823603"/>
            <a:ext cx="5225004" cy="2449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Courier New" pitchFamily="49" charset="0"/>
              </a:rPr>
              <a:t>dot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Courier New" pitchFamily="49" charset="0"/>
              </a:rPr>
              <a:t> u, v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: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p = 0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(u)):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  p += u[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]*v[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p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42802" y="949399"/>
            <a:ext cx="1569776" cy="973138"/>
            <a:chOff x="1386" y="987"/>
            <a:chExt cx="2062" cy="613"/>
          </a:xfrm>
        </p:grpSpPr>
        <p:sp>
          <p:nvSpPr>
            <p:cNvPr id="13331" name="Text Box 4"/>
            <p:cNvSpPr txBox="1">
              <a:spLocks noChangeArrowheads="1"/>
            </p:cNvSpPr>
            <p:nvPr/>
          </p:nvSpPr>
          <p:spPr bwMode="auto">
            <a:xfrm>
              <a:off x="1386" y="987"/>
              <a:ext cx="20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ชื่อฟังก์ชัน</a:t>
              </a:r>
            </a:p>
          </p:txBody>
        </p:sp>
        <p:sp>
          <p:nvSpPr>
            <p:cNvPr id="13333" name="Line 6"/>
            <p:cNvSpPr>
              <a:spLocks noChangeShapeType="1"/>
            </p:cNvSpPr>
            <p:nvPr/>
          </p:nvSpPr>
          <p:spPr bwMode="auto">
            <a:xfrm flipH="1">
              <a:off x="2864" y="1261"/>
              <a:ext cx="45" cy="3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th-TH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065681" y="3981643"/>
            <a:ext cx="6554789" cy="1390651"/>
            <a:chOff x="436" y="2414"/>
            <a:chExt cx="4129" cy="876"/>
          </a:xfrm>
        </p:grpSpPr>
        <p:sp>
          <p:nvSpPr>
            <p:cNvPr id="13323" name="Text Box 20"/>
            <p:cNvSpPr txBox="1">
              <a:spLocks noChangeArrowheads="1"/>
            </p:cNvSpPr>
            <p:nvPr/>
          </p:nvSpPr>
          <p:spPr bwMode="auto">
            <a:xfrm>
              <a:off x="436" y="2765"/>
              <a:ext cx="4129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จบการทำงานของฟังก์ชัน กลับไปทำงานต่อที่ผู้เรียกฟังก์ชัน และยังคืนผลจากฟังก์ชันให้ผู้เรียกได้ด้วย</a:t>
              </a:r>
            </a:p>
          </p:txBody>
        </p:sp>
        <p:sp>
          <p:nvSpPr>
            <p:cNvPr id="13324" name="Line 21"/>
            <p:cNvSpPr>
              <a:spLocks noChangeShapeType="1"/>
            </p:cNvSpPr>
            <p:nvPr/>
          </p:nvSpPr>
          <p:spPr bwMode="auto">
            <a:xfrm flipV="1">
              <a:off x="914" y="2414"/>
              <a:ext cx="0" cy="4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h-TH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66224" y="2469648"/>
            <a:ext cx="6893532" cy="3677423"/>
            <a:chOff x="1170487" y="3102921"/>
            <a:chExt cx="6893532" cy="3677423"/>
          </a:xfrm>
        </p:grpSpPr>
        <p:cxnSp>
          <p:nvCxnSpPr>
            <p:cNvPr id="22" name="Straight Connector 21"/>
            <p:cNvCxnSpPr>
              <a:cxnSpLocks/>
              <a:endCxn id="23" idx="1"/>
            </p:cNvCxnSpPr>
            <p:nvPr/>
          </p:nvCxnSpPr>
          <p:spPr bwMode="auto">
            <a:xfrm>
              <a:off x="1170487" y="3102921"/>
              <a:ext cx="0" cy="34455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170487" y="6316498"/>
              <a:ext cx="6893532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ต้องเยื้องคำสั่งทั้งหลายในฟังก์ชันไปทางขวาให้ตรงกัน</a:t>
              </a:r>
            </a:p>
          </p:txBody>
        </p:sp>
      </p:grpSp>
      <p:grpSp>
        <p:nvGrpSpPr>
          <p:cNvPr id="19" name="Group 7">
            <a:extLst>
              <a:ext uri="{FF2B5EF4-FFF2-40B4-BE49-F238E27FC236}">
                <a16:creationId xmlns:a16="http://schemas.microsoft.com/office/drawing/2014/main" id="{F7B5ED58-8C11-4906-9096-5B97B2CCAC34}"/>
              </a:ext>
            </a:extLst>
          </p:cNvPr>
          <p:cNvGrpSpPr>
            <a:grpSpLocks/>
          </p:cNvGrpSpPr>
          <p:nvPr/>
        </p:nvGrpSpPr>
        <p:grpSpPr bwMode="auto">
          <a:xfrm>
            <a:off x="3323807" y="906711"/>
            <a:ext cx="3065716" cy="973138"/>
            <a:chOff x="2401" y="987"/>
            <a:chExt cx="4027" cy="613"/>
          </a:xfrm>
        </p:grpSpPr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E654A4AA-0047-41A4-B3FA-97B4AD2F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" y="987"/>
              <a:ext cx="402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รายการของพารามิเตอร์</a:t>
              </a: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34CCA2D3-BAA5-4888-8B11-4E3E3057D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64" y="1261"/>
              <a:ext cx="45" cy="3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th-TH"/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CEC45E71-CE7C-46B4-9AF2-3B092C75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978" y="1853744"/>
            <a:ext cx="4788269" cy="2449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/>
          <a:lstStyle/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= [1,2,3]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 = [1,3,6]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d1 = dot(a, b)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d2 = dot(a, [1,3,2])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print( 2*dot([1,2,3],b) )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B437A92-AAE4-4CA0-BDF7-6DF575FE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940" y="1359757"/>
            <a:ext cx="249809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การเรียกใช้ฟังก์ชัน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ตัวแปรภายในฟังก์ชันใดเป็นของฟังก์ชันนั้น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3047664" y="878070"/>
            <a:ext cx="6363487" cy="2115566"/>
          </a:xfrm>
        </p:spPr>
        <p:txBody>
          <a:bodyPr/>
          <a:lstStyle/>
          <a:p>
            <a:r>
              <a:rPr lang="th-TH" dirty="0"/>
              <a:t>พารามิเตอร์และตัวแปรในฟังก์ชันใด</a:t>
            </a:r>
          </a:p>
          <a:p>
            <a:pPr lvl="1"/>
            <a:r>
              <a:rPr lang="th-TH" dirty="0"/>
              <a:t>ชื่อซ้ำกับของฟังก์ชันอื่นได้</a:t>
            </a:r>
          </a:p>
          <a:p>
            <a:pPr lvl="1"/>
            <a:r>
              <a:rPr lang="th-TH" dirty="0"/>
              <a:t>เรียกใช้ตัวแปร ที่อยู่ในฟังก์ชันอื่นไม่ได้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5BE9F60-03B9-4CDD-B185-07D02058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664" y="2364246"/>
            <a:ext cx="6191545" cy="39724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  <a:endParaRPr lang="th-TH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range(int(input())):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.append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(int(input()))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#------------------------------------------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get_mean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sum(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#-------------------------------------------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get_median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d.sort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[(n-1)//2]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th-TH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[n//2])/2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  <p:bldP spid="5" grpId="0" uiExpand="1" build="p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18894</TotalTime>
  <Words>2353</Words>
  <Application>Microsoft Office PowerPoint</Application>
  <PresentationFormat>Widescreen</PresentationFormat>
  <Paragraphs>361</Paragraphs>
  <Slides>23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Angsana New</vt:lpstr>
      <vt:lpstr>Arial</vt:lpstr>
      <vt:lpstr>Calibri</vt:lpstr>
      <vt:lpstr>Courier New</vt:lpstr>
      <vt:lpstr>Tahoma</vt:lpstr>
      <vt:lpstr>Times New Roman</vt:lpstr>
      <vt:lpstr>somchai</vt:lpstr>
      <vt:lpstr>การเขียนฟังก์ชัน</vt:lpstr>
      <vt:lpstr>หัวข้อ</vt:lpstr>
      <vt:lpstr>ฟังก์ชัน</vt:lpstr>
      <vt:lpstr>ฟังก์ชันแรก: hello</vt:lpstr>
      <vt:lpstr>ฟังก์ชันหนึ่งเรียกอีกฟังก์ชันก็ได้</vt:lpstr>
      <vt:lpstr>แบบฝึกหัด: แสดงอะไร ?</vt:lpstr>
      <vt:lpstr>แบบฝึกหัด: เครื่องบวกเลขฐานสอง</vt:lpstr>
      <vt:lpstr>องค์ประกอบของฟังก์ชัน</vt:lpstr>
      <vt:lpstr>ตัวแปรภายในฟังก์ชันใดเป็นของฟังก์ชันนั้น</vt:lpstr>
      <vt:lpstr>พารามิเตอร์รับข้อมูลจากผู้เรียกฟังก์ชัน</vt:lpstr>
      <vt:lpstr>return: คืนการทำงาน และคืนผลการทำงานได้ด้วย</vt:lpstr>
      <vt:lpstr>return: คืนผลหลายค่าก็ได้</vt:lpstr>
      <vt:lpstr>return : คืนการทำงานกลับสู้ผู้เรียก</vt:lpstr>
      <vt:lpstr>ไม่คืนผลทาง return  แต่แก้ไขลิสต์ที่ผู้เรียกส่งมา</vt:lpstr>
      <vt:lpstr>แบบฝึกหัด: ตรวจ + ให้เกรด + เรียง + แสดงผล</vt:lpstr>
      <vt:lpstr>แบบฝึกหัด: ทำความเข้าใจฟังก์ชันเหล่านี้ </vt:lpstr>
      <vt:lpstr>แบบฝึกหัด: ทำความเข้าใจฟังก์ชันเหล่านี้ </vt:lpstr>
      <vt:lpstr>ข้อควรระวัง: อย่าแก้ไขค่าของพารามิเตอร์ด้วย =</vt:lpstr>
      <vt:lpstr>ความผิดพลาดที่พบบ่อย</vt:lpstr>
      <vt:lpstr>Tips</vt:lpstr>
      <vt:lpstr>แบบฝึกหัด: ระยะระหว่างจุดสองจุด</vt:lpstr>
      <vt:lpstr>แบบฝึกหัด: แสดงอะไร ?</vt:lpstr>
      <vt:lpstr>แบบฝึกหัด: หาจำนวนเฉพาะตัวแรกที่มีค่ามากกว่า 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402</cp:revision>
  <dcterms:created xsi:type="dcterms:W3CDTF">2002-04-12T09:05:11Z</dcterms:created>
  <dcterms:modified xsi:type="dcterms:W3CDTF">2020-08-06T15:53:21Z</dcterms:modified>
</cp:coreProperties>
</file>